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5143500" cx="9144000"/>
  <p:notesSz cx="6858000" cy="9144000"/>
  <p:embeddedFontLst>
    <p:embeddedFont>
      <p:font typeface="Helvetica Neue Light"/>
      <p:regular r:id="rId29"/>
      <p:bold r:id="rId30"/>
      <p:italic r:id="rId31"/>
      <p:boldItalic r:id="rId32"/>
    </p:embeddedFont>
    <p:embeddedFont>
      <p:font typeface="Century Gothic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5027961-91FA-4B4F-8A63-97FADC6CEDA7}">
  <a:tblStyle styleId="{E5027961-91FA-4B4F-8A63-97FADC6CEDA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7D10974F-D3F7-4A88-BDAD-AA55C45505B5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DF6"/>
          </a:solidFill>
        </a:fill>
      </a:tcStyle>
    </a:wholeTbl>
    <a:band1H>
      <a:tcTxStyle/>
      <a:tcStyle>
        <a:fill>
          <a:solidFill>
            <a:srgbClr val="CBDAED"/>
          </a:solidFill>
        </a:fill>
      </a:tcStyle>
    </a:band1H>
    <a:band2H>
      <a:tcTxStyle/>
    </a:band2H>
    <a:band1V>
      <a:tcTxStyle/>
      <a:tcStyle>
        <a:fill>
          <a:solidFill>
            <a:srgbClr val="CBDAED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HelveticaNeueLight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HelveticaNeueLight-italic.fntdata"/><Relationship Id="rId30" Type="http://schemas.openxmlformats.org/officeDocument/2006/relationships/font" Target="fonts/HelveticaNeueLight-bold.fntdata"/><Relationship Id="rId11" Type="http://schemas.openxmlformats.org/officeDocument/2006/relationships/slide" Target="slides/slide5.xml"/><Relationship Id="rId33" Type="http://schemas.openxmlformats.org/officeDocument/2006/relationships/font" Target="fonts/CenturyGothic-regular.fntdata"/><Relationship Id="rId10" Type="http://schemas.openxmlformats.org/officeDocument/2006/relationships/slide" Target="slides/slide4.xml"/><Relationship Id="rId32" Type="http://schemas.openxmlformats.org/officeDocument/2006/relationships/font" Target="fonts/HelveticaNeueLight-boldItalic.fntdata"/><Relationship Id="rId13" Type="http://schemas.openxmlformats.org/officeDocument/2006/relationships/slide" Target="slides/slide7.xml"/><Relationship Id="rId35" Type="http://schemas.openxmlformats.org/officeDocument/2006/relationships/font" Target="fonts/CenturyGothic-italic.fntdata"/><Relationship Id="rId12" Type="http://schemas.openxmlformats.org/officeDocument/2006/relationships/slide" Target="slides/slide6.xml"/><Relationship Id="rId34" Type="http://schemas.openxmlformats.org/officeDocument/2006/relationships/font" Target="fonts/CenturyGothic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font" Target="fonts/CenturyGothic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44197a6719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g44197a6719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40fd7efded_0_97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40fd7efded_0_97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40fd7efded_0_50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40fd7efded_0_50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40fd7efded_0_5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40fd7efded_0_5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40fd7efded_0_98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40fd7efded_0_98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40fd7efded_0_10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40fd7efded_0_10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40fd7efded_0_10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40fd7efded_0_10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40fd7efded_0_10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g40fd7efded_0_10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40fd7efded_0_107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g40fd7efded_0_10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40fd7efded_0_108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40fd7efded_0_108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40fd7efded_0_110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40fd7efded_0_110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fa61faee8_1_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g3fa61faee8_1_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40fd7efded_0_110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g40fd7efded_0_110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40fd7efded_0_11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g40fd7efded_0_11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42f852083f_0_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g42f852083f_0_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fa61faee8_1_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0" rtl="0" algn="l">
              <a:lnSpc>
                <a:spcPct val="115000"/>
              </a:lnSpc>
              <a:spcBef>
                <a:spcPts val="15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g3fa61faee8_1_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680a0b420_0_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0" rtl="0" algn="l">
              <a:lnSpc>
                <a:spcPct val="115000"/>
              </a:lnSpc>
              <a:spcBef>
                <a:spcPts val="15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4680a0b420_0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680a0b420_0_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0" rtl="0" algn="l">
              <a:lnSpc>
                <a:spcPct val="115000"/>
              </a:lnSpc>
              <a:spcBef>
                <a:spcPts val="15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4680a0b420_0_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0fd7efded_0_40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40fd7efded_0_40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fa61faee8_1_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3fa61faee8_1_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fa61faee8_1_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3fa61faee8_1_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0fd7efded_0_4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40fd7efded_0_4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Top">
  <p:cSld name="Title - Top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645295" y="133945"/>
            <a:ext cx="58533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1" i="0" sz="2600" u="none" cap="none" strike="noStrike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354330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55" name="Google Shape;55;p1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gradFill>
          <a:gsLst>
            <a:gs pos="0">
              <a:srgbClr val="16273E"/>
            </a:gs>
            <a:gs pos="100000">
              <a:srgbClr val="060C12"/>
            </a:gs>
          </a:gsLst>
          <a:lin ang="16200038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3.jp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3.amazonaws.com/uploads.hipchat.com/89130/4550764/Uq0zpcc3kJihZZU/GPS%20screenshot.PNG" id="207" name="Google Shape;20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511475" cy="523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4"/>
          <p:cNvSpPr txBox="1"/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GNAT Programming Studio</a:t>
            </a:r>
            <a:endParaRPr sz="500"/>
          </a:p>
        </p:txBody>
      </p:sp>
      <p:sp>
        <p:nvSpPr>
          <p:cNvPr id="210" name="Google Shape;210;p24"/>
          <p:cNvSpPr txBox="1"/>
          <p:nvPr>
            <p:ph idx="1" type="body"/>
          </p:nvPr>
        </p:nvSpPr>
        <p:spPr>
          <a:xfrm>
            <a:off x="942084" y="1596357"/>
            <a:ext cx="72597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-120650" lvl="0" marL="1270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➔"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Mixed language environment for C, C++ and Ada</a:t>
            </a:r>
            <a:endParaRPr sz="500"/>
          </a:p>
          <a:p>
            <a:pPr indent="-120650" lvl="0" marL="127000" marR="0" rtl="0" algn="l"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➔"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Smart edition</a:t>
            </a:r>
            <a:endParaRPr sz="500"/>
          </a:p>
          <a:p>
            <a:pPr indent="-120650" lvl="0" marL="127000" marR="0" rtl="0" algn="l"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➔"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Source code navigation (integration with clang)</a:t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0650" lvl="0" marL="127000" marR="0" rtl="0" algn="l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500"/>
              <a:buFont typeface="Verdana"/>
              <a:buChar char="➔"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Integration with build &amp; debug</a:t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5"/>
          <p:cNvSpPr/>
          <p:nvPr/>
        </p:nvSpPr>
        <p:spPr>
          <a:xfrm>
            <a:off x="3889250" y="3102450"/>
            <a:ext cx="1413900" cy="1284900"/>
          </a:xfrm>
          <a:prstGeom prst="rect">
            <a:avLst/>
          </a:prstGeom>
          <a:noFill/>
          <a:ln cap="flat" cmpd="sng" w="19050">
            <a:solidFill>
              <a:srgbClr val="80808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5"/>
          <p:cNvSpPr/>
          <p:nvPr/>
        </p:nvSpPr>
        <p:spPr>
          <a:xfrm>
            <a:off x="3864975" y="1598225"/>
            <a:ext cx="1413900" cy="1284900"/>
          </a:xfrm>
          <a:prstGeom prst="rect">
            <a:avLst/>
          </a:prstGeom>
          <a:noFill/>
          <a:ln cap="flat" cmpd="sng" w="19050">
            <a:solidFill>
              <a:srgbClr val="80808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5"/>
          <p:cNvSpPr txBox="1"/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GNATcoverage</a:t>
            </a:r>
            <a:endParaRPr sz="500"/>
          </a:p>
        </p:txBody>
      </p:sp>
      <p:sp>
        <p:nvSpPr>
          <p:cNvPr id="219" name="Google Shape;219;p25"/>
          <p:cNvSpPr txBox="1"/>
          <p:nvPr>
            <p:ph idx="1" type="body"/>
          </p:nvPr>
        </p:nvSpPr>
        <p:spPr>
          <a:xfrm>
            <a:off x="942075" y="923923"/>
            <a:ext cx="7259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Ada &amp; C Support</a:t>
            </a:r>
            <a:endParaRPr sz="500"/>
          </a:p>
          <a:p>
            <a:pPr indent="0" lvl="0" marL="127000" marR="0" rtl="0" algn="l">
              <a:spcBef>
                <a:spcPts val="1500"/>
              </a:spcBef>
              <a:spcAft>
                <a:spcPts val="1600"/>
              </a:spcAft>
              <a:buNone/>
            </a:pPr>
            <a:r>
              <a:t/>
            </a:r>
            <a:endParaRPr sz="500"/>
          </a:p>
        </p:txBody>
      </p:sp>
      <p:pic>
        <p:nvPicPr>
          <p:cNvPr descr="MCj04315760000[1]" id="220" name="Google Shape;22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78034" y="963181"/>
            <a:ext cx="387946" cy="4157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4059400000[1]" id="221" name="Google Shape;221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12684" y="4465477"/>
            <a:ext cx="318492" cy="3363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5"/>
          <p:cNvSpPr txBox="1"/>
          <p:nvPr/>
        </p:nvSpPr>
        <p:spPr>
          <a:xfrm>
            <a:off x="4289402" y="1354838"/>
            <a:ext cx="565200" cy="2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HOST</a:t>
            </a:r>
            <a:endParaRPr b="0" i="0" sz="1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5"/>
          <p:cNvSpPr txBox="1"/>
          <p:nvPr/>
        </p:nvSpPr>
        <p:spPr>
          <a:xfrm>
            <a:off x="4230451" y="4833275"/>
            <a:ext cx="683100" cy="2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TARGET</a:t>
            </a:r>
            <a:endParaRPr b="0" i="0" sz="1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4" name="Google Shape;224;p25"/>
          <p:cNvCxnSpPr>
            <a:endCxn id="225" idx="2"/>
          </p:cNvCxnSpPr>
          <p:nvPr/>
        </p:nvCxnSpPr>
        <p:spPr>
          <a:xfrm>
            <a:off x="3488848" y="3245463"/>
            <a:ext cx="985800" cy="54060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stealth"/>
          </a:ln>
        </p:spPr>
      </p:cxnSp>
      <p:cxnSp>
        <p:nvCxnSpPr>
          <p:cNvPr id="226" name="Google Shape;226;p25"/>
          <p:cNvCxnSpPr>
            <a:stCxn id="227" idx="6"/>
            <a:endCxn id="228" idx="2"/>
          </p:cNvCxnSpPr>
          <p:nvPr/>
        </p:nvCxnSpPr>
        <p:spPr>
          <a:xfrm flipH="1" rot="10800000">
            <a:off x="3488854" y="2256182"/>
            <a:ext cx="985800" cy="72960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stealth"/>
          </a:ln>
        </p:spPr>
      </p:cxnSp>
      <p:sp>
        <p:nvSpPr>
          <p:cNvPr id="229" name="Google Shape;229;p25"/>
          <p:cNvSpPr txBox="1"/>
          <p:nvPr/>
        </p:nvSpPr>
        <p:spPr>
          <a:xfrm>
            <a:off x="3994201" y="1706675"/>
            <a:ext cx="1155600" cy="2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Pure</a:t>
            </a:r>
            <a:endParaRPr sz="1000">
              <a:solidFill>
                <a:srgbClr val="FFFF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Functional Test </a:t>
            </a:r>
            <a:endParaRPr b="0" i="0" sz="1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30 %" id="228" name="Google Shape;228;p25"/>
          <p:cNvSpPr/>
          <p:nvPr/>
        </p:nvSpPr>
        <p:spPr>
          <a:xfrm>
            <a:off x="4474644" y="2158825"/>
            <a:ext cx="194700" cy="1947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5"/>
          <p:cNvSpPr txBox="1"/>
          <p:nvPr/>
        </p:nvSpPr>
        <p:spPr>
          <a:xfrm>
            <a:off x="4081755" y="2405865"/>
            <a:ext cx="945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GNATemulator</a:t>
            </a:r>
            <a:r>
              <a:rPr b="1" lang="en"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/ Valgrind / </a:t>
            </a:r>
            <a:br>
              <a:rPr b="1" lang="en"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dynamiRIO</a:t>
            </a:r>
            <a:endParaRPr sz="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5"/>
          <p:cNvSpPr txBox="1"/>
          <p:nvPr/>
        </p:nvSpPr>
        <p:spPr>
          <a:xfrm>
            <a:off x="5289654" y="3149876"/>
            <a:ext cx="1088400" cy="2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Coverage</a:t>
            </a:r>
            <a:br>
              <a:rPr b="1" lang="en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5"/>
          <p:cNvSpPr txBox="1"/>
          <p:nvPr/>
        </p:nvSpPr>
        <p:spPr>
          <a:xfrm>
            <a:off x="3002100" y="3131575"/>
            <a:ext cx="778800" cy="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Executable</a:t>
            </a:r>
            <a:endParaRPr b="1"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30 %" id="227" name="Google Shape;227;p25"/>
          <p:cNvSpPr/>
          <p:nvPr/>
        </p:nvSpPr>
        <p:spPr>
          <a:xfrm>
            <a:off x="3294154" y="2888432"/>
            <a:ext cx="194700" cy="1947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5"/>
          <p:cNvSpPr txBox="1"/>
          <p:nvPr/>
        </p:nvSpPr>
        <p:spPr>
          <a:xfrm>
            <a:off x="7112373" y="2839985"/>
            <a:ext cx="8412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Coverage Information</a:t>
            </a:r>
            <a:br>
              <a:rPr b="1" lang="en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Cj03710280000[1]" id="234" name="Google Shape;234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0800000">
            <a:off x="5687846" y="2888424"/>
            <a:ext cx="292022" cy="194714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5"/>
          <p:cNvSpPr/>
          <p:nvPr/>
        </p:nvSpPr>
        <p:spPr>
          <a:xfrm>
            <a:off x="3660475" y="2947225"/>
            <a:ext cx="1804800" cy="771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5"/>
          <p:cNvSpPr txBox="1"/>
          <p:nvPr/>
        </p:nvSpPr>
        <p:spPr>
          <a:xfrm>
            <a:off x="4003351" y="3194000"/>
            <a:ext cx="1088400" cy="2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Pure</a:t>
            </a:r>
            <a:endParaRPr sz="1000">
              <a:solidFill>
                <a:srgbClr val="FFFF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Functional Test </a:t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30 %" id="225" name="Google Shape;225;p25"/>
          <p:cNvSpPr/>
          <p:nvPr/>
        </p:nvSpPr>
        <p:spPr>
          <a:xfrm>
            <a:off x="4474648" y="3688713"/>
            <a:ext cx="194700" cy="1947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5"/>
          <p:cNvSpPr txBox="1"/>
          <p:nvPr/>
        </p:nvSpPr>
        <p:spPr>
          <a:xfrm>
            <a:off x="4099509" y="3975627"/>
            <a:ext cx="9450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Lauterbarch /</a:t>
            </a:r>
            <a:br>
              <a:rPr b="1" lang="en"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iSystems</a:t>
            </a:r>
            <a:endParaRPr sz="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8" name="Google Shape;238;p25"/>
          <p:cNvCxnSpPr>
            <a:stCxn id="239" idx="6"/>
            <a:endCxn id="227" idx="2"/>
          </p:cNvCxnSpPr>
          <p:nvPr/>
        </p:nvCxnSpPr>
        <p:spPr>
          <a:xfrm>
            <a:off x="1983634" y="2985779"/>
            <a:ext cx="1310400" cy="0"/>
          </a:xfrm>
          <a:prstGeom prst="straightConnector1">
            <a:avLst/>
          </a:prstGeom>
          <a:noFill/>
          <a:ln cap="rnd" cmpd="sng" w="19050">
            <a:solidFill>
              <a:srgbClr val="FFFFFF"/>
            </a:solidFill>
            <a:prstDash val="dot"/>
            <a:round/>
            <a:headEnd len="sm" w="sm" type="none"/>
            <a:tailEnd len="sm" w="sm" type="stealth"/>
          </a:ln>
        </p:spPr>
      </p:cxnSp>
      <p:sp>
        <p:nvSpPr>
          <p:cNvPr id="240" name="Google Shape;240;p25"/>
          <p:cNvSpPr txBox="1"/>
          <p:nvPr/>
        </p:nvSpPr>
        <p:spPr>
          <a:xfrm>
            <a:off x="1603676" y="3131575"/>
            <a:ext cx="565200" cy="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Sources</a:t>
            </a:r>
            <a:endParaRPr b="1"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30 %" id="239" name="Google Shape;239;p25"/>
          <p:cNvSpPr/>
          <p:nvPr/>
        </p:nvSpPr>
        <p:spPr>
          <a:xfrm>
            <a:off x="1788934" y="2888429"/>
            <a:ext cx="194700" cy="1947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1" name="Google Shape;241;p25"/>
          <p:cNvCxnSpPr>
            <a:stCxn id="228" idx="6"/>
            <a:endCxn id="234" idx="3"/>
          </p:cNvCxnSpPr>
          <p:nvPr/>
        </p:nvCxnSpPr>
        <p:spPr>
          <a:xfrm>
            <a:off x="4669344" y="2256175"/>
            <a:ext cx="1018500" cy="72960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stealth"/>
          </a:ln>
        </p:spPr>
      </p:cxnSp>
      <p:cxnSp>
        <p:nvCxnSpPr>
          <p:cNvPr id="242" name="Google Shape;242;p25"/>
          <p:cNvCxnSpPr>
            <a:stCxn id="225" idx="6"/>
            <a:endCxn id="234" idx="3"/>
          </p:cNvCxnSpPr>
          <p:nvPr/>
        </p:nvCxnSpPr>
        <p:spPr>
          <a:xfrm flipH="1" rot="10800000">
            <a:off x="4669348" y="2985663"/>
            <a:ext cx="1018500" cy="800400"/>
          </a:xfrm>
          <a:prstGeom prst="straightConnector1">
            <a:avLst/>
          </a:prstGeom>
          <a:noFill/>
          <a:ln cap="rnd" cmpd="sng" w="19050">
            <a:solidFill>
              <a:srgbClr val="000000"/>
            </a:solidFill>
            <a:prstDash val="dot"/>
            <a:round/>
            <a:headEnd len="sm" w="sm" type="none"/>
            <a:tailEnd len="sm" w="sm" type="stealth"/>
          </a:ln>
        </p:spPr>
      </p:cxnSp>
      <p:cxnSp>
        <p:nvCxnSpPr>
          <p:cNvPr id="243" name="Google Shape;243;p25"/>
          <p:cNvCxnSpPr>
            <a:stCxn id="234" idx="1"/>
            <a:endCxn id="233" idx="1"/>
          </p:cNvCxnSpPr>
          <p:nvPr/>
        </p:nvCxnSpPr>
        <p:spPr>
          <a:xfrm>
            <a:off x="5979868" y="2985781"/>
            <a:ext cx="1132500" cy="0"/>
          </a:xfrm>
          <a:prstGeom prst="straightConnector1">
            <a:avLst/>
          </a:prstGeom>
          <a:noFill/>
          <a:ln cap="rnd" cmpd="sng" w="19050">
            <a:solidFill>
              <a:srgbClr val="FFFFFF"/>
            </a:solidFill>
            <a:prstDash val="dot"/>
            <a:round/>
            <a:headEnd len="sm" w="sm" type="none"/>
            <a:tailEnd len="sm" w="sm" type="stealth"/>
          </a:ln>
        </p:spPr>
      </p:cxnSp>
      <p:sp>
        <p:nvSpPr>
          <p:cNvPr id="244" name="Google Shape;244;p25"/>
          <p:cNvSpPr txBox="1"/>
          <p:nvPr/>
        </p:nvSpPr>
        <p:spPr>
          <a:xfrm>
            <a:off x="1321449" y="3354913"/>
            <a:ext cx="11556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9FC5E8"/>
                </a:solidFill>
                <a:latin typeface="Calibri"/>
                <a:ea typeface="Calibri"/>
                <a:cs typeface="Calibri"/>
                <a:sym typeface="Calibri"/>
              </a:rPr>
              <a:t>Ada 83 / 95 / 05 / 2012</a:t>
            </a:r>
            <a:br>
              <a:rPr b="1" lang="en" sz="800">
                <a:solidFill>
                  <a:srgbClr val="9FC5E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800">
                <a:solidFill>
                  <a:srgbClr val="9FC5E8"/>
                </a:solidFill>
                <a:latin typeface="Calibri"/>
                <a:ea typeface="Calibri"/>
                <a:cs typeface="Calibri"/>
                <a:sym typeface="Calibri"/>
              </a:rPr>
              <a:t>C 99</a:t>
            </a:r>
            <a:endParaRPr b="1" sz="800">
              <a:solidFill>
                <a:srgbClr val="9FC5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5"/>
          <p:cNvSpPr txBox="1"/>
          <p:nvPr/>
        </p:nvSpPr>
        <p:spPr>
          <a:xfrm>
            <a:off x="7077273" y="3245475"/>
            <a:ext cx="911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9FC5E8"/>
                </a:solidFill>
                <a:latin typeface="Calibri"/>
                <a:ea typeface="Calibri"/>
                <a:cs typeface="Calibri"/>
                <a:sym typeface="Calibri"/>
              </a:rPr>
              <a:t>Statement</a:t>
            </a:r>
            <a:br>
              <a:rPr b="1" lang="en" sz="800">
                <a:solidFill>
                  <a:srgbClr val="9FC5E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800">
                <a:solidFill>
                  <a:srgbClr val="9FC5E8"/>
                </a:solidFill>
                <a:latin typeface="Calibri"/>
                <a:ea typeface="Calibri"/>
                <a:cs typeface="Calibri"/>
                <a:sym typeface="Calibri"/>
              </a:rPr>
              <a:t>Decision</a:t>
            </a:r>
            <a:br>
              <a:rPr b="1" lang="en" sz="800">
                <a:solidFill>
                  <a:srgbClr val="9FC5E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800">
                <a:solidFill>
                  <a:srgbClr val="9FC5E8"/>
                </a:solidFill>
                <a:latin typeface="Calibri"/>
                <a:ea typeface="Calibri"/>
                <a:cs typeface="Calibri"/>
                <a:sym typeface="Calibri"/>
              </a:rPr>
              <a:t>MC/DC</a:t>
            </a:r>
            <a:endParaRPr sz="1100">
              <a:solidFill>
                <a:srgbClr val="9FC5E8"/>
              </a:solidFill>
            </a:endParaRPr>
          </a:p>
        </p:txBody>
      </p:sp>
      <p:sp>
        <p:nvSpPr>
          <p:cNvPr id="246" name="Google Shape;246;p25"/>
          <p:cNvSpPr txBox="1"/>
          <p:nvPr/>
        </p:nvSpPr>
        <p:spPr>
          <a:xfrm>
            <a:off x="2813774" y="3293475"/>
            <a:ext cx="1051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9FC5E8"/>
                </a:solidFill>
                <a:latin typeface="Calibri"/>
                <a:ea typeface="Calibri"/>
                <a:cs typeface="Calibri"/>
                <a:sym typeface="Calibri"/>
              </a:rPr>
              <a:t>(no instrumentation)</a:t>
            </a:r>
            <a:endParaRPr b="1" sz="800">
              <a:solidFill>
                <a:srgbClr val="9FC5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5"/>
          <p:cNvSpPr txBox="1"/>
          <p:nvPr/>
        </p:nvSpPr>
        <p:spPr>
          <a:xfrm>
            <a:off x="1825600" y="1989792"/>
            <a:ext cx="14388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Source to Object Traceability Study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248" name="Google Shape;248;p25"/>
          <p:cNvSpPr txBox="1"/>
          <p:nvPr/>
        </p:nvSpPr>
        <p:spPr>
          <a:xfrm>
            <a:off x="5465525" y="1839299"/>
            <a:ext cx="12408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9FC5E8"/>
                </a:solidFill>
                <a:latin typeface="Calibri"/>
                <a:ea typeface="Calibri"/>
                <a:cs typeface="Calibri"/>
                <a:sym typeface="Calibri"/>
              </a:rPr>
              <a:t>Windows, Linux</a:t>
            </a:r>
            <a:br>
              <a:rPr b="1" lang="en" sz="800">
                <a:solidFill>
                  <a:srgbClr val="9FC5E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800">
                <a:solidFill>
                  <a:srgbClr val="9FC5E8"/>
                </a:solidFill>
                <a:latin typeface="Calibri"/>
                <a:ea typeface="Calibri"/>
                <a:cs typeface="Calibri"/>
                <a:sym typeface="Calibri"/>
              </a:rPr>
              <a:t>Bare Metal ARM / PowerPC</a:t>
            </a:r>
            <a:endParaRPr sz="1100">
              <a:solidFill>
                <a:srgbClr val="9FC5E8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9FC5E8"/>
                </a:solidFill>
                <a:latin typeface="Calibri"/>
                <a:ea typeface="Calibri"/>
                <a:cs typeface="Calibri"/>
                <a:sym typeface="Calibri"/>
              </a:rPr>
              <a:t>VxWorks 6 PowerPC</a:t>
            </a:r>
            <a:endParaRPr b="1" sz="800">
              <a:solidFill>
                <a:srgbClr val="9FC5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9" name="Google Shape;249;p25"/>
          <p:cNvCxnSpPr>
            <a:stCxn id="227" idx="6"/>
            <a:endCxn id="225" idx="2"/>
          </p:cNvCxnSpPr>
          <p:nvPr/>
        </p:nvCxnSpPr>
        <p:spPr>
          <a:xfrm>
            <a:off x="3488854" y="2985782"/>
            <a:ext cx="985800" cy="800400"/>
          </a:xfrm>
          <a:prstGeom prst="straightConnector1">
            <a:avLst/>
          </a:prstGeom>
          <a:noFill/>
          <a:ln cap="rnd" cmpd="sng" w="19050">
            <a:solidFill>
              <a:srgbClr val="FFFFFF"/>
            </a:solidFill>
            <a:prstDash val="dot"/>
            <a:round/>
            <a:headEnd len="sm" w="sm" type="none"/>
            <a:tailEnd len="sm" w="sm" type="stealth"/>
          </a:ln>
        </p:spPr>
      </p:cxnSp>
      <p:cxnSp>
        <p:nvCxnSpPr>
          <p:cNvPr id="250" name="Google Shape;250;p25"/>
          <p:cNvCxnSpPr>
            <a:stCxn id="227" idx="6"/>
            <a:endCxn id="228" idx="2"/>
          </p:cNvCxnSpPr>
          <p:nvPr/>
        </p:nvCxnSpPr>
        <p:spPr>
          <a:xfrm flipH="1" rot="10800000">
            <a:off x="3488854" y="2256182"/>
            <a:ext cx="985800" cy="729600"/>
          </a:xfrm>
          <a:prstGeom prst="straightConnector1">
            <a:avLst/>
          </a:prstGeom>
          <a:noFill/>
          <a:ln cap="rnd" cmpd="sng" w="19050">
            <a:solidFill>
              <a:srgbClr val="FFFFFF"/>
            </a:solidFill>
            <a:prstDash val="dot"/>
            <a:round/>
            <a:headEnd len="sm" w="sm" type="none"/>
            <a:tailEnd len="sm" w="sm" type="stealth"/>
          </a:ln>
        </p:spPr>
      </p:cxnSp>
      <p:cxnSp>
        <p:nvCxnSpPr>
          <p:cNvPr id="251" name="Google Shape;251;p25"/>
          <p:cNvCxnSpPr>
            <a:stCxn id="228" idx="6"/>
          </p:cNvCxnSpPr>
          <p:nvPr/>
        </p:nvCxnSpPr>
        <p:spPr>
          <a:xfrm>
            <a:off x="4669344" y="2256175"/>
            <a:ext cx="999000" cy="724200"/>
          </a:xfrm>
          <a:prstGeom prst="straightConnector1">
            <a:avLst/>
          </a:prstGeom>
          <a:noFill/>
          <a:ln cap="rnd" cmpd="sng" w="19050">
            <a:solidFill>
              <a:srgbClr val="FFFFFF"/>
            </a:solidFill>
            <a:prstDash val="dot"/>
            <a:round/>
            <a:headEnd len="sm" w="sm" type="none"/>
            <a:tailEnd len="sm" w="sm" type="stealth"/>
          </a:ln>
        </p:spPr>
      </p:cxnSp>
      <p:cxnSp>
        <p:nvCxnSpPr>
          <p:cNvPr id="252" name="Google Shape;252;p25"/>
          <p:cNvCxnSpPr>
            <a:stCxn id="225" idx="6"/>
          </p:cNvCxnSpPr>
          <p:nvPr/>
        </p:nvCxnSpPr>
        <p:spPr>
          <a:xfrm flipH="1" rot="10800000">
            <a:off x="4669348" y="2950563"/>
            <a:ext cx="981300" cy="835500"/>
          </a:xfrm>
          <a:prstGeom prst="straightConnector1">
            <a:avLst/>
          </a:prstGeom>
          <a:noFill/>
          <a:ln cap="rnd" cmpd="sng" w="19050">
            <a:solidFill>
              <a:srgbClr val="FFFFFF"/>
            </a:solidFill>
            <a:prstDash val="dot"/>
            <a:round/>
            <a:headEnd len="sm" w="sm" type="none"/>
            <a:tailEnd len="sm" w="sm" type="stealth"/>
          </a:ln>
        </p:spPr>
      </p:cxnSp>
      <p:sp>
        <p:nvSpPr>
          <p:cNvPr descr="30 %" id="253" name="Google Shape;253;p25"/>
          <p:cNvSpPr/>
          <p:nvPr/>
        </p:nvSpPr>
        <p:spPr>
          <a:xfrm>
            <a:off x="2477053" y="2917835"/>
            <a:ext cx="135900" cy="1359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4" name="Google Shape;254;p25"/>
          <p:cNvCxnSpPr>
            <a:stCxn id="247" idx="2"/>
            <a:endCxn id="253" idx="0"/>
          </p:cNvCxnSpPr>
          <p:nvPr/>
        </p:nvCxnSpPr>
        <p:spPr>
          <a:xfrm>
            <a:off x="2545000" y="2330592"/>
            <a:ext cx="0" cy="587100"/>
          </a:xfrm>
          <a:prstGeom prst="straightConnector1">
            <a:avLst/>
          </a:prstGeom>
          <a:noFill/>
          <a:ln cap="rnd" cmpd="sng" w="19050">
            <a:solidFill>
              <a:srgbClr val="FFFFFF"/>
            </a:solidFill>
            <a:prstDash val="dot"/>
            <a:round/>
            <a:headEnd len="sm" w="sm" type="none"/>
            <a:tailEnd len="sm" w="sm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6"/>
          <p:cNvSpPr txBox="1"/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GNATstack</a:t>
            </a:r>
            <a:endParaRPr sz="500"/>
          </a:p>
        </p:txBody>
      </p:sp>
      <p:sp>
        <p:nvSpPr>
          <p:cNvPr id="261" name="Google Shape;261;p26"/>
          <p:cNvSpPr txBox="1"/>
          <p:nvPr>
            <p:ph idx="1" type="body"/>
          </p:nvPr>
        </p:nvSpPr>
        <p:spPr>
          <a:xfrm>
            <a:off x="942075" y="1139150"/>
            <a:ext cx="7725600" cy="3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-120650" lvl="0" marL="1270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➔"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Identify worst case of stack usage for each entry point</a:t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0650" lvl="0" marL="1270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➔"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Available for Ada (up to Ada 2012) and C</a:t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0650" lvl="0" marL="1270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➔"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Information provided statically</a:t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0650" lvl="0" marL="1270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Verdana"/>
              <a:buChar char="➔"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Manual information needs to be provided for</a:t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035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Verdana"/>
              <a:buChar char="◆"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System calls</a:t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035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Verdana"/>
              <a:buChar char="◆"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Recursive calls</a:t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035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Verdana"/>
              <a:buChar char="◆"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Dynamic frames</a:t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0650" lvl="0" marL="1270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Verdana"/>
              <a:buChar char="➔"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DO-178 qualification material is available</a:t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57150" lvl="0" marL="127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Char char="➔"/>
            </a:pPr>
            <a:r>
              <a:t/>
            </a:r>
            <a:endParaRPr sz="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7"/>
          <p:cNvSpPr txBox="1"/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Endianness Specification</a:t>
            </a:r>
            <a:endParaRPr sz="500"/>
          </a:p>
        </p:txBody>
      </p:sp>
      <p:sp>
        <p:nvSpPr>
          <p:cNvPr id="268" name="Google Shape;268;p27"/>
          <p:cNvSpPr txBox="1"/>
          <p:nvPr>
            <p:ph idx="1" type="body"/>
          </p:nvPr>
        </p:nvSpPr>
        <p:spPr>
          <a:xfrm>
            <a:off x="942075" y="962025"/>
            <a:ext cx="7259700" cy="37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-120650" lvl="0" marL="1270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Specify endianness of a data structure regardless of processor</a:t>
            </a:r>
            <a:endParaRPr sz="500"/>
          </a:p>
          <a:p>
            <a:pPr indent="0" lvl="0" marL="127000" marR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0" marR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0" marR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0650" lvl="0" marL="127000" marR="0" rtl="0" algn="l"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Compiler handles endianness conversion </a:t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0650" lvl="0" marL="127000" marR="0" rtl="0" algn="l"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Ideal for porting from PowerPC to x86 / ARM when communication layers are endian-specific</a:t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0" marR="0" rtl="0" algn="l">
              <a:spcBef>
                <a:spcPts val="1500"/>
              </a:spcBef>
              <a:spcAft>
                <a:spcPts val="1600"/>
              </a:spcAft>
              <a:buNone/>
            </a:pPr>
            <a:r>
              <a:t/>
            </a:r>
            <a:endParaRPr sz="500"/>
          </a:p>
        </p:txBody>
      </p:sp>
      <p:sp>
        <p:nvSpPr>
          <p:cNvPr id="269" name="Google Shape;269;p27"/>
          <p:cNvSpPr txBox="1"/>
          <p:nvPr/>
        </p:nvSpPr>
        <p:spPr>
          <a:xfrm>
            <a:off x="1518886" y="1519251"/>
            <a:ext cx="56184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s {</a:t>
            </a:r>
            <a:endParaRPr sz="1100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a, b;</a:t>
            </a:r>
            <a:endParaRPr sz="1100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} </a:t>
            </a:r>
            <a:r>
              <a:rPr b="1"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__attribute__</a:t>
            </a:r>
            <a:r>
              <a:rPr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((scalar_storage_order(</a:t>
            </a:r>
            <a:r>
              <a:rPr i="1"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"big-endian"</a:t>
            </a:r>
            <a:r>
              <a:rPr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)))</a:t>
            </a:r>
            <a:endParaRPr sz="1100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variable;</a:t>
            </a:r>
            <a:endParaRPr sz="1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8"/>
          <p:cNvSpPr txBox="1"/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Ada/C++ Exception Propagation</a:t>
            </a:r>
            <a:endParaRPr sz="500"/>
          </a:p>
        </p:txBody>
      </p:sp>
      <p:grpSp>
        <p:nvGrpSpPr>
          <p:cNvPr id="276" name="Google Shape;276;p28"/>
          <p:cNvGrpSpPr/>
          <p:nvPr/>
        </p:nvGrpSpPr>
        <p:grpSpPr>
          <a:xfrm>
            <a:off x="1525786" y="2254988"/>
            <a:ext cx="6092536" cy="870300"/>
            <a:chOff x="2381" y="1302293"/>
            <a:chExt cx="8123381" cy="1160400"/>
          </a:xfrm>
        </p:grpSpPr>
        <p:sp>
          <p:nvSpPr>
            <p:cNvPr id="277" name="Google Shape;277;p28"/>
            <p:cNvSpPr/>
            <p:nvPr/>
          </p:nvSpPr>
          <p:spPr>
            <a:xfrm>
              <a:off x="2381" y="1302293"/>
              <a:ext cx="2901300" cy="1160400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rgbClr val="9BC3EC"/>
                </a:gs>
                <a:gs pos="50000">
                  <a:srgbClr val="8EB8E4"/>
                </a:gs>
                <a:gs pos="100000">
                  <a:srgbClr val="79B0E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8"/>
            <p:cNvSpPr txBox="1"/>
            <p:nvPr/>
          </p:nvSpPr>
          <p:spPr>
            <a:xfrm>
              <a:off x="582612" y="1302293"/>
              <a:ext cx="1740600" cy="11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5000" lIns="195025" spcFirstLastPara="1" rIns="65000" wrap="square" tIns="65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900"/>
                <a:buFont typeface="Calibri"/>
                <a:buNone/>
              </a:pPr>
              <a:r>
                <a:rPr lang="en" sz="4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C++</a:t>
              </a:r>
              <a:endParaRPr sz="1100"/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2613421" y="1302293"/>
              <a:ext cx="2901300" cy="1160400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rgbClr val="DCECD5"/>
                </a:gs>
                <a:gs pos="100000">
                  <a:srgbClr val="93BC81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8"/>
            <p:cNvSpPr txBox="1"/>
            <p:nvPr/>
          </p:nvSpPr>
          <p:spPr>
            <a:xfrm>
              <a:off x="3193652" y="1302293"/>
              <a:ext cx="1740600" cy="11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5000" lIns="195025" spcFirstLastPara="1" rIns="65000" wrap="square" tIns="65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900"/>
                <a:buFont typeface="Calibri"/>
                <a:buNone/>
              </a:pPr>
              <a:r>
                <a:rPr lang="en" sz="4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Ada</a:t>
              </a:r>
              <a:endParaRPr sz="1100"/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5224462" y="1302293"/>
              <a:ext cx="2901300" cy="1160400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rgbClr val="9BC3EC"/>
                </a:gs>
                <a:gs pos="50000">
                  <a:srgbClr val="8EB8E4"/>
                </a:gs>
                <a:gs pos="100000">
                  <a:srgbClr val="79B0E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8"/>
            <p:cNvSpPr txBox="1"/>
            <p:nvPr/>
          </p:nvSpPr>
          <p:spPr>
            <a:xfrm>
              <a:off x="5804693" y="1302293"/>
              <a:ext cx="1740600" cy="11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5000" lIns="195025" spcFirstLastPara="1" rIns="65000" wrap="square" tIns="65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900"/>
                <a:buFont typeface="Calibri"/>
                <a:buNone/>
              </a:pPr>
              <a:r>
                <a:rPr lang="en" sz="4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C++</a:t>
              </a:r>
              <a:endParaRPr sz="1100"/>
            </a:p>
          </p:txBody>
        </p:sp>
      </p:grpSp>
      <p:sp>
        <p:nvSpPr>
          <p:cNvPr id="283" name="Google Shape;283;p28"/>
          <p:cNvSpPr txBox="1"/>
          <p:nvPr/>
        </p:nvSpPr>
        <p:spPr>
          <a:xfrm>
            <a:off x="3111428" y="1596700"/>
            <a:ext cx="584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Calls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284" name="Google Shape;284;p28"/>
          <p:cNvSpPr/>
          <p:nvPr/>
        </p:nvSpPr>
        <p:spPr>
          <a:xfrm>
            <a:off x="2923140" y="1850221"/>
            <a:ext cx="939000" cy="667200"/>
          </a:xfrm>
          <a:prstGeom prst="arc">
            <a:avLst>
              <a:gd fmla="val 10771191" name="adj1"/>
              <a:gd fmla="val 0" name="adj2"/>
            </a:avLst>
          </a:prstGeom>
          <a:noFill/>
          <a:ln cap="flat" cmpd="sng" w="25400">
            <a:solidFill>
              <a:srgbClr val="FFFFFF"/>
            </a:solidFill>
            <a:prstDash val="solid"/>
            <a:miter lim="800000"/>
            <a:headEnd len="sm" w="sm" type="none"/>
            <a:tailEnd len="med" w="med" type="stealth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8"/>
          <p:cNvSpPr txBox="1"/>
          <p:nvPr/>
        </p:nvSpPr>
        <p:spPr>
          <a:xfrm>
            <a:off x="5039176" y="1522300"/>
            <a:ext cx="584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Calls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286" name="Google Shape;286;p28"/>
          <p:cNvSpPr/>
          <p:nvPr/>
        </p:nvSpPr>
        <p:spPr>
          <a:xfrm>
            <a:off x="4850897" y="1775811"/>
            <a:ext cx="939000" cy="667200"/>
          </a:xfrm>
          <a:prstGeom prst="arc">
            <a:avLst>
              <a:gd fmla="val 10771191" name="adj1"/>
              <a:gd fmla="val 0" name="adj2"/>
            </a:avLst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8"/>
          <p:cNvSpPr/>
          <p:nvPr/>
        </p:nvSpPr>
        <p:spPr>
          <a:xfrm>
            <a:off x="4837268" y="1775811"/>
            <a:ext cx="939000" cy="667200"/>
          </a:xfrm>
          <a:prstGeom prst="arc">
            <a:avLst>
              <a:gd fmla="val 10771191" name="adj1"/>
              <a:gd fmla="val 0" name="adj2"/>
            </a:avLst>
          </a:prstGeom>
          <a:noFill/>
          <a:ln cap="flat" cmpd="sng" w="25400">
            <a:solidFill>
              <a:srgbClr val="FFFFFF"/>
            </a:solidFill>
            <a:prstDash val="solid"/>
            <a:miter lim="800000"/>
            <a:headEnd len="sm" w="sm" type="none"/>
            <a:tailEnd len="med" w="med" type="stealth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28"/>
          <p:cNvSpPr/>
          <p:nvPr/>
        </p:nvSpPr>
        <p:spPr>
          <a:xfrm rot="10800000">
            <a:off x="4791536" y="3174434"/>
            <a:ext cx="1347600" cy="667200"/>
          </a:xfrm>
          <a:prstGeom prst="arc">
            <a:avLst>
              <a:gd fmla="val 10771191" name="adj1"/>
              <a:gd fmla="val 20936539" name="adj2"/>
            </a:avLst>
          </a:prstGeom>
          <a:noFill/>
          <a:ln cap="flat" cmpd="sng" w="25400">
            <a:solidFill>
              <a:srgbClr val="FFFFFF"/>
            </a:solidFill>
            <a:prstDash val="solid"/>
            <a:miter lim="800000"/>
            <a:headEnd len="sm" w="sm" type="none"/>
            <a:tailEnd len="med" w="med" type="stealth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8"/>
          <p:cNvSpPr txBox="1"/>
          <p:nvPr/>
        </p:nvSpPr>
        <p:spPr>
          <a:xfrm>
            <a:off x="5588052" y="3243300"/>
            <a:ext cx="984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throw</a:t>
            </a: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X;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290" name="Google Shape;290;p28"/>
          <p:cNvSpPr txBox="1"/>
          <p:nvPr/>
        </p:nvSpPr>
        <p:spPr>
          <a:xfrm>
            <a:off x="3980449" y="3139425"/>
            <a:ext cx="15345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exception</a:t>
            </a:r>
            <a:endParaRPr sz="1100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1"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when</a:t>
            </a: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others</a:t>
            </a: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=&gt;</a:t>
            </a:r>
            <a:endParaRPr sz="1100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…</a:t>
            </a:r>
            <a:endParaRPr sz="1100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b="1"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raise</a:t>
            </a: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Y;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291" name="Google Shape;291;p28"/>
          <p:cNvSpPr/>
          <p:nvPr/>
        </p:nvSpPr>
        <p:spPr>
          <a:xfrm rot="10800000">
            <a:off x="2812097" y="2904266"/>
            <a:ext cx="2038800" cy="1469100"/>
          </a:xfrm>
          <a:prstGeom prst="arc">
            <a:avLst>
              <a:gd fmla="val 12308516" name="adj1"/>
              <a:gd fmla="val 21593301" name="adj2"/>
            </a:avLst>
          </a:prstGeom>
          <a:noFill/>
          <a:ln cap="flat" cmpd="sng" w="25400">
            <a:solidFill>
              <a:srgbClr val="FFFFFF"/>
            </a:solidFill>
            <a:prstDash val="solid"/>
            <a:miter lim="800000"/>
            <a:headEnd len="sm" w="sm" type="none"/>
            <a:tailEnd len="med" w="med" type="stealth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8"/>
          <p:cNvSpPr txBox="1"/>
          <p:nvPr/>
        </p:nvSpPr>
        <p:spPr>
          <a:xfrm>
            <a:off x="2198708" y="3306971"/>
            <a:ext cx="8703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catch</a:t>
            </a: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(…) {</a:t>
            </a:r>
            <a:endParaRPr sz="1100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 sz="11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9"/>
          <p:cNvSpPr txBox="1"/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Mixed Language Build</a:t>
            </a:r>
            <a:endParaRPr sz="500"/>
          </a:p>
        </p:txBody>
      </p:sp>
      <p:sp>
        <p:nvSpPr>
          <p:cNvPr id="299" name="Google Shape;299;p29"/>
          <p:cNvSpPr txBox="1"/>
          <p:nvPr>
            <p:ph idx="1" type="body"/>
          </p:nvPr>
        </p:nvSpPr>
        <p:spPr>
          <a:xfrm>
            <a:off x="942150" y="1015324"/>
            <a:ext cx="7259700" cy="30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-120650" lvl="0" marL="1270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GPRbuild can build mixed language applications</a:t>
            </a:r>
            <a:endParaRPr sz="500"/>
          </a:p>
          <a:p>
            <a:pPr indent="0" lvl="0" marL="127000" marR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0" marR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0" marR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0" marR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500"/>
          </a:p>
          <a:p>
            <a:pPr indent="-120650" lvl="0" marL="127000" marR="0" rtl="0" algn="l"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Other compilers can be configured through GPRconfig</a:t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0" name="Google Shape;300;p29"/>
          <p:cNvSpPr txBox="1"/>
          <p:nvPr/>
        </p:nvSpPr>
        <p:spPr>
          <a:xfrm>
            <a:off x="2631775" y="1647175"/>
            <a:ext cx="40929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project </a:t>
            </a:r>
            <a:r>
              <a:rPr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Mixed </a:t>
            </a:r>
            <a:r>
              <a:rPr b="1"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is</a:t>
            </a:r>
            <a:endParaRPr sz="1100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Languages </a:t>
            </a:r>
            <a:r>
              <a:rPr b="1"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use</a:t>
            </a:r>
            <a:r>
              <a:rPr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(“Ada”, “C”);</a:t>
            </a:r>
            <a:endParaRPr sz="1100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end</a:t>
            </a:r>
            <a:r>
              <a:rPr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Mixed;</a:t>
            </a:r>
            <a:endParaRPr sz="1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0"/>
          <p:cNvSpPr txBox="1"/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Ada &amp; C bindings</a:t>
            </a:r>
            <a:endParaRPr sz="500"/>
          </a:p>
        </p:txBody>
      </p:sp>
      <p:sp>
        <p:nvSpPr>
          <p:cNvPr id="307" name="Google Shape;307;p30"/>
          <p:cNvSpPr txBox="1"/>
          <p:nvPr>
            <p:ph idx="1" type="body"/>
          </p:nvPr>
        </p:nvSpPr>
        <p:spPr>
          <a:xfrm>
            <a:off x="942084" y="1596357"/>
            <a:ext cx="72597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-120650" lvl="0" marL="1270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Importing C code from Ada</a:t>
            </a:r>
            <a:endParaRPr sz="500"/>
          </a:p>
          <a:p>
            <a:pPr indent="0" lvl="0" marL="127000" marR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0" marR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0650" lvl="0" marL="127000" marR="0" rtl="0" algn="l"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Importing Ada code from C</a:t>
            </a:r>
            <a:endParaRPr sz="500"/>
          </a:p>
          <a:p>
            <a:pPr indent="0" lvl="0" marL="127000" marR="0" rtl="0" algn="l">
              <a:spcBef>
                <a:spcPts val="1500"/>
              </a:spcBef>
              <a:spcAft>
                <a:spcPts val="1600"/>
              </a:spcAft>
              <a:buNone/>
            </a:pPr>
            <a:r>
              <a:t/>
            </a:r>
            <a:endParaRPr sz="500"/>
          </a:p>
        </p:txBody>
      </p:sp>
      <p:graphicFrame>
        <p:nvGraphicFramePr>
          <p:cNvPr id="308" name="Google Shape;308;p30"/>
          <p:cNvGraphicFramePr/>
          <p:nvPr/>
        </p:nvGraphicFramePr>
        <p:xfrm>
          <a:off x="1390408" y="20252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{7D10974F-D3F7-4A88-BDAD-AA55C45505B5}</a:tableStyleId>
              </a:tblPr>
              <a:tblGrid>
                <a:gridCol w="2970025"/>
                <a:gridCol w="2970025"/>
              </a:tblGrid>
              <a:tr h="479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procedure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C_Proc;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pragma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Import (C, C_Proc, "c_proc");</a:t>
                      </a:r>
                      <a:endParaRPr sz="1100"/>
                    </a:p>
                  </a:txBody>
                  <a:tcPr marT="34225" marB="34225" marR="68575" marL="68575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void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c_proc (</a:t>
                      </a: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void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) {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</a:t>
                      </a:r>
                      <a:r>
                        <a:rPr b="0" i="1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// some code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}</a:t>
                      </a:r>
                      <a:endParaRPr b="0" i="0" sz="90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34225" marB="34225" marR="68575" marL="68575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9" name="Google Shape;309;p30"/>
          <p:cNvGraphicFramePr/>
          <p:nvPr/>
        </p:nvGraphicFramePr>
        <p:xfrm>
          <a:off x="1390408" y="34101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{7D10974F-D3F7-4A88-BDAD-AA55C45505B5}</a:tableStyleId>
              </a:tblPr>
              <a:tblGrid>
                <a:gridCol w="2970025"/>
                <a:gridCol w="2970025"/>
              </a:tblGrid>
              <a:tr h="1028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procedure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Ada_Proc;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pragma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Export (C, Ada_Proc,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"ada_proc");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ourier New"/>
                        <a:buNone/>
                      </a:pP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procedure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Ada_Proc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is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ourier New"/>
                        <a:buNone/>
                      </a:pP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begin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ourier New"/>
                        <a:buNone/>
                      </a:pP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b="0" i="1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-- some code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ourier New"/>
                        <a:buNone/>
                      </a:pP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end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Ada_Proc;</a:t>
                      </a:r>
                      <a:endParaRPr b="0" i="0" sz="90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34250" marB="3425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extern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void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ada_proc (void);</a:t>
                      </a:r>
                      <a:endParaRPr sz="1100"/>
                    </a:p>
                  </a:txBody>
                  <a:tcPr marT="34250" marB="34250" marR="68575" marL="68575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1"/>
          <p:cNvSpPr txBox="1"/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Some more Ada &amp; C bindings</a:t>
            </a:r>
            <a:endParaRPr sz="500"/>
          </a:p>
        </p:txBody>
      </p:sp>
      <p:sp>
        <p:nvSpPr>
          <p:cNvPr id="316" name="Google Shape;316;p31"/>
          <p:cNvSpPr txBox="1"/>
          <p:nvPr>
            <p:ph idx="1" type="body"/>
          </p:nvPr>
        </p:nvSpPr>
        <p:spPr>
          <a:xfrm>
            <a:off x="942075" y="879548"/>
            <a:ext cx="7259700" cy="3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127000" marR="0" rtl="0" algn="l">
              <a:spcBef>
                <a:spcPts val="1500"/>
              </a:spcBef>
              <a:spcAft>
                <a:spcPts val="160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Easy to get wrong…</a:t>
            </a:r>
            <a:endParaRPr sz="500"/>
          </a:p>
        </p:txBody>
      </p:sp>
      <p:graphicFrame>
        <p:nvGraphicFramePr>
          <p:cNvPr id="317" name="Google Shape;317;p31"/>
          <p:cNvGraphicFramePr/>
          <p:nvPr/>
        </p:nvGraphicFramePr>
        <p:xfrm>
          <a:off x="1641281" y="151443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{7D10974F-D3F7-4A88-BDAD-AA55C45505B5}</a:tableStyleId>
              </a:tblPr>
              <a:tblGrid>
                <a:gridCol w="2970600"/>
                <a:gridCol w="2970600"/>
              </a:tblGrid>
              <a:tr h="1017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Type 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R1 </a:t>
                      </a: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is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record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V : int;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end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record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with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Convention =&gt; C;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procedure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F1 (P : R1);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pragma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Import (C, F1, "f1");</a:t>
                      </a:r>
                      <a:endParaRPr b="0" i="0" sz="90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34250" marB="34250" marR="68600" marL="68600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struct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R1{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</a:t>
                      </a: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int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V;</a:t>
                      </a:r>
                      <a:b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};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void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f1 (</a:t>
                      </a:r>
                      <a:r>
                        <a:rPr b="0" i="0" lang="en" sz="900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R1 p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);</a:t>
                      </a:r>
                      <a:endParaRPr b="0" i="0" sz="90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34250" marB="34250" marR="68600" marL="68600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8" name="Google Shape;318;p31"/>
          <p:cNvGraphicFramePr/>
          <p:nvPr/>
        </p:nvGraphicFramePr>
        <p:xfrm>
          <a:off x="1641281" y="28936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{7D10974F-D3F7-4A88-BDAD-AA55C45505B5}</a:tableStyleId>
              </a:tblPr>
              <a:tblGrid>
                <a:gridCol w="2970600"/>
                <a:gridCol w="2970600"/>
              </a:tblGrid>
              <a:tr h="1017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Type 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R1 </a:t>
                      </a: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is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record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V : int;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end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record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with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Convention =&gt; </a:t>
                      </a:r>
                      <a:r>
                        <a:rPr b="0" i="0" lang="en" sz="900">
                          <a:solidFill>
                            <a:srgbClr val="548135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C_Pass_By_Copy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;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procedure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F1 (P : R1);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pragma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Import (C, F1, "f1");</a:t>
                      </a:r>
                      <a:endParaRPr b="0" i="0" sz="90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34250" marB="34250" marR="68600" marL="68600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struct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R1{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</a:t>
                      </a: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int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V;</a:t>
                      </a:r>
                      <a:b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};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void</a:t>
                      </a:r>
                      <a:r>
                        <a:rPr b="0" i="0" lang="en" sz="9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f1 (R1 p);</a:t>
                      </a:r>
                      <a:endParaRPr b="0" i="0" sz="90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34250" marB="34250" marR="68600" marL="68600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32"/>
          <p:cNvSpPr txBox="1"/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Using the Binding Generator</a:t>
            </a:r>
            <a:endParaRPr sz="500"/>
          </a:p>
        </p:txBody>
      </p:sp>
      <p:sp>
        <p:nvSpPr>
          <p:cNvPr id="325" name="Google Shape;325;p32"/>
          <p:cNvSpPr txBox="1"/>
          <p:nvPr>
            <p:ph idx="1" type="body"/>
          </p:nvPr>
        </p:nvSpPr>
        <p:spPr>
          <a:xfrm>
            <a:off x="942084" y="1596357"/>
            <a:ext cx="72597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-120650" lvl="0" marL="1270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From C to Ada</a:t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0650" lvl="0" marL="1270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Verdana"/>
              <a:buChar char="-"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From Ada to C</a:t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0" marR="0" rtl="0" algn="l">
              <a:spcBef>
                <a:spcPts val="1500"/>
              </a:spcBef>
              <a:spcAft>
                <a:spcPts val="1600"/>
              </a:spcAft>
              <a:buNone/>
            </a:pPr>
            <a:r>
              <a:t/>
            </a:r>
            <a:endParaRPr sz="500"/>
          </a:p>
        </p:txBody>
      </p:sp>
      <p:sp>
        <p:nvSpPr>
          <p:cNvPr id="326" name="Google Shape;326;p32"/>
          <p:cNvSpPr txBox="1"/>
          <p:nvPr/>
        </p:nvSpPr>
        <p:spPr>
          <a:xfrm>
            <a:off x="2458802" y="1915850"/>
            <a:ext cx="4475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gcc –fdump-ada-spec &lt;header files&gt;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327" name="Google Shape;327;p32"/>
          <p:cNvSpPr txBox="1"/>
          <p:nvPr/>
        </p:nvSpPr>
        <p:spPr>
          <a:xfrm>
            <a:off x="2544526" y="3229050"/>
            <a:ext cx="4208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gcc –gnatceg &lt;specification files&gt;</a:t>
            </a:r>
            <a:endParaRPr sz="1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33"/>
          <p:cNvSpPr txBox="1"/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Ada/C++ Inheritance</a:t>
            </a:r>
            <a:endParaRPr sz="500"/>
          </a:p>
        </p:txBody>
      </p:sp>
      <p:grpSp>
        <p:nvGrpSpPr>
          <p:cNvPr id="334" name="Google Shape;334;p33"/>
          <p:cNvGrpSpPr/>
          <p:nvPr/>
        </p:nvGrpSpPr>
        <p:grpSpPr>
          <a:xfrm>
            <a:off x="4745464" y="1971061"/>
            <a:ext cx="3546726" cy="1289222"/>
            <a:chOff x="-68" y="0"/>
            <a:chExt cx="4728968" cy="1718963"/>
          </a:xfrm>
        </p:grpSpPr>
        <p:sp>
          <p:nvSpPr>
            <p:cNvPr id="335" name="Google Shape;335;p33"/>
            <p:cNvSpPr/>
            <p:nvPr/>
          </p:nvSpPr>
          <p:spPr>
            <a:xfrm>
              <a:off x="0" y="1037963"/>
              <a:ext cx="4728900" cy="681000"/>
            </a:xfrm>
            <a:prstGeom prst="rect">
              <a:avLst/>
            </a:prstGeom>
            <a:solidFill>
              <a:srgbClr val="1E8DCD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3"/>
            <p:cNvSpPr txBox="1"/>
            <p:nvPr/>
          </p:nvSpPr>
          <p:spPr>
            <a:xfrm>
              <a:off x="0" y="1037963"/>
              <a:ext cx="4728900" cy="36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350" lIns="69350" spcFirstLastPara="1" rIns="69350" wrap="square" tIns="69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lang="en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T2 Ada Derived Type</a:t>
              </a:r>
              <a:endParaRPr sz="1100"/>
            </a:p>
          </p:txBody>
        </p:sp>
        <p:sp>
          <p:nvSpPr>
            <p:cNvPr id="337" name="Google Shape;337;p33"/>
            <p:cNvSpPr/>
            <p:nvPr/>
          </p:nvSpPr>
          <p:spPr>
            <a:xfrm>
              <a:off x="0" y="1392092"/>
              <a:ext cx="4728900" cy="313200"/>
            </a:xfrm>
            <a:prstGeom prst="rect">
              <a:avLst/>
            </a:prstGeom>
            <a:solidFill>
              <a:srgbClr val="CBDAED">
                <a:alpha val="89800"/>
              </a:srgbClr>
            </a:solidFill>
            <a:ln cap="flat" cmpd="sng" w="12700">
              <a:solidFill>
                <a:srgbClr val="CBDAED">
                  <a:alpha val="898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3"/>
            <p:cNvSpPr txBox="1"/>
            <p:nvPr/>
          </p:nvSpPr>
          <p:spPr>
            <a:xfrm>
              <a:off x="0" y="1392092"/>
              <a:ext cx="4728900" cy="31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96000" spcFirstLastPara="1" rIns="96000" wrap="square" tIns="1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Override Method</a:t>
              </a:r>
              <a:endParaRPr sz="1100"/>
            </a:p>
          </p:txBody>
        </p:sp>
        <p:sp>
          <p:nvSpPr>
            <p:cNvPr id="339" name="Google Shape;339;p33"/>
            <p:cNvSpPr/>
            <p:nvPr/>
          </p:nvSpPr>
          <p:spPr>
            <a:xfrm rot="10800000">
              <a:off x="-68" y="103"/>
              <a:ext cx="4728900" cy="1047300"/>
            </a:xfrm>
            <a:prstGeom prst="upArrowCallout">
              <a:avLst>
                <a:gd fmla="val 25000" name="adj1"/>
                <a:gd fmla="val 25000" name="adj2"/>
                <a:gd fmla="val 25000" name="adj3"/>
                <a:gd fmla="val 64977" name="adj4"/>
              </a:avLst>
            </a:prstGeom>
            <a:solidFill>
              <a:srgbClr val="1E8DCD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3"/>
            <p:cNvSpPr txBox="1"/>
            <p:nvPr/>
          </p:nvSpPr>
          <p:spPr>
            <a:xfrm>
              <a:off x="0" y="0"/>
              <a:ext cx="4728900" cy="36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350" lIns="69350" spcFirstLastPara="1" rIns="69350" wrap="square" tIns="69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lang="en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 C++ Base Type</a:t>
              </a:r>
              <a:endParaRPr sz="1100"/>
            </a:p>
          </p:txBody>
        </p:sp>
        <p:sp>
          <p:nvSpPr>
            <p:cNvPr id="341" name="Google Shape;341;p33"/>
            <p:cNvSpPr/>
            <p:nvPr/>
          </p:nvSpPr>
          <p:spPr>
            <a:xfrm>
              <a:off x="0" y="368414"/>
              <a:ext cx="4728900" cy="313200"/>
            </a:xfrm>
            <a:prstGeom prst="rect">
              <a:avLst/>
            </a:prstGeom>
            <a:solidFill>
              <a:srgbClr val="CBDAED">
                <a:alpha val="89800"/>
              </a:srgbClr>
            </a:solidFill>
            <a:ln cap="flat" cmpd="sng" w="12700">
              <a:solidFill>
                <a:srgbClr val="CBDAED">
                  <a:alpha val="898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3"/>
            <p:cNvSpPr txBox="1"/>
            <p:nvPr/>
          </p:nvSpPr>
          <p:spPr>
            <a:xfrm>
              <a:off x="0" y="368414"/>
              <a:ext cx="4728900" cy="31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50" lIns="96000" spcFirstLastPara="1" rIns="96000" wrap="square" tIns="1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Method</a:t>
              </a:r>
              <a:endParaRPr sz="1100"/>
            </a:p>
          </p:txBody>
        </p:sp>
      </p:grpSp>
      <p:sp>
        <p:nvSpPr>
          <p:cNvPr id="343" name="Google Shape;343;p33"/>
          <p:cNvSpPr txBox="1"/>
          <p:nvPr/>
        </p:nvSpPr>
        <p:spPr>
          <a:xfrm>
            <a:off x="851643" y="1445760"/>
            <a:ext cx="2730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procedure</a:t>
            </a:r>
            <a:r>
              <a:rPr lang="en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P (V : T’Class) </a:t>
            </a:r>
            <a:r>
              <a:rPr b="1" lang="en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is</a:t>
            </a:r>
            <a:endParaRPr sz="1100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begin</a:t>
            </a:r>
            <a:endParaRPr sz="1100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V.Method;</a:t>
            </a:r>
            <a:endParaRPr sz="1100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end</a:t>
            </a:r>
            <a:r>
              <a:rPr lang="en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P;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344" name="Google Shape;344;p33"/>
          <p:cNvSpPr txBox="1"/>
          <p:nvPr/>
        </p:nvSpPr>
        <p:spPr>
          <a:xfrm>
            <a:off x="851643" y="3074344"/>
            <a:ext cx="16641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P (T &amp; V) {</a:t>
            </a:r>
            <a:endParaRPr sz="1100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V.Method();</a:t>
            </a:r>
            <a:endParaRPr sz="1100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rgbClr val="FFFFFF"/>
              </a:solidFill>
            </a:endParaRPr>
          </a:p>
        </p:txBody>
      </p:sp>
      <p:cxnSp>
        <p:nvCxnSpPr>
          <p:cNvPr id="345" name="Google Shape;345;p33"/>
          <p:cNvCxnSpPr/>
          <p:nvPr/>
        </p:nvCxnSpPr>
        <p:spPr>
          <a:xfrm>
            <a:off x="2029931" y="1971061"/>
            <a:ext cx="2674200" cy="11031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46" name="Google Shape;346;p33"/>
          <p:cNvCxnSpPr/>
          <p:nvPr/>
        </p:nvCxnSpPr>
        <p:spPr>
          <a:xfrm>
            <a:off x="2029931" y="1971061"/>
            <a:ext cx="2674200" cy="4188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47" name="Google Shape;347;p33"/>
          <p:cNvCxnSpPr/>
          <p:nvPr/>
        </p:nvCxnSpPr>
        <p:spPr>
          <a:xfrm flipH="1" rot="10800000">
            <a:off x="2287681" y="2431368"/>
            <a:ext cx="2416500" cy="9546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48" name="Google Shape;348;p33"/>
          <p:cNvCxnSpPr/>
          <p:nvPr/>
        </p:nvCxnSpPr>
        <p:spPr>
          <a:xfrm flipH="1" rot="10800000">
            <a:off x="2287681" y="3115668"/>
            <a:ext cx="2416500" cy="2703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8541" y="1105349"/>
            <a:ext cx="1675440" cy="71296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6"/>
          <p:cNvSpPr txBox="1"/>
          <p:nvPr>
            <p:ph type="title"/>
          </p:nvPr>
        </p:nvSpPr>
        <p:spPr>
          <a:xfrm>
            <a:off x="978925" y="2188700"/>
            <a:ext cx="15843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6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C/C++</a:t>
            </a:r>
            <a:endParaRPr sz="500"/>
          </a:p>
        </p:txBody>
      </p:sp>
      <p:sp>
        <p:nvSpPr>
          <p:cNvPr id="70" name="Google Shape;70;p16"/>
          <p:cNvSpPr/>
          <p:nvPr/>
        </p:nvSpPr>
        <p:spPr>
          <a:xfrm>
            <a:off x="978932" y="4455080"/>
            <a:ext cx="6235500" cy="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357DB0"/>
                </a:solidFill>
                <a:latin typeface="Verdana"/>
                <a:ea typeface="Verdana"/>
                <a:cs typeface="Verdana"/>
                <a:sym typeface="Verdana"/>
              </a:rPr>
              <a:t>Robert Tice</a:t>
            </a:r>
            <a:endParaRPr sz="500"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357DB0"/>
                </a:solidFill>
                <a:latin typeface="Verdana"/>
                <a:ea typeface="Verdana"/>
                <a:cs typeface="Verdana"/>
                <a:sym typeface="Verdana"/>
              </a:rPr>
              <a:t>Technical Account Manager</a:t>
            </a:r>
            <a:endParaRPr b="1" sz="1100">
              <a:solidFill>
                <a:srgbClr val="357DB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357DB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" name="Google Shape;71;p16"/>
          <p:cNvSpPr txBox="1"/>
          <p:nvPr/>
        </p:nvSpPr>
        <p:spPr>
          <a:xfrm>
            <a:off x="3228300" y="3003550"/>
            <a:ext cx="3720900" cy="9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Yes, we do those languages too.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72" name="Google Shape;72;p16"/>
          <p:cNvCxnSpPr/>
          <p:nvPr/>
        </p:nvCxnSpPr>
        <p:spPr>
          <a:xfrm rot="10800000">
            <a:off x="2312050" y="2653000"/>
            <a:ext cx="1281900" cy="4542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4"/>
          <p:cNvSpPr txBox="1"/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Simulink to C Code Generation</a:t>
            </a:r>
            <a:endParaRPr b="1" sz="2600">
              <a:solidFill>
                <a:srgbClr val="6BC2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600">
              <a:solidFill>
                <a:srgbClr val="6BC2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QGen</a:t>
            </a:r>
            <a:endParaRPr b="1"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6BC2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http://www.rotronuav.com/images/lightweight-rotary-engine.png" id="355" name="Google Shape;355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6109" y="1562637"/>
            <a:ext cx="2214246" cy="1728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4"/>
          <p:cNvPicPr preferRelativeResize="0"/>
          <p:nvPr/>
        </p:nvPicPr>
        <p:blipFill rotWithShape="1">
          <a:blip r:embed="rId5">
            <a:alphaModFix/>
          </a:blip>
          <a:srcRect b="24907" l="1305" r="1305" t="40076"/>
          <a:stretch/>
        </p:blipFill>
        <p:spPr>
          <a:xfrm>
            <a:off x="1478490" y="1905537"/>
            <a:ext cx="2309367" cy="906640"/>
          </a:xfrm>
          <a:prstGeom prst="rect">
            <a:avLst/>
          </a:prstGeom>
          <a:noFill/>
          <a:ln>
            <a:noFill/>
          </a:ln>
          <a:effectLst>
            <a:outerShdw blurRad="63500" rotWithShape="0" dir="3235471" dist="25400">
              <a:srgbClr val="000000">
                <a:alpha val="49800"/>
              </a:srgbClr>
            </a:outerShdw>
          </a:effectLst>
        </p:spPr>
      </p:pic>
      <p:cxnSp>
        <p:nvCxnSpPr>
          <p:cNvPr id="357" name="Google Shape;357;p34"/>
          <p:cNvCxnSpPr/>
          <p:nvPr/>
        </p:nvCxnSpPr>
        <p:spPr>
          <a:xfrm>
            <a:off x="3935940" y="2284843"/>
            <a:ext cx="20001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58" name="Google Shape;358;p34"/>
          <p:cNvSpPr txBox="1"/>
          <p:nvPr/>
        </p:nvSpPr>
        <p:spPr>
          <a:xfrm>
            <a:off x="3913034" y="1803968"/>
            <a:ext cx="19779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QGen Code Generation</a:t>
            </a:r>
            <a:br>
              <a:rPr b="1" i="0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(SPARK Ada or MISRA C)</a:t>
            </a:r>
            <a:endParaRPr sz="1100">
              <a:solidFill>
                <a:srgbClr val="FFFFFF"/>
              </a:solidFill>
            </a:endParaRPr>
          </a:p>
        </p:txBody>
      </p:sp>
      <p:cxnSp>
        <p:nvCxnSpPr>
          <p:cNvPr id="359" name="Google Shape;359;p34"/>
          <p:cNvCxnSpPr/>
          <p:nvPr/>
        </p:nvCxnSpPr>
        <p:spPr>
          <a:xfrm>
            <a:off x="3935940" y="2546917"/>
            <a:ext cx="20001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sp>
        <p:nvSpPr>
          <p:cNvPr id="360" name="Google Shape;360;p34"/>
          <p:cNvSpPr txBox="1"/>
          <p:nvPr/>
        </p:nvSpPr>
        <p:spPr>
          <a:xfrm>
            <a:off x="4223519" y="2693631"/>
            <a:ext cx="13569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Target Debugger</a:t>
            </a:r>
            <a:endParaRPr b="1" i="0"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34"/>
          <p:cNvSpPr txBox="1"/>
          <p:nvPr/>
        </p:nvSpPr>
        <p:spPr>
          <a:xfrm>
            <a:off x="1120624" y="2861148"/>
            <a:ext cx="30252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Simulink®, StateFlow®</a:t>
            </a:r>
            <a:endParaRPr sz="1100">
              <a:solidFill>
                <a:srgbClr val="FFFF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Safe subset of embedded blocks (~120)</a:t>
            </a:r>
            <a:endParaRPr b="1" i="0"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Portable across versions</a:t>
            </a:r>
            <a:endParaRPr sz="1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35"/>
          <p:cNvSpPr txBox="1"/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Ada/SPARK to C Code Generation</a:t>
            </a:r>
            <a:endParaRPr b="1" sz="2600">
              <a:solidFill>
                <a:srgbClr val="6BC2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lang="en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GNAT Common Code Generator (CCG)</a:t>
            </a:r>
            <a:endParaRPr b="1"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8" name="Google Shape;368;p35"/>
          <p:cNvSpPr txBox="1"/>
          <p:nvPr>
            <p:ph idx="1" type="body"/>
          </p:nvPr>
        </p:nvSpPr>
        <p:spPr>
          <a:xfrm>
            <a:off x="942075" y="1547775"/>
            <a:ext cx="7259700" cy="26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-101600" lvl="0" marL="127000" marR="0" rtl="0" algn="l"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b="1" lang="en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Develop formally proven code in SPARK and build with C toolchain</a:t>
            </a:r>
            <a:endParaRPr b="1"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01600" lvl="0" marL="127000" marR="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b="1" lang="en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 code to be considered as compilation artifacts</a:t>
            </a:r>
            <a:endParaRPr b="1"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1" marL="914400" marR="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</a:pPr>
            <a:r>
              <a:rPr b="1" lang="en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Similar to assembly or internal compiler trees</a:t>
            </a:r>
            <a:endParaRPr b="1"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1" marL="914400" marR="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</a:pPr>
            <a:r>
              <a:rPr b="1" lang="en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Not meant to be maintainable</a:t>
            </a:r>
            <a:endParaRPr b="1"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01600" lvl="0" marL="127000" marR="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b="1" lang="en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Removes constraints on the target architecture supported</a:t>
            </a:r>
            <a:endParaRPr b="1"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01600" lvl="0" marL="127000" marR="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-"/>
            </a:pPr>
            <a:r>
              <a:rPr b="1" lang="en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Runtime support similar to bare metal Zero Footprint Profile</a:t>
            </a:r>
            <a:endParaRPr b="1"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8102" y="1567918"/>
            <a:ext cx="4717953" cy="2007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7"/>
          <p:cNvSpPr txBox="1"/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Why AdaCore and C/C++?</a:t>
            </a:r>
            <a:endParaRPr b="1" sz="2600">
              <a:solidFill>
                <a:srgbClr val="6BC2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600">
              <a:solidFill>
                <a:srgbClr val="6BC2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6BC2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9" name="Google Shape;79;p17"/>
          <p:cNvSpPr/>
          <p:nvPr/>
        </p:nvSpPr>
        <p:spPr>
          <a:xfrm>
            <a:off x="998389" y="1047450"/>
            <a:ext cx="7147200" cy="3429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7"/>
          <p:cNvSpPr txBox="1"/>
          <p:nvPr/>
        </p:nvSpPr>
        <p:spPr>
          <a:xfrm>
            <a:off x="1598225" y="1160125"/>
            <a:ext cx="3423600" cy="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Software Module</a:t>
            </a:r>
            <a:endParaRPr b="1"/>
          </a:p>
        </p:txBody>
      </p:sp>
      <p:sp>
        <p:nvSpPr>
          <p:cNvPr id="81" name="Google Shape;81;p17"/>
          <p:cNvSpPr/>
          <p:nvPr/>
        </p:nvSpPr>
        <p:spPr>
          <a:xfrm>
            <a:off x="3675600" y="1851450"/>
            <a:ext cx="1792800" cy="14034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Ada</a:t>
            </a:r>
            <a:endParaRPr sz="2400"/>
          </a:p>
        </p:txBody>
      </p:sp>
      <p:sp>
        <p:nvSpPr>
          <p:cNvPr id="82" name="Google Shape;82;p17"/>
          <p:cNvSpPr/>
          <p:nvPr/>
        </p:nvSpPr>
        <p:spPr>
          <a:xfrm>
            <a:off x="1663500" y="3538825"/>
            <a:ext cx="5817000" cy="6552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OS | RTOS | Baremetal</a:t>
            </a:r>
            <a:endParaRPr sz="2400"/>
          </a:p>
        </p:txBody>
      </p:sp>
      <p:sp>
        <p:nvSpPr>
          <p:cNvPr id="83" name="Google Shape;83;p17"/>
          <p:cNvSpPr/>
          <p:nvPr/>
        </p:nvSpPr>
        <p:spPr>
          <a:xfrm>
            <a:off x="1663500" y="1851450"/>
            <a:ext cx="1792800" cy="14034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</a:t>
            </a:r>
            <a:endParaRPr sz="2400"/>
          </a:p>
        </p:txBody>
      </p:sp>
      <p:sp>
        <p:nvSpPr>
          <p:cNvPr id="84" name="Google Shape;84;p17"/>
          <p:cNvSpPr/>
          <p:nvPr/>
        </p:nvSpPr>
        <p:spPr>
          <a:xfrm>
            <a:off x="5687700" y="1851450"/>
            <a:ext cx="1792800" cy="14034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C++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/>
          <p:nvPr/>
        </p:nvSpPr>
        <p:spPr>
          <a:xfrm>
            <a:off x="4572000" y="551675"/>
            <a:ext cx="1792800" cy="1403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Ada</a:t>
            </a:r>
            <a:endParaRPr sz="2400"/>
          </a:p>
        </p:txBody>
      </p:sp>
      <p:sp>
        <p:nvSpPr>
          <p:cNvPr id="91" name="Google Shape;91;p18"/>
          <p:cNvSpPr/>
          <p:nvPr/>
        </p:nvSpPr>
        <p:spPr>
          <a:xfrm>
            <a:off x="2409775" y="551675"/>
            <a:ext cx="1792800" cy="1403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</a:t>
            </a:r>
            <a:endParaRPr sz="2400"/>
          </a:p>
        </p:txBody>
      </p:sp>
      <p:sp>
        <p:nvSpPr>
          <p:cNvPr id="92" name="Google Shape;92;p18"/>
          <p:cNvSpPr/>
          <p:nvPr/>
        </p:nvSpPr>
        <p:spPr>
          <a:xfrm>
            <a:off x="6734225" y="551675"/>
            <a:ext cx="1792800" cy="1403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C++</a:t>
            </a:r>
            <a:endParaRPr sz="2400"/>
          </a:p>
        </p:txBody>
      </p:sp>
      <p:sp>
        <p:nvSpPr>
          <p:cNvPr id="93" name="Google Shape;93;p18"/>
          <p:cNvSpPr txBox="1"/>
          <p:nvPr/>
        </p:nvSpPr>
        <p:spPr>
          <a:xfrm>
            <a:off x="373200" y="1030325"/>
            <a:ext cx="1792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Compiler Front-end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4" name="Google Shape;94;p18"/>
          <p:cNvSpPr/>
          <p:nvPr/>
        </p:nvSpPr>
        <p:spPr>
          <a:xfrm>
            <a:off x="2559900" y="2969200"/>
            <a:ext cx="5817000" cy="655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GCC</a:t>
            </a:r>
            <a:endParaRPr sz="2400"/>
          </a:p>
        </p:txBody>
      </p:sp>
      <p:cxnSp>
        <p:nvCxnSpPr>
          <p:cNvPr id="95" name="Google Shape;95;p18"/>
          <p:cNvCxnSpPr>
            <a:stCxn id="91" idx="2"/>
          </p:cNvCxnSpPr>
          <p:nvPr/>
        </p:nvCxnSpPr>
        <p:spPr>
          <a:xfrm>
            <a:off x="3306175" y="1955075"/>
            <a:ext cx="758400" cy="10143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6" name="Google Shape;96;p18"/>
          <p:cNvSpPr txBox="1"/>
          <p:nvPr/>
        </p:nvSpPr>
        <p:spPr>
          <a:xfrm>
            <a:off x="373200" y="3073750"/>
            <a:ext cx="1792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Compiler Back-end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97" name="Google Shape;97;p18"/>
          <p:cNvCxnSpPr>
            <a:stCxn id="90" idx="2"/>
            <a:endCxn id="94" idx="0"/>
          </p:cNvCxnSpPr>
          <p:nvPr/>
        </p:nvCxnSpPr>
        <p:spPr>
          <a:xfrm>
            <a:off x="5468400" y="1955075"/>
            <a:ext cx="0" cy="10140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8" name="Google Shape;98;p18"/>
          <p:cNvCxnSpPr>
            <a:stCxn id="92" idx="2"/>
          </p:cNvCxnSpPr>
          <p:nvPr/>
        </p:nvCxnSpPr>
        <p:spPr>
          <a:xfrm flipH="1">
            <a:off x="7033625" y="1955075"/>
            <a:ext cx="597000" cy="10143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9" name="Google Shape;99;p18"/>
          <p:cNvSpPr/>
          <p:nvPr/>
        </p:nvSpPr>
        <p:spPr>
          <a:xfrm>
            <a:off x="4465800" y="4218650"/>
            <a:ext cx="2005200" cy="655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Binary</a:t>
            </a:r>
            <a:endParaRPr sz="2400"/>
          </a:p>
        </p:txBody>
      </p:sp>
      <p:cxnSp>
        <p:nvCxnSpPr>
          <p:cNvPr id="100" name="Google Shape;100;p18"/>
          <p:cNvCxnSpPr>
            <a:stCxn id="94" idx="2"/>
            <a:endCxn id="99" idx="0"/>
          </p:cNvCxnSpPr>
          <p:nvPr/>
        </p:nvCxnSpPr>
        <p:spPr>
          <a:xfrm>
            <a:off x="5468400" y="3624400"/>
            <a:ext cx="0" cy="5943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9774" y="2683163"/>
            <a:ext cx="1040225" cy="122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/>
          <p:nvPr/>
        </p:nvSpPr>
        <p:spPr>
          <a:xfrm>
            <a:off x="7246496" y="866950"/>
            <a:ext cx="1131000" cy="859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Ada</a:t>
            </a:r>
            <a:endParaRPr sz="2400"/>
          </a:p>
        </p:txBody>
      </p:sp>
      <p:sp>
        <p:nvSpPr>
          <p:cNvPr id="108" name="Google Shape;108;p19"/>
          <p:cNvSpPr/>
          <p:nvPr/>
        </p:nvSpPr>
        <p:spPr>
          <a:xfrm>
            <a:off x="3748938" y="866950"/>
            <a:ext cx="1131000" cy="859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</a:t>
            </a:r>
            <a:endParaRPr sz="2400"/>
          </a:p>
        </p:txBody>
      </p:sp>
      <p:sp>
        <p:nvSpPr>
          <p:cNvPr id="109" name="Google Shape;109;p19"/>
          <p:cNvSpPr/>
          <p:nvPr/>
        </p:nvSpPr>
        <p:spPr>
          <a:xfrm>
            <a:off x="5338605" y="866950"/>
            <a:ext cx="1131000" cy="859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C++</a:t>
            </a:r>
            <a:endParaRPr sz="2400"/>
          </a:p>
        </p:txBody>
      </p:sp>
      <p:sp>
        <p:nvSpPr>
          <p:cNvPr id="110" name="Google Shape;110;p19"/>
          <p:cNvSpPr/>
          <p:nvPr/>
        </p:nvSpPr>
        <p:spPr>
          <a:xfrm>
            <a:off x="4133299" y="2348350"/>
            <a:ext cx="2212800" cy="401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GCC version X</a:t>
            </a:r>
            <a:endParaRPr sz="1800"/>
          </a:p>
        </p:txBody>
      </p:sp>
      <p:cxnSp>
        <p:nvCxnSpPr>
          <p:cNvPr id="111" name="Google Shape;111;p19"/>
          <p:cNvCxnSpPr>
            <a:stCxn id="108" idx="2"/>
          </p:cNvCxnSpPr>
          <p:nvPr/>
        </p:nvCxnSpPr>
        <p:spPr>
          <a:xfrm>
            <a:off x="4314438" y="1726750"/>
            <a:ext cx="478500" cy="6216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2" name="Google Shape;112;p19"/>
          <p:cNvCxnSpPr>
            <a:stCxn id="107" idx="2"/>
            <a:endCxn id="113" idx="0"/>
          </p:cNvCxnSpPr>
          <p:nvPr/>
        </p:nvCxnSpPr>
        <p:spPr>
          <a:xfrm>
            <a:off x="7811996" y="1726750"/>
            <a:ext cx="0" cy="6216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4" name="Google Shape;114;p19"/>
          <p:cNvCxnSpPr>
            <a:stCxn id="109" idx="2"/>
          </p:cNvCxnSpPr>
          <p:nvPr/>
        </p:nvCxnSpPr>
        <p:spPr>
          <a:xfrm flipH="1">
            <a:off x="5527305" y="1726750"/>
            <a:ext cx="376800" cy="6216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5" name="Google Shape;115;p19"/>
          <p:cNvSpPr/>
          <p:nvPr/>
        </p:nvSpPr>
        <p:spPr>
          <a:xfrm>
            <a:off x="5661754" y="3422650"/>
            <a:ext cx="1940400" cy="401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GCC Linker</a:t>
            </a:r>
            <a:endParaRPr sz="1800"/>
          </a:p>
        </p:txBody>
      </p:sp>
      <p:cxnSp>
        <p:nvCxnSpPr>
          <p:cNvPr id="116" name="Google Shape;116;p19"/>
          <p:cNvCxnSpPr>
            <a:stCxn id="110" idx="2"/>
          </p:cNvCxnSpPr>
          <p:nvPr/>
        </p:nvCxnSpPr>
        <p:spPr>
          <a:xfrm>
            <a:off x="5239699" y="2749750"/>
            <a:ext cx="1170900" cy="6729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7" name="Google Shape;117;p19"/>
          <p:cNvSpPr txBox="1"/>
          <p:nvPr>
            <p:ph type="title"/>
          </p:nvPr>
        </p:nvSpPr>
        <p:spPr>
          <a:xfrm>
            <a:off x="433500" y="204875"/>
            <a:ext cx="7632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But I already have a C/C++ compiler...</a:t>
            </a:r>
            <a:endParaRPr b="1" sz="2600">
              <a:solidFill>
                <a:srgbClr val="6BC2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3" name="Google Shape;113;p19"/>
          <p:cNvSpPr/>
          <p:nvPr/>
        </p:nvSpPr>
        <p:spPr>
          <a:xfrm>
            <a:off x="6705599" y="2348350"/>
            <a:ext cx="2212800" cy="401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GCC version Y</a:t>
            </a:r>
            <a:endParaRPr sz="1800"/>
          </a:p>
        </p:txBody>
      </p:sp>
      <p:cxnSp>
        <p:nvCxnSpPr>
          <p:cNvPr id="118" name="Google Shape;118;p19"/>
          <p:cNvCxnSpPr>
            <a:stCxn id="113" idx="2"/>
          </p:cNvCxnSpPr>
          <p:nvPr/>
        </p:nvCxnSpPr>
        <p:spPr>
          <a:xfrm flipH="1">
            <a:off x="6844499" y="2749750"/>
            <a:ext cx="967500" cy="6663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9" name="Google Shape;119;p19"/>
          <p:cNvSpPr/>
          <p:nvPr/>
        </p:nvSpPr>
        <p:spPr>
          <a:xfrm>
            <a:off x="5982451" y="4295950"/>
            <a:ext cx="1299000" cy="401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Binary</a:t>
            </a:r>
            <a:endParaRPr sz="1800"/>
          </a:p>
        </p:txBody>
      </p:sp>
      <p:cxnSp>
        <p:nvCxnSpPr>
          <p:cNvPr id="120" name="Google Shape;120;p19"/>
          <p:cNvCxnSpPr>
            <a:stCxn id="115" idx="2"/>
            <a:endCxn id="119" idx="0"/>
          </p:cNvCxnSpPr>
          <p:nvPr/>
        </p:nvCxnSpPr>
        <p:spPr>
          <a:xfrm>
            <a:off x="6631954" y="3824050"/>
            <a:ext cx="0" cy="4719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1" name="Google Shape;121;p19"/>
          <p:cNvSpPr/>
          <p:nvPr/>
        </p:nvSpPr>
        <p:spPr>
          <a:xfrm>
            <a:off x="3530900" y="708450"/>
            <a:ext cx="3101100" cy="2213400"/>
          </a:xfrm>
          <a:prstGeom prst="ellipse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9"/>
          <p:cNvSpPr txBox="1"/>
          <p:nvPr/>
        </p:nvSpPr>
        <p:spPr>
          <a:xfrm>
            <a:off x="875475" y="866950"/>
            <a:ext cx="22635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Provided by OS | RTOS</a:t>
            </a:r>
            <a:endParaRPr>
              <a:solidFill>
                <a:srgbClr val="00FF00"/>
              </a:solidFill>
            </a:endParaRPr>
          </a:p>
        </p:txBody>
      </p:sp>
      <p:cxnSp>
        <p:nvCxnSpPr>
          <p:cNvPr id="123" name="Google Shape;123;p19"/>
          <p:cNvCxnSpPr/>
          <p:nvPr/>
        </p:nvCxnSpPr>
        <p:spPr>
          <a:xfrm>
            <a:off x="2937500" y="1065575"/>
            <a:ext cx="593400" cy="2994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4" name="Google Shape;124;p19"/>
          <p:cNvSpPr/>
          <p:nvPr/>
        </p:nvSpPr>
        <p:spPr>
          <a:xfrm>
            <a:off x="6775050" y="480150"/>
            <a:ext cx="2073900" cy="2670000"/>
          </a:xfrm>
          <a:prstGeom prst="ellipse">
            <a:avLst/>
          </a:prstGeom>
          <a:noFill/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9"/>
          <p:cNvSpPr txBox="1"/>
          <p:nvPr/>
        </p:nvSpPr>
        <p:spPr>
          <a:xfrm>
            <a:off x="7151225" y="3844000"/>
            <a:ext cx="22635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Provided by AdaCore</a:t>
            </a:r>
            <a:endParaRPr>
              <a:solidFill>
                <a:srgbClr val="4A86E8"/>
              </a:solidFill>
            </a:endParaRPr>
          </a:p>
        </p:txBody>
      </p:sp>
      <p:cxnSp>
        <p:nvCxnSpPr>
          <p:cNvPr id="126" name="Google Shape;126;p19"/>
          <p:cNvCxnSpPr>
            <a:stCxn id="125" idx="0"/>
          </p:cNvCxnSpPr>
          <p:nvPr/>
        </p:nvCxnSpPr>
        <p:spPr>
          <a:xfrm rot="10800000">
            <a:off x="8017775" y="3214000"/>
            <a:ext cx="265200" cy="630000"/>
          </a:xfrm>
          <a:prstGeom prst="straightConnector1">
            <a:avLst/>
          </a:prstGeom>
          <a:noFill/>
          <a:ln cap="flat" cmpd="sng" w="19050">
            <a:solidFill>
              <a:srgbClr val="4A86E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7" name="Google Shape;127;p19"/>
          <p:cNvSpPr/>
          <p:nvPr/>
        </p:nvSpPr>
        <p:spPr>
          <a:xfrm>
            <a:off x="5661754" y="3432625"/>
            <a:ext cx="1940400" cy="4014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GCC Linker</a:t>
            </a:r>
            <a:endParaRPr sz="1800"/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6325" y="2158550"/>
            <a:ext cx="1351249" cy="1338112"/>
          </a:xfrm>
          <a:prstGeom prst="rect">
            <a:avLst/>
          </a:prstGeom>
          <a:noFill/>
          <a:ln>
            <a:noFill/>
          </a:ln>
          <a:effectLst>
            <a:outerShdw blurRad="414338" rotWithShape="0" algn="bl" dir="5940000" dist="247650">
              <a:srgbClr val="F9CB9C">
                <a:alpha val="67000"/>
              </a:srgbClr>
            </a:outerShdw>
          </a:effectLst>
        </p:spPr>
      </p:pic>
      <p:sp>
        <p:nvSpPr>
          <p:cNvPr id="129" name="Google Shape;129;p19"/>
          <p:cNvSpPr txBox="1"/>
          <p:nvPr/>
        </p:nvSpPr>
        <p:spPr>
          <a:xfrm>
            <a:off x="759850" y="3371350"/>
            <a:ext cx="4512600" cy="7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mylib.so: undefined reference to `std::__cxx11::foo_bar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x300 more GCC compatibility errors in the output log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/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But I only have C/C++...</a:t>
            </a:r>
            <a:endParaRPr sz="500"/>
          </a:p>
        </p:txBody>
      </p:sp>
      <p:sp>
        <p:nvSpPr>
          <p:cNvPr id="136" name="Google Shape;136;p20"/>
          <p:cNvSpPr txBox="1"/>
          <p:nvPr>
            <p:ph idx="1" type="body"/>
          </p:nvPr>
        </p:nvSpPr>
        <p:spPr>
          <a:xfrm>
            <a:off x="942075" y="1198124"/>
            <a:ext cx="7259700" cy="29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8275" spcFirstLastPara="1" rIns="17150" wrap="square" tIns="17150">
            <a:noAutofit/>
          </a:bodyPr>
          <a:lstStyle/>
          <a:p>
            <a:pPr indent="-139700" lvl="0" marL="1270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➔"/>
            </a:pPr>
            <a:r>
              <a:rPr b="1" lang="en">
                <a:solidFill>
                  <a:srgbClr val="FFFFFF"/>
                </a:solidFill>
              </a:rPr>
              <a:t>AdaCore is a compiler company</a:t>
            </a:r>
            <a:endParaRPr b="1">
              <a:solidFill>
                <a:srgbClr val="FFFFFF"/>
              </a:solidFill>
            </a:endParaRPr>
          </a:p>
          <a:p>
            <a:pPr indent="-139700" lvl="0" marL="1270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➔"/>
            </a:pPr>
            <a:r>
              <a:rPr b="1" lang="en">
                <a:solidFill>
                  <a:srgbClr val="FFFFFF"/>
                </a:solidFill>
              </a:rPr>
              <a:t>Expert language support</a:t>
            </a:r>
            <a:endParaRPr b="1">
              <a:solidFill>
                <a:srgbClr val="FFFFFF"/>
              </a:solidFill>
            </a:endParaRPr>
          </a:p>
          <a:p>
            <a:pPr indent="-139700" lvl="0" marL="1270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➔"/>
            </a:pPr>
            <a:r>
              <a:rPr b="1" lang="en">
                <a:solidFill>
                  <a:srgbClr val="FFFFFF"/>
                </a:solidFill>
              </a:rPr>
              <a:t>Expert compiler support</a:t>
            </a:r>
            <a:endParaRPr b="1">
              <a:solidFill>
                <a:srgbClr val="FFFFFF"/>
              </a:solidFill>
            </a:endParaRPr>
          </a:p>
          <a:p>
            <a:pPr indent="-139700" lvl="0" marL="1270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➔"/>
            </a:pPr>
            <a:r>
              <a:rPr b="1" lang="en">
                <a:solidFill>
                  <a:srgbClr val="FFFFFF"/>
                </a:solidFill>
              </a:rPr>
              <a:t>Same support </a:t>
            </a:r>
            <a:r>
              <a:rPr b="1" lang="en">
                <a:solidFill>
                  <a:srgbClr val="FFFFFF"/>
                </a:solidFill>
              </a:rPr>
              <a:t>guarantees</a:t>
            </a:r>
            <a:r>
              <a:rPr b="1" lang="en">
                <a:solidFill>
                  <a:srgbClr val="FFFFFF"/>
                </a:solidFill>
              </a:rPr>
              <a:t> you expect from AdaCore</a:t>
            </a:r>
            <a:endParaRPr b="1">
              <a:solidFill>
                <a:srgbClr val="FFFFFF"/>
              </a:solidFill>
            </a:endParaRPr>
          </a:p>
          <a:p>
            <a:pPr indent="-139700" lvl="0" marL="1270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➔"/>
            </a:pPr>
            <a:r>
              <a:rPr b="1" lang="en">
                <a:solidFill>
                  <a:srgbClr val="FFFFFF"/>
                </a:solidFill>
              </a:rPr>
              <a:t>Up to date language version support</a:t>
            </a:r>
            <a:endParaRPr b="1">
              <a:solidFill>
                <a:srgbClr val="FFFFFF"/>
              </a:solidFill>
            </a:endParaRPr>
          </a:p>
          <a:p>
            <a:pPr indent="-342900" lvl="1" marL="9144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◆"/>
            </a:pPr>
            <a:r>
              <a:rPr b="1" lang="en" sz="1800">
                <a:solidFill>
                  <a:srgbClr val="FFFFFF"/>
                </a:solidFill>
              </a:rPr>
              <a:t>C++17, and C11</a:t>
            </a:r>
            <a:endParaRPr b="1" sz="1800">
              <a:solidFill>
                <a:srgbClr val="FFFFFF"/>
              </a:solidFill>
            </a:endParaRPr>
          </a:p>
          <a:p>
            <a:pPr indent="-260350" lvl="1" marL="914400" marR="0" rtl="0" algn="l">
              <a:spcBef>
                <a:spcPts val="0"/>
              </a:spcBef>
              <a:spcAft>
                <a:spcPts val="0"/>
              </a:spcAft>
              <a:buSzPts val="500"/>
              <a:buChar char="◆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1"/>
          <p:cNvSpPr txBox="1"/>
          <p:nvPr>
            <p:ph type="title"/>
          </p:nvPr>
        </p:nvSpPr>
        <p:spPr>
          <a:xfrm>
            <a:off x="942084" y="334217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Platform Support</a:t>
            </a:r>
            <a:endParaRPr sz="500"/>
          </a:p>
        </p:txBody>
      </p:sp>
      <p:graphicFrame>
        <p:nvGraphicFramePr>
          <p:cNvPr id="143" name="Google Shape;143;p21"/>
          <p:cNvGraphicFramePr/>
          <p:nvPr/>
        </p:nvGraphicFramePr>
        <p:xfrm>
          <a:off x="256831" y="144462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{E5027961-91FA-4B4F-8A63-97FADC6CEDA7}</a:tableStyleId>
              </a:tblPr>
              <a:tblGrid>
                <a:gridCol w="1060400"/>
                <a:gridCol w="1060400"/>
                <a:gridCol w="1060400"/>
                <a:gridCol w="1060400"/>
                <a:gridCol w="1060400"/>
                <a:gridCol w="1060400"/>
                <a:gridCol w="1060400"/>
                <a:gridCol w="1060400"/>
              </a:tblGrid>
              <a:tr h="612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</a:rPr>
                        <a:t>Native (x86)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5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</a:rPr>
                        <a:t>Embedded (PowerPC, ARM, x86, RISCV)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640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</a:rPr>
                        <a:t>Linux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</a:rPr>
                        <a:t>Windows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</a:rPr>
                        <a:t>Linux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</a:rPr>
                        <a:t>Bare Metal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</a:rPr>
                        <a:t>VxWorks 6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</a:rPr>
                        <a:t>VxWorks 7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</a:rPr>
                        <a:t>Lynx178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2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</a:rPr>
                        <a:t>C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FFFFFF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FFFFFF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FFFFFF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FFFFFF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FFFFFF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FFFFFF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FFFFFF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2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FFFFFF"/>
                          </a:solidFill>
                        </a:rPr>
                        <a:t>C++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FFFFFF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FFFFFF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FFFFFF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FFFFFF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FFFFFF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FFFFFF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FFFFFF"/>
                        </a:solidFill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Deja un comentario Haga click para cancelar su comentario." id="144" name="Google Shape;14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72122" y="3468426"/>
            <a:ext cx="354846" cy="3548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ملف:Green check.svg - ويكي مصدر" id="145" name="Google Shape;145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14559" y="2923161"/>
            <a:ext cx="269970" cy="2699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ملف:Green check.svg - ويكي مصدر" id="146" name="Google Shape;146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04220" y="2902475"/>
            <a:ext cx="269970" cy="2699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ملف:Green check.svg - ويكي مصدر" id="147" name="Google Shape;147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48159" y="2902475"/>
            <a:ext cx="269970" cy="2699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ملف:Green check.svg - ويكي مصدر" id="148" name="Google Shape;148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33864" y="2912940"/>
            <a:ext cx="269970" cy="2699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ملف:Green check.svg - ويكي مصدر" id="149" name="Google Shape;149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83137" y="2912940"/>
            <a:ext cx="269970" cy="2699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ملف:Green check.svg - ويكي مصدر" id="150" name="Google Shape;150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83137" y="3487159"/>
            <a:ext cx="269970" cy="2699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ملف:Green check.svg - ويكي مصدر" id="151" name="Google Shape;15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01097" y="2902474"/>
            <a:ext cx="269970" cy="2699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ملف:Green check.svg - ويكي مصدر" id="152" name="Google Shape;152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01097" y="3468426"/>
            <a:ext cx="269970" cy="2699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ملف:Green check.svg - ويكي مصدر" id="153" name="Google Shape;153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74684" y="2912940"/>
            <a:ext cx="269970" cy="2699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ja un comentario Haga click para cancelar su comentario." id="154" name="Google Shape;15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2235" y="3468426"/>
            <a:ext cx="354846" cy="3548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ja un comentario Haga click para cancelar su comentario." id="155" name="Google Shape;15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05722" y="3468426"/>
            <a:ext cx="354846" cy="354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2"/>
          <p:cNvSpPr txBox="1"/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GNAT Pro Assurance for C/C++</a:t>
            </a:r>
            <a:endParaRPr sz="500"/>
          </a:p>
        </p:txBody>
      </p:sp>
      <p:sp>
        <p:nvSpPr>
          <p:cNvPr id="162" name="Google Shape;162;p22"/>
          <p:cNvSpPr/>
          <p:nvPr/>
        </p:nvSpPr>
        <p:spPr>
          <a:xfrm>
            <a:off x="1837574" y="3444968"/>
            <a:ext cx="6559200" cy="136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FA8DC"/>
          </a:solidFill>
          <a:ln cap="flat" cmpd="sng" w="9525">
            <a:solidFill>
              <a:srgbClr val="6BC2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3" name="Google Shape;163;p22"/>
          <p:cNvGrpSpPr/>
          <p:nvPr/>
        </p:nvGrpSpPr>
        <p:grpSpPr>
          <a:xfrm>
            <a:off x="1837521" y="2629246"/>
            <a:ext cx="6558960" cy="1546546"/>
            <a:chOff x="1043608" y="4765335"/>
            <a:chExt cx="6912900" cy="1630002"/>
          </a:xfrm>
        </p:grpSpPr>
        <p:sp>
          <p:nvSpPr>
            <p:cNvPr id="164" name="Google Shape;164;p22"/>
            <p:cNvSpPr/>
            <p:nvPr/>
          </p:nvSpPr>
          <p:spPr>
            <a:xfrm rot="-2244718">
              <a:off x="3969426" y="5203724"/>
              <a:ext cx="1458665" cy="46021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6FA8DC"/>
            </a:solidFill>
            <a:ln cap="flat" cmpd="sng" w="9525">
              <a:solidFill>
                <a:srgbClr val="6BC2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1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2"/>
            <p:cNvSpPr/>
            <p:nvPr/>
          </p:nvSpPr>
          <p:spPr>
            <a:xfrm>
              <a:off x="4283431" y="5400898"/>
              <a:ext cx="144000" cy="144000"/>
            </a:xfrm>
            <a:prstGeom prst="ellipse">
              <a:avLst/>
            </a:prstGeom>
            <a:solidFill>
              <a:srgbClr val="8EAFCB"/>
            </a:solidFill>
            <a:ln cap="flat" cmpd="sng" w="9525">
              <a:solidFill>
                <a:srgbClr val="6BC2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1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2"/>
            <p:cNvSpPr/>
            <p:nvPr/>
          </p:nvSpPr>
          <p:spPr>
            <a:xfrm>
              <a:off x="4612114" y="5152064"/>
              <a:ext cx="144000" cy="144000"/>
            </a:xfrm>
            <a:prstGeom prst="ellipse">
              <a:avLst/>
            </a:prstGeom>
            <a:solidFill>
              <a:srgbClr val="8EAFCB"/>
            </a:solidFill>
            <a:ln cap="flat" cmpd="sng" w="9525">
              <a:solidFill>
                <a:srgbClr val="6BC2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1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2"/>
            <p:cNvSpPr txBox="1"/>
            <p:nvPr/>
          </p:nvSpPr>
          <p:spPr>
            <a:xfrm>
              <a:off x="4684122" y="5080055"/>
              <a:ext cx="576000" cy="219000"/>
            </a:xfrm>
            <a:prstGeom prst="rect">
              <a:avLst/>
            </a:prstGeom>
            <a:noFill/>
            <a:ln cap="flat" cmpd="sng" w="9525">
              <a:solidFill>
                <a:srgbClr val="6BC2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18.1</a:t>
              </a:r>
              <a:endParaRPr sz="1100"/>
            </a:p>
          </p:txBody>
        </p:sp>
        <p:sp>
          <p:nvSpPr>
            <p:cNvPr id="168" name="Google Shape;168;p22"/>
            <p:cNvSpPr txBox="1"/>
            <p:nvPr/>
          </p:nvSpPr>
          <p:spPr>
            <a:xfrm>
              <a:off x="4427449" y="5339924"/>
              <a:ext cx="576000" cy="219000"/>
            </a:xfrm>
            <a:prstGeom prst="rect">
              <a:avLst/>
            </a:prstGeom>
            <a:noFill/>
            <a:ln cap="flat" cmpd="sng" w="9525">
              <a:solidFill>
                <a:srgbClr val="6BC2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18.0</a:t>
              </a:r>
              <a:endParaRPr sz="1100"/>
            </a:p>
          </p:txBody>
        </p:sp>
        <p:sp>
          <p:nvSpPr>
            <p:cNvPr id="169" name="Google Shape;169;p22"/>
            <p:cNvSpPr/>
            <p:nvPr/>
          </p:nvSpPr>
          <p:spPr>
            <a:xfrm>
              <a:off x="5292080" y="5661248"/>
              <a:ext cx="72000" cy="720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rgbClr val="6BC2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1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2"/>
            <p:cNvSpPr txBox="1"/>
            <p:nvPr/>
          </p:nvSpPr>
          <p:spPr>
            <a:xfrm>
              <a:off x="5004048" y="5733256"/>
              <a:ext cx="648000" cy="219000"/>
            </a:xfrm>
            <a:prstGeom prst="rect">
              <a:avLst/>
            </a:prstGeom>
            <a:noFill/>
            <a:ln cap="flat" cmpd="sng" w="9525">
              <a:solidFill>
                <a:srgbClr val="6BC2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19.0w</a:t>
              </a:r>
              <a:endParaRPr sz="1100"/>
            </a:p>
          </p:txBody>
        </p:sp>
        <p:cxnSp>
          <p:nvCxnSpPr>
            <p:cNvPr id="171" name="Google Shape;171;p22"/>
            <p:cNvCxnSpPr/>
            <p:nvPr/>
          </p:nvCxnSpPr>
          <p:spPr>
            <a:xfrm>
              <a:off x="1043608" y="6165304"/>
              <a:ext cx="6912900" cy="0"/>
            </a:xfrm>
            <a:prstGeom prst="straightConnector1">
              <a:avLst/>
            </a:prstGeom>
            <a:solidFill>
              <a:schemeClr val="accent1"/>
            </a:solidFill>
            <a:ln cap="flat" cmpd="sng" w="9525">
              <a:solidFill>
                <a:srgbClr val="6BC2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2" name="Google Shape;172;p22"/>
            <p:cNvCxnSpPr/>
            <p:nvPr/>
          </p:nvCxnSpPr>
          <p:spPr>
            <a:xfrm>
              <a:off x="2555776" y="6093296"/>
              <a:ext cx="0" cy="144000"/>
            </a:xfrm>
            <a:prstGeom prst="straightConnector1">
              <a:avLst/>
            </a:prstGeom>
            <a:solidFill>
              <a:schemeClr val="accent1"/>
            </a:solidFill>
            <a:ln cap="flat" cmpd="sng" w="9525">
              <a:solidFill>
                <a:srgbClr val="6BC2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3" name="Google Shape;173;p22"/>
            <p:cNvCxnSpPr/>
            <p:nvPr/>
          </p:nvCxnSpPr>
          <p:spPr>
            <a:xfrm>
              <a:off x="4283968" y="6093296"/>
              <a:ext cx="0" cy="144000"/>
            </a:xfrm>
            <a:prstGeom prst="straightConnector1">
              <a:avLst/>
            </a:prstGeom>
            <a:solidFill>
              <a:schemeClr val="accent1"/>
            </a:solidFill>
            <a:ln cap="flat" cmpd="sng" w="9525">
              <a:solidFill>
                <a:srgbClr val="6BC2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4" name="Google Shape;174;p22"/>
            <p:cNvCxnSpPr/>
            <p:nvPr/>
          </p:nvCxnSpPr>
          <p:spPr>
            <a:xfrm>
              <a:off x="6156176" y="6093296"/>
              <a:ext cx="0" cy="144000"/>
            </a:xfrm>
            <a:prstGeom prst="straightConnector1">
              <a:avLst/>
            </a:prstGeom>
            <a:solidFill>
              <a:schemeClr val="accent1"/>
            </a:solidFill>
            <a:ln cap="flat" cmpd="sng" w="9525">
              <a:solidFill>
                <a:srgbClr val="6BC2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75" name="Google Shape;175;p22"/>
            <p:cNvSpPr txBox="1"/>
            <p:nvPr/>
          </p:nvSpPr>
          <p:spPr>
            <a:xfrm>
              <a:off x="3131840" y="6176337"/>
              <a:ext cx="648000" cy="219000"/>
            </a:xfrm>
            <a:prstGeom prst="rect">
              <a:avLst/>
            </a:prstGeom>
            <a:noFill/>
            <a:ln cap="flat" cmpd="sng" w="9525">
              <a:solidFill>
                <a:srgbClr val="6BC2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2017</a:t>
              </a:r>
              <a:endParaRPr sz="1100"/>
            </a:p>
          </p:txBody>
        </p:sp>
        <p:sp>
          <p:nvSpPr>
            <p:cNvPr id="176" name="Google Shape;176;p22"/>
            <p:cNvSpPr txBox="1"/>
            <p:nvPr/>
          </p:nvSpPr>
          <p:spPr>
            <a:xfrm>
              <a:off x="4932040" y="6176337"/>
              <a:ext cx="648000" cy="219000"/>
            </a:xfrm>
            <a:prstGeom prst="rect">
              <a:avLst/>
            </a:prstGeom>
            <a:noFill/>
            <a:ln cap="flat" cmpd="sng" w="9525">
              <a:solidFill>
                <a:srgbClr val="6BC2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2018</a:t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2"/>
            <p:cNvSpPr txBox="1"/>
            <p:nvPr/>
          </p:nvSpPr>
          <p:spPr>
            <a:xfrm>
              <a:off x="6732240" y="6176337"/>
              <a:ext cx="648000" cy="219000"/>
            </a:xfrm>
            <a:prstGeom prst="rect">
              <a:avLst/>
            </a:prstGeom>
            <a:noFill/>
            <a:ln cap="flat" cmpd="sng" w="9525">
              <a:solidFill>
                <a:srgbClr val="6BC2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2019</a:t>
              </a:r>
              <a:endParaRPr sz="1100"/>
            </a:p>
          </p:txBody>
        </p:sp>
      </p:grpSp>
      <p:sp>
        <p:nvSpPr>
          <p:cNvPr id="178" name="Google Shape;178;p22"/>
          <p:cNvSpPr/>
          <p:nvPr/>
        </p:nvSpPr>
        <p:spPr>
          <a:xfrm>
            <a:off x="3677397" y="3475809"/>
            <a:ext cx="68400" cy="684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3377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3404098" y="3544134"/>
            <a:ext cx="6150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18.0w</a:t>
            </a:r>
            <a:endParaRPr sz="1100"/>
          </a:p>
        </p:txBody>
      </p:sp>
      <p:sp>
        <p:nvSpPr>
          <p:cNvPr id="180" name="Google Shape;180;p22"/>
          <p:cNvSpPr/>
          <p:nvPr/>
        </p:nvSpPr>
        <p:spPr>
          <a:xfrm>
            <a:off x="5594931" y="2732371"/>
            <a:ext cx="136500" cy="136500"/>
          </a:xfrm>
          <a:prstGeom prst="ellipse">
            <a:avLst/>
          </a:prstGeom>
          <a:solidFill>
            <a:srgbClr val="8EAFCB"/>
          </a:solidFill>
          <a:ln cap="flat" cmpd="sng" w="9525">
            <a:solidFill>
              <a:srgbClr val="3377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2"/>
          <p:cNvSpPr txBox="1"/>
          <p:nvPr/>
        </p:nvSpPr>
        <p:spPr>
          <a:xfrm>
            <a:off x="5621062" y="2696835"/>
            <a:ext cx="546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18.2</a:t>
            </a:r>
            <a:endParaRPr sz="1100"/>
          </a:p>
        </p:txBody>
      </p:sp>
      <p:sp>
        <p:nvSpPr>
          <p:cNvPr id="182" name="Google Shape;182;p22"/>
          <p:cNvSpPr/>
          <p:nvPr/>
        </p:nvSpPr>
        <p:spPr>
          <a:xfrm rot="-389982">
            <a:off x="5876000" y="2448215"/>
            <a:ext cx="2451457" cy="5827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2"/>
          <p:cNvSpPr/>
          <p:nvPr/>
        </p:nvSpPr>
        <p:spPr>
          <a:xfrm>
            <a:off x="6436636" y="2483303"/>
            <a:ext cx="136500" cy="136500"/>
          </a:xfrm>
          <a:prstGeom prst="ellipse">
            <a:avLst/>
          </a:prstGeom>
          <a:solidFill>
            <a:srgbClr val="8EAFCB"/>
          </a:solidFill>
          <a:ln cap="flat" cmpd="sng" w="9525">
            <a:solidFill>
              <a:srgbClr val="3377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2"/>
          <p:cNvSpPr/>
          <p:nvPr/>
        </p:nvSpPr>
        <p:spPr>
          <a:xfrm>
            <a:off x="7166908" y="2396760"/>
            <a:ext cx="136500" cy="136500"/>
          </a:xfrm>
          <a:prstGeom prst="ellipse">
            <a:avLst/>
          </a:prstGeom>
          <a:solidFill>
            <a:srgbClr val="8EAFCB"/>
          </a:solidFill>
          <a:ln cap="flat" cmpd="sng" w="9525">
            <a:solidFill>
              <a:srgbClr val="3377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2"/>
          <p:cNvSpPr/>
          <p:nvPr/>
        </p:nvSpPr>
        <p:spPr>
          <a:xfrm>
            <a:off x="7773191" y="2317474"/>
            <a:ext cx="136500" cy="136500"/>
          </a:xfrm>
          <a:prstGeom prst="ellipse">
            <a:avLst/>
          </a:prstGeom>
          <a:solidFill>
            <a:srgbClr val="8EAFCB"/>
          </a:solidFill>
          <a:ln cap="flat" cmpd="sng" w="9525">
            <a:solidFill>
              <a:srgbClr val="3377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2"/>
          <p:cNvSpPr txBox="1"/>
          <p:nvPr/>
        </p:nvSpPr>
        <p:spPr>
          <a:xfrm>
            <a:off x="6387574" y="2561208"/>
            <a:ext cx="546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18.3</a:t>
            </a:r>
            <a:endParaRPr b="0" i="0" sz="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2"/>
          <p:cNvSpPr txBox="1"/>
          <p:nvPr/>
        </p:nvSpPr>
        <p:spPr>
          <a:xfrm>
            <a:off x="7048472" y="2495919"/>
            <a:ext cx="546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18.4</a:t>
            </a:r>
            <a:endParaRPr sz="1100"/>
          </a:p>
        </p:txBody>
      </p:sp>
      <p:sp>
        <p:nvSpPr>
          <p:cNvPr id="188" name="Google Shape;188;p22"/>
          <p:cNvSpPr txBox="1"/>
          <p:nvPr/>
        </p:nvSpPr>
        <p:spPr>
          <a:xfrm>
            <a:off x="7698266" y="2411148"/>
            <a:ext cx="546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18.5</a:t>
            </a:r>
            <a:endParaRPr sz="1100"/>
          </a:p>
        </p:txBody>
      </p:sp>
      <p:sp>
        <p:nvSpPr>
          <p:cNvPr id="189" name="Google Shape;189;p22"/>
          <p:cNvSpPr/>
          <p:nvPr/>
        </p:nvSpPr>
        <p:spPr>
          <a:xfrm>
            <a:off x="747231" y="1301108"/>
            <a:ext cx="767100" cy="43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FA8DC"/>
          </a:solidFill>
          <a:ln cap="flat" cmpd="sng" w="9525">
            <a:solidFill>
              <a:srgbClr val="6BC2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2"/>
          <p:cNvSpPr/>
          <p:nvPr/>
        </p:nvSpPr>
        <p:spPr>
          <a:xfrm>
            <a:off x="757480" y="1655763"/>
            <a:ext cx="767100" cy="43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2"/>
          <p:cNvSpPr txBox="1"/>
          <p:nvPr/>
        </p:nvSpPr>
        <p:spPr>
          <a:xfrm>
            <a:off x="1673319" y="1196312"/>
            <a:ext cx="640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Enterprise</a:t>
            </a:r>
            <a:endParaRPr b="0" i="0" sz="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2"/>
          <p:cNvSpPr txBox="1"/>
          <p:nvPr/>
        </p:nvSpPr>
        <p:spPr>
          <a:xfrm>
            <a:off x="1593594" y="1539203"/>
            <a:ext cx="1010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Assurance (on 18)</a:t>
            </a:r>
            <a:endParaRPr b="0" i="0" sz="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3" name="Google Shape;193;p22"/>
          <p:cNvCxnSpPr/>
          <p:nvPr/>
        </p:nvCxnSpPr>
        <p:spPr>
          <a:xfrm>
            <a:off x="1691945" y="1202075"/>
            <a:ext cx="0" cy="205800"/>
          </a:xfrm>
          <a:prstGeom prst="straightConnector1">
            <a:avLst/>
          </a:prstGeom>
          <a:noFill/>
          <a:ln cap="flat" cmpd="sng" w="25400">
            <a:solidFill>
              <a:srgbClr val="FEE59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4" name="Google Shape;194;p22"/>
          <p:cNvCxnSpPr/>
          <p:nvPr/>
        </p:nvCxnSpPr>
        <p:spPr>
          <a:xfrm>
            <a:off x="1609965" y="1209679"/>
            <a:ext cx="0" cy="465000"/>
          </a:xfrm>
          <a:prstGeom prst="straightConnector1">
            <a:avLst/>
          </a:prstGeom>
          <a:noFill/>
          <a:ln cap="flat" cmpd="sng" w="25400">
            <a:solidFill>
              <a:srgbClr val="FEE599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3"/>
          <p:cNvSpPr txBox="1"/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GNAT Pro Assurance</a:t>
            </a:r>
            <a:b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A solution for long term maintenance</a:t>
            </a:r>
            <a:endParaRPr sz="500"/>
          </a:p>
        </p:txBody>
      </p:sp>
      <p:sp>
        <p:nvSpPr>
          <p:cNvPr id="201" name="Google Shape;201;p23"/>
          <p:cNvSpPr/>
          <p:nvPr/>
        </p:nvSpPr>
        <p:spPr>
          <a:xfrm>
            <a:off x="889350" y="1295399"/>
            <a:ext cx="3488700" cy="3197100"/>
          </a:xfrm>
          <a:prstGeom prst="roundRect">
            <a:avLst>
              <a:gd fmla="val 9927" name="adj"/>
            </a:avLst>
          </a:prstGeom>
          <a:solidFill>
            <a:srgbClr val="1D486F"/>
          </a:solidFill>
          <a:ln>
            <a:noFill/>
          </a:ln>
        </p:spPr>
        <p:txBody>
          <a:bodyPr anchorCtr="0" anchor="t" bIns="190500" lIns="190500" spcFirstLastPara="1" rIns="190500" wrap="square" tIns="190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Critical Bug Fixes</a:t>
            </a:r>
            <a:b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Verdana"/>
              <a:buChar char="●"/>
            </a:pPr>
            <a:r>
              <a:rPr b="1" lang="en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Silent code generation error</a:t>
            </a:r>
            <a:endParaRPr b="1"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Verdana"/>
              <a:buChar char="●"/>
            </a:pPr>
            <a:r>
              <a:rPr b="1" lang="en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False negative</a:t>
            </a:r>
            <a:endParaRPr b="1"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Verdana"/>
              <a:buChar char="●"/>
            </a:pPr>
            <a:r>
              <a:rPr b="1" lang="en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Issues hindering production of certification evidence</a:t>
            </a:r>
            <a:endParaRPr b="1"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2" name="Google Shape;202;p23"/>
          <p:cNvSpPr/>
          <p:nvPr/>
        </p:nvSpPr>
        <p:spPr>
          <a:xfrm>
            <a:off x="4765900" y="1295299"/>
            <a:ext cx="3488700" cy="3197100"/>
          </a:xfrm>
          <a:prstGeom prst="roundRect">
            <a:avLst>
              <a:gd fmla="val 9927" name="adj"/>
            </a:avLst>
          </a:prstGeom>
          <a:solidFill>
            <a:srgbClr val="1D486F"/>
          </a:solidFill>
          <a:ln>
            <a:noFill/>
          </a:ln>
        </p:spPr>
        <p:txBody>
          <a:bodyPr anchorCtr="0" anchor="t" bIns="190500" lIns="190500" spcFirstLastPara="1" rIns="190500" wrap="square" tIns="190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Active Known Problem Analysis</a:t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Verdana"/>
              <a:buChar char="●"/>
            </a:pPr>
            <a:r>
              <a:rPr b="1" lang="en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Analysis of problems identified in other versions</a:t>
            </a:r>
            <a:endParaRPr b="1"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Verdana"/>
              <a:buChar char="●"/>
            </a:pPr>
            <a:r>
              <a:rPr b="1" lang="en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Analysis of problems identified in the community</a:t>
            </a:r>
            <a:endParaRPr b="1"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Verdana"/>
              <a:buChar char="●"/>
            </a:pPr>
            <a:r>
              <a:rPr b="1" lang="en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Additional categorization and justification material</a:t>
            </a:r>
            <a:endParaRPr b="1"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Verdana"/>
              <a:buChar char="●"/>
            </a:pPr>
            <a:r>
              <a:rPr b="1" lang="en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Sustain impact analysis justifications</a:t>
            </a:r>
            <a:endParaRPr b="1"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