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70" r:id="rId4"/>
    <p:sldId id="271" r:id="rId5"/>
    <p:sldId id="276" r:id="rId6"/>
    <p:sldId id="294" r:id="rId7"/>
    <p:sldId id="277" r:id="rId8"/>
    <p:sldId id="292" r:id="rId9"/>
    <p:sldId id="279" r:id="rId10"/>
    <p:sldId id="281" r:id="rId11"/>
    <p:sldId id="296" r:id="rId12"/>
    <p:sldId id="284" r:id="rId13"/>
    <p:sldId id="286" r:id="rId14"/>
    <p:sldId id="285" r:id="rId15"/>
    <p:sldId id="293" r:id="rId16"/>
    <p:sldId id="287" r:id="rId17"/>
    <p:sldId id="295" r:id="rId18"/>
    <p:sldId id="272" r:id="rId19"/>
    <p:sldId id="297" r:id="rId20"/>
    <p:sldId id="289" r:id="rId21"/>
    <p:sldId id="291" r:id="rId22"/>
    <p:sldId id="273" r:id="rId23"/>
    <p:sldId id="298" r:id="rId24"/>
    <p:sldId id="282" r:id="rId25"/>
    <p:sldId id="267" r:id="rId26"/>
    <p:sldId id="258" r:id="rId27"/>
  </p:sldIdLst>
  <p:sldSz cx="24384000" cy="13716000"/>
  <p:notesSz cx="6858000" cy="9144000"/>
  <p:defaultTextStyle>
    <a:lvl1pPr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9FCF3CF4-ED4C-4103-9525-A5409E9E9C78}">
          <p14:sldIdLst>
            <p14:sldId id="256"/>
            <p14:sldId id="265"/>
            <p14:sldId id="270"/>
            <p14:sldId id="271"/>
            <p14:sldId id="276"/>
            <p14:sldId id="294"/>
            <p14:sldId id="277"/>
            <p14:sldId id="292"/>
            <p14:sldId id="279"/>
            <p14:sldId id="281"/>
            <p14:sldId id="296"/>
            <p14:sldId id="284"/>
            <p14:sldId id="286"/>
            <p14:sldId id="285"/>
            <p14:sldId id="293"/>
            <p14:sldId id="287"/>
            <p14:sldId id="295"/>
            <p14:sldId id="272"/>
            <p14:sldId id="297"/>
            <p14:sldId id="289"/>
            <p14:sldId id="291"/>
            <p14:sldId id="273"/>
            <p14:sldId id="298"/>
            <p14:sldId id="282"/>
            <p14:sldId id="26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929"/>
    <a:srgbClr val="0F1D2F"/>
    <a:srgbClr val="0B1623"/>
    <a:srgbClr val="0F1D30"/>
    <a:srgbClr val="102135"/>
    <a:srgbClr val="FFFFCC"/>
    <a:srgbClr val="3985BB"/>
    <a:srgbClr val="67BCF9"/>
    <a:srgbClr val="112740"/>
    <a:srgbClr val="172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4" autoAdjust="0"/>
    <p:restoredTop sz="88141" autoAdjust="0"/>
  </p:normalViewPr>
  <p:slideViewPr>
    <p:cSldViewPr snapToGrid="0" snapToObjects="1">
      <p:cViewPr varScale="1">
        <p:scale>
          <a:sx n="55" d="100"/>
          <a:sy n="55" d="100"/>
        </p:scale>
        <p:origin x="1376" y="20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3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768892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0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kern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/ Real-Time Programming In Ada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7EB76E-D4BD-4923-8A0C-6E37A07C374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71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kern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/ Real-Time Programming In Ada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7EB76E-D4BD-4923-8A0C-6E37A07C374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950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kern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/ Real-Time Programming In Ada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7EB76E-D4BD-4923-8A0C-6E37A07C374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9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06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6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9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13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60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1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5ADDB57-BDA1-4305-A748-FD5EC8E5EB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5ADDB57-BDA1-4305-A748-FD5EC8E5E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2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5ADDB57-BDA1-4305-A748-FD5EC8E5E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/ Real-Time Programming In Ada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7EB76E-D4BD-4923-8A0C-6E37A07C374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68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i="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/ Real-Time Programming In Ada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7EB76E-D4BD-4923-8A0C-6E37A07C374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97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Embedded / Real-Time Programming In Ada</a:t>
            </a:r>
          </a:p>
        </p:txBody>
      </p:sp>
      <p:sp>
        <p:nvSpPr>
          <p:cNvPr id="261123" name="Rectangle 4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sz="1000"/>
              <a:t>Embedded Systems</a:t>
            </a:r>
          </a:p>
        </p:txBody>
      </p:sp>
      <p:sp>
        <p:nvSpPr>
          <p:cNvPr id="261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61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6047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52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i="0" kern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/ Real-Time Programming In Ada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Embedded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7EB76E-D4BD-4923-8A0C-6E37A07C374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chdaysOnDark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529443" y="2947597"/>
            <a:ext cx="4467841" cy="19012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443" y="5333868"/>
            <a:ext cx="15609094" cy="303609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28888" y="9320213"/>
            <a:ext cx="15806737" cy="1331912"/>
          </a:xfrm>
        </p:spPr>
        <p:txBody>
          <a:bodyPr>
            <a:normAutofit/>
          </a:bodyPr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lang="en-US" sz="3000" b="1" dirty="0" smtClean="0">
                <a:solidFill>
                  <a:srgbClr val="357DB0"/>
                </a:solidFill>
                <a:latin typeface="Verdana"/>
                <a:ea typeface="Verdana"/>
                <a:cs typeface="Verdana"/>
                <a:sym typeface="Helvetica Ligh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888025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3"/>
          <p:cNvSpPr>
            <a:spLocks noGrp="1"/>
          </p:cNvSpPr>
          <p:nvPr>
            <p:ph type="title"/>
          </p:nvPr>
        </p:nvSpPr>
        <p:spPr>
          <a:xfrm>
            <a:off x="2512225" y="908640"/>
            <a:ext cx="19359551" cy="1437062"/>
          </a:xfrm>
          <a:prstGeom prst="rect">
            <a:avLst/>
          </a:prstGeom>
        </p:spPr>
        <p:txBody>
          <a:bodyPr lIns="45719" tIns="45719" rIns="45719" bIns="45719" anchor="ctr" anchorCtr="0"/>
          <a:lstStyle>
            <a:lvl1pPr algn="l" defTabSz="914400">
              <a:lnSpc>
                <a:spcPct val="110000"/>
              </a:lnSpc>
              <a:defRPr sz="70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7000" b="1" dirty="0">
              <a:solidFill>
                <a:srgbClr val="67BCF9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2225" y="3820332"/>
            <a:ext cx="19508787" cy="6932669"/>
          </a:xfrm>
        </p:spPr>
        <p:txBody>
          <a:bodyPr anchor="t" anchorCtr="0">
            <a:noAutofit/>
          </a:bodyPr>
          <a:lstStyle>
            <a:lvl1pPr marL="457200" indent="-457200">
              <a:spcBef>
                <a:spcPts val="5400"/>
              </a:spcBef>
              <a:buSzPct val="100000"/>
              <a:buFont typeface="Arial" panose="020B0604020202020204" pitchFamily="34" charset="0"/>
              <a:buChar char="-"/>
              <a:defRPr sz="4000"/>
            </a:lvl1pPr>
            <a:lvl2pPr marL="1188720" indent="-457200">
              <a:spcBef>
                <a:spcPts val="3200"/>
              </a:spcBef>
              <a:defRPr sz="3200"/>
            </a:lvl2pPr>
            <a:lvl3pPr marL="1658938" indent="-403225">
              <a:spcBef>
                <a:spcPts val="3000"/>
              </a:spcBef>
              <a:defRPr sz="3200"/>
            </a:lvl3pPr>
            <a:lvl4pPr marL="2286000" indent="-495300">
              <a:spcBef>
                <a:spcPts val="3000"/>
              </a:spcBef>
              <a:defRPr sz="3200"/>
            </a:lvl4pPr>
            <a:lvl5pPr marL="2797175" indent="-508000">
              <a:spcBef>
                <a:spcPts val="3000"/>
              </a:spcBef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3169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3"/>
          <p:cNvSpPr>
            <a:spLocks noGrp="1"/>
          </p:cNvSpPr>
          <p:nvPr>
            <p:ph type="title"/>
          </p:nvPr>
        </p:nvSpPr>
        <p:spPr>
          <a:xfrm>
            <a:off x="2512225" y="908640"/>
            <a:ext cx="19359551" cy="1437062"/>
          </a:xfrm>
          <a:prstGeom prst="rect">
            <a:avLst/>
          </a:prstGeom>
        </p:spPr>
        <p:txBody>
          <a:bodyPr lIns="45719" tIns="45719" rIns="45719" bIns="45719" anchor="ctr" anchorCtr="0"/>
          <a:lstStyle>
            <a:lvl1pPr algn="l" defTabSz="914400">
              <a:lnSpc>
                <a:spcPct val="110000"/>
              </a:lnSpc>
              <a:defRPr sz="70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7000" b="1" dirty="0">
              <a:solidFill>
                <a:srgbClr val="67BCF9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2225" y="3820332"/>
            <a:ext cx="19508787" cy="6932669"/>
          </a:xfrm>
        </p:spPr>
        <p:txBody>
          <a:bodyPr anchor="t" anchorCtr="0">
            <a:noAutofit/>
          </a:bodyPr>
          <a:lstStyle>
            <a:lvl1pPr marL="457200" indent="-457200">
              <a:spcBef>
                <a:spcPts val="5400"/>
              </a:spcBef>
              <a:buSzPct val="100000"/>
              <a:buFont typeface="Arial" panose="020B0604020202020204" pitchFamily="34" charset="0"/>
              <a:buChar char="-"/>
              <a:defRPr sz="4000"/>
            </a:lvl1pPr>
            <a:lvl2pPr marL="1188720" indent="-457200">
              <a:spcBef>
                <a:spcPts val="3200"/>
              </a:spcBef>
              <a:defRPr sz="3200"/>
            </a:lvl2pPr>
            <a:lvl3pPr marL="1658938" indent="-403225">
              <a:spcBef>
                <a:spcPts val="3000"/>
              </a:spcBef>
              <a:defRPr sz="3200"/>
            </a:lvl3pPr>
            <a:lvl4pPr marL="2286000" indent="-495300">
              <a:spcBef>
                <a:spcPts val="3000"/>
              </a:spcBef>
              <a:defRPr sz="3200"/>
            </a:lvl4pPr>
            <a:lvl5pPr marL="2797175" indent="-508000">
              <a:spcBef>
                <a:spcPts val="3000"/>
              </a:spcBef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69178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3"/>
          <p:cNvSpPr>
            <a:spLocks noGrp="1"/>
          </p:cNvSpPr>
          <p:nvPr>
            <p:ph type="title"/>
          </p:nvPr>
        </p:nvSpPr>
        <p:spPr>
          <a:xfrm>
            <a:off x="2512225" y="908640"/>
            <a:ext cx="19359551" cy="1437062"/>
          </a:xfrm>
          <a:prstGeom prst="rect">
            <a:avLst/>
          </a:prstGeom>
        </p:spPr>
        <p:txBody>
          <a:bodyPr lIns="45719" tIns="45719" rIns="45719" bIns="45719" anchor="ctr" anchorCtr="0"/>
          <a:lstStyle>
            <a:lvl1pPr algn="l" defTabSz="914400">
              <a:lnSpc>
                <a:spcPct val="110000"/>
              </a:lnSpc>
              <a:defRPr sz="70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7000" b="1" dirty="0">
              <a:solidFill>
                <a:srgbClr val="67BC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522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3"/>
          <p:cNvSpPr>
            <a:spLocks noGrp="1"/>
          </p:cNvSpPr>
          <p:nvPr>
            <p:ph type="title"/>
          </p:nvPr>
        </p:nvSpPr>
        <p:spPr>
          <a:xfrm>
            <a:off x="2512225" y="5519386"/>
            <a:ext cx="19359551" cy="1437062"/>
          </a:xfrm>
          <a:prstGeom prst="rect">
            <a:avLst/>
          </a:prstGeom>
        </p:spPr>
        <p:txBody>
          <a:bodyPr lIns="45719" tIns="45719" rIns="45719" bIns="45719" anchor="ctr" anchorCtr="0"/>
          <a:lstStyle>
            <a:lvl1pPr algn="ctr" defTabSz="914400">
              <a:lnSpc>
                <a:spcPct val="110000"/>
              </a:lnSpc>
              <a:defRPr sz="70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7000" b="1" dirty="0">
              <a:solidFill>
                <a:srgbClr val="67BC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1954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9951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12740"/>
            </a:gs>
            <a:gs pos="100000">
              <a:srgbClr val="040B1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7" name="techdaysOnDark.png"/>
          <p:cNvPicPr/>
          <p:nvPr userDrawn="1"/>
        </p:nvPicPr>
        <p:blipFill>
          <a:blip r:embed="rId9">
            <a:extLst/>
          </a:blip>
          <a:stretch>
            <a:fillRect/>
          </a:stretch>
        </p:blipFill>
        <p:spPr>
          <a:xfrm>
            <a:off x="855384" y="11979853"/>
            <a:ext cx="2135812" cy="908868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6" r:id="rId4"/>
    <p:sldLayoutId id="2147483665" r:id="rId5"/>
    <p:sldLayoutId id="2147483667" r:id="rId6"/>
    <p:sldLayoutId id="2147483668" r:id="rId7"/>
  </p:sldLayoutIdLst>
  <p:transition spd="med"/>
  <p:hf sldNum="0" hdr="0" ftr="0" dt="0"/>
  <p:txStyles>
    <p:titleStyle>
      <a:lvl1pPr algn="ctr" defTabSz="584200">
        <a:defRPr sz="7000" b="1" baseline="0">
          <a:solidFill>
            <a:srgbClr val="67BCF9"/>
          </a:solidFill>
          <a:latin typeface="Verdana" charset="0"/>
          <a:ea typeface="Verdana" charset="0"/>
          <a:cs typeface="Verdana" charset="0"/>
          <a:sym typeface="Helvetica Light"/>
        </a:defRPr>
      </a:lvl1pPr>
      <a:lvl2pPr indent="2286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082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1pPr>
      <a:lvl2pPr marL="10527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2pPr>
      <a:lvl3pPr marL="14972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3pPr>
      <a:lvl4pPr marL="19417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4pPr>
      <a:lvl5pPr marL="23862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5pPr>
      <a:lvl6pPr marL="28307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752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7197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642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echDaysBostonCoverPP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Tm="37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Native Bit Order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0"/>
          </p:nvPr>
        </p:nvSpPr>
        <p:spPr>
          <a:xfrm>
            <a:off x="2512225" y="3310875"/>
            <a:ext cx="19508787" cy="6932669"/>
          </a:xfrm>
        </p:spPr>
        <p:txBody>
          <a:bodyPr/>
          <a:lstStyle/>
          <a:p>
            <a:r>
              <a:rPr lang="en-US" altLang="en-US" dirty="0"/>
              <a:t>Represented by a constant declared in package System</a:t>
            </a:r>
          </a:p>
          <a:p>
            <a:pPr marL="731520" lvl="1" indent="0">
              <a:buNone/>
            </a:pPr>
            <a:endParaRPr lang="en-US" altLang="en-US" dirty="0"/>
          </a:p>
          <a:p>
            <a:pPr marL="731520" lvl="1" indent="0">
              <a:buNone/>
            </a:pPr>
            <a:endParaRPr lang="en-US" altLang="en-US" dirty="0"/>
          </a:p>
          <a:p>
            <a:r>
              <a:rPr lang="en-US" altLang="en-US" dirty="0"/>
              <a:t>Value depends on the optimum machine scalar “word”</a:t>
            </a:r>
          </a:p>
          <a:p>
            <a:r>
              <a:rPr lang="en-US" altLang="en-US" dirty="0"/>
              <a:t>If a word is a </a:t>
            </a:r>
            <a:r>
              <a:rPr lang="en-US" altLang="en-US" i="1" dirty="0"/>
              <a:t>single</a:t>
            </a:r>
            <a:r>
              <a:rPr lang="en-US" altLang="en-US" dirty="0"/>
              <a:t> storage unit then value is implementation-defined since effect is local to a storage unit</a:t>
            </a:r>
          </a:p>
          <a:p>
            <a:r>
              <a:rPr lang="en-US" altLang="en-US" dirty="0"/>
              <a:t>If a word consists of </a:t>
            </a:r>
            <a:r>
              <a:rPr lang="en-US" altLang="en-US" i="1" dirty="0"/>
              <a:t>multiple </a:t>
            </a:r>
            <a:r>
              <a:rPr lang="en-US" altLang="en-US" dirty="0"/>
              <a:t>storage units then value is same as byte endian order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blackWhite">
          <a:xfrm>
            <a:off x="5067669" y="4722016"/>
            <a:ext cx="13447912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noProof="1">
                <a:solidFill>
                  <a:schemeClr val="bg1"/>
                </a:solidFill>
                <a:latin typeface="Arial" pitchFamily="34" charset="0"/>
              </a:rPr>
              <a:t>Default_Bit_Order : </a:t>
            </a:r>
            <a:r>
              <a:rPr lang="en-US" altLang="en-US" sz="3200" noProof="1">
                <a:solidFill>
                  <a:schemeClr val="bg1"/>
                </a:solidFill>
                <a:latin typeface="Arial" pitchFamily="34" charset="0"/>
              </a:rPr>
              <a:t>constant</a:t>
            </a:r>
            <a:r>
              <a:rPr lang="en-US" altLang="en-US" sz="3200" b="0" noProof="1">
                <a:solidFill>
                  <a:schemeClr val="bg1"/>
                </a:solidFill>
                <a:latin typeface="Arial" pitchFamily="34" charset="0"/>
              </a:rPr>
              <a:t> Bit_Order := </a:t>
            </a:r>
            <a:r>
              <a:rPr lang="en-US" altLang="en-US" sz="3200" b="0" i="1" noProof="1">
                <a:solidFill>
                  <a:schemeClr val="bg1"/>
                </a:solidFill>
                <a:latin typeface="Arial" pitchFamily="34" charset="0"/>
              </a:rPr>
              <a:t>implementation-defined-value</a:t>
            </a:r>
            <a:r>
              <a:rPr lang="en-US" altLang="en-US" sz="3200" b="0" noProof="1">
                <a:solidFill>
                  <a:schemeClr val="bg1"/>
                </a:solidFill>
                <a:latin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17855416"/>
      </p:ext>
    </p:extLst>
  </p:cSld>
  <p:clrMapOvr>
    <a:masterClrMapping/>
  </p:clrMapOvr>
  <p:transition spd="med" advTm="4630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Code</a:t>
            </a:r>
          </a:p>
        </p:txBody>
      </p:sp>
    </p:spTree>
    <p:extLst>
      <p:ext uri="{BB962C8B-B14F-4D97-AF65-F5344CB8AC3E}">
        <p14:creationId xmlns:p14="http://schemas.microsoft.com/office/powerpoint/2010/main" val="2895842698"/>
      </p:ext>
    </p:extLst>
  </p:cSld>
  <p:clrMapOvr>
    <a:masterClrMapping/>
  </p:clrMapOvr>
  <p:transition spd="med" advTm="176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414" y="1805684"/>
            <a:ext cx="8494313" cy="897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 sz="3200" b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onsolas" panose="020B0609020204030204" pitchFamily="49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617538">
              <a:tabLst>
                <a:tab pos="3200400" algn="l"/>
              </a:tabLst>
            </a:pPr>
            <a:r>
              <a:rPr lang="en-US" sz="3600" b="1" dirty="0"/>
              <a:t>subtype </a:t>
            </a:r>
            <a:r>
              <a:rPr lang="en-US" sz="3600" dirty="0"/>
              <a:t>Years	</a:t>
            </a:r>
            <a:r>
              <a:rPr lang="en-US" sz="3600" b="1" dirty="0"/>
              <a:t>is </a:t>
            </a:r>
            <a:r>
              <a:rPr lang="en-US" sz="3600" dirty="0"/>
              <a:t>Natural </a:t>
            </a:r>
            <a:r>
              <a:rPr lang="en-US" sz="3600" b="1" dirty="0"/>
              <a:t>range </a:t>
            </a:r>
            <a:r>
              <a:rPr lang="en-US" sz="3600" dirty="0"/>
              <a:t>0 .. 127;</a:t>
            </a:r>
          </a:p>
          <a:p>
            <a:pPr algn="l" defTabSz="617538">
              <a:spcBef>
                <a:spcPts val="600"/>
              </a:spcBef>
              <a:tabLst>
                <a:tab pos="3200400" algn="l"/>
              </a:tabLst>
            </a:pPr>
            <a:r>
              <a:rPr lang="en-US" sz="3600" b="1" dirty="0"/>
              <a:t>subtype </a:t>
            </a:r>
            <a:r>
              <a:rPr lang="en-US" sz="3600" dirty="0"/>
              <a:t>Months	</a:t>
            </a:r>
            <a:r>
              <a:rPr lang="en-US" sz="3600" b="1" dirty="0"/>
              <a:t>is </a:t>
            </a:r>
            <a:r>
              <a:rPr lang="en-US" sz="3600" dirty="0"/>
              <a:t>Natural </a:t>
            </a:r>
            <a:r>
              <a:rPr lang="en-US" sz="3600" b="1" dirty="0"/>
              <a:t>range </a:t>
            </a:r>
            <a:r>
              <a:rPr lang="en-US" sz="3600" dirty="0"/>
              <a:t>1 .. 12;</a:t>
            </a:r>
          </a:p>
          <a:p>
            <a:pPr algn="l" defTabSz="617538">
              <a:spcBef>
                <a:spcPts val="600"/>
              </a:spcBef>
              <a:tabLst>
                <a:tab pos="3200400" algn="l"/>
              </a:tabLst>
            </a:pPr>
            <a:r>
              <a:rPr lang="en-US" sz="3600" b="1" dirty="0"/>
              <a:t>subtype </a:t>
            </a:r>
            <a:r>
              <a:rPr lang="en-US" sz="3600" dirty="0"/>
              <a:t>Days	</a:t>
            </a:r>
            <a:r>
              <a:rPr lang="en-US" sz="3600" b="1" dirty="0"/>
              <a:t>is </a:t>
            </a:r>
            <a:r>
              <a:rPr lang="en-US" sz="3600" dirty="0"/>
              <a:t>Natural </a:t>
            </a:r>
            <a:r>
              <a:rPr lang="en-US" sz="3600" b="1" dirty="0"/>
              <a:t>range </a:t>
            </a:r>
            <a:r>
              <a:rPr lang="en-US" sz="3600" dirty="0"/>
              <a:t>1 .. 31;</a:t>
            </a:r>
          </a:p>
          <a:p>
            <a:pPr algn="l"/>
            <a:endParaRPr lang="en-US" sz="3600" dirty="0"/>
          </a:p>
          <a:p>
            <a:pPr algn="l" defTabSz="625475">
              <a:tabLst>
                <a:tab pos="625475" algn="l"/>
                <a:tab pos="3825875" algn="l"/>
              </a:tabLst>
            </a:pPr>
            <a:r>
              <a:rPr lang="en-US" sz="3600" b="1" dirty="0"/>
              <a:t>type </a:t>
            </a:r>
            <a:r>
              <a:rPr lang="en-US" sz="3600" dirty="0"/>
              <a:t>Date </a:t>
            </a:r>
            <a:r>
              <a:rPr lang="en-US" sz="3600" b="1" dirty="0"/>
              <a:t>is record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4167188" algn="l"/>
              </a:tabLst>
            </a:pPr>
            <a:r>
              <a:rPr lang="en-US" sz="3600" dirty="0"/>
              <a:t>	Years_Since_1980	: Years;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4167188" algn="l"/>
              </a:tabLst>
            </a:pPr>
            <a:r>
              <a:rPr lang="en-US" sz="3600" dirty="0"/>
              <a:t>	Month            	: Months;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4167188" algn="l"/>
              </a:tabLst>
            </a:pPr>
            <a:r>
              <a:rPr lang="en-US" sz="3600" dirty="0"/>
              <a:t>	Day              	: Days;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sz="3600" b="1" dirty="0"/>
              <a:t>end record</a:t>
            </a:r>
            <a:r>
              <a:rPr lang="en-US" sz="3600" dirty="0"/>
              <a:t>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endParaRPr lang="en-US" sz="3600" dirty="0"/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sz="3600" b="1" dirty="0"/>
              <a:t>for </a:t>
            </a:r>
            <a:r>
              <a:rPr lang="en-US" sz="3600" dirty="0"/>
              <a:t>Date </a:t>
            </a:r>
            <a:r>
              <a:rPr lang="en-US" sz="3600" b="1" dirty="0"/>
              <a:t>use record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4167188" algn="l"/>
                <a:tab pos="4689475" algn="l"/>
                <a:tab pos="5081588" algn="l"/>
              </a:tabLst>
            </a:pPr>
            <a:r>
              <a:rPr lang="en-US" sz="3600" dirty="0"/>
              <a:t>	Years_Since_1980	</a:t>
            </a:r>
            <a:r>
              <a:rPr lang="en-US" sz="3600" b="1" dirty="0"/>
              <a:t>at	</a:t>
            </a:r>
            <a:r>
              <a:rPr lang="en-US" sz="3600" dirty="0"/>
              <a:t>0	</a:t>
            </a:r>
            <a:r>
              <a:rPr lang="en-US" sz="3600" b="1" dirty="0"/>
              <a:t>range </a:t>
            </a:r>
            <a:r>
              <a:rPr lang="en-US" sz="3600" dirty="0"/>
              <a:t>0  ..  6;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4167188" algn="l"/>
                <a:tab pos="4689475" algn="l"/>
                <a:tab pos="5081588" algn="l"/>
              </a:tabLst>
            </a:pPr>
            <a:r>
              <a:rPr lang="en-US" sz="3600" dirty="0"/>
              <a:t>	Month            	</a:t>
            </a:r>
            <a:r>
              <a:rPr lang="en-US" sz="3600" b="1" dirty="0"/>
              <a:t>at	</a:t>
            </a:r>
            <a:r>
              <a:rPr lang="en-US" sz="3600" dirty="0"/>
              <a:t>0	</a:t>
            </a:r>
            <a:r>
              <a:rPr lang="en-US" sz="3600" b="1" dirty="0"/>
              <a:t>range </a:t>
            </a:r>
            <a:r>
              <a:rPr lang="en-US" sz="3600" dirty="0"/>
              <a:t>7  .. 10;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4167188" algn="l"/>
                <a:tab pos="4689475" algn="l"/>
                <a:tab pos="5081588" algn="l"/>
              </a:tabLst>
            </a:pPr>
            <a:r>
              <a:rPr lang="en-US" sz="3600" dirty="0"/>
              <a:t>	Day              	</a:t>
            </a:r>
            <a:r>
              <a:rPr lang="en-US" sz="3600" b="1" dirty="0"/>
              <a:t>at	</a:t>
            </a:r>
            <a:r>
              <a:rPr lang="en-US" sz="3600" dirty="0"/>
              <a:t>0	</a:t>
            </a:r>
            <a:r>
              <a:rPr lang="en-US" sz="3600" b="1" dirty="0"/>
              <a:t>range </a:t>
            </a:r>
            <a:r>
              <a:rPr lang="en-US" sz="3600" dirty="0"/>
              <a:t>11 .. 15;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sz="3600" b="1" dirty="0"/>
              <a:t>end record</a:t>
            </a:r>
            <a:r>
              <a:rPr lang="en-US" sz="3600" dirty="0"/>
              <a:t>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392951" y="5936335"/>
            <a:ext cx="7315200" cy="1530683"/>
            <a:chOff x="10091326" y="7870580"/>
            <a:chExt cx="7315200" cy="1530683"/>
          </a:xfrm>
        </p:grpSpPr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100913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105485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10057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114629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119201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123773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128345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132917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7</a:t>
              </a: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137489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142061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9</a:t>
              </a:r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146633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151205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155777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160349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64921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E</a:t>
              </a: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69493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F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00913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Y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05485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10057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14629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19201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23773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28345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3291726" y="863926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3748926" y="863926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4206126" y="863926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4663326" y="863926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5120526" y="863926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5577726" y="863926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16034926" y="863926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16492126" y="863926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16949326" y="863926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392951" y="10183680"/>
            <a:ext cx="7315200" cy="1530683"/>
            <a:chOff x="15365173" y="8126915"/>
            <a:chExt cx="7315200" cy="1530683"/>
          </a:xfrm>
        </p:grpSpPr>
        <p:grpSp>
          <p:nvGrpSpPr>
            <p:cNvPr id="43" name="Group 42"/>
            <p:cNvGrpSpPr/>
            <p:nvPr/>
          </p:nvGrpSpPr>
          <p:grpSpPr>
            <a:xfrm>
              <a:off x="19022773" y="8126915"/>
              <a:ext cx="3657600" cy="762000"/>
              <a:chOff x="15365173" y="7369269"/>
              <a:chExt cx="3657600" cy="762000"/>
            </a:xfrm>
          </p:grpSpPr>
          <p:sp>
            <p:nvSpPr>
              <p:cNvPr id="44" name="Rectangle 22"/>
              <p:cNvSpPr>
                <a:spLocks noChangeArrowheads="1"/>
              </p:cNvSpPr>
              <p:nvPr/>
            </p:nvSpPr>
            <p:spPr bwMode="auto">
              <a:xfrm>
                <a:off x="15365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7</a:t>
                </a:r>
              </a:p>
            </p:txBody>
          </p:sp>
          <p:sp>
            <p:nvSpPr>
              <p:cNvPr id="45" name="Rectangle 28"/>
              <p:cNvSpPr>
                <a:spLocks noChangeArrowheads="1"/>
              </p:cNvSpPr>
              <p:nvPr/>
            </p:nvSpPr>
            <p:spPr bwMode="auto">
              <a:xfrm>
                <a:off x="158223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46" name="Rectangle 29"/>
              <p:cNvSpPr>
                <a:spLocks noChangeArrowheads="1"/>
              </p:cNvSpPr>
              <p:nvPr/>
            </p:nvSpPr>
            <p:spPr bwMode="auto">
              <a:xfrm>
                <a:off x="162795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167367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171939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49" name="Rectangle 32"/>
              <p:cNvSpPr>
                <a:spLocks noChangeArrowheads="1"/>
              </p:cNvSpPr>
              <p:nvPr/>
            </p:nvSpPr>
            <p:spPr bwMode="auto">
              <a:xfrm>
                <a:off x="17651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50" name="Rectangle 33"/>
              <p:cNvSpPr>
                <a:spLocks noChangeArrowheads="1"/>
              </p:cNvSpPr>
              <p:nvPr/>
            </p:nvSpPr>
            <p:spPr bwMode="auto">
              <a:xfrm>
                <a:off x="181083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51" name="Rectangle 34"/>
              <p:cNvSpPr>
                <a:spLocks noChangeArrowheads="1"/>
              </p:cNvSpPr>
              <p:nvPr/>
            </p:nvSpPr>
            <p:spPr bwMode="auto">
              <a:xfrm>
                <a:off x="185655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0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5365173" y="8126915"/>
              <a:ext cx="3657600" cy="762000"/>
              <a:chOff x="19022773" y="7369269"/>
              <a:chExt cx="3657600" cy="762000"/>
            </a:xfrm>
          </p:grpSpPr>
          <p:sp>
            <p:nvSpPr>
              <p:cNvPr id="53" name="Rectangle 35"/>
              <p:cNvSpPr>
                <a:spLocks noChangeArrowheads="1"/>
              </p:cNvSpPr>
              <p:nvPr/>
            </p:nvSpPr>
            <p:spPr bwMode="auto">
              <a:xfrm>
                <a:off x="190227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F</a:t>
                </a:r>
              </a:p>
            </p:txBody>
          </p:sp>
          <p:sp>
            <p:nvSpPr>
              <p:cNvPr id="54" name="Rectangle 36"/>
              <p:cNvSpPr>
                <a:spLocks noChangeArrowheads="1"/>
              </p:cNvSpPr>
              <p:nvPr/>
            </p:nvSpPr>
            <p:spPr bwMode="auto">
              <a:xfrm>
                <a:off x="194799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E</a:t>
                </a:r>
              </a:p>
            </p:txBody>
          </p:sp>
          <p:sp>
            <p:nvSpPr>
              <p:cNvPr id="55" name="Rectangle 37"/>
              <p:cNvSpPr>
                <a:spLocks noChangeArrowheads="1"/>
              </p:cNvSpPr>
              <p:nvPr/>
            </p:nvSpPr>
            <p:spPr bwMode="auto">
              <a:xfrm>
                <a:off x="19937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56" name="Rectangle 38"/>
              <p:cNvSpPr>
                <a:spLocks noChangeArrowheads="1"/>
              </p:cNvSpPr>
              <p:nvPr/>
            </p:nvSpPr>
            <p:spPr bwMode="auto">
              <a:xfrm>
                <a:off x="203943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57" name="Rectangle 39"/>
              <p:cNvSpPr>
                <a:spLocks noChangeArrowheads="1"/>
              </p:cNvSpPr>
              <p:nvPr/>
            </p:nvSpPr>
            <p:spPr bwMode="auto">
              <a:xfrm>
                <a:off x="208515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58" name="Rectangle 40"/>
              <p:cNvSpPr>
                <a:spLocks noChangeArrowheads="1"/>
              </p:cNvSpPr>
              <p:nvPr/>
            </p:nvSpPr>
            <p:spPr bwMode="auto">
              <a:xfrm>
                <a:off x="213087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217659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9</a:t>
                </a:r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22223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8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9022773" y="8895598"/>
              <a:ext cx="3657600" cy="762000"/>
              <a:chOff x="15136573" y="4111388"/>
              <a:chExt cx="3657600" cy="762000"/>
            </a:xfrm>
          </p:grpSpPr>
          <p:sp>
            <p:nvSpPr>
              <p:cNvPr id="62" name="Rectangle 22"/>
              <p:cNvSpPr>
                <a:spLocks noChangeArrowheads="1"/>
              </p:cNvSpPr>
              <p:nvPr/>
            </p:nvSpPr>
            <p:spPr bwMode="auto">
              <a:xfrm>
                <a:off x="15136573" y="4111388"/>
                <a:ext cx="457200" cy="7620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M</a:t>
                </a:r>
              </a:p>
            </p:txBody>
          </p:sp>
          <p:sp>
            <p:nvSpPr>
              <p:cNvPr id="63" name="Rectangle 28"/>
              <p:cNvSpPr>
                <a:spLocks noChangeArrowheads="1"/>
              </p:cNvSpPr>
              <p:nvPr/>
            </p:nvSpPr>
            <p:spPr bwMode="auto">
              <a:xfrm>
                <a:off x="15593773" y="4111388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64" name="Rectangle 29"/>
              <p:cNvSpPr>
                <a:spLocks noChangeArrowheads="1"/>
              </p:cNvSpPr>
              <p:nvPr/>
            </p:nvSpPr>
            <p:spPr bwMode="auto">
              <a:xfrm>
                <a:off x="16050973" y="4111388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16508173" y="4111388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16965373" y="4111388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17422573" y="4111388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68" name="Rectangle 33"/>
              <p:cNvSpPr>
                <a:spLocks noChangeArrowheads="1"/>
              </p:cNvSpPr>
              <p:nvPr/>
            </p:nvSpPr>
            <p:spPr bwMode="auto">
              <a:xfrm>
                <a:off x="17879773" y="4111388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69" name="Rectangle 34"/>
              <p:cNvSpPr>
                <a:spLocks noChangeArrowheads="1"/>
              </p:cNvSpPr>
              <p:nvPr/>
            </p:nvSpPr>
            <p:spPr bwMode="auto">
              <a:xfrm>
                <a:off x="18336973" y="4111388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5365173" y="8895598"/>
              <a:ext cx="3657600" cy="762000"/>
              <a:chOff x="19022773" y="8137952"/>
              <a:chExt cx="3657600" cy="762000"/>
            </a:xfrm>
          </p:grpSpPr>
          <p:sp>
            <p:nvSpPr>
              <p:cNvPr id="71" name="Rectangle 35"/>
              <p:cNvSpPr>
                <a:spLocks noChangeArrowheads="1"/>
              </p:cNvSpPr>
              <p:nvPr/>
            </p:nvSpPr>
            <p:spPr bwMode="auto">
              <a:xfrm>
                <a:off x="19022773" y="8137952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D</a:t>
                </a:r>
              </a:p>
            </p:txBody>
          </p:sp>
          <p:sp>
            <p:nvSpPr>
              <p:cNvPr id="72" name="Rectangle 36"/>
              <p:cNvSpPr>
                <a:spLocks noChangeArrowheads="1"/>
              </p:cNvSpPr>
              <p:nvPr/>
            </p:nvSpPr>
            <p:spPr bwMode="auto">
              <a:xfrm>
                <a:off x="19479973" y="8137952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D</a:t>
                </a:r>
              </a:p>
            </p:txBody>
          </p:sp>
          <p:sp>
            <p:nvSpPr>
              <p:cNvPr id="73" name="Rectangle 37"/>
              <p:cNvSpPr>
                <a:spLocks noChangeArrowheads="1"/>
              </p:cNvSpPr>
              <p:nvPr/>
            </p:nvSpPr>
            <p:spPr bwMode="auto">
              <a:xfrm>
                <a:off x="19937173" y="8137952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D</a:t>
                </a:r>
              </a:p>
            </p:txBody>
          </p:sp>
          <p:sp>
            <p:nvSpPr>
              <p:cNvPr id="74" name="Rectangle 38"/>
              <p:cNvSpPr>
                <a:spLocks noChangeArrowheads="1"/>
              </p:cNvSpPr>
              <p:nvPr/>
            </p:nvSpPr>
            <p:spPr bwMode="auto">
              <a:xfrm>
                <a:off x="20394373" y="8137952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D</a:t>
                </a:r>
              </a:p>
            </p:txBody>
          </p:sp>
          <p:sp>
            <p:nvSpPr>
              <p:cNvPr id="75" name="Rectangle 39"/>
              <p:cNvSpPr>
                <a:spLocks noChangeArrowheads="1"/>
              </p:cNvSpPr>
              <p:nvPr/>
            </p:nvSpPr>
            <p:spPr bwMode="auto">
              <a:xfrm>
                <a:off x="20851573" y="8137952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76" name="Rectangle 40"/>
              <p:cNvSpPr>
                <a:spLocks noChangeArrowheads="1"/>
              </p:cNvSpPr>
              <p:nvPr/>
            </p:nvSpPr>
            <p:spPr bwMode="auto">
              <a:xfrm>
                <a:off x="21308773" y="8137952"/>
                <a:ext cx="457200" cy="7620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M</a:t>
                </a:r>
              </a:p>
            </p:txBody>
          </p:sp>
          <p:sp>
            <p:nvSpPr>
              <p:cNvPr id="77" name="Rectangle 41"/>
              <p:cNvSpPr>
                <a:spLocks noChangeArrowheads="1"/>
              </p:cNvSpPr>
              <p:nvPr/>
            </p:nvSpPr>
            <p:spPr bwMode="auto">
              <a:xfrm>
                <a:off x="21765973" y="8137952"/>
                <a:ext cx="457200" cy="7620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M</a:t>
                </a:r>
              </a:p>
            </p:txBody>
          </p:sp>
          <p:sp>
            <p:nvSpPr>
              <p:cNvPr id="78" name="Rectangle 42"/>
              <p:cNvSpPr>
                <a:spLocks noChangeArrowheads="1"/>
              </p:cNvSpPr>
              <p:nvPr/>
            </p:nvSpPr>
            <p:spPr bwMode="auto">
              <a:xfrm>
                <a:off x="22223173" y="8137952"/>
                <a:ext cx="457200" cy="7620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M</a:t>
                </a:r>
              </a:p>
            </p:txBody>
          </p:sp>
        </p:grpSp>
      </p:grpSp>
      <p:sp>
        <p:nvSpPr>
          <p:cNvPr id="80" name="Text Box 15"/>
          <p:cNvSpPr txBox="1">
            <a:spLocks noChangeArrowheads="1"/>
          </p:cNvSpPr>
          <p:nvPr/>
        </p:nvSpPr>
        <p:spPr bwMode="blackWhite">
          <a:xfrm>
            <a:off x="15600200" y="4889139"/>
            <a:ext cx="4900702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On A Big-Endian Machine</a:t>
            </a:r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blackWhite">
          <a:xfrm>
            <a:off x="15463946" y="9164471"/>
            <a:ext cx="5173211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On A Little-Endian Machine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9782" y="1927711"/>
            <a:ext cx="6601537" cy="14984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Interpretation depends on native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order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6551289"/>
      </p:ext>
    </p:extLst>
  </p:cSld>
  <p:clrMapOvr>
    <a:masterClrMapping/>
  </p:clrMapOvr>
  <p:transition spd="slow" advTm="3760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Big-Endian Memory Representation</a:t>
            </a:r>
          </a:p>
        </p:txBody>
      </p:sp>
      <p:sp>
        <p:nvSpPr>
          <p:cNvPr id="39015" name="Rectangle 7"/>
          <p:cNvSpPr>
            <a:spLocks noChangeArrowheads="1"/>
          </p:cNvSpPr>
          <p:nvPr/>
        </p:nvSpPr>
        <p:spPr bwMode="auto">
          <a:xfrm>
            <a:off x="15851789" y="6026245"/>
            <a:ext cx="2651126" cy="6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tx1"/>
                </a:solidFill>
                <a:latin typeface="Arial" pitchFamily="34" charset="0"/>
              </a:rPr>
              <a:t>Storage Unit</a:t>
            </a:r>
          </a:p>
        </p:txBody>
      </p:sp>
      <p:sp>
        <p:nvSpPr>
          <p:cNvPr id="39013" name="Rectangle 10"/>
          <p:cNvSpPr>
            <a:spLocks noChangeArrowheads="1"/>
          </p:cNvSpPr>
          <p:nvPr/>
        </p:nvSpPr>
        <p:spPr bwMode="auto">
          <a:xfrm>
            <a:off x="19503039" y="6026245"/>
            <a:ext cx="2651126" cy="6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tx1"/>
                </a:solidFill>
                <a:latin typeface="Arial" pitchFamily="34" charset="0"/>
              </a:rPr>
              <a:t>Storage Unit</a:t>
            </a:r>
          </a:p>
        </p:txBody>
      </p:sp>
      <p:sp>
        <p:nvSpPr>
          <p:cNvPr id="39016" name="Rectangle 8"/>
          <p:cNvSpPr>
            <a:spLocks noChangeArrowheads="1"/>
          </p:cNvSpPr>
          <p:nvPr/>
        </p:nvSpPr>
        <p:spPr bwMode="auto">
          <a:xfrm>
            <a:off x="16882823" y="6740619"/>
            <a:ext cx="571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9014" name="Rectangle 11"/>
          <p:cNvSpPr>
            <a:spLocks noChangeArrowheads="1"/>
          </p:cNvSpPr>
          <p:nvPr/>
        </p:nvSpPr>
        <p:spPr bwMode="auto">
          <a:xfrm>
            <a:off x="20534073" y="6740619"/>
            <a:ext cx="571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8921" name="Line 23"/>
          <p:cNvSpPr>
            <a:spLocks noChangeShapeType="1"/>
          </p:cNvSpPr>
          <p:nvPr/>
        </p:nvSpPr>
        <p:spPr bwMode="auto">
          <a:xfrm>
            <a:off x="15365173" y="6607269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22" name="Line 24"/>
          <p:cNvSpPr>
            <a:spLocks noChangeShapeType="1"/>
          </p:cNvSpPr>
          <p:nvPr/>
        </p:nvSpPr>
        <p:spPr bwMode="auto">
          <a:xfrm>
            <a:off x="19022773" y="6607269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23" name="Line 25"/>
          <p:cNvSpPr>
            <a:spLocks noChangeShapeType="1"/>
          </p:cNvSpPr>
          <p:nvPr/>
        </p:nvSpPr>
        <p:spPr bwMode="auto">
          <a:xfrm>
            <a:off x="22680373" y="6607269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20" name="Rectangle 22"/>
          <p:cNvSpPr>
            <a:spLocks noChangeArrowheads="1"/>
          </p:cNvSpPr>
          <p:nvPr/>
        </p:nvSpPr>
        <p:spPr bwMode="auto">
          <a:xfrm>
            <a:off x="153651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926" name="Rectangle 28"/>
          <p:cNvSpPr>
            <a:spLocks noChangeArrowheads="1"/>
          </p:cNvSpPr>
          <p:nvPr/>
        </p:nvSpPr>
        <p:spPr bwMode="auto">
          <a:xfrm>
            <a:off x="158223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8927" name="Rectangle 29"/>
          <p:cNvSpPr>
            <a:spLocks noChangeArrowheads="1"/>
          </p:cNvSpPr>
          <p:nvPr/>
        </p:nvSpPr>
        <p:spPr bwMode="auto">
          <a:xfrm>
            <a:off x="162795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8928" name="Rectangle 30"/>
          <p:cNvSpPr>
            <a:spLocks noChangeArrowheads="1"/>
          </p:cNvSpPr>
          <p:nvPr/>
        </p:nvSpPr>
        <p:spPr bwMode="auto">
          <a:xfrm>
            <a:off x="167367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38929" name="Rectangle 31"/>
          <p:cNvSpPr>
            <a:spLocks noChangeArrowheads="1"/>
          </p:cNvSpPr>
          <p:nvPr/>
        </p:nvSpPr>
        <p:spPr bwMode="auto">
          <a:xfrm>
            <a:off x="171939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38930" name="Rectangle 32"/>
          <p:cNvSpPr>
            <a:spLocks noChangeArrowheads="1"/>
          </p:cNvSpPr>
          <p:nvPr/>
        </p:nvSpPr>
        <p:spPr bwMode="auto">
          <a:xfrm>
            <a:off x="176511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8931" name="Rectangle 33"/>
          <p:cNvSpPr>
            <a:spLocks noChangeArrowheads="1"/>
          </p:cNvSpPr>
          <p:nvPr/>
        </p:nvSpPr>
        <p:spPr bwMode="auto">
          <a:xfrm>
            <a:off x="181083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8932" name="Rectangle 34"/>
          <p:cNvSpPr>
            <a:spLocks noChangeArrowheads="1"/>
          </p:cNvSpPr>
          <p:nvPr/>
        </p:nvSpPr>
        <p:spPr bwMode="auto">
          <a:xfrm>
            <a:off x="185655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38933" name="Rectangle 35"/>
          <p:cNvSpPr>
            <a:spLocks noChangeArrowheads="1"/>
          </p:cNvSpPr>
          <p:nvPr/>
        </p:nvSpPr>
        <p:spPr bwMode="auto">
          <a:xfrm>
            <a:off x="190227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38934" name="Rectangle 36"/>
          <p:cNvSpPr>
            <a:spLocks noChangeArrowheads="1"/>
          </p:cNvSpPr>
          <p:nvPr/>
        </p:nvSpPr>
        <p:spPr bwMode="auto">
          <a:xfrm>
            <a:off x="194799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38935" name="Rectangle 37"/>
          <p:cNvSpPr>
            <a:spLocks noChangeArrowheads="1"/>
          </p:cNvSpPr>
          <p:nvPr/>
        </p:nvSpPr>
        <p:spPr bwMode="auto">
          <a:xfrm>
            <a:off x="199371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38936" name="Rectangle 38"/>
          <p:cNvSpPr>
            <a:spLocks noChangeArrowheads="1"/>
          </p:cNvSpPr>
          <p:nvPr/>
        </p:nvSpPr>
        <p:spPr bwMode="auto">
          <a:xfrm>
            <a:off x="203943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38937" name="Rectangle 39"/>
          <p:cNvSpPr>
            <a:spLocks noChangeArrowheads="1"/>
          </p:cNvSpPr>
          <p:nvPr/>
        </p:nvSpPr>
        <p:spPr bwMode="auto">
          <a:xfrm>
            <a:off x="208515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38938" name="Rectangle 40"/>
          <p:cNvSpPr>
            <a:spLocks noChangeArrowheads="1"/>
          </p:cNvSpPr>
          <p:nvPr/>
        </p:nvSpPr>
        <p:spPr bwMode="auto">
          <a:xfrm>
            <a:off x="213087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38939" name="Rectangle 41"/>
          <p:cNvSpPr>
            <a:spLocks noChangeArrowheads="1"/>
          </p:cNvSpPr>
          <p:nvPr/>
        </p:nvSpPr>
        <p:spPr bwMode="auto">
          <a:xfrm>
            <a:off x="217659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38940" name="Rectangle 42"/>
          <p:cNvSpPr>
            <a:spLocks noChangeArrowheads="1"/>
          </p:cNvSpPr>
          <p:nvPr/>
        </p:nvSpPr>
        <p:spPr bwMode="auto">
          <a:xfrm>
            <a:off x="22223173" y="7369269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38958" name="Rectangle 22"/>
          <p:cNvSpPr>
            <a:spLocks noChangeArrowheads="1"/>
          </p:cNvSpPr>
          <p:nvPr/>
        </p:nvSpPr>
        <p:spPr bwMode="auto">
          <a:xfrm>
            <a:off x="15365173" y="9032303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38959" name="Rectangle 28"/>
          <p:cNvSpPr>
            <a:spLocks noChangeArrowheads="1"/>
          </p:cNvSpPr>
          <p:nvPr/>
        </p:nvSpPr>
        <p:spPr bwMode="auto">
          <a:xfrm>
            <a:off x="15822373" y="9032303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8960" name="Rectangle 29"/>
          <p:cNvSpPr>
            <a:spLocks noChangeArrowheads="1"/>
          </p:cNvSpPr>
          <p:nvPr/>
        </p:nvSpPr>
        <p:spPr bwMode="auto">
          <a:xfrm>
            <a:off x="16279573" y="9032303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961" name="Rectangle 30"/>
          <p:cNvSpPr>
            <a:spLocks noChangeArrowheads="1"/>
          </p:cNvSpPr>
          <p:nvPr/>
        </p:nvSpPr>
        <p:spPr bwMode="auto">
          <a:xfrm>
            <a:off x="16736773" y="9032303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962" name="Rectangle 31"/>
          <p:cNvSpPr>
            <a:spLocks noChangeArrowheads="1"/>
          </p:cNvSpPr>
          <p:nvPr/>
        </p:nvSpPr>
        <p:spPr bwMode="auto">
          <a:xfrm>
            <a:off x="17193973" y="9032303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963" name="Rectangle 32"/>
          <p:cNvSpPr>
            <a:spLocks noChangeArrowheads="1"/>
          </p:cNvSpPr>
          <p:nvPr/>
        </p:nvSpPr>
        <p:spPr bwMode="auto">
          <a:xfrm>
            <a:off x="17651173" y="9032303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964" name="Rectangle 33"/>
          <p:cNvSpPr>
            <a:spLocks noChangeArrowheads="1"/>
          </p:cNvSpPr>
          <p:nvPr/>
        </p:nvSpPr>
        <p:spPr bwMode="auto">
          <a:xfrm>
            <a:off x="18108373" y="9032303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965" name="Rectangle 34"/>
          <p:cNvSpPr>
            <a:spLocks noChangeArrowheads="1"/>
          </p:cNvSpPr>
          <p:nvPr/>
        </p:nvSpPr>
        <p:spPr bwMode="auto">
          <a:xfrm>
            <a:off x="18565573" y="9032303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38966" name="Rectangle 35"/>
          <p:cNvSpPr>
            <a:spLocks noChangeArrowheads="1"/>
          </p:cNvSpPr>
          <p:nvPr/>
        </p:nvSpPr>
        <p:spPr bwMode="auto">
          <a:xfrm>
            <a:off x="19022773" y="9032303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38967" name="Rectangle 36"/>
          <p:cNvSpPr>
            <a:spLocks noChangeArrowheads="1"/>
          </p:cNvSpPr>
          <p:nvPr/>
        </p:nvSpPr>
        <p:spPr bwMode="auto">
          <a:xfrm>
            <a:off x="19479973" y="9032303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38968" name="Rectangle 37"/>
          <p:cNvSpPr>
            <a:spLocks noChangeArrowheads="1"/>
          </p:cNvSpPr>
          <p:nvPr/>
        </p:nvSpPr>
        <p:spPr bwMode="auto">
          <a:xfrm>
            <a:off x="19937173" y="9032303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38969" name="Rectangle 38"/>
          <p:cNvSpPr>
            <a:spLocks noChangeArrowheads="1"/>
          </p:cNvSpPr>
          <p:nvPr/>
        </p:nvSpPr>
        <p:spPr bwMode="auto">
          <a:xfrm>
            <a:off x="20394373" y="9032303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38970" name="Rectangle 39"/>
          <p:cNvSpPr>
            <a:spLocks noChangeArrowheads="1"/>
          </p:cNvSpPr>
          <p:nvPr/>
        </p:nvSpPr>
        <p:spPr bwMode="auto">
          <a:xfrm>
            <a:off x="20851573" y="9032303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38971" name="Rectangle 40"/>
          <p:cNvSpPr>
            <a:spLocks noChangeArrowheads="1"/>
          </p:cNvSpPr>
          <p:nvPr/>
        </p:nvSpPr>
        <p:spPr bwMode="auto">
          <a:xfrm>
            <a:off x="21308773" y="9032303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38972" name="Rectangle 41"/>
          <p:cNvSpPr>
            <a:spLocks noChangeArrowheads="1"/>
          </p:cNvSpPr>
          <p:nvPr/>
        </p:nvSpPr>
        <p:spPr bwMode="auto">
          <a:xfrm>
            <a:off x="21765973" y="9032303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38973" name="Rectangle 42"/>
          <p:cNvSpPr>
            <a:spLocks noChangeArrowheads="1"/>
          </p:cNvSpPr>
          <p:nvPr/>
        </p:nvSpPr>
        <p:spPr bwMode="auto">
          <a:xfrm>
            <a:off x="22223173" y="9032303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38991" name="Line 24"/>
          <p:cNvSpPr>
            <a:spLocks noChangeShapeType="1"/>
          </p:cNvSpPr>
          <p:nvPr/>
        </p:nvSpPr>
        <p:spPr bwMode="auto">
          <a:xfrm>
            <a:off x="17193973" y="979430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92" name="Line 24"/>
          <p:cNvSpPr>
            <a:spLocks noChangeShapeType="1"/>
          </p:cNvSpPr>
          <p:nvPr/>
        </p:nvSpPr>
        <p:spPr bwMode="auto">
          <a:xfrm>
            <a:off x="19022773" y="979430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93" name="Line 24"/>
          <p:cNvSpPr>
            <a:spLocks noChangeShapeType="1"/>
          </p:cNvSpPr>
          <p:nvPr/>
        </p:nvSpPr>
        <p:spPr bwMode="auto">
          <a:xfrm>
            <a:off x="20851573" y="979430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94" name="Line 24"/>
          <p:cNvSpPr>
            <a:spLocks noChangeShapeType="1"/>
          </p:cNvSpPr>
          <p:nvPr/>
        </p:nvSpPr>
        <p:spPr bwMode="auto">
          <a:xfrm>
            <a:off x="22680373" y="979430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99" name="Line 24"/>
          <p:cNvSpPr>
            <a:spLocks noChangeShapeType="1"/>
          </p:cNvSpPr>
          <p:nvPr/>
        </p:nvSpPr>
        <p:spPr bwMode="auto">
          <a:xfrm>
            <a:off x="15365173" y="979430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9000" name="Rectangle 17"/>
          <p:cNvSpPr>
            <a:spLocks noChangeArrowheads="1"/>
          </p:cNvSpPr>
          <p:nvPr/>
        </p:nvSpPr>
        <p:spPr bwMode="auto">
          <a:xfrm>
            <a:off x="16017251" y="10099103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39001" name="Rectangle 17"/>
          <p:cNvSpPr>
            <a:spLocks noChangeArrowheads="1"/>
          </p:cNvSpPr>
          <p:nvPr/>
        </p:nvSpPr>
        <p:spPr bwMode="auto">
          <a:xfrm>
            <a:off x="17846051" y="10099103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9002" name="Rectangle 17"/>
          <p:cNvSpPr>
            <a:spLocks noChangeArrowheads="1"/>
          </p:cNvSpPr>
          <p:nvPr/>
        </p:nvSpPr>
        <p:spPr bwMode="auto">
          <a:xfrm>
            <a:off x="19674851" y="10099103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39003" name="Rectangle 17"/>
          <p:cNvSpPr>
            <a:spLocks noChangeArrowheads="1"/>
          </p:cNvSpPr>
          <p:nvPr/>
        </p:nvSpPr>
        <p:spPr bwMode="auto">
          <a:xfrm>
            <a:off x="21473996" y="10099103"/>
            <a:ext cx="63158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296400" y="6155796"/>
            <a:ext cx="1143000" cy="3391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algn="l" defTabSz="1828800" rtl="0" fontAlgn="base">
              <a:spcBef>
                <a:spcPct val="0"/>
              </a:spcBef>
              <a:spcAft>
                <a:spcPct val="0"/>
              </a:spcAft>
            </a:pPr>
            <a:endParaRPr lang="en-US" sz="3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5" name="Text Box 15"/>
          <p:cNvSpPr txBox="1">
            <a:spLocks noChangeArrowheads="1"/>
          </p:cNvSpPr>
          <p:nvPr/>
        </p:nvSpPr>
        <p:spPr bwMode="blackWhite">
          <a:xfrm>
            <a:off x="11780208" y="9049330"/>
            <a:ext cx="250902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Binary Value</a:t>
            </a:r>
          </a:p>
        </p:txBody>
      </p:sp>
      <p:sp>
        <p:nvSpPr>
          <p:cNvPr id="117" name="Text Box 15"/>
          <p:cNvSpPr txBox="1">
            <a:spLocks noChangeArrowheads="1"/>
          </p:cNvSpPr>
          <p:nvPr/>
        </p:nvSpPr>
        <p:spPr bwMode="blackWhite">
          <a:xfrm>
            <a:off x="12213019" y="9964722"/>
            <a:ext cx="207620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Hex Value</a:t>
            </a:r>
          </a:p>
        </p:txBody>
      </p:sp>
      <p:sp>
        <p:nvSpPr>
          <p:cNvPr id="104" name="Text Box 15"/>
          <p:cNvSpPr txBox="1">
            <a:spLocks noChangeArrowheads="1"/>
          </p:cNvSpPr>
          <p:nvPr/>
        </p:nvSpPr>
        <p:spPr bwMode="blackWhite">
          <a:xfrm>
            <a:off x="13283825" y="7401074"/>
            <a:ext cx="1005403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Bit #</a:t>
            </a:r>
          </a:p>
        </p:txBody>
      </p:sp>
      <p:sp>
        <p:nvSpPr>
          <p:cNvPr id="105" name="Text Box 15"/>
          <p:cNvSpPr txBox="1">
            <a:spLocks noChangeArrowheads="1"/>
          </p:cNvSpPr>
          <p:nvPr/>
        </p:nvSpPr>
        <p:spPr bwMode="blackWhite">
          <a:xfrm>
            <a:off x="10619634" y="6665103"/>
            <a:ext cx="3669594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Storage Unit Offset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32735" y="2954737"/>
            <a:ext cx="7383431" cy="811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 sz="3200" b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onsolas" panose="020B0609020204030204" pitchFamily="49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617538">
              <a:tabLst>
                <a:tab pos="2911475" algn="l"/>
              </a:tabLst>
            </a:pPr>
            <a:r>
              <a:rPr lang="en-US" b="1" dirty="0"/>
              <a:t>subtype </a:t>
            </a:r>
            <a:r>
              <a:rPr lang="en-US" dirty="0"/>
              <a:t>Years	</a:t>
            </a:r>
            <a:r>
              <a:rPr lang="en-US" b="1" dirty="0"/>
              <a:t>is </a:t>
            </a:r>
            <a:r>
              <a:rPr lang="en-US" dirty="0"/>
              <a:t>Natural </a:t>
            </a:r>
            <a:r>
              <a:rPr lang="en-US" b="1" dirty="0"/>
              <a:t>range </a:t>
            </a:r>
            <a:r>
              <a:rPr lang="en-US" dirty="0"/>
              <a:t>0 .. 127;</a:t>
            </a:r>
          </a:p>
          <a:p>
            <a:pPr algn="l" defTabSz="617538">
              <a:spcBef>
                <a:spcPts val="600"/>
              </a:spcBef>
              <a:tabLst>
                <a:tab pos="2911475" algn="l"/>
              </a:tabLst>
            </a:pPr>
            <a:r>
              <a:rPr lang="en-US" b="1" dirty="0"/>
              <a:t>subtype </a:t>
            </a:r>
            <a:r>
              <a:rPr lang="en-US" dirty="0"/>
              <a:t>Months	</a:t>
            </a:r>
            <a:r>
              <a:rPr lang="en-US" b="1" dirty="0"/>
              <a:t>is </a:t>
            </a:r>
            <a:r>
              <a:rPr lang="en-US" dirty="0"/>
              <a:t>Natural </a:t>
            </a:r>
            <a:r>
              <a:rPr lang="en-US" b="1" dirty="0"/>
              <a:t>range </a:t>
            </a:r>
            <a:r>
              <a:rPr lang="en-US" dirty="0"/>
              <a:t>1 .. 12;</a:t>
            </a:r>
          </a:p>
          <a:p>
            <a:pPr algn="l" defTabSz="617538">
              <a:spcBef>
                <a:spcPts val="600"/>
              </a:spcBef>
              <a:tabLst>
                <a:tab pos="2911475" algn="l"/>
              </a:tabLst>
            </a:pPr>
            <a:r>
              <a:rPr lang="en-US" b="1" dirty="0"/>
              <a:t>subtype </a:t>
            </a:r>
            <a:r>
              <a:rPr lang="en-US" dirty="0"/>
              <a:t>Days	</a:t>
            </a:r>
            <a:r>
              <a:rPr lang="en-US" b="1" dirty="0"/>
              <a:t>is </a:t>
            </a:r>
            <a:r>
              <a:rPr lang="en-US" dirty="0"/>
              <a:t>Natural </a:t>
            </a:r>
            <a:r>
              <a:rPr lang="en-US" b="1" dirty="0"/>
              <a:t>range </a:t>
            </a:r>
            <a:r>
              <a:rPr lang="en-US" dirty="0"/>
              <a:t>1 .. 31;</a:t>
            </a:r>
          </a:p>
          <a:p>
            <a:pPr algn="l"/>
            <a:endParaRPr lang="en-US" dirty="0"/>
          </a:p>
          <a:p>
            <a:pPr algn="l" defTabSz="625475">
              <a:tabLst>
                <a:tab pos="625475" algn="l"/>
                <a:tab pos="3825875" algn="l"/>
              </a:tabLst>
            </a:pPr>
            <a:r>
              <a:rPr lang="en-US" b="1" dirty="0"/>
              <a:t>type </a:t>
            </a:r>
            <a:r>
              <a:rPr lang="en-US" dirty="0"/>
              <a:t>Date </a:t>
            </a:r>
            <a:r>
              <a:rPr lang="en-US" b="1" dirty="0"/>
              <a:t>is record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Years_Since_1980	: Years;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Month            	: Months;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Day              	: Days;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b="1" dirty="0"/>
              <a:t>end record</a:t>
            </a:r>
            <a:r>
              <a:rPr lang="en-US" dirty="0"/>
              <a:t>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endParaRPr lang="en-US" dirty="0"/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b="1" dirty="0"/>
              <a:t>for </a:t>
            </a:r>
            <a:r>
              <a:rPr lang="en-US" dirty="0"/>
              <a:t>Date </a:t>
            </a:r>
            <a:r>
              <a:rPr lang="en-US" b="1" dirty="0"/>
              <a:t>use record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Years_Since_1980	</a:t>
            </a:r>
            <a:r>
              <a:rPr lang="en-US" b="1" dirty="0"/>
              <a:t>at </a:t>
            </a:r>
            <a:r>
              <a:rPr lang="en-US" dirty="0"/>
              <a:t>0 </a:t>
            </a:r>
            <a:r>
              <a:rPr lang="en-US" b="1" dirty="0"/>
              <a:t>range </a:t>
            </a:r>
            <a:r>
              <a:rPr lang="en-US" dirty="0"/>
              <a:t>0  ..  6;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Month            	</a:t>
            </a:r>
            <a:r>
              <a:rPr lang="en-US" b="1" dirty="0"/>
              <a:t>at </a:t>
            </a:r>
            <a:r>
              <a:rPr lang="en-US" dirty="0"/>
              <a:t>0 </a:t>
            </a:r>
            <a:r>
              <a:rPr lang="en-US" b="1" dirty="0"/>
              <a:t>range </a:t>
            </a:r>
            <a:r>
              <a:rPr lang="en-US" dirty="0"/>
              <a:t>7  .. 10;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Day              	</a:t>
            </a:r>
            <a:r>
              <a:rPr lang="en-US" b="1" dirty="0"/>
              <a:t>at </a:t>
            </a:r>
            <a:r>
              <a:rPr lang="en-US" dirty="0"/>
              <a:t>0 </a:t>
            </a:r>
            <a:r>
              <a:rPr lang="en-US" b="1" dirty="0"/>
              <a:t>range </a:t>
            </a:r>
            <a:r>
              <a:rPr lang="en-US" dirty="0"/>
              <a:t>11 .. 15;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b="1" dirty="0"/>
              <a:t>end record</a:t>
            </a:r>
            <a:r>
              <a:rPr lang="en-US" dirty="0"/>
              <a:t>;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15365173" y="8137952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60" name="Rectangle 28"/>
          <p:cNvSpPr>
            <a:spLocks noChangeArrowheads="1"/>
          </p:cNvSpPr>
          <p:nvPr/>
        </p:nvSpPr>
        <p:spPr bwMode="auto">
          <a:xfrm>
            <a:off x="15822373" y="8137952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61" name="Rectangle 29"/>
          <p:cNvSpPr>
            <a:spLocks noChangeArrowheads="1"/>
          </p:cNvSpPr>
          <p:nvPr/>
        </p:nvSpPr>
        <p:spPr bwMode="auto">
          <a:xfrm>
            <a:off x="16279573" y="8137952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16736773" y="8137952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17193973" y="8137952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64" name="Rectangle 32"/>
          <p:cNvSpPr>
            <a:spLocks noChangeArrowheads="1"/>
          </p:cNvSpPr>
          <p:nvPr/>
        </p:nvSpPr>
        <p:spPr bwMode="auto">
          <a:xfrm>
            <a:off x="17651173" y="8137952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65" name="Rectangle 33"/>
          <p:cNvSpPr>
            <a:spLocks noChangeArrowheads="1"/>
          </p:cNvSpPr>
          <p:nvPr/>
        </p:nvSpPr>
        <p:spPr bwMode="auto">
          <a:xfrm>
            <a:off x="18108373" y="8137952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18565573" y="8137952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19022773" y="8137952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19479973" y="8137952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69" name="Rectangle 37"/>
          <p:cNvSpPr>
            <a:spLocks noChangeArrowheads="1"/>
          </p:cNvSpPr>
          <p:nvPr/>
        </p:nvSpPr>
        <p:spPr bwMode="auto">
          <a:xfrm>
            <a:off x="19937173" y="8137952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70" name="Rectangle 38"/>
          <p:cNvSpPr>
            <a:spLocks noChangeArrowheads="1"/>
          </p:cNvSpPr>
          <p:nvPr/>
        </p:nvSpPr>
        <p:spPr bwMode="auto">
          <a:xfrm>
            <a:off x="20394373" y="8137952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auto">
          <a:xfrm>
            <a:off x="20851573" y="8137952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D</a:t>
            </a:r>
          </a:p>
        </p:txBody>
      </p:sp>
      <p:sp>
        <p:nvSpPr>
          <p:cNvPr id="72" name="Rectangle 40"/>
          <p:cNvSpPr>
            <a:spLocks noChangeArrowheads="1"/>
          </p:cNvSpPr>
          <p:nvPr/>
        </p:nvSpPr>
        <p:spPr bwMode="auto">
          <a:xfrm>
            <a:off x="21308773" y="8137952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73" name="Rectangle 41"/>
          <p:cNvSpPr>
            <a:spLocks noChangeArrowheads="1"/>
          </p:cNvSpPr>
          <p:nvPr/>
        </p:nvSpPr>
        <p:spPr bwMode="auto">
          <a:xfrm>
            <a:off x="21765973" y="8137952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74" name="Rectangle 42"/>
          <p:cNvSpPr>
            <a:spLocks noChangeArrowheads="1"/>
          </p:cNvSpPr>
          <p:nvPr/>
        </p:nvSpPr>
        <p:spPr bwMode="auto">
          <a:xfrm>
            <a:off x="22223173" y="8137952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blackWhite">
          <a:xfrm>
            <a:off x="11986995" y="8186027"/>
            <a:ext cx="2302233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Component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442486" y="4876097"/>
            <a:ext cx="7232749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Representation In Memory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2685" y="12103295"/>
            <a:ext cx="19002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altLang="en-US" sz="3200" noProof="1">
                <a:latin typeface="Calibri" panose="020F0502020204030204" pitchFamily="34" charset="0"/>
                <a:cs typeface="Consolas" panose="020B0609020204030204" pitchFamily="49" charset="0"/>
              </a:rPr>
              <a:t>Value : </a:t>
            </a:r>
            <a:r>
              <a:rPr lang="en-US" altLang="en-US" sz="3200" b="1" noProof="1">
                <a:latin typeface="Calibri" panose="020F0502020204030204" pitchFamily="34" charset="0"/>
                <a:cs typeface="Consolas" panose="020B0609020204030204" pitchFamily="49" charset="0"/>
              </a:rPr>
              <a:t>constant </a:t>
            </a:r>
            <a:r>
              <a:rPr lang="en-US" altLang="en-US" sz="3200" noProof="1">
                <a:latin typeface="Calibri" panose="020F0502020204030204" pitchFamily="34" charset="0"/>
                <a:cs typeface="Consolas" panose="020B0609020204030204" pitchFamily="49" charset="0"/>
              </a:rPr>
              <a:t>Date := (Years_Since_1980 =&gt; 32, Month =&gt; 12, Day =&gt; 12);  -- December 12th, 2012</a:t>
            </a:r>
          </a:p>
        </p:txBody>
      </p:sp>
    </p:spTree>
    <p:extLst>
      <p:ext uri="{BB962C8B-B14F-4D97-AF65-F5344CB8AC3E}">
        <p14:creationId xmlns:p14="http://schemas.microsoft.com/office/powerpoint/2010/main" val="2396307675"/>
      </p:ext>
    </p:extLst>
  </p:cSld>
  <p:clrMapOvr>
    <a:masterClrMapping/>
  </p:clrMapOvr>
  <p:transition spd="slow" advTm="4500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12225" y="908640"/>
            <a:ext cx="20168148" cy="1437062"/>
          </a:xfrm>
        </p:spPr>
        <p:txBody>
          <a:bodyPr>
            <a:normAutofit/>
          </a:bodyPr>
          <a:lstStyle/>
          <a:p>
            <a:r>
              <a:rPr lang="en-US" altLang="en-US" dirty="0"/>
              <a:t>Little-Endian Memory Representation</a:t>
            </a:r>
          </a:p>
        </p:txBody>
      </p:sp>
      <p:sp>
        <p:nvSpPr>
          <p:cNvPr id="39015" name="Rectangle 7"/>
          <p:cNvSpPr>
            <a:spLocks noChangeArrowheads="1"/>
          </p:cNvSpPr>
          <p:nvPr/>
        </p:nvSpPr>
        <p:spPr bwMode="auto">
          <a:xfrm>
            <a:off x="15851789" y="6026245"/>
            <a:ext cx="2651126" cy="6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tx1"/>
                </a:solidFill>
                <a:latin typeface="Arial" pitchFamily="34" charset="0"/>
              </a:rPr>
              <a:t>Storage Unit</a:t>
            </a:r>
          </a:p>
        </p:txBody>
      </p:sp>
      <p:sp>
        <p:nvSpPr>
          <p:cNvPr id="39013" name="Rectangle 10"/>
          <p:cNvSpPr>
            <a:spLocks noChangeArrowheads="1"/>
          </p:cNvSpPr>
          <p:nvPr/>
        </p:nvSpPr>
        <p:spPr bwMode="auto">
          <a:xfrm>
            <a:off x="19503039" y="6026245"/>
            <a:ext cx="2651126" cy="6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tx1"/>
                </a:solidFill>
                <a:latin typeface="Arial" pitchFamily="34" charset="0"/>
              </a:rPr>
              <a:t>Storage Unit</a:t>
            </a:r>
          </a:p>
        </p:txBody>
      </p:sp>
      <p:sp>
        <p:nvSpPr>
          <p:cNvPr id="39016" name="Rectangle 8"/>
          <p:cNvSpPr>
            <a:spLocks noChangeArrowheads="1"/>
          </p:cNvSpPr>
          <p:nvPr/>
        </p:nvSpPr>
        <p:spPr bwMode="auto">
          <a:xfrm>
            <a:off x="16882823" y="6740619"/>
            <a:ext cx="571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9014" name="Rectangle 11"/>
          <p:cNvSpPr>
            <a:spLocks noChangeArrowheads="1"/>
          </p:cNvSpPr>
          <p:nvPr/>
        </p:nvSpPr>
        <p:spPr bwMode="auto">
          <a:xfrm>
            <a:off x="20533686" y="6740619"/>
            <a:ext cx="572273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921" name="Line 23"/>
          <p:cNvSpPr>
            <a:spLocks noChangeShapeType="1"/>
          </p:cNvSpPr>
          <p:nvPr/>
        </p:nvSpPr>
        <p:spPr bwMode="auto">
          <a:xfrm>
            <a:off x="15365173" y="6607269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22" name="Line 24"/>
          <p:cNvSpPr>
            <a:spLocks noChangeShapeType="1"/>
          </p:cNvSpPr>
          <p:nvPr/>
        </p:nvSpPr>
        <p:spPr bwMode="auto">
          <a:xfrm>
            <a:off x="19022773" y="6607269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23" name="Line 25"/>
          <p:cNvSpPr>
            <a:spLocks noChangeShapeType="1"/>
          </p:cNvSpPr>
          <p:nvPr/>
        </p:nvSpPr>
        <p:spPr bwMode="auto">
          <a:xfrm>
            <a:off x="22680373" y="6607269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grpSp>
        <p:nvGrpSpPr>
          <p:cNvPr id="11" name="Group 10"/>
          <p:cNvGrpSpPr/>
          <p:nvPr/>
        </p:nvGrpSpPr>
        <p:grpSpPr>
          <a:xfrm>
            <a:off x="19022773" y="7369269"/>
            <a:ext cx="3657600" cy="762000"/>
            <a:chOff x="15365173" y="7369269"/>
            <a:chExt cx="3657600" cy="762000"/>
          </a:xfrm>
        </p:grpSpPr>
        <p:sp>
          <p:nvSpPr>
            <p:cNvPr id="38920" name="Rectangle 22"/>
            <p:cNvSpPr>
              <a:spLocks noChangeArrowheads="1"/>
            </p:cNvSpPr>
            <p:nvPr/>
          </p:nvSpPr>
          <p:spPr bwMode="auto">
            <a:xfrm>
              <a:off x="153651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7</a:t>
              </a:r>
            </a:p>
          </p:txBody>
        </p:sp>
        <p:sp>
          <p:nvSpPr>
            <p:cNvPr id="38926" name="Rectangle 28"/>
            <p:cNvSpPr>
              <a:spLocks noChangeArrowheads="1"/>
            </p:cNvSpPr>
            <p:nvPr/>
          </p:nvSpPr>
          <p:spPr bwMode="auto">
            <a:xfrm>
              <a:off x="158223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38927" name="Rectangle 29"/>
            <p:cNvSpPr>
              <a:spLocks noChangeArrowheads="1"/>
            </p:cNvSpPr>
            <p:nvPr/>
          </p:nvSpPr>
          <p:spPr bwMode="auto">
            <a:xfrm>
              <a:off x="162795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38928" name="Rectangle 30"/>
            <p:cNvSpPr>
              <a:spLocks noChangeArrowheads="1"/>
            </p:cNvSpPr>
            <p:nvPr/>
          </p:nvSpPr>
          <p:spPr bwMode="auto">
            <a:xfrm>
              <a:off x="167367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38929" name="Rectangle 31"/>
            <p:cNvSpPr>
              <a:spLocks noChangeArrowheads="1"/>
            </p:cNvSpPr>
            <p:nvPr/>
          </p:nvSpPr>
          <p:spPr bwMode="auto">
            <a:xfrm>
              <a:off x="171939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38930" name="Rectangle 32"/>
            <p:cNvSpPr>
              <a:spLocks noChangeArrowheads="1"/>
            </p:cNvSpPr>
            <p:nvPr/>
          </p:nvSpPr>
          <p:spPr bwMode="auto">
            <a:xfrm>
              <a:off x="176511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8931" name="Rectangle 33"/>
            <p:cNvSpPr>
              <a:spLocks noChangeArrowheads="1"/>
            </p:cNvSpPr>
            <p:nvPr/>
          </p:nvSpPr>
          <p:spPr bwMode="auto">
            <a:xfrm>
              <a:off x="181083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38932" name="Rectangle 34"/>
            <p:cNvSpPr>
              <a:spLocks noChangeArrowheads="1"/>
            </p:cNvSpPr>
            <p:nvPr/>
          </p:nvSpPr>
          <p:spPr bwMode="auto">
            <a:xfrm>
              <a:off x="185655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365173" y="7369269"/>
            <a:ext cx="3657600" cy="762000"/>
            <a:chOff x="19022773" y="7369269"/>
            <a:chExt cx="3657600" cy="762000"/>
          </a:xfrm>
        </p:grpSpPr>
        <p:sp>
          <p:nvSpPr>
            <p:cNvPr id="38933" name="Rectangle 35"/>
            <p:cNvSpPr>
              <a:spLocks noChangeArrowheads="1"/>
            </p:cNvSpPr>
            <p:nvPr/>
          </p:nvSpPr>
          <p:spPr bwMode="auto">
            <a:xfrm>
              <a:off x="190227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F</a:t>
              </a:r>
            </a:p>
          </p:txBody>
        </p:sp>
        <p:sp>
          <p:nvSpPr>
            <p:cNvPr id="38934" name="Rectangle 36"/>
            <p:cNvSpPr>
              <a:spLocks noChangeArrowheads="1"/>
            </p:cNvSpPr>
            <p:nvPr/>
          </p:nvSpPr>
          <p:spPr bwMode="auto">
            <a:xfrm>
              <a:off x="194799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E</a:t>
              </a:r>
            </a:p>
          </p:txBody>
        </p:sp>
        <p:sp>
          <p:nvSpPr>
            <p:cNvPr id="38935" name="Rectangle 37"/>
            <p:cNvSpPr>
              <a:spLocks noChangeArrowheads="1"/>
            </p:cNvSpPr>
            <p:nvPr/>
          </p:nvSpPr>
          <p:spPr bwMode="auto">
            <a:xfrm>
              <a:off x="199371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38936" name="Rectangle 38"/>
            <p:cNvSpPr>
              <a:spLocks noChangeArrowheads="1"/>
            </p:cNvSpPr>
            <p:nvPr/>
          </p:nvSpPr>
          <p:spPr bwMode="auto">
            <a:xfrm>
              <a:off x="203943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38937" name="Rectangle 39"/>
            <p:cNvSpPr>
              <a:spLocks noChangeArrowheads="1"/>
            </p:cNvSpPr>
            <p:nvPr/>
          </p:nvSpPr>
          <p:spPr bwMode="auto">
            <a:xfrm>
              <a:off x="208515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38938" name="Rectangle 40"/>
            <p:cNvSpPr>
              <a:spLocks noChangeArrowheads="1"/>
            </p:cNvSpPr>
            <p:nvPr/>
          </p:nvSpPr>
          <p:spPr bwMode="auto">
            <a:xfrm>
              <a:off x="213087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38939" name="Rectangle 41"/>
            <p:cNvSpPr>
              <a:spLocks noChangeArrowheads="1"/>
            </p:cNvSpPr>
            <p:nvPr/>
          </p:nvSpPr>
          <p:spPr bwMode="auto">
            <a:xfrm>
              <a:off x="217659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9</a:t>
              </a:r>
            </a:p>
          </p:txBody>
        </p:sp>
        <p:sp>
          <p:nvSpPr>
            <p:cNvPr id="38940" name="Rectangle 42"/>
            <p:cNvSpPr>
              <a:spLocks noChangeArrowheads="1"/>
            </p:cNvSpPr>
            <p:nvPr/>
          </p:nvSpPr>
          <p:spPr bwMode="auto">
            <a:xfrm>
              <a:off x="22223173" y="7369269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22773" y="9032303"/>
            <a:ext cx="3657600" cy="762000"/>
            <a:chOff x="15365173" y="9032303"/>
            <a:chExt cx="3657600" cy="762000"/>
          </a:xfrm>
        </p:grpSpPr>
        <p:sp>
          <p:nvSpPr>
            <p:cNvPr id="38958" name="Rectangle 22"/>
            <p:cNvSpPr>
              <a:spLocks noChangeArrowheads="1"/>
            </p:cNvSpPr>
            <p:nvPr/>
          </p:nvSpPr>
          <p:spPr bwMode="auto">
            <a:xfrm>
              <a:off x="15365173" y="903230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38959" name="Rectangle 28"/>
            <p:cNvSpPr>
              <a:spLocks noChangeArrowheads="1"/>
            </p:cNvSpPr>
            <p:nvPr/>
          </p:nvSpPr>
          <p:spPr bwMode="auto">
            <a:xfrm>
              <a:off x="15822373" y="903230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8960" name="Rectangle 29"/>
            <p:cNvSpPr>
              <a:spLocks noChangeArrowheads="1"/>
            </p:cNvSpPr>
            <p:nvPr/>
          </p:nvSpPr>
          <p:spPr bwMode="auto">
            <a:xfrm>
              <a:off x="16279573" y="903230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38961" name="Rectangle 30"/>
            <p:cNvSpPr>
              <a:spLocks noChangeArrowheads="1"/>
            </p:cNvSpPr>
            <p:nvPr/>
          </p:nvSpPr>
          <p:spPr bwMode="auto">
            <a:xfrm>
              <a:off x="16736773" y="903230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8962" name="Rectangle 31"/>
            <p:cNvSpPr>
              <a:spLocks noChangeArrowheads="1"/>
            </p:cNvSpPr>
            <p:nvPr/>
          </p:nvSpPr>
          <p:spPr bwMode="auto">
            <a:xfrm>
              <a:off x="17193973" y="903230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8963" name="Rectangle 32"/>
            <p:cNvSpPr>
              <a:spLocks noChangeArrowheads="1"/>
            </p:cNvSpPr>
            <p:nvPr/>
          </p:nvSpPr>
          <p:spPr bwMode="auto">
            <a:xfrm>
              <a:off x="17651173" y="903230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8964" name="Rectangle 33"/>
            <p:cNvSpPr>
              <a:spLocks noChangeArrowheads="1"/>
            </p:cNvSpPr>
            <p:nvPr/>
          </p:nvSpPr>
          <p:spPr bwMode="auto">
            <a:xfrm>
              <a:off x="18108373" y="903230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8965" name="Rectangle 34"/>
            <p:cNvSpPr>
              <a:spLocks noChangeArrowheads="1"/>
            </p:cNvSpPr>
            <p:nvPr/>
          </p:nvSpPr>
          <p:spPr bwMode="auto">
            <a:xfrm>
              <a:off x="18565573" y="903230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itchFamily="34" charset="0"/>
                </a:rPr>
                <a:t>0</a:t>
              </a:r>
            </a:p>
          </p:txBody>
        </p:sp>
      </p:grpSp>
      <p:sp>
        <p:nvSpPr>
          <p:cNvPr id="38991" name="Line 24"/>
          <p:cNvSpPr>
            <a:spLocks noChangeShapeType="1"/>
          </p:cNvSpPr>
          <p:nvPr/>
        </p:nvSpPr>
        <p:spPr bwMode="auto">
          <a:xfrm>
            <a:off x="17193973" y="979430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92" name="Line 24"/>
          <p:cNvSpPr>
            <a:spLocks noChangeShapeType="1"/>
          </p:cNvSpPr>
          <p:nvPr/>
        </p:nvSpPr>
        <p:spPr bwMode="auto">
          <a:xfrm>
            <a:off x="19022773" y="979430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93" name="Line 24"/>
          <p:cNvSpPr>
            <a:spLocks noChangeShapeType="1"/>
          </p:cNvSpPr>
          <p:nvPr/>
        </p:nvSpPr>
        <p:spPr bwMode="auto">
          <a:xfrm>
            <a:off x="20851573" y="979430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94" name="Line 24"/>
          <p:cNvSpPr>
            <a:spLocks noChangeShapeType="1"/>
          </p:cNvSpPr>
          <p:nvPr/>
        </p:nvSpPr>
        <p:spPr bwMode="auto">
          <a:xfrm>
            <a:off x="22680373" y="979430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8999" name="Line 24"/>
          <p:cNvSpPr>
            <a:spLocks noChangeShapeType="1"/>
          </p:cNvSpPr>
          <p:nvPr/>
        </p:nvSpPr>
        <p:spPr bwMode="auto">
          <a:xfrm>
            <a:off x="15365173" y="979430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39000" name="Rectangle 17"/>
          <p:cNvSpPr>
            <a:spLocks noChangeArrowheads="1"/>
          </p:cNvSpPr>
          <p:nvPr/>
        </p:nvSpPr>
        <p:spPr bwMode="auto">
          <a:xfrm>
            <a:off x="16017251" y="10099103"/>
            <a:ext cx="572273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9001" name="Rectangle 17"/>
          <p:cNvSpPr>
            <a:spLocks noChangeArrowheads="1"/>
          </p:cNvSpPr>
          <p:nvPr/>
        </p:nvSpPr>
        <p:spPr bwMode="auto">
          <a:xfrm>
            <a:off x="17846051" y="10099103"/>
            <a:ext cx="572273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9002" name="Rectangle 17"/>
          <p:cNvSpPr>
            <a:spLocks noChangeArrowheads="1"/>
          </p:cNvSpPr>
          <p:nvPr/>
        </p:nvSpPr>
        <p:spPr bwMode="auto">
          <a:xfrm>
            <a:off x="19674851" y="10099103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9003" name="Rectangle 17"/>
          <p:cNvSpPr>
            <a:spLocks noChangeArrowheads="1"/>
          </p:cNvSpPr>
          <p:nvPr/>
        </p:nvSpPr>
        <p:spPr bwMode="auto">
          <a:xfrm>
            <a:off x="21503651" y="10099103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296400" y="6155796"/>
            <a:ext cx="1143000" cy="3391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algn="l" defTabSz="1828800" rtl="0" fontAlgn="base">
              <a:spcBef>
                <a:spcPct val="0"/>
              </a:spcBef>
              <a:spcAft>
                <a:spcPct val="0"/>
              </a:spcAft>
            </a:pPr>
            <a:endParaRPr lang="en-US" sz="3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5" name="Text Box 15"/>
          <p:cNvSpPr txBox="1">
            <a:spLocks noChangeArrowheads="1"/>
          </p:cNvSpPr>
          <p:nvPr/>
        </p:nvSpPr>
        <p:spPr bwMode="blackWhite">
          <a:xfrm>
            <a:off x="11780208" y="9049330"/>
            <a:ext cx="2509020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Binary Value</a:t>
            </a:r>
          </a:p>
        </p:txBody>
      </p:sp>
      <p:sp>
        <p:nvSpPr>
          <p:cNvPr id="117" name="Text Box 15"/>
          <p:cNvSpPr txBox="1">
            <a:spLocks noChangeArrowheads="1"/>
          </p:cNvSpPr>
          <p:nvPr/>
        </p:nvSpPr>
        <p:spPr bwMode="blackWhite">
          <a:xfrm>
            <a:off x="12213019" y="9964722"/>
            <a:ext cx="207620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Hex Value</a:t>
            </a:r>
          </a:p>
        </p:txBody>
      </p:sp>
      <p:sp>
        <p:nvSpPr>
          <p:cNvPr id="104" name="Text Box 15"/>
          <p:cNvSpPr txBox="1">
            <a:spLocks noChangeArrowheads="1"/>
          </p:cNvSpPr>
          <p:nvPr/>
        </p:nvSpPr>
        <p:spPr bwMode="blackWhite">
          <a:xfrm>
            <a:off x="13283825" y="7401074"/>
            <a:ext cx="1005403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Bit #</a:t>
            </a:r>
          </a:p>
        </p:txBody>
      </p:sp>
      <p:sp>
        <p:nvSpPr>
          <p:cNvPr id="105" name="Text Box 15"/>
          <p:cNvSpPr txBox="1">
            <a:spLocks noChangeArrowheads="1"/>
          </p:cNvSpPr>
          <p:nvPr/>
        </p:nvSpPr>
        <p:spPr bwMode="blackWhite">
          <a:xfrm>
            <a:off x="10619634" y="6665103"/>
            <a:ext cx="3669594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Storage Unit Offset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32735" y="2954737"/>
            <a:ext cx="7383431" cy="811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 sz="3200" b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onsolas" panose="020B0609020204030204" pitchFamily="49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617538">
              <a:tabLst>
                <a:tab pos="2911475" algn="l"/>
              </a:tabLst>
            </a:pPr>
            <a:r>
              <a:rPr lang="en-US" b="1" dirty="0"/>
              <a:t>subtype </a:t>
            </a:r>
            <a:r>
              <a:rPr lang="en-US" dirty="0"/>
              <a:t>Years	</a:t>
            </a:r>
            <a:r>
              <a:rPr lang="en-US" b="1" dirty="0"/>
              <a:t>is </a:t>
            </a:r>
            <a:r>
              <a:rPr lang="en-US" dirty="0"/>
              <a:t>Natural </a:t>
            </a:r>
            <a:r>
              <a:rPr lang="en-US" b="1" dirty="0"/>
              <a:t>range </a:t>
            </a:r>
            <a:r>
              <a:rPr lang="en-US" dirty="0"/>
              <a:t>0 .. 127;</a:t>
            </a:r>
          </a:p>
          <a:p>
            <a:pPr algn="l" defTabSz="617538">
              <a:spcBef>
                <a:spcPts val="600"/>
              </a:spcBef>
              <a:tabLst>
                <a:tab pos="2911475" algn="l"/>
              </a:tabLst>
            </a:pPr>
            <a:r>
              <a:rPr lang="en-US" b="1" dirty="0"/>
              <a:t>subtype </a:t>
            </a:r>
            <a:r>
              <a:rPr lang="en-US" dirty="0"/>
              <a:t>Months	</a:t>
            </a:r>
            <a:r>
              <a:rPr lang="en-US" b="1" dirty="0"/>
              <a:t>is </a:t>
            </a:r>
            <a:r>
              <a:rPr lang="en-US" dirty="0"/>
              <a:t>Natural </a:t>
            </a:r>
            <a:r>
              <a:rPr lang="en-US" b="1" dirty="0"/>
              <a:t>range </a:t>
            </a:r>
            <a:r>
              <a:rPr lang="en-US" dirty="0"/>
              <a:t>1 .. 12;</a:t>
            </a:r>
          </a:p>
          <a:p>
            <a:pPr algn="l" defTabSz="617538">
              <a:spcBef>
                <a:spcPts val="600"/>
              </a:spcBef>
              <a:tabLst>
                <a:tab pos="2911475" algn="l"/>
              </a:tabLst>
            </a:pPr>
            <a:r>
              <a:rPr lang="en-US" b="1" dirty="0"/>
              <a:t>subtype </a:t>
            </a:r>
            <a:r>
              <a:rPr lang="en-US" dirty="0"/>
              <a:t>Days	</a:t>
            </a:r>
            <a:r>
              <a:rPr lang="en-US" b="1" dirty="0"/>
              <a:t>is </a:t>
            </a:r>
            <a:r>
              <a:rPr lang="en-US" dirty="0"/>
              <a:t>Natural </a:t>
            </a:r>
            <a:r>
              <a:rPr lang="en-US" b="1" dirty="0"/>
              <a:t>range </a:t>
            </a:r>
            <a:r>
              <a:rPr lang="en-US" dirty="0"/>
              <a:t>1 .. 31;</a:t>
            </a:r>
          </a:p>
          <a:p>
            <a:pPr algn="l"/>
            <a:endParaRPr lang="en-US" dirty="0"/>
          </a:p>
          <a:p>
            <a:pPr algn="l" defTabSz="625475">
              <a:tabLst>
                <a:tab pos="625475" algn="l"/>
                <a:tab pos="3825875" algn="l"/>
              </a:tabLst>
            </a:pPr>
            <a:r>
              <a:rPr lang="en-US" b="1" dirty="0"/>
              <a:t>type </a:t>
            </a:r>
            <a:r>
              <a:rPr lang="en-US" dirty="0"/>
              <a:t>Date </a:t>
            </a:r>
            <a:r>
              <a:rPr lang="en-US" b="1" dirty="0"/>
              <a:t>is record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Years_Since_1980	: Years;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Month            	: Months;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Day              	: Days;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b="1" dirty="0"/>
              <a:t>end record</a:t>
            </a:r>
            <a:r>
              <a:rPr lang="en-US" dirty="0"/>
              <a:t>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endParaRPr lang="en-US" dirty="0"/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b="1" dirty="0"/>
              <a:t>for </a:t>
            </a:r>
            <a:r>
              <a:rPr lang="en-US" dirty="0"/>
              <a:t>Date </a:t>
            </a:r>
            <a:r>
              <a:rPr lang="en-US" b="1" dirty="0"/>
              <a:t>use record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Years_Since_1980	</a:t>
            </a:r>
            <a:r>
              <a:rPr lang="en-US" b="1" dirty="0"/>
              <a:t>at </a:t>
            </a:r>
            <a:r>
              <a:rPr lang="en-US" dirty="0"/>
              <a:t>0 </a:t>
            </a:r>
            <a:r>
              <a:rPr lang="en-US" b="1" dirty="0"/>
              <a:t>range </a:t>
            </a:r>
            <a:r>
              <a:rPr lang="en-US" dirty="0"/>
              <a:t>0  ..  6;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Month            	</a:t>
            </a:r>
            <a:r>
              <a:rPr lang="en-US" b="1" dirty="0"/>
              <a:t>at </a:t>
            </a:r>
            <a:r>
              <a:rPr lang="en-US" dirty="0"/>
              <a:t>0 </a:t>
            </a:r>
            <a:r>
              <a:rPr lang="en-US" b="1" dirty="0"/>
              <a:t>range </a:t>
            </a:r>
            <a:r>
              <a:rPr lang="en-US" dirty="0"/>
              <a:t>7  .. 10;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Day              	</a:t>
            </a:r>
            <a:r>
              <a:rPr lang="en-US" b="1" dirty="0"/>
              <a:t>at </a:t>
            </a:r>
            <a:r>
              <a:rPr lang="en-US" dirty="0"/>
              <a:t>0 </a:t>
            </a:r>
            <a:r>
              <a:rPr lang="en-US" b="1" dirty="0"/>
              <a:t>range </a:t>
            </a:r>
            <a:r>
              <a:rPr lang="en-US" dirty="0"/>
              <a:t>11 .. 15;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b="1" dirty="0"/>
              <a:t>end record</a:t>
            </a:r>
            <a:r>
              <a:rPr lang="en-US" dirty="0"/>
              <a:t>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22773" y="8137952"/>
            <a:ext cx="3657600" cy="762000"/>
            <a:chOff x="15136573" y="4111388"/>
            <a:chExt cx="3657600" cy="762000"/>
          </a:xfrm>
        </p:grpSpPr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15136573" y="4111388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M</a:t>
              </a: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5593773" y="4111388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auto">
            <a:xfrm>
              <a:off x="16050973" y="4111388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16508173" y="4111388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6965373" y="4111388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17422573" y="4111388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7879773" y="4111388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8336973" y="4111388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365173" y="9032303"/>
            <a:ext cx="3657600" cy="762000"/>
            <a:chOff x="19022773" y="9032303"/>
            <a:chExt cx="3657600" cy="762000"/>
          </a:xfrm>
        </p:grpSpPr>
        <p:sp>
          <p:nvSpPr>
            <p:cNvPr id="38966" name="Rectangle 35"/>
            <p:cNvSpPr>
              <a:spLocks noChangeArrowheads="1"/>
            </p:cNvSpPr>
            <p:nvPr/>
          </p:nvSpPr>
          <p:spPr bwMode="auto">
            <a:xfrm>
              <a:off x="19022773" y="903230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38967" name="Rectangle 36"/>
            <p:cNvSpPr>
              <a:spLocks noChangeArrowheads="1"/>
            </p:cNvSpPr>
            <p:nvPr/>
          </p:nvSpPr>
          <p:spPr bwMode="auto">
            <a:xfrm>
              <a:off x="19479973" y="903230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38968" name="Rectangle 37"/>
            <p:cNvSpPr>
              <a:spLocks noChangeArrowheads="1"/>
            </p:cNvSpPr>
            <p:nvPr/>
          </p:nvSpPr>
          <p:spPr bwMode="auto">
            <a:xfrm>
              <a:off x="19937173" y="903230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38969" name="Rectangle 38"/>
            <p:cNvSpPr>
              <a:spLocks noChangeArrowheads="1"/>
            </p:cNvSpPr>
            <p:nvPr/>
          </p:nvSpPr>
          <p:spPr bwMode="auto">
            <a:xfrm>
              <a:off x="20394373" y="903230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38970" name="Rectangle 39"/>
            <p:cNvSpPr>
              <a:spLocks noChangeArrowheads="1"/>
            </p:cNvSpPr>
            <p:nvPr/>
          </p:nvSpPr>
          <p:spPr bwMode="auto">
            <a:xfrm>
              <a:off x="20851573" y="903230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38971" name="Rectangle 40"/>
            <p:cNvSpPr>
              <a:spLocks noChangeArrowheads="1"/>
            </p:cNvSpPr>
            <p:nvPr/>
          </p:nvSpPr>
          <p:spPr bwMode="auto">
            <a:xfrm>
              <a:off x="21308773" y="903230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38972" name="Rectangle 41"/>
            <p:cNvSpPr>
              <a:spLocks noChangeArrowheads="1"/>
            </p:cNvSpPr>
            <p:nvPr/>
          </p:nvSpPr>
          <p:spPr bwMode="auto">
            <a:xfrm>
              <a:off x="21765973" y="903230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38973" name="Rectangle 42"/>
            <p:cNvSpPr>
              <a:spLocks noChangeArrowheads="1"/>
            </p:cNvSpPr>
            <p:nvPr/>
          </p:nvSpPr>
          <p:spPr bwMode="auto">
            <a:xfrm>
              <a:off x="22223173" y="903230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365173" y="8137952"/>
            <a:ext cx="3657600" cy="762000"/>
            <a:chOff x="19022773" y="8137952"/>
            <a:chExt cx="3657600" cy="762000"/>
          </a:xfrm>
        </p:grpSpPr>
        <p:sp>
          <p:nvSpPr>
            <p:cNvPr id="67" name="Rectangle 35"/>
            <p:cNvSpPr>
              <a:spLocks noChangeArrowheads="1"/>
            </p:cNvSpPr>
            <p:nvPr/>
          </p:nvSpPr>
          <p:spPr bwMode="auto">
            <a:xfrm>
              <a:off x="19022773" y="8137952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19479973" y="8137952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69" name="Rectangle 37"/>
            <p:cNvSpPr>
              <a:spLocks noChangeArrowheads="1"/>
            </p:cNvSpPr>
            <p:nvPr/>
          </p:nvSpPr>
          <p:spPr bwMode="auto">
            <a:xfrm>
              <a:off x="19937173" y="8137952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70" name="Rectangle 38"/>
            <p:cNvSpPr>
              <a:spLocks noChangeArrowheads="1"/>
            </p:cNvSpPr>
            <p:nvPr/>
          </p:nvSpPr>
          <p:spPr bwMode="auto">
            <a:xfrm>
              <a:off x="20394373" y="8137952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20851573" y="8137952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72" name="Rectangle 40"/>
            <p:cNvSpPr>
              <a:spLocks noChangeArrowheads="1"/>
            </p:cNvSpPr>
            <p:nvPr/>
          </p:nvSpPr>
          <p:spPr bwMode="auto">
            <a:xfrm>
              <a:off x="21308773" y="8137952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73" name="Rectangle 41"/>
            <p:cNvSpPr>
              <a:spLocks noChangeArrowheads="1"/>
            </p:cNvSpPr>
            <p:nvPr/>
          </p:nvSpPr>
          <p:spPr bwMode="auto">
            <a:xfrm>
              <a:off x="21765973" y="8137952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22223173" y="8137952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</p:grpSp>
      <p:sp>
        <p:nvSpPr>
          <p:cNvPr id="79" name="Text Box 15"/>
          <p:cNvSpPr txBox="1">
            <a:spLocks noChangeArrowheads="1"/>
          </p:cNvSpPr>
          <p:nvPr/>
        </p:nvSpPr>
        <p:spPr bwMode="blackWhite">
          <a:xfrm>
            <a:off x="11986995" y="8186027"/>
            <a:ext cx="2302233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Component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782685" y="12103295"/>
            <a:ext cx="19002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altLang="en-US" sz="3200" noProof="1">
                <a:latin typeface="Calibri" panose="020F0502020204030204" pitchFamily="34" charset="0"/>
                <a:cs typeface="Consolas" panose="020B0609020204030204" pitchFamily="49" charset="0"/>
              </a:rPr>
              <a:t>Value : </a:t>
            </a:r>
            <a:r>
              <a:rPr lang="en-US" altLang="en-US" sz="3200" b="1" noProof="1">
                <a:latin typeface="Calibri" panose="020F0502020204030204" pitchFamily="34" charset="0"/>
                <a:cs typeface="Consolas" panose="020B0609020204030204" pitchFamily="49" charset="0"/>
              </a:rPr>
              <a:t>constant </a:t>
            </a:r>
            <a:r>
              <a:rPr lang="en-US" altLang="en-US" sz="3200" noProof="1">
                <a:latin typeface="Calibri" panose="020F0502020204030204" pitchFamily="34" charset="0"/>
                <a:cs typeface="Consolas" panose="020B0609020204030204" pitchFamily="49" charset="0"/>
              </a:rPr>
              <a:t>Date := (Years_Since_1980 =&gt; 32, Month =&gt; 12, Day =&gt; 12);  -- December 12th, 2012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442486" y="4876097"/>
            <a:ext cx="7232749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Representation In Memory</a:t>
            </a:r>
          </a:p>
        </p:txBody>
      </p:sp>
    </p:spTree>
    <p:extLst>
      <p:ext uri="{BB962C8B-B14F-4D97-AF65-F5344CB8AC3E}">
        <p14:creationId xmlns:p14="http://schemas.microsoft.com/office/powerpoint/2010/main" val="617059481"/>
      </p:ext>
    </p:extLst>
  </p:cSld>
  <p:clrMapOvr>
    <a:masterClrMapping/>
  </p:clrMapOvr>
  <p:transition spd="slow" advTm="45507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703628" y="547683"/>
            <a:ext cx="20976746" cy="1437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/>
              <a:t>Big-Endian Layout Viewed On L-E Machine</a:t>
            </a: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8147478" y="7361361"/>
            <a:ext cx="2651126" cy="6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tx1"/>
                </a:solidFill>
                <a:latin typeface="Arial" pitchFamily="34" charset="0"/>
              </a:rPr>
              <a:t>Storage Unit</a:t>
            </a: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11798728" y="7361361"/>
            <a:ext cx="2651126" cy="6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tx1"/>
                </a:solidFill>
                <a:latin typeface="Arial" pitchFamily="34" charset="0"/>
              </a:rPr>
              <a:t>Storage Unit</a:t>
            </a:r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9178125" y="8075735"/>
            <a:ext cx="572273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12829762" y="8075735"/>
            <a:ext cx="571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80" name="Line 23"/>
          <p:cNvSpPr>
            <a:spLocks noChangeShapeType="1"/>
          </p:cNvSpPr>
          <p:nvPr/>
        </p:nvSpPr>
        <p:spPr bwMode="auto">
          <a:xfrm>
            <a:off x="7660862" y="794238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81" name="Line 24"/>
          <p:cNvSpPr>
            <a:spLocks noChangeShapeType="1"/>
          </p:cNvSpPr>
          <p:nvPr/>
        </p:nvSpPr>
        <p:spPr bwMode="auto">
          <a:xfrm>
            <a:off x="11318462" y="794238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14976062" y="794238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19" name="Line 24"/>
          <p:cNvSpPr>
            <a:spLocks noChangeShapeType="1"/>
          </p:cNvSpPr>
          <p:nvPr/>
        </p:nvSpPr>
        <p:spPr bwMode="auto">
          <a:xfrm>
            <a:off x="9489662" y="1112941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20" name="Line 24"/>
          <p:cNvSpPr>
            <a:spLocks noChangeShapeType="1"/>
          </p:cNvSpPr>
          <p:nvPr/>
        </p:nvSpPr>
        <p:spPr bwMode="auto">
          <a:xfrm>
            <a:off x="11318462" y="1112941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21" name="Line 24"/>
          <p:cNvSpPr>
            <a:spLocks noChangeShapeType="1"/>
          </p:cNvSpPr>
          <p:nvPr/>
        </p:nvSpPr>
        <p:spPr bwMode="auto">
          <a:xfrm>
            <a:off x="13147262" y="1112941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22" name="Line 24"/>
          <p:cNvSpPr>
            <a:spLocks noChangeShapeType="1"/>
          </p:cNvSpPr>
          <p:nvPr/>
        </p:nvSpPr>
        <p:spPr bwMode="auto">
          <a:xfrm>
            <a:off x="14976062" y="1112941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23" name="Line 24"/>
          <p:cNvSpPr>
            <a:spLocks noChangeShapeType="1"/>
          </p:cNvSpPr>
          <p:nvPr/>
        </p:nvSpPr>
        <p:spPr bwMode="auto">
          <a:xfrm>
            <a:off x="7660862" y="1112941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24" name="Rectangle 17"/>
          <p:cNvSpPr>
            <a:spLocks noChangeArrowheads="1"/>
          </p:cNvSpPr>
          <p:nvPr/>
        </p:nvSpPr>
        <p:spPr bwMode="auto">
          <a:xfrm>
            <a:off x="8312940" y="11434219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" name="Rectangle 17"/>
          <p:cNvSpPr>
            <a:spLocks noChangeArrowheads="1"/>
          </p:cNvSpPr>
          <p:nvPr/>
        </p:nvSpPr>
        <p:spPr bwMode="auto">
          <a:xfrm>
            <a:off x="10112085" y="11434219"/>
            <a:ext cx="63158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126" name="Rectangle 17"/>
          <p:cNvSpPr>
            <a:spLocks noChangeArrowheads="1"/>
          </p:cNvSpPr>
          <p:nvPr/>
        </p:nvSpPr>
        <p:spPr bwMode="auto">
          <a:xfrm>
            <a:off x="11970540" y="11434219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7" name="Rectangle 17"/>
          <p:cNvSpPr>
            <a:spLocks noChangeArrowheads="1"/>
          </p:cNvSpPr>
          <p:nvPr/>
        </p:nvSpPr>
        <p:spPr bwMode="auto">
          <a:xfrm>
            <a:off x="13799340" y="11434219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49" name="Rectangle 22"/>
          <p:cNvSpPr>
            <a:spLocks noChangeArrowheads="1"/>
          </p:cNvSpPr>
          <p:nvPr/>
        </p:nvSpPr>
        <p:spPr bwMode="auto">
          <a:xfrm>
            <a:off x="7660862" y="10367419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8118062" y="10367419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8575262" y="10367419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9032462" y="10367419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53" name="Rectangle 31"/>
          <p:cNvSpPr>
            <a:spLocks noChangeArrowheads="1"/>
          </p:cNvSpPr>
          <p:nvPr/>
        </p:nvSpPr>
        <p:spPr bwMode="auto">
          <a:xfrm>
            <a:off x="9489662" y="10367419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54" name="Rectangle 32"/>
          <p:cNvSpPr>
            <a:spLocks noChangeArrowheads="1"/>
          </p:cNvSpPr>
          <p:nvPr/>
        </p:nvSpPr>
        <p:spPr bwMode="auto">
          <a:xfrm>
            <a:off x="9946862" y="10367419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55" name="Rectangle 33"/>
          <p:cNvSpPr>
            <a:spLocks noChangeArrowheads="1"/>
          </p:cNvSpPr>
          <p:nvPr/>
        </p:nvSpPr>
        <p:spPr bwMode="auto">
          <a:xfrm>
            <a:off x="10404062" y="10367419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56" name="Rectangle 34"/>
          <p:cNvSpPr>
            <a:spLocks noChangeArrowheads="1"/>
          </p:cNvSpPr>
          <p:nvPr/>
        </p:nvSpPr>
        <p:spPr bwMode="auto">
          <a:xfrm>
            <a:off x="10861262" y="10367419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57" name="Rectangle 35"/>
          <p:cNvSpPr>
            <a:spLocks noChangeArrowheads="1"/>
          </p:cNvSpPr>
          <p:nvPr/>
        </p:nvSpPr>
        <p:spPr bwMode="auto">
          <a:xfrm>
            <a:off x="11318462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58" name="Rectangle 36"/>
          <p:cNvSpPr>
            <a:spLocks noChangeArrowheads="1"/>
          </p:cNvSpPr>
          <p:nvPr/>
        </p:nvSpPr>
        <p:spPr bwMode="auto">
          <a:xfrm>
            <a:off x="11775662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59" name="Rectangle 37"/>
          <p:cNvSpPr>
            <a:spLocks noChangeArrowheads="1"/>
          </p:cNvSpPr>
          <p:nvPr/>
        </p:nvSpPr>
        <p:spPr bwMode="auto">
          <a:xfrm>
            <a:off x="12232862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0" name="Rectangle 38"/>
          <p:cNvSpPr>
            <a:spLocks noChangeArrowheads="1"/>
          </p:cNvSpPr>
          <p:nvPr/>
        </p:nvSpPr>
        <p:spPr bwMode="auto">
          <a:xfrm>
            <a:off x="12690062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1" name="Rectangle 39"/>
          <p:cNvSpPr>
            <a:spLocks noChangeArrowheads="1"/>
          </p:cNvSpPr>
          <p:nvPr/>
        </p:nvSpPr>
        <p:spPr bwMode="auto">
          <a:xfrm>
            <a:off x="13147262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2" name="Rectangle 40"/>
          <p:cNvSpPr>
            <a:spLocks noChangeArrowheads="1"/>
          </p:cNvSpPr>
          <p:nvPr/>
        </p:nvSpPr>
        <p:spPr bwMode="auto">
          <a:xfrm>
            <a:off x="13604462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3" name="Rectangle 41"/>
          <p:cNvSpPr>
            <a:spLocks noChangeArrowheads="1"/>
          </p:cNvSpPr>
          <p:nvPr/>
        </p:nvSpPr>
        <p:spPr bwMode="auto">
          <a:xfrm>
            <a:off x="14061662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4" name="Rectangle 42"/>
          <p:cNvSpPr>
            <a:spLocks noChangeArrowheads="1"/>
          </p:cNvSpPr>
          <p:nvPr/>
        </p:nvSpPr>
        <p:spPr bwMode="auto">
          <a:xfrm>
            <a:off x="14518862" y="10367419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65" name="Rectangle 22"/>
          <p:cNvSpPr>
            <a:spLocks noChangeArrowheads="1"/>
          </p:cNvSpPr>
          <p:nvPr/>
        </p:nvSpPr>
        <p:spPr bwMode="auto">
          <a:xfrm>
            <a:off x="7660862" y="9473068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166" name="Rectangle 28"/>
          <p:cNvSpPr>
            <a:spLocks noChangeArrowheads="1"/>
          </p:cNvSpPr>
          <p:nvPr/>
        </p:nvSpPr>
        <p:spPr bwMode="auto">
          <a:xfrm>
            <a:off x="8118062" y="9473068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167" name="Rectangle 29"/>
          <p:cNvSpPr>
            <a:spLocks noChangeArrowheads="1"/>
          </p:cNvSpPr>
          <p:nvPr/>
        </p:nvSpPr>
        <p:spPr bwMode="auto">
          <a:xfrm>
            <a:off x="8575262" y="9473068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168" name="Rectangle 30"/>
          <p:cNvSpPr>
            <a:spLocks noChangeArrowheads="1"/>
          </p:cNvSpPr>
          <p:nvPr/>
        </p:nvSpPr>
        <p:spPr bwMode="auto">
          <a:xfrm>
            <a:off x="9032462" y="9473068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69" name="Rectangle 31"/>
          <p:cNvSpPr>
            <a:spLocks noChangeArrowheads="1"/>
          </p:cNvSpPr>
          <p:nvPr/>
        </p:nvSpPr>
        <p:spPr bwMode="auto">
          <a:xfrm>
            <a:off x="9489662" y="9473068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70" name="Rectangle 32"/>
          <p:cNvSpPr>
            <a:spLocks noChangeArrowheads="1"/>
          </p:cNvSpPr>
          <p:nvPr/>
        </p:nvSpPr>
        <p:spPr bwMode="auto">
          <a:xfrm>
            <a:off x="9946862" y="9473068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71" name="Rectangle 33"/>
          <p:cNvSpPr>
            <a:spLocks noChangeArrowheads="1"/>
          </p:cNvSpPr>
          <p:nvPr/>
        </p:nvSpPr>
        <p:spPr bwMode="auto">
          <a:xfrm>
            <a:off x="10404062" y="9473068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72" name="Rectangle 34"/>
          <p:cNvSpPr>
            <a:spLocks noChangeArrowheads="1"/>
          </p:cNvSpPr>
          <p:nvPr/>
        </p:nvSpPr>
        <p:spPr bwMode="auto">
          <a:xfrm>
            <a:off x="10861262" y="9473068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73" name="Rectangle 35"/>
          <p:cNvSpPr>
            <a:spLocks noChangeArrowheads="1"/>
          </p:cNvSpPr>
          <p:nvPr/>
        </p:nvSpPr>
        <p:spPr bwMode="auto">
          <a:xfrm>
            <a:off x="11318462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74" name="Rectangle 36"/>
          <p:cNvSpPr>
            <a:spLocks noChangeArrowheads="1"/>
          </p:cNvSpPr>
          <p:nvPr/>
        </p:nvSpPr>
        <p:spPr bwMode="auto">
          <a:xfrm>
            <a:off x="11775662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75" name="Rectangle 37"/>
          <p:cNvSpPr>
            <a:spLocks noChangeArrowheads="1"/>
          </p:cNvSpPr>
          <p:nvPr/>
        </p:nvSpPr>
        <p:spPr bwMode="auto">
          <a:xfrm>
            <a:off x="12232862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76" name="Rectangle 38"/>
          <p:cNvSpPr>
            <a:spLocks noChangeArrowheads="1"/>
          </p:cNvSpPr>
          <p:nvPr/>
        </p:nvSpPr>
        <p:spPr bwMode="auto">
          <a:xfrm>
            <a:off x="12690062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77" name="Rectangle 39"/>
          <p:cNvSpPr>
            <a:spLocks noChangeArrowheads="1"/>
          </p:cNvSpPr>
          <p:nvPr/>
        </p:nvSpPr>
        <p:spPr bwMode="auto">
          <a:xfrm>
            <a:off x="13147262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78" name="Rectangle 40"/>
          <p:cNvSpPr>
            <a:spLocks noChangeArrowheads="1"/>
          </p:cNvSpPr>
          <p:nvPr/>
        </p:nvSpPr>
        <p:spPr bwMode="auto">
          <a:xfrm>
            <a:off x="13604462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79" name="Rectangle 41"/>
          <p:cNvSpPr>
            <a:spLocks noChangeArrowheads="1"/>
          </p:cNvSpPr>
          <p:nvPr/>
        </p:nvSpPr>
        <p:spPr bwMode="auto">
          <a:xfrm>
            <a:off x="14061662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80" name="Rectangle 42"/>
          <p:cNvSpPr>
            <a:spLocks noChangeArrowheads="1"/>
          </p:cNvSpPr>
          <p:nvPr/>
        </p:nvSpPr>
        <p:spPr bwMode="auto">
          <a:xfrm>
            <a:off x="14518862" y="9473068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7220100" y="12241419"/>
            <a:ext cx="8298746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Representation In L-E Memory</a:t>
            </a:r>
          </a:p>
        </p:txBody>
      </p:sp>
      <p:sp>
        <p:nvSpPr>
          <p:cNvPr id="215" name="Rectangle 35"/>
          <p:cNvSpPr>
            <a:spLocks noChangeArrowheads="1"/>
          </p:cNvSpPr>
          <p:nvPr/>
        </p:nvSpPr>
        <p:spPr bwMode="auto">
          <a:xfrm>
            <a:off x="7608721" y="4684470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16" name="Rectangle 36"/>
          <p:cNvSpPr>
            <a:spLocks noChangeArrowheads="1"/>
          </p:cNvSpPr>
          <p:nvPr/>
        </p:nvSpPr>
        <p:spPr bwMode="auto">
          <a:xfrm>
            <a:off x="8065921" y="4684470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217" name="Rectangle 37"/>
          <p:cNvSpPr>
            <a:spLocks noChangeArrowheads="1"/>
          </p:cNvSpPr>
          <p:nvPr/>
        </p:nvSpPr>
        <p:spPr bwMode="auto">
          <a:xfrm>
            <a:off x="8523121" y="4684470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18" name="Rectangle 38"/>
          <p:cNvSpPr>
            <a:spLocks noChangeArrowheads="1"/>
          </p:cNvSpPr>
          <p:nvPr/>
        </p:nvSpPr>
        <p:spPr bwMode="auto">
          <a:xfrm>
            <a:off x="8980321" y="4684470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19" name="Rectangle 39"/>
          <p:cNvSpPr>
            <a:spLocks noChangeArrowheads="1"/>
          </p:cNvSpPr>
          <p:nvPr/>
        </p:nvSpPr>
        <p:spPr bwMode="auto">
          <a:xfrm>
            <a:off x="9437521" y="4684470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20" name="Rectangle 40"/>
          <p:cNvSpPr>
            <a:spLocks noChangeArrowheads="1"/>
          </p:cNvSpPr>
          <p:nvPr/>
        </p:nvSpPr>
        <p:spPr bwMode="auto">
          <a:xfrm>
            <a:off x="9894721" y="4684470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21" name="Rectangle 41"/>
          <p:cNvSpPr>
            <a:spLocks noChangeArrowheads="1"/>
          </p:cNvSpPr>
          <p:nvPr/>
        </p:nvSpPr>
        <p:spPr bwMode="auto">
          <a:xfrm>
            <a:off x="10351921" y="4684470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22" name="Rectangle 42"/>
          <p:cNvSpPr>
            <a:spLocks noChangeArrowheads="1"/>
          </p:cNvSpPr>
          <p:nvPr/>
        </p:nvSpPr>
        <p:spPr bwMode="auto">
          <a:xfrm>
            <a:off x="10809121" y="4684470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223" name="Rectangle 22"/>
          <p:cNvSpPr>
            <a:spLocks noChangeArrowheads="1"/>
          </p:cNvSpPr>
          <p:nvPr/>
        </p:nvSpPr>
        <p:spPr bwMode="auto">
          <a:xfrm>
            <a:off x="11266321" y="4684470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224" name="Rectangle 28"/>
          <p:cNvSpPr>
            <a:spLocks noChangeArrowheads="1"/>
          </p:cNvSpPr>
          <p:nvPr/>
        </p:nvSpPr>
        <p:spPr bwMode="auto">
          <a:xfrm>
            <a:off x="11723521" y="4684470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25" name="Rectangle 29"/>
          <p:cNvSpPr>
            <a:spLocks noChangeArrowheads="1"/>
          </p:cNvSpPr>
          <p:nvPr/>
        </p:nvSpPr>
        <p:spPr bwMode="auto">
          <a:xfrm>
            <a:off x="12180721" y="4684470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26" name="Rectangle 30"/>
          <p:cNvSpPr>
            <a:spLocks noChangeArrowheads="1"/>
          </p:cNvSpPr>
          <p:nvPr/>
        </p:nvSpPr>
        <p:spPr bwMode="auto">
          <a:xfrm>
            <a:off x="12637921" y="4684470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27" name="Rectangle 31"/>
          <p:cNvSpPr>
            <a:spLocks noChangeArrowheads="1"/>
          </p:cNvSpPr>
          <p:nvPr/>
        </p:nvSpPr>
        <p:spPr bwMode="auto">
          <a:xfrm>
            <a:off x="13095121" y="4684470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228" name="Rectangle 32"/>
          <p:cNvSpPr>
            <a:spLocks noChangeArrowheads="1"/>
          </p:cNvSpPr>
          <p:nvPr/>
        </p:nvSpPr>
        <p:spPr bwMode="auto">
          <a:xfrm>
            <a:off x="13552321" y="4684470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229" name="Rectangle 33"/>
          <p:cNvSpPr>
            <a:spLocks noChangeArrowheads="1"/>
          </p:cNvSpPr>
          <p:nvPr/>
        </p:nvSpPr>
        <p:spPr bwMode="auto">
          <a:xfrm>
            <a:off x="14009521" y="4684470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30" name="Rectangle 34"/>
          <p:cNvSpPr>
            <a:spLocks noChangeArrowheads="1"/>
          </p:cNvSpPr>
          <p:nvPr/>
        </p:nvSpPr>
        <p:spPr bwMode="auto">
          <a:xfrm>
            <a:off x="14466721" y="4684470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231" name="Text Box 15"/>
          <p:cNvSpPr txBox="1">
            <a:spLocks noChangeArrowheads="1"/>
          </p:cNvSpPr>
          <p:nvPr/>
        </p:nvSpPr>
        <p:spPr bwMode="blackWhite">
          <a:xfrm>
            <a:off x="3074019" y="3707106"/>
            <a:ext cx="3510898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Big Endian Layout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60862" y="8690616"/>
            <a:ext cx="7315200" cy="762000"/>
            <a:chOff x="11641199" y="6560354"/>
            <a:chExt cx="7315200" cy="7620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15298799" y="6560354"/>
              <a:ext cx="3657600" cy="762000"/>
              <a:chOff x="15365173" y="7369269"/>
              <a:chExt cx="3657600" cy="762000"/>
            </a:xfrm>
          </p:grpSpPr>
          <p:sp>
            <p:nvSpPr>
              <p:cNvPr id="138" name="Rectangle 22"/>
              <p:cNvSpPr>
                <a:spLocks noChangeArrowheads="1"/>
              </p:cNvSpPr>
              <p:nvPr/>
            </p:nvSpPr>
            <p:spPr bwMode="auto">
              <a:xfrm>
                <a:off x="15365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7</a:t>
                </a:r>
              </a:p>
            </p:txBody>
          </p:sp>
          <p:sp>
            <p:nvSpPr>
              <p:cNvPr id="140" name="Rectangle 28"/>
              <p:cNvSpPr>
                <a:spLocks noChangeArrowheads="1"/>
              </p:cNvSpPr>
              <p:nvPr/>
            </p:nvSpPr>
            <p:spPr bwMode="auto">
              <a:xfrm>
                <a:off x="158223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141" name="Rectangle 29"/>
              <p:cNvSpPr>
                <a:spLocks noChangeArrowheads="1"/>
              </p:cNvSpPr>
              <p:nvPr/>
            </p:nvSpPr>
            <p:spPr bwMode="auto">
              <a:xfrm>
                <a:off x="162795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142" name="Rectangle 30"/>
              <p:cNvSpPr>
                <a:spLocks noChangeArrowheads="1"/>
              </p:cNvSpPr>
              <p:nvPr/>
            </p:nvSpPr>
            <p:spPr bwMode="auto">
              <a:xfrm>
                <a:off x="167367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143" name="Rectangle 31"/>
              <p:cNvSpPr>
                <a:spLocks noChangeArrowheads="1"/>
              </p:cNvSpPr>
              <p:nvPr/>
            </p:nvSpPr>
            <p:spPr bwMode="auto">
              <a:xfrm>
                <a:off x="171939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144" name="Rectangle 32"/>
              <p:cNvSpPr>
                <a:spLocks noChangeArrowheads="1"/>
              </p:cNvSpPr>
              <p:nvPr/>
            </p:nvSpPr>
            <p:spPr bwMode="auto">
              <a:xfrm>
                <a:off x="17651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45" name="Rectangle 33"/>
              <p:cNvSpPr>
                <a:spLocks noChangeArrowheads="1"/>
              </p:cNvSpPr>
              <p:nvPr/>
            </p:nvSpPr>
            <p:spPr bwMode="auto">
              <a:xfrm>
                <a:off x="181083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46" name="Rectangle 34"/>
              <p:cNvSpPr>
                <a:spLocks noChangeArrowheads="1"/>
              </p:cNvSpPr>
              <p:nvPr/>
            </p:nvSpPr>
            <p:spPr bwMode="auto">
              <a:xfrm>
                <a:off x="185655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0</a:t>
                </a: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11641199" y="6560354"/>
              <a:ext cx="3657600" cy="762000"/>
              <a:chOff x="19022773" y="7369269"/>
              <a:chExt cx="3657600" cy="762000"/>
            </a:xfrm>
          </p:grpSpPr>
          <p:sp>
            <p:nvSpPr>
              <p:cNvPr id="234" name="Rectangle 35"/>
              <p:cNvSpPr>
                <a:spLocks noChangeArrowheads="1"/>
              </p:cNvSpPr>
              <p:nvPr/>
            </p:nvSpPr>
            <p:spPr bwMode="auto">
              <a:xfrm>
                <a:off x="190227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F</a:t>
                </a:r>
              </a:p>
            </p:txBody>
          </p:sp>
          <p:sp>
            <p:nvSpPr>
              <p:cNvPr id="235" name="Rectangle 36"/>
              <p:cNvSpPr>
                <a:spLocks noChangeArrowheads="1"/>
              </p:cNvSpPr>
              <p:nvPr/>
            </p:nvSpPr>
            <p:spPr bwMode="auto">
              <a:xfrm>
                <a:off x="194799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E</a:t>
                </a:r>
              </a:p>
            </p:txBody>
          </p:sp>
          <p:sp>
            <p:nvSpPr>
              <p:cNvPr id="236" name="Rectangle 37"/>
              <p:cNvSpPr>
                <a:spLocks noChangeArrowheads="1"/>
              </p:cNvSpPr>
              <p:nvPr/>
            </p:nvSpPr>
            <p:spPr bwMode="auto">
              <a:xfrm>
                <a:off x="19937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237" name="Rectangle 38"/>
              <p:cNvSpPr>
                <a:spLocks noChangeArrowheads="1"/>
              </p:cNvSpPr>
              <p:nvPr/>
            </p:nvSpPr>
            <p:spPr bwMode="auto">
              <a:xfrm>
                <a:off x="203943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240" name="Rectangle 39"/>
              <p:cNvSpPr>
                <a:spLocks noChangeArrowheads="1"/>
              </p:cNvSpPr>
              <p:nvPr/>
            </p:nvSpPr>
            <p:spPr bwMode="auto">
              <a:xfrm>
                <a:off x="208515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241" name="Rectangle 40"/>
              <p:cNvSpPr>
                <a:spLocks noChangeArrowheads="1"/>
              </p:cNvSpPr>
              <p:nvPr/>
            </p:nvSpPr>
            <p:spPr bwMode="auto">
              <a:xfrm>
                <a:off x="213087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242" name="Rectangle 41"/>
              <p:cNvSpPr>
                <a:spLocks noChangeArrowheads="1"/>
              </p:cNvSpPr>
              <p:nvPr/>
            </p:nvSpPr>
            <p:spPr bwMode="auto">
              <a:xfrm>
                <a:off x="217659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9</a:t>
                </a:r>
              </a:p>
            </p:txBody>
          </p:sp>
          <p:sp>
            <p:nvSpPr>
              <p:cNvPr id="243" name="Rectangle 42"/>
              <p:cNvSpPr>
                <a:spLocks noChangeArrowheads="1"/>
              </p:cNvSpPr>
              <p:nvPr/>
            </p:nvSpPr>
            <p:spPr bwMode="auto">
              <a:xfrm>
                <a:off x="22223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8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608721" y="3021436"/>
            <a:ext cx="7315200" cy="1530683"/>
            <a:chOff x="15373192" y="3178258"/>
            <a:chExt cx="7315200" cy="1530683"/>
          </a:xfrm>
        </p:grpSpPr>
        <p:sp>
          <p:nvSpPr>
            <p:cNvPr id="181" name="Rectangle 22"/>
            <p:cNvSpPr>
              <a:spLocks noChangeArrowheads="1"/>
            </p:cNvSpPr>
            <p:nvPr/>
          </p:nvSpPr>
          <p:spPr bwMode="auto">
            <a:xfrm>
              <a:off x="153731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82" name="Rectangle 28"/>
            <p:cNvSpPr>
              <a:spLocks noChangeArrowheads="1"/>
            </p:cNvSpPr>
            <p:nvPr/>
          </p:nvSpPr>
          <p:spPr bwMode="auto">
            <a:xfrm>
              <a:off x="158303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183" name="Rectangle 29"/>
            <p:cNvSpPr>
              <a:spLocks noChangeArrowheads="1"/>
            </p:cNvSpPr>
            <p:nvPr/>
          </p:nvSpPr>
          <p:spPr bwMode="auto">
            <a:xfrm>
              <a:off x="162875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84" name="Rectangle 30"/>
            <p:cNvSpPr>
              <a:spLocks noChangeArrowheads="1"/>
            </p:cNvSpPr>
            <p:nvPr/>
          </p:nvSpPr>
          <p:spPr bwMode="auto">
            <a:xfrm>
              <a:off x="167447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85" name="Rectangle 31"/>
            <p:cNvSpPr>
              <a:spLocks noChangeArrowheads="1"/>
            </p:cNvSpPr>
            <p:nvPr/>
          </p:nvSpPr>
          <p:spPr bwMode="auto">
            <a:xfrm>
              <a:off x="172019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86" name="Rectangle 32"/>
            <p:cNvSpPr>
              <a:spLocks noChangeArrowheads="1"/>
            </p:cNvSpPr>
            <p:nvPr/>
          </p:nvSpPr>
          <p:spPr bwMode="auto">
            <a:xfrm>
              <a:off x="176591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187" name="Rectangle 33"/>
            <p:cNvSpPr>
              <a:spLocks noChangeArrowheads="1"/>
            </p:cNvSpPr>
            <p:nvPr/>
          </p:nvSpPr>
          <p:spPr bwMode="auto">
            <a:xfrm>
              <a:off x="181163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188" name="Rectangle 34"/>
            <p:cNvSpPr>
              <a:spLocks noChangeArrowheads="1"/>
            </p:cNvSpPr>
            <p:nvPr/>
          </p:nvSpPr>
          <p:spPr bwMode="auto">
            <a:xfrm>
              <a:off x="185735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7</a:t>
              </a:r>
            </a:p>
          </p:txBody>
        </p:sp>
        <p:sp>
          <p:nvSpPr>
            <p:cNvPr id="189" name="Rectangle 35"/>
            <p:cNvSpPr>
              <a:spLocks noChangeArrowheads="1"/>
            </p:cNvSpPr>
            <p:nvPr/>
          </p:nvSpPr>
          <p:spPr bwMode="auto">
            <a:xfrm>
              <a:off x="190307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190" name="Rectangle 36"/>
            <p:cNvSpPr>
              <a:spLocks noChangeArrowheads="1"/>
            </p:cNvSpPr>
            <p:nvPr/>
          </p:nvSpPr>
          <p:spPr bwMode="auto">
            <a:xfrm>
              <a:off x="194879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9</a:t>
              </a:r>
            </a:p>
          </p:txBody>
        </p:sp>
        <p:sp>
          <p:nvSpPr>
            <p:cNvPr id="191" name="Rectangle 37"/>
            <p:cNvSpPr>
              <a:spLocks noChangeArrowheads="1"/>
            </p:cNvSpPr>
            <p:nvPr/>
          </p:nvSpPr>
          <p:spPr bwMode="auto">
            <a:xfrm>
              <a:off x="199451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192" name="Rectangle 38"/>
            <p:cNvSpPr>
              <a:spLocks noChangeArrowheads="1"/>
            </p:cNvSpPr>
            <p:nvPr/>
          </p:nvSpPr>
          <p:spPr bwMode="auto">
            <a:xfrm>
              <a:off x="204023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208595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194" name="Rectangle 40"/>
            <p:cNvSpPr>
              <a:spLocks noChangeArrowheads="1"/>
            </p:cNvSpPr>
            <p:nvPr/>
          </p:nvSpPr>
          <p:spPr bwMode="auto">
            <a:xfrm>
              <a:off x="213167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95" name="Rectangle 41"/>
            <p:cNvSpPr>
              <a:spLocks noChangeArrowheads="1"/>
            </p:cNvSpPr>
            <p:nvPr/>
          </p:nvSpPr>
          <p:spPr bwMode="auto">
            <a:xfrm>
              <a:off x="217739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E</a:t>
              </a:r>
            </a:p>
          </p:txBody>
        </p:sp>
        <p:sp>
          <p:nvSpPr>
            <p:cNvPr id="196" name="Rectangle 42"/>
            <p:cNvSpPr>
              <a:spLocks noChangeArrowheads="1"/>
            </p:cNvSpPr>
            <p:nvPr/>
          </p:nvSpPr>
          <p:spPr bwMode="auto">
            <a:xfrm>
              <a:off x="22231192" y="3178258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F</a:t>
              </a:r>
            </a:p>
          </p:txBody>
        </p:sp>
        <p:sp>
          <p:nvSpPr>
            <p:cNvPr id="197" name="Rectangle 22"/>
            <p:cNvSpPr>
              <a:spLocks noChangeArrowheads="1"/>
            </p:cNvSpPr>
            <p:nvPr/>
          </p:nvSpPr>
          <p:spPr bwMode="auto">
            <a:xfrm>
              <a:off x="15373192" y="3946941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Y</a:t>
              </a:r>
            </a:p>
          </p:txBody>
        </p:sp>
        <p:sp>
          <p:nvSpPr>
            <p:cNvPr id="198" name="Rectangle 28"/>
            <p:cNvSpPr>
              <a:spLocks noChangeArrowheads="1"/>
            </p:cNvSpPr>
            <p:nvPr/>
          </p:nvSpPr>
          <p:spPr bwMode="auto">
            <a:xfrm>
              <a:off x="15830392" y="3946941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199" name="Rectangle 29"/>
            <p:cNvSpPr>
              <a:spLocks noChangeArrowheads="1"/>
            </p:cNvSpPr>
            <p:nvPr/>
          </p:nvSpPr>
          <p:spPr bwMode="auto">
            <a:xfrm>
              <a:off x="16287592" y="3946941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00" name="Rectangle 30"/>
            <p:cNvSpPr>
              <a:spLocks noChangeArrowheads="1"/>
            </p:cNvSpPr>
            <p:nvPr/>
          </p:nvSpPr>
          <p:spPr bwMode="auto">
            <a:xfrm>
              <a:off x="16744792" y="3946941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01" name="Rectangle 31"/>
            <p:cNvSpPr>
              <a:spLocks noChangeArrowheads="1"/>
            </p:cNvSpPr>
            <p:nvPr/>
          </p:nvSpPr>
          <p:spPr bwMode="auto">
            <a:xfrm>
              <a:off x="17201992" y="3946941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02" name="Rectangle 32"/>
            <p:cNvSpPr>
              <a:spLocks noChangeArrowheads="1"/>
            </p:cNvSpPr>
            <p:nvPr/>
          </p:nvSpPr>
          <p:spPr bwMode="auto">
            <a:xfrm>
              <a:off x="17659192" y="3946941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03" name="Rectangle 33"/>
            <p:cNvSpPr>
              <a:spLocks noChangeArrowheads="1"/>
            </p:cNvSpPr>
            <p:nvPr/>
          </p:nvSpPr>
          <p:spPr bwMode="auto">
            <a:xfrm>
              <a:off x="18116392" y="3946941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04" name="Rectangle 34"/>
            <p:cNvSpPr>
              <a:spLocks noChangeArrowheads="1"/>
            </p:cNvSpPr>
            <p:nvPr/>
          </p:nvSpPr>
          <p:spPr bwMode="auto">
            <a:xfrm>
              <a:off x="18573592" y="3946941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205" name="Rectangle 35"/>
            <p:cNvSpPr>
              <a:spLocks noChangeArrowheads="1"/>
            </p:cNvSpPr>
            <p:nvPr/>
          </p:nvSpPr>
          <p:spPr bwMode="auto">
            <a:xfrm>
              <a:off x="19030792" y="3946941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206" name="Rectangle 36"/>
            <p:cNvSpPr>
              <a:spLocks noChangeArrowheads="1"/>
            </p:cNvSpPr>
            <p:nvPr/>
          </p:nvSpPr>
          <p:spPr bwMode="auto">
            <a:xfrm>
              <a:off x="19487992" y="3946941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207" name="Rectangle 37"/>
            <p:cNvSpPr>
              <a:spLocks noChangeArrowheads="1"/>
            </p:cNvSpPr>
            <p:nvPr/>
          </p:nvSpPr>
          <p:spPr bwMode="auto">
            <a:xfrm>
              <a:off x="19945192" y="3946941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208" name="Rectangle 38"/>
            <p:cNvSpPr>
              <a:spLocks noChangeArrowheads="1"/>
            </p:cNvSpPr>
            <p:nvPr/>
          </p:nvSpPr>
          <p:spPr bwMode="auto">
            <a:xfrm>
              <a:off x="20402392" y="3946941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209" name="Rectangle 39"/>
            <p:cNvSpPr>
              <a:spLocks noChangeArrowheads="1"/>
            </p:cNvSpPr>
            <p:nvPr/>
          </p:nvSpPr>
          <p:spPr bwMode="auto">
            <a:xfrm>
              <a:off x="20859592" y="3946941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210" name="Rectangle 40"/>
            <p:cNvSpPr>
              <a:spLocks noChangeArrowheads="1"/>
            </p:cNvSpPr>
            <p:nvPr/>
          </p:nvSpPr>
          <p:spPr bwMode="auto">
            <a:xfrm>
              <a:off x="21316792" y="3946941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211" name="Rectangle 41"/>
            <p:cNvSpPr>
              <a:spLocks noChangeArrowheads="1"/>
            </p:cNvSpPr>
            <p:nvPr/>
          </p:nvSpPr>
          <p:spPr bwMode="auto">
            <a:xfrm>
              <a:off x="21773992" y="3946941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212" name="Rectangle 42"/>
            <p:cNvSpPr>
              <a:spLocks noChangeArrowheads="1"/>
            </p:cNvSpPr>
            <p:nvPr/>
          </p:nvSpPr>
          <p:spPr bwMode="auto">
            <a:xfrm>
              <a:off x="22231192" y="3946941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71096" y="2156440"/>
            <a:ext cx="292227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Low-order Byte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1560099" y="2156440"/>
            <a:ext cx="3013646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High-order Byte</a:t>
            </a:r>
          </a:p>
        </p:txBody>
      </p:sp>
      <p:sp>
        <p:nvSpPr>
          <p:cNvPr id="244" name="Line 24"/>
          <p:cNvSpPr>
            <a:spLocks noChangeShapeType="1"/>
          </p:cNvSpPr>
          <p:nvPr/>
        </p:nvSpPr>
        <p:spPr bwMode="auto">
          <a:xfrm>
            <a:off x="11268411" y="292188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4" name="TextBox 13"/>
          <p:cNvSpPr txBox="1"/>
          <p:nvPr/>
        </p:nvSpPr>
        <p:spPr>
          <a:xfrm>
            <a:off x="16928233" y="8479389"/>
            <a:ext cx="4377287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Discontinuous field!</a:t>
            </a:r>
          </a:p>
        </p:txBody>
      </p:sp>
      <p:cxnSp>
        <p:nvCxnSpPr>
          <p:cNvPr id="16" name="Curved Connector 15"/>
          <p:cNvCxnSpPr>
            <a:stCxn id="14" idx="1"/>
            <a:endCxn id="180" idx="3"/>
          </p:cNvCxnSpPr>
          <p:nvPr/>
        </p:nvCxnSpPr>
        <p:spPr>
          <a:xfrm rot="10800000" flipV="1">
            <a:off x="14976063" y="9320964"/>
            <a:ext cx="1952171" cy="533103"/>
          </a:xfrm>
          <a:prstGeom prst="curvedConnector3">
            <a:avLst/>
          </a:prstGeom>
          <a:noFill/>
          <a:ln w="57150" cap="flat">
            <a:solidFill>
              <a:schemeClr val="accent4"/>
            </a:solidFill>
            <a:prstDash val="solid"/>
            <a:miter lim="400000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8" name="TextBox 147"/>
          <p:cNvSpPr txBox="1"/>
          <p:nvPr/>
        </p:nvSpPr>
        <p:spPr>
          <a:xfrm>
            <a:off x="11663154" y="6690617"/>
            <a:ext cx="292227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Low-order Byte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7982839" y="6707187"/>
            <a:ext cx="3013646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High-order Byte</a:t>
            </a:r>
          </a:p>
        </p:txBody>
      </p:sp>
    </p:spTree>
    <p:extLst>
      <p:ext uri="{BB962C8B-B14F-4D97-AF65-F5344CB8AC3E}">
        <p14:creationId xmlns:p14="http://schemas.microsoft.com/office/powerpoint/2010/main" val="3006240553"/>
      </p:ext>
    </p:extLst>
  </p:cSld>
  <p:clrMapOvr>
    <a:masterClrMapping/>
  </p:clrMapOvr>
  <p:transition spd="slow" advTm="3976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12225" y="3351100"/>
            <a:ext cx="19508787" cy="6932669"/>
          </a:xfrm>
        </p:spPr>
        <p:txBody>
          <a:bodyPr/>
          <a:lstStyle/>
          <a:p>
            <a:r>
              <a:rPr lang="en-US" dirty="0"/>
              <a:t>Discontinuous bit range cannot be expressed in representation</a:t>
            </a:r>
          </a:p>
          <a:p>
            <a:r>
              <a:rPr lang="en-US" dirty="0"/>
              <a:t>Specifying </a:t>
            </a:r>
            <a:r>
              <a:rPr lang="en-US" dirty="0" err="1"/>
              <a:t>Date'Bit_Order</a:t>
            </a:r>
            <a:r>
              <a:rPr lang="en-US" dirty="0"/>
              <a:t> </a:t>
            </a:r>
            <a:r>
              <a:rPr lang="en-US" i="1" dirty="0"/>
              <a:t>alone</a:t>
            </a:r>
            <a:r>
              <a:rPr lang="en-US" dirty="0"/>
              <a:t> doesn’t help</a:t>
            </a:r>
          </a:p>
          <a:p>
            <a:pPr lvl="1"/>
            <a:r>
              <a:rPr lang="en-US" dirty="0"/>
              <a:t>Specifies only the bit numbering within machine scalars for the purpose of expressing a record representation clause</a:t>
            </a:r>
          </a:p>
          <a:p>
            <a:pPr marL="73152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Does not affect order in which the bytes that constitute machine scalars are written to/read from memory </a:t>
            </a:r>
          </a:p>
          <a:p>
            <a:endParaRPr lang="en-US" dirty="0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blackWhite">
          <a:xfrm>
            <a:off x="5299872" y="7761016"/>
            <a:ext cx="4261103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High_Order_First bit #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i="1" dirty="0">
                <a:solidFill>
                  <a:schemeClr val="bg1"/>
                </a:solidFill>
                <a:latin typeface="Arial" pitchFamily="34" charset="0"/>
              </a:rPr>
              <a:t>within machine scalar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091326" y="7581821"/>
            <a:ext cx="7315200" cy="1530683"/>
            <a:chOff x="10091326" y="7870580"/>
            <a:chExt cx="7315200" cy="1530683"/>
          </a:xfrm>
        </p:grpSpPr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100913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105485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110057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114629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119201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23773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28345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132917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7</a:t>
              </a:r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137489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142061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9</a:t>
              </a: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146633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151205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155777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160349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19" name="Rectangle 41"/>
            <p:cNvSpPr>
              <a:spLocks noChangeArrowheads="1"/>
            </p:cNvSpPr>
            <p:nvPr/>
          </p:nvSpPr>
          <p:spPr bwMode="auto">
            <a:xfrm>
              <a:off x="164921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E</a:t>
              </a:r>
            </a:p>
          </p:txBody>
        </p:sp>
        <p:sp>
          <p:nvSpPr>
            <p:cNvPr id="20" name="Rectangle 42"/>
            <p:cNvSpPr>
              <a:spLocks noChangeArrowheads="1"/>
            </p:cNvSpPr>
            <p:nvPr/>
          </p:nvSpPr>
          <p:spPr bwMode="auto">
            <a:xfrm>
              <a:off x="16949326" y="7870580"/>
              <a:ext cx="457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0" dirty="0">
                  <a:solidFill>
                    <a:schemeClr val="tx1"/>
                  </a:solidFill>
                  <a:latin typeface="Arial" pitchFamily="34" charset="0"/>
                </a:rPr>
                <a:t>F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00913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Y</a:t>
              </a: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105485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110057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114629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119201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123773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12834526" y="8639263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13291726" y="863926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13748926" y="863926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14206126" y="863926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14663326" y="8639263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M</a:t>
              </a: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15120526" y="863926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15577726" y="863926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Arial" pitchFamily="34" charset="0"/>
                </a:rPr>
                <a:t>D</a:t>
              </a: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16034926" y="863926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16492126" y="863926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16949326" y="8639263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113009"/>
      </p:ext>
    </p:extLst>
  </p:cSld>
  <p:clrMapOvr>
    <a:masterClrMapping/>
  </p:clrMapOvr>
  <p:transition spd="med" advTm="3380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827351978"/>
      </p:ext>
    </p:extLst>
  </p:cSld>
  <p:clrMapOvr>
    <a:masterClrMapping/>
  </p:clrMapOvr>
  <p:transition spd="med" advTm="164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225" y="908640"/>
            <a:ext cx="20191364" cy="1437062"/>
          </a:xfrm>
        </p:spPr>
        <p:txBody>
          <a:bodyPr>
            <a:normAutofit/>
          </a:bodyPr>
          <a:lstStyle/>
          <a:p>
            <a:r>
              <a:rPr lang="en-US" dirty="0"/>
              <a:t>GNAT Attribute Scalar_Storage_Order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2225" y="3447344"/>
            <a:ext cx="19722133" cy="6932669"/>
          </a:xfrm>
        </p:spPr>
        <p:txBody>
          <a:bodyPr/>
          <a:lstStyle/>
          <a:p>
            <a:r>
              <a:rPr lang="en-US" dirty="0"/>
              <a:t>Applicable to array types and record types</a:t>
            </a:r>
          </a:p>
          <a:p>
            <a:r>
              <a:rPr lang="en-US" dirty="0"/>
              <a:t>Indicates a chosen memory byte order, independent of native endianness</a:t>
            </a:r>
          </a:p>
          <a:p>
            <a:pPr lvl="1"/>
            <a:r>
              <a:rPr lang="en-US" dirty="0"/>
              <a:t>But may be the same as native!</a:t>
            </a:r>
          </a:p>
          <a:p>
            <a:r>
              <a:rPr lang="en-US" dirty="0"/>
              <a:t>Takes values from type </a:t>
            </a:r>
            <a:r>
              <a:rPr lang="en-US" dirty="0" err="1"/>
              <a:t>System.Bit_Order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5221" y="8975569"/>
            <a:ext cx="8495916" cy="38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 sz="3200" b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onsolas" panose="020B0609020204030204" pitchFamily="49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625475">
              <a:tabLst>
                <a:tab pos="625475" algn="l"/>
                <a:tab pos="3825875" algn="l"/>
              </a:tabLst>
            </a:pPr>
            <a:r>
              <a:rPr lang="en-US" b="1" dirty="0"/>
              <a:t>type </a:t>
            </a:r>
            <a:r>
              <a:rPr lang="en-US" dirty="0"/>
              <a:t>Date </a:t>
            </a:r>
            <a:r>
              <a:rPr lang="en-US" b="1" dirty="0"/>
              <a:t>is record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Years_Since_1980	: Years;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Month            	: Months;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Day              	: Days;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b="1" dirty="0"/>
              <a:t>end record</a:t>
            </a:r>
            <a:r>
              <a:rPr lang="en-US" dirty="0"/>
              <a:t> </a:t>
            </a:r>
            <a:r>
              <a:rPr lang="en-US" b="1" dirty="0"/>
              <a:t>with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4464050" algn="l"/>
                <a:tab pos="5089525" algn="l"/>
              </a:tabLst>
            </a:pPr>
            <a:r>
              <a:rPr lang="en-US" dirty="0"/>
              <a:t>	…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4464050" algn="l"/>
                <a:tab pos="5089525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Scalar_Storage_Order	=&gt;	High_Order_First;</a:t>
            </a:r>
          </a:p>
        </p:txBody>
      </p:sp>
    </p:spTree>
    <p:extLst>
      <p:ext uri="{BB962C8B-B14F-4D97-AF65-F5344CB8AC3E}">
        <p14:creationId xmlns:p14="http://schemas.microsoft.com/office/powerpoint/2010/main" val="849924576"/>
      </p:ext>
    </p:extLst>
  </p:cSld>
  <p:clrMapOvr>
    <a:masterClrMapping/>
  </p:clrMapOvr>
  <p:transition spd="med" advTm="24977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Compiler Action for Non-Native Order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a scalar component is read from memory, compiler reverses the bytes in enclosing machine scalar before retrieving the component from that machine scalar</a:t>
            </a:r>
          </a:p>
          <a:p>
            <a:r>
              <a:rPr lang="en-US" dirty="0"/>
              <a:t>The opposite is done when writing a scalar component to 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4711" y="9196978"/>
            <a:ext cx="5692264" cy="7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 sz="3200" b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onsolas" panose="020B0609020204030204" pitchFamily="49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625475">
              <a:tabLst>
                <a:tab pos="625475" algn="l"/>
                <a:tab pos="3825875" algn="l"/>
              </a:tabLst>
            </a:pPr>
            <a:r>
              <a:rPr lang="en-US" sz="3600" dirty="0"/>
              <a:t>M : Months := </a:t>
            </a:r>
            <a:r>
              <a:rPr lang="en-US" sz="3600" dirty="0" err="1"/>
              <a:t>Value.Month</a:t>
            </a:r>
            <a:r>
              <a:rPr lang="en-US" sz="3600" dirty="0"/>
              <a:t>;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4652" y="8401018"/>
            <a:ext cx="8063104" cy="3298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load 16-bit word from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Value'Address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swap bytes within word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Calibri" panose="020F0502020204030204" pitchFamily="34" charset="0"/>
              </a:rPr>
              <a:t>mask word with bits of Month component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shift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sym typeface="Helvetica Light"/>
              </a:rPr>
              <a:t> result to low-order bits of word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aseline="0" dirty="0">
                <a:latin typeface="Calibri" panose="020F0502020204030204" pitchFamily="34" charset="0"/>
              </a:rPr>
              <a:t>copy</a:t>
            </a:r>
            <a:r>
              <a:rPr lang="en-US" sz="3600" dirty="0">
                <a:latin typeface="Calibri" panose="020F0502020204030204" pitchFamily="34" charset="0"/>
              </a:rPr>
              <a:t> word to M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1212743" y="8563188"/>
            <a:ext cx="457200" cy="3043646"/>
          </a:xfrm>
          <a:prstGeom prst="leftBrace">
            <a:avLst>
              <a:gd name="adj1" fmla="val 42619"/>
              <a:gd name="adj2" fmla="val 50000"/>
            </a:avLst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95176" y="9930802"/>
            <a:ext cx="333866" cy="3084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9" name="Curved Connector 8"/>
          <p:cNvCxnSpPr>
            <a:stCxn id="4" idx="3"/>
            <a:endCxn id="7" idx="1"/>
          </p:cNvCxnSpPr>
          <p:nvPr/>
        </p:nvCxnSpPr>
        <p:spPr>
          <a:xfrm>
            <a:off x="8696975" y="9566952"/>
            <a:ext cx="2398201" cy="518060"/>
          </a:xfrm>
          <a:prstGeom prst="curvedConnector3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27875875"/>
      </p:ext>
    </p:extLst>
  </p:cSld>
  <p:clrMapOvr>
    <a:masterClrMapping/>
  </p:clrMapOvr>
  <p:transition spd="med" advTm="619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9"/>
          <p:cNvSpPr>
            <a:spLocks noGrp="1"/>
          </p:cNvSpPr>
          <p:nvPr>
            <p:ph type="title"/>
          </p:nvPr>
        </p:nvSpPr>
        <p:spPr>
          <a:xfrm>
            <a:off x="2529443" y="5333868"/>
            <a:ext cx="20715568" cy="3036095"/>
          </a:xfrm>
        </p:spPr>
        <p:txBody>
          <a:bodyPr/>
          <a:lstStyle>
            <a:lvl1pPr algn="l" defTabSz="914400">
              <a:lnSpc>
                <a:spcPct val="110000"/>
              </a:lnSpc>
              <a:defRPr sz="7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 lang="en-US" dirty="0"/>
              <a:t>Embedded Development</a:t>
            </a:r>
            <a:br>
              <a:rPr lang="en-US" dirty="0"/>
            </a:br>
            <a:r>
              <a:rPr lang="en-US" dirty="0"/>
              <a:t>Application Note: Endian-Independence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Patrick Rogers</a:t>
            </a:r>
          </a:p>
          <a:p>
            <a:r>
              <a:rPr lang="en-US"/>
              <a:t>15 November 2018</a:t>
            </a:r>
            <a:endParaRPr lang="en-US" dirty="0"/>
          </a:p>
        </p:txBody>
      </p:sp>
      <p:pic>
        <p:nvPicPr>
          <p:cNvPr id="4" name="techdaysOnDar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9443" y="2947597"/>
            <a:ext cx="4467841" cy="19012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  <p:transition spd="med" advTm="9628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2225" y="511584"/>
            <a:ext cx="19359551" cy="1437062"/>
          </a:xfrm>
        </p:spPr>
        <p:txBody>
          <a:bodyPr>
            <a:normAutofit/>
          </a:bodyPr>
          <a:lstStyle/>
          <a:p>
            <a:r>
              <a:rPr lang="en-US" dirty="0"/>
              <a:t>Solution Source &amp; L-E Generated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575" y="2418015"/>
            <a:ext cx="8487901" cy="917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 sz="3200" b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onsolas" panose="020B0609020204030204" pitchFamily="49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defTabSz="617538">
              <a:tabLst>
                <a:tab pos="2911475" algn="l"/>
              </a:tabLst>
            </a:pPr>
            <a:r>
              <a:rPr lang="en-US" b="1" dirty="0"/>
              <a:t>subtype </a:t>
            </a:r>
            <a:r>
              <a:rPr lang="en-US" dirty="0"/>
              <a:t>Years	</a:t>
            </a:r>
            <a:r>
              <a:rPr lang="en-US" b="1" dirty="0"/>
              <a:t>is </a:t>
            </a:r>
            <a:r>
              <a:rPr lang="en-US" dirty="0"/>
              <a:t>Natural </a:t>
            </a:r>
            <a:r>
              <a:rPr lang="en-US" b="1" dirty="0"/>
              <a:t>range </a:t>
            </a:r>
            <a:r>
              <a:rPr lang="en-US" dirty="0"/>
              <a:t>0 .. 127;</a:t>
            </a:r>
          </a:p>
          <a:p>
            <a:pPr algn="l" defTabSz="617538">
              <a:spcBef>
                <a:spcPts val="600"/>
              </a:spcBef>
              <a:tabLst>
                <a:tab pos="2911475" algn="l"/>
              </a:tabLst>
            </a:pPr>
            <a:r>
              <a:rPr lang="en-US" b="1" dirty="0"/>
              <a:t>subtype </a:t>
            </a:r>
            <a:r>
              <a:rPr lang="en-US" dirty="0"/>
              <a:t>Months	</a:t>
            </a:r>
            <a:r>
              <a:rPr lang="en-US" b="1" dirty="0"/>
              <a:t>is </a:t>
            </a:r>
            <a:r>
              <a:rPr lang="en-US" dirty="0"/>
              <a:t>Natural </a:t>
            </a:r>
            <a:r>
              <a:rPr lang="en-US" b="1" dirty="0"/>
              <a:t>range </a:t>
            </a:r>
            <a:r>
              <a:rPr lang="en-US" dirty="0"/>
              <a:t>1 .. 12;</a:t>
            </a:r>
          </a:p>
          <a:p>
            <a:pPr algn="l" defTabSz="617538">
              <a:spcBef>
                <a:spcPts val="600"/>
              </a:spcBef>
              <a:tabLst>
                <a:tab pos="2911475" algn="l"/>
              </a:tabLst>
            </a:pPr>
            <a:r>
              <a:rPr lang="en-US" b="1" dirty="0"/>
              <a:t>subtype </a:t>
            </a:r>
            <a:r>
              <a:rPr lang="en-US" dirty="0"/>
              <a:t>Days	</a:t>
            </a:r>
            <a:r>
              <a:rPr lang="en-US" b="1" dirty="0"/>
              <a:t>is </a:t>
            </a:r>
            <a:r>
              <a:rPr lang="en-US" dirty="0"/>
              <a:t>Natural </a:t>
            </a:r>
            <a:r>
              <a:rPr lang="en-US" b="1" dirty="0"/>
              <a:t>range </a:t>
            </a:r>
            <a:r>
              <a:rPr lang="en-US" dirty="0"/>
              <a:t>1 .. 31;</a:t>
            </a:r>
          </a:p>
          <a:p>
            <a:pPr algn="l"/>
            <a:endParaRPr lang="en-US" dirty="0"/>
          </a:p>
          <a:p>
            <a:pPr algn="l" defTabSz="625475">
              <a:tabLst>
                <a:tab pos="625475" algn="l"/>
                <a:tab pos="3825875" algn="l"/>
              </a:tabLst>
            </a:pPr>
            <a:r>
              <a:rPr lang="en-US" b="1" dirty="0"/>
              <a:t>type </a:t>
            </a:r>
            <a:r>
              <a:rPr lang="en-US" dirty="0"/>
              <a:t>Date </a:t>
            </a:r>
            <a:r>
              <a:rPr lang="en-US" b="1" dirty="0"/>
              <a:t>is record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Years_Since_1980	: Years;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Month            	: Months;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Day              	: Days;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b="1" dirty="0"/>
              <a:t>end record</a:t>
            </a:r>
            <a:r>
              <a:rPr lang="en-US" dirty="0"/>
              <a:t> </a:t>
            </a:r>
            <a:r>
              <a:rPr lang="en-US" b="1" dirty="0"/>
              <a:t>with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4464050" algn="l"/>
                <a:tab pos="5089525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Bit_Order 	=&gt;	High_Order_First</a:t>
            </a:r>
            <a:r>
              <a:rPr lang="en-US" dirty="0"/>
              <a:t>,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4464050" algn="l"/>
                <a:tab pos="5089525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Scalar_Storage_Order	=&gt;	High_Order_First;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b="1" dirty="0"/>
              <a:t>for </a:t>
            </a:r>
            <a:r>
              <a:rPr lang="en-US" dirty="0"/>
              <a:t>Date </a:t>
            </a:r>
            <a:r>
              <a:rPr lang="en-US" b="1" dirty="0"/>
              <a:t>use record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Years_Since_1980	</a:t>
            </a:r>
            <a:r>
              <a:rPr lang="en-US" b="1" dirty="0"/>
              <a:t>at </a:t>
            </a:r>
            <a:r>
              <a:rPr lang="en-US" dirty="0"/>
              <a:t>0 </a:t>
            </a:r>
            <a:r>
              <a:rPr lang="en-US" b="1" dirty="0"/>
              <a:t>range </a:t>
            </a:r>
            <a:r>
              <a:rPr lang="en-US" dirty="0"/>
              <a:t>0  ..  6;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Month            	</a:t>
            </a:r>
            <a:r>
              <a:rPr lang="en-US" b="1" dirty="0"/>
              <a:t>at </a:t>
            </a:r>
            <a:r>
              <a:rPr lang="en-US" dirty="0"/>
              <a:t>0 </a:t>
            </a:r>
            <a:r>
              <a:rPr lang="en-US" b="1" dirty="0"/>
              <a:t>range </a:t>
            </a:r>
            <a:r>
              <a:rPr lang="en-US" dirty="0"/>
              <a:t>7  .. 10;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dirty="0"/>
              <a:t>	Day              	</a:t>
            </a:r>
            <a:r>
              <a:rPr lang="en-US" b="1" dirty="0"/>
              <a:t>at </a:t>
            </a:r>
            <a:r>
              <a:rPr lang="en-US" dirty="0"/>
              <a:t>0 </a:t>
            </a:r>
            <a:r>
              <a:rPr lang="en-US" b="1" dirty="0"/>
              <a:t>range </a:t>
            </a:r>
            <a:r>
              <a:rPr lang="en-US" dirty="0"/>
              <a:t>11 .. 15;</a:t>
            </a:r>
          </a:p>
          <a:p>
            <a:pPr algn="l" defTabSz="625475">
              <a:spcBef>
                <a:spcPts val="300"/>
              </a:spcBef>
              <a:tabLst>
                <a:tab pos="625475" algn="l"/>
                <a:tab pos="3825875" algn="l"/>
              </a:tabLst>
            </a:pPr>
            <a:r>
              <a:rPr lang="en-US" b="1" dirty="0"/>
              <a:t>end record</a:t>
            </a:r>
            <a:r>
              <a:rPr lang="en-US" dirty="0"/>
              <a:t>;</a:t>
            </a:r>
          </a:p>
        </p:txBody>
      </p:sp>
      <p:sp>
        <p:nvSpPr>
          <p:cNvPr id="108" name="Text Box 15"/>
          <p:cNvSpPr txBox="1">
            <a:spLocks noChangeArrowheads="1"/>
          </p:cNvSpPr>
          <p:nvPr/>
        </p:nvSpPr>
        <p:spPr bwMode="blackWhite">
          <a:xfrm>
            <a:off x="11119667" y="3402436"/>
            <a:ext cx="3720891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0" dirty="0">
                <a:solidFill>
                  <a:schemeClr val="bg1"/>
                </a:solidFill>
                <a:latin typeface="Arial" pitchFamily="34" charset="0"/>
              </a:rPr>
              <a:t>Machine</a:t>
            </a:r>
            <a:r>
              <a:rPr lang="en-US" altLang="en-US" sz="4000" b="0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4000" b="0" dirty="0">
                <a:solidFill>
                  <a:schemeClr val="bg1"/>
                </a:solidFill>
                <a:latin typeface="Arial" pitchFamily="34" charset="0"/>
              </a:rPr>
              <a:t>Scalar</a:t>
            </a:r>
          </a:p>
        </p:txBody>
      </p:sp>
      <p:sp>
        <p:nvSpPr>
          <p:cNvPr id="139" name="Rectangle 7"/>
          <p:cNvSpPr>
            <a:spLocks noChangeArrowheads="1"/>
          </p:cNvSpPr>
          <p:nvPr/>
        </p:nvSpPr>
        <p:spPr bwMode="auto">
          <a:xfrm>
            <a:off x="16115852" y="7361361"/>
            <a:ext cx="2651126" cy="6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tx1"/>
                </a:solidFill>
                <a:latin typeface="Arial" pitchFamily="34" charset="0"/>
              </a:rPr>
              <a:t>Storage Unit</a:t>
            </a:r>
          </a:p>
        </p:txBody>
      </p:sp>
      <p:sp>
        <p:nvSpPr>
          <p:cNvPr id="140" name="Rectangle 10"/>
          <p:cNvSpPr>
            <a:spLocks noChangeArrowheads="1"/>
          </p:cNvSpPr>
          <p:nvPr/>
        </p:nvSpPr>
        <p:spPr bwMode="auto">
          <a:xfrm>
            <a:off x="19767102" y="7361361"/>
            <a:ext cx="2651126" cy="6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tx1"/>
                </a:solidFill>
                <a:latin typeface="Arial" pitchFamily="34" charset="0"/>
              </a:rPr>
              <a:t>Storage Unit</a:t>
            </a:r>
          </a:p>
        </p:txBody>
      </p:sp>
      <p:sp>
        <p:nvSpPr>
          <p:cNvPr id="141" name="Rectangle 8"/>
          <p:cNvSpPr>
            <a:spLocks noChangeArrowheads="1"/>
          </p:cNvSpPr>
          <p:nvPr/>
        </p:nvSpPr>
        <p:spPr bwMode="auto">
          <a:xfrm>
            <a:off x="17146499" y="8075735"/>
            <a:ext cx="572273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42" name="Rectangle 11"/>
          <p:cNvSpPr>
            <a:spLocks noChangeArrowheads="1"/>
          </p:cNvSpPr>
          <p:nvPr/>
        </p:nvSpPr>
        <p:spPr bwMode="auto">
          <a:xfrm>
            <a:off x="20798136" y="8075735"/>
            <a:ext cx="571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43" name="Line 23"/>
          <p:cNvSpPr>
            <a:spLocks noChangeShapeType="1"/>
          </p:cNvSpPr>
          <p:nvPr/>
        </p:nvSpPr>
        <p:spPr bwMode="auto">
          <a:xfrm>
            <a:off x="15629236" y="794238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44" name="Line 24"/>
          <p:cNvSpPr>
            <a:spLocks noChangeShapeType="1"/>
          </p:cNvSpPr>
          <p:nvPr/>
        </p:nvSpPr>
        <p:spPr bwMode="auto">
          <a:xfrm>
            <a:off x="19286836" y="794238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45" name="Line 25"/>
          <p:cNvSpPr>
            <a:spLocks noChangeShapeType="1"/>
          </p:cNvSpPr>
          <p:nvPr/>
        </p:nvSpPr>
        <p:spPr bwMode="auto">
          <a:xfrm>
            <a:off x="22944436" y="794238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46" name="Line 24"/>
          <p:cNvSpPr>
            <a:spLocks noChangeShapeType="1"/>
          </p:cNvSpPr>
          <p:nvPr/>
        </p:nvSpPr>
        <p:spPr bwMode="auto">
          <a:xfrm>
            <a:off x="17458036" y="1112941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>
            <a:off x="19286836" y="1112941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48" name="Line 24"/>
          <p:cNvSpPr>
            <a:spLocks noChangeShapeType="1"/>
          </p:cNvSpPr>
          <p:nvPr/>
        </p:nvSpPr>
        <p:spPr bwMode="auto">
          <a:xfrm>
            <a:off x="21115636" y="1112941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49" name="Line 24"/>
          <p:cNvSpPr>
            <a:spLocks noChangeShapeType="1"/>
          </p:cNvSpPr>
          <p:nvPr/>
        </p:nvSpPr>
        <p:spPr bwMode="auto">
          <a:xfrm>
            <a:off x="22944436" y="1112941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50" name="Line 24"/>
          <p:cNvSpPr>
            <a:spLocks noChangeShapeType="1"/>
          </p:cNvSpPr>
          <p:nvPr/>
        </p:nvSpPr>
        <p:spPr bwMode="auto">
          <a:xfrm>
            <a:off x="15629236" y="1112941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0000"/>
          </a:p>
        </p:txBody>
      </p:sp>
      <p:sp>
        <p:nvSpPr>
          <p:cNvPr id="151" name="Rectangle 17"/>
          <p:cNvSpPr>
            <a:spLocks noChangeArrowheads="1"/>
          </p:cNvSpPr>
          <p:nvPr/>
        </p:nvSpPr>
        <p:spPr bwMode="auto">
          <a:xfrm>
            <a:off x="16281314" y="11434219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52" name="Rectangle 17"/>
          <p:cNvSpPr>
            <a:spLocks noChangeArrowheads="1"/>
          </p:cNvSpPr>
          <p:nvPr/>
        </p:nvSpPr>
        <p:spPr bwMode="auto">
          <a:xfrm>
            <a:off x="18080459" y="11434219"/>
            <a:ext cx="63158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153" name="Rectangle 17"/>
          <p:cNvSpPr>
            <a:spLocks noChangeArrowheads="1"/>
          </p:cNvSpPr>
          <p:nvPr/>
        </p:nvSpPr>
        <p:spPr bwMode="auto">
          <a:xfrm>
            <a:off x="19938914" y="11434219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54" name="Rectangle 17"/>
          <p:cNvSpPr>
            <a:spLocks noChangeArrowheads="1"/>
          </p:cNvSpPr>
          <p:nvPr/>
        </p:nvSpPr>
        <p:spPr bwMode="auto">
          <a:xfrm>
            <a:off x="21767714" y="11434219"/>
            <a:ext cx="572274" cy="6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4150" tIns="92076" rIns="184150" bIns="92076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5" name="Rectangle 22"/>
          <p:cNvSpPr>
            <a:spLocks noChangeArrowheads="1"/>
          </p:cNvSpPr>
          <p:nvPr/>
        </p:nvSpPr>
        <p:spPr bwMode="auto">
          <a:xfrm>
            <a:off x="15629236" y="10367419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56" name="Rectangle 28"/>
          <p:cNvSpPr>
            <a:spLocks noChangeArrowheads="1"/>
          </p:cNvSpPr>
          <p:nvPr/>
        </p:nvSpPr>
        <p:spPr bwMode="auto">
          <a:xfrm>
            <a:off x="16086436" y="10367419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57" name="Rectangle 29"/>
          <p:cNvSpPr>
            <a:spLocks noChangeArrowheads="1"/>
          </p:cNvSpPr>
          <p:nvPr/>
        </p:nvSpPr>
        <p:spPr bwMode="auto">
          <a:xfrm>
            <a:off x="16543636" y="10367419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58" name="Rectangle 30"/>
          <p:cNvSpPr>
            <a:spLocks noChangeArrowheads="1"/>
          </p:cNvSpPr>
          <p:nvPr/>
        </p:nvSpPr>
        <p:spPr bwMode="auto">
          <a:xfrm>
            <a:off x="17000836" y="10367419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59" name="Rectangle 31"/>
          <p:cNvSpPr>
            <a:spLocks noChangeArrowheads="1"/>
          </p:cNvSpPr>
          <p:nvPr/>
        </p:nvSpPr>
        <p:spPr bwMode="auto">
          <a:xfrm>
            <a:off x="17458036" y="10367419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60" name="Rectangle 32"/>
          <p:cNvSpPr>
            <a:spLocks noChangeArrowheads="1"/>
          </p:cNvSpPr>
          <p:nvPr/>
        </p:nvSpPr>
        <p:spPr bwMode="auto">
          <a:xfrm>
            <a:off x="17915236" y="10367419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61" name="Rectangle 33"/>
          <p:cNvSpPr>
            <a:spLocks noChangeArrowheads="1"/>
          </p:cNvSpPr>
          <p:nvPr/>
        </p:nvSpPr>
        <p:spPr bwMode="auto">
          <a:xfrm>
            <a:off x="18372436" y="10367419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2" name="Rectangle 34"/>
          <p:cNvSpPr>
            <a:spLocks noChangeArrowheads="1"/>
          </p:cNvSpPr>
          <p:nvPr/>
        </p:nvSpPr>
        <p:spPr bwMode="auto">
          <a:xfrm>
            <a:off x="18829636" y="10367419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3" name="Rectangle 35"/>
          <p:cNvSpPr>
            <a:spLocks noChangeArrowheads="1"/>
          </p:cNvSpPr>
          <p:nvPr/>
        </p:nvSpPr>
        <p:spPr bwMode="auto">
          <a:xfrm>
            <a:off x="19286836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4" name="Rectangle 36"/>
          <p:cNvSpPr>
            <a:spLocks noChangeArrowheads="1"/>
          </p:cNvSpPr>
          <p:nvPr/>
        </p:nvSpPr>
        <p:spPr bwMode="auto">
          <a:xfrm>
            <a:off x="19744036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65" name="Rectangle 37"/>
          <p:cNvSpPr>
            <a:spLocks noChangeArrowheads="1"/>
          </p:cNvSpPr>
          <p:nvPr/>
        </p:nvSpPr>
        <p:spPr bwMode="auto">
          <a:xfrm>
            <a:off x="20201236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6" name="Rectangle 38"/>
          <p:cNvSpPr>
            <a:spLocks noChangeArrowheads="1"/>
          </p:cNvSpPr>
          <p:nvPr/>
        </p:nvSpPr>
        <p:spPr bwMode="auto">
          <a:xfrm>
            <a:off x="20658436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7" name="Rectangle 39"/>
          <p:cNvSpPr>
            <a:spLocks noChangeArrowheads="1"/>
          </p:cNvSpPr>
          <p:nvPr/>
        </p:nvSpPr>
        <p:spPr bwMode="auto">
          <a:xfrm>
            <a:off x="21115636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8" name="Rectangle 40"/>
          <p:cNvSpPr>
            <a:spLocks noChangeArrowheads="1"/>
          </p:cNvSpPr>
          <p:nvPr/>
        </p:nvSpPr>
        <p:spPr bwMode="auto">
          <a:xfrm>
            <a:off x="21572836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69" name="Rectangle 41"/>
          <p:cNvSpPr>
            <a:spLocks noChangeArrowheads="1"/>
          </p:cNvSpPr>
          <p:nvPr/>
        </p:nvSpPr>
        <p:spPr bwMode="auto">
          <a:xfrm>
            <a:off x="22030036" y="10367419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0</a:t>
            </a:r>
          </a:p>
        </p:txBody>
      </p:sp>
      <p:sp>
        <p:nvSpPr>
          <p:cNvPr id="170" name="Rectangle 42"/>
          <p:cNvSpPr>
            <a:spLocks noChangeArrowheads="1"/>
          </p:cNvSpPr>
          <p:nvPr/>
        </p:nvSpPr>
        <p:spPr bwMode="auto">
          <a:xfrm>
            <a:off x="22487236" y="10367419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71" name="Rectangle 22"/>
          <p:cNvSpPr>
            <a:spLocks noChangeArrowheads="1"/>
          </p:cNvSpPr>
          <p:nvPr/>
        </p:nvSpPr>
        <p:spPr bwMode="auto">
          <a:xfrm>
            <a:off x="15629236" y="9473068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172" name="Rectangle 28"/>
          <p:cNvSpPr>
            <a:spLocks noChangeArrowheads="1"/>
          </p:cNvSpPr>
          <p:nvPr/>
        </p:nvSpPr>
        <p:spPr bwMode="auto">
          <a:xfrm>
            <a:off x="16086436" y="9473068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173" name="Rectangle 29"/>
          <p:cNvSpPr>
            <a:spLocks noChangeArrowheads="1"/>
          </p:cNvSpPr>
          <p:nvPr/>
        </p:nvSpPr>
        <p:spPr bwMode="auto">
          <a:xfrm>
            <a:off x="16543636" y="9473068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174" name="Rectangle 30"/>
          <p:cNvSpPr>
            <a:spLocks noChangeArrowheads="1"/>
          </p:cNvSpPr>
          <p:nvPr/>
        </p:nvSpPr>
        <p:spPr bwMode="auto">
          <a:xfrm>
            <a:off x="17000836" y="9473068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75" name="Rectangle 31"/>
          <p:cNvSpPr>
            <a:spLocks noChangeArrowheads="1"/>
          </p:cNvSpPr>
          <p:nvPr/>
        </p:nvSpPr>
        <p:spPr bwMode="auto">
          <a:xfrm>
            <a:off x="17458036" y="9473068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76" name="Rectangle 32"/>
          <p:cNvSpPr>
            <a:spLocks noChangeArrowheads="1"/>
          </p:cNvSpPr>
          <p:nvPr/>
        </p:nvSpPr>
        <p:spPr bwMode="auto">
          <a:xfrm>
            <a:off x="17915236" y="9473068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77" name="Rectangle 33"/>
          <p:cNvSpPr>
            <a:spLocks noChangeArrowheads="1"/>
          </p:cNvSpPr>
          <p:nvPr/>
        </p:nvSpPr>
        <p:spPr bwMode="auto">
          <a:xfrm>
            <a:off x="18372436" y="9473068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78" name="Rectangle 34"/>
          <p:cNvSpPr>
            <a:spLocks noChangeArrowheads="1"/>
          </p:cNvSpPr>
          <p:nvPr/>
        </p:nvSpPr>
        <p:spPr bwMode="auto">
          <a:xfrm>
            <a:off x="18829636" y="9473068"/>
            <a:ext cx="457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D</a:t>
            </a:r>
          </a:p>
        </p:txBody>
      </p:sp>
      <p:sp>
        <p:nvSpPr>
          <p:cNvPr id="179" name="Rectangle 35"/>
          <p:cNvSpPr>
            <a:spLocks noChangeArrowheads="1"/>
          </p:cNvSpPr>
          <p:nvPr/>
        </p:nvSpPr>
        <p:spPr bwMode="auto">
          <a:xfrm>
            <a:off x="19286836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80" name="Rectangle 36"/>
          <p:cNvSpPr>
            <a:spLocks noChangeArrowheads="1"/>
          </p:cNvSpPr>
          <p:nvPr/>
        </p:nvSpPr>
        <p:spPr bwMode="auto">
          <a:xfrm>
            <a:off x="19744036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81" name="Rectangle 37"/>
          <p:cNvSpPr>
            <a:spLocks noChangeArrowheads="1"/>
          </p:cNvSpPr>
          <p:nvPr/>
        </p:nvSpPr>
        <p:spPr bwMode="auto">
          <a:xfrm>
            <a:off x="20201236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82" name="Rectangle 38"/>
          <p:cNvSpPr>
            <a:spLocks noChangeArrowheads="1"/>
          </p:cNvSpPr>
          <p:nvPr/>
        </p:nvSpPr>
        <p:spPr bwMode="auto">
          <a:xfrm>
            <a:off x="20658436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83" name="Rectangle 39"/>
          <p:cNvSpPr>
            <a:spLocks noChangeArrowheads="1"/>
          </p:cNvSpPr>
          <p:nvPr/>
        </p:nvSpPr>
        <p:spPr bwMode="auto">
          <a:xfrm>
            <a:off x="21115636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84" name="Rectangle 40"/>
          <p:cNvSpPr>
            <a:spLocks noChangeArrowheads="1"/>
          </p:cNvSpPr>
          <p:nvPr/>
        </p:nvSpPr>
        <p:spPr bwMode="auto">
          <a:xfrm>
            <a:off x="21572836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85" name="Rectangle 41"/>
          <p:cNvSpPr>
            <a:spLocks noChangeArrowheads="1"/>
          </p:cNvSpPr>
          <p:nvPr/>
        </p:nvSpPr>
        <p:spPr bwMode="auto">
          <a:xfrm>
            <a:off x="22030036" y="9473068"/>
            <a:ext cx="457200" cy="762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Y</a:t>
            </a:r>
          </a:p>
        </p:txBody>
      </p:sp>
      <p:sp>
        <p:nvSpPr>
          <p:cNvPr id="186" name="Rectangle 42"/>
          <p:cNvSpPr>
            <a:spLocks noChangeArrowheads="1"/>
          </p:cNvSpPr>
          <p:nvPr/>
        </p:nvSpPr>
        <p:spPr bwMode="auto">
          <a:xfrm>
            <a:off x="22487236" y="9473068"/>
            <a:ext cx="457200" cy="762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84150" tIns="92076" rIns="184150" bIns="92076" anchor="ctr"/>
          <a:lstStyle/>
          <a:p>
            <a:pPr>
              <a:spcBef>
                <a:spcPct val="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5188474" y="12241419"/>
            <a:ext cx="8298746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Representation In 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L-E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Memory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17238886" y="7381223"/>
            <a:ext cx="405059" cy="2423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20890136" y="7381223"/>
            <a:ext cx="405059" cy="2423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71" name="Curved Connector 270"/>
          <p:cNvCxnSpPr>
            <a:stCxn id="139" idx="0"/>
            <a:endCxn id="200" idx="2"/>
          </p:cNvCxnSpPr>
          <p:nvPr/>
        </p:nvCxnSpPr>
        <p:spPr>
          <a:xfrm rot="5400000" flipH="1" flipV="1">
            <a:off x="18481228" y="4726954"/>
            <a:ext cx="1594595" cy="3674221"/>
          </a:xfrm>
          <a:prstGeom prst="curvedConnector3">
            <a:avLst>
              <a:gd name="adj1" fmla="val 36074"/>
            </a:avLst>
          </a:prstGeom>
          <a:noFill/>
          <a:ln w="57150" cap="flat">
            <a:solidFill>
              <a:srgbClr val="FFFFFF"/>
            </a:solidFill>
            <a:prstDash val="solid"/>
            <a:miter lim="400000"/>
            <a:headEnd type="triangle" w="lg" len="lg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5" name="Curved Connector 274"/>
          <p:cNvCxnSpPr>
            <a:stCxn id="140" idx="0"/>
            <a:endCxn id="7" idx="2"/>
          </p:cNvCxnSpPr>
          <p:nvPr/>
        </p:nvCxnSpPr>
        <p:spPr>
          <a:xfrm rot="16200000" flipV="1">
            <a:off x="18449515" y="4718210"/>
            <a:ext cx="1577133" cy="3709169"/>
          </a:xfrm>
          <a:prstGeom prst="curvedConnector3">
            <a:avLst>
              <a:gd name="adj1" fmla="val 55798"/>
            </a:avLst>
          </a:prstGeom>
          <a:noFill/>
          <a:ln w="57150" cap="flat">
            <a:solidFill>
              <a:srgbClr val="FFFFFF"/>
            </a:solidFill>
            <a:prstDash val="solid"/>
            <a:miter lim="400000"/>
            <a:headEnd type="triangle" w="lg" len="lg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76" name="Group 275"/>
          <p:cNvGrpSpPr/>
          <p:nvPr/>
        </p:nvGrpSpPr>
        <p:grpSpPr>
          <a:xfrm>
            <a:off x="15629236" y="8690616"/>
            <a:ext cx="7315200" cy="762000"/>
            <a:chOff x="11641199" y="6560354"/>
            <a:chExt cx="7315200" cy="762000"/>
          </a:xfrm>
        </p:grpSpPr>
        <p:grpSp>
          <p:nvGrpSpPr>
            <p:cNvPr id="277" name="Group 276"/>
            <p:cNvGrpSpPr/>
            <p:nvPr/>
          </p:nvGrpSpPr>
          <p:grpSpPr>
            <a:xfrm>
              <a:off x="15298799" y="6560354"/>
              <a:ext cx="3657600" cy="762000"/>
              <a:chOff x="15365173" y="7369269"/>
              <a:chExt cx="3657600" cy="762000"/>
            </a:xfrm>
          </p:grpSpPr>
          <p:sp>
            <p:nvSpPr>
              <p:cNvPr id="287" name="Rectangle 22"/>
              <p:cNvSpPr>
                <a:spLocks noChangeArrowheads="1"/>
              </p:cNvSpPr>
              <p:nvPr/>
            </p:nvSpPr>
            <p:spPr bwMode="auto">
              <a:xfrm>
                <a:off x="15365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7</a:t>
                </a:r>
              </a:p>
            </p:txBody>
          </p:sp>
          <p:sp>
            <p:nvSpPr>
              <p:cNvPr id="288" name="Rectangle 28"/>
              <p:cNvSpPr>
                <a:spLocks noChangeArrowheads="1"/>
              </p:cNvSpPr>
              <p:nvPr/>
            </p:nvSpPr>
            <p:spPr bwMode="auto">
              <a:xfrm>
                <a:off x="158223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289" name="Rectangle 29"/>
              <p:cNvSpPr>
                <a:spLocks noChangeArrowheads="1"/>
              </p:cNvSpPr>
              <p:nvPr/>
            </p:nvSpPr>
            <p:spPr bwMode="auto">
              <a:xfrm>
                <a:off x="162795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90" name="Rectangle 30"/>
              <p:cNvSpPr>
                <a:spLocks noChangeArrowheads="1"/>
              </p:cNvSpPr>
              <p:nvPr/>
            </p:nvSpPr>
            <p:spPr bwMode="auto">
              <a:xfrm>
                <a:off x="167367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91" name="Rectangle 31"/>
              <p:cNvSpPr>
                <a:spLocks noChangeArrowheads="1"/>
              </p:cNvSpPr>
              <p:nvPr/>
            </p:nvSpPr>
            <p:spPr bwMode="auto">
              <a:xfrm>
                <a:off x="171939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92" name="Rectangle 32"/>
              <p:cNvSpPr>
                <a:spLocks noChangeArrowheads="1"/>
              </p:cNvSpPr>
              <p:nvPr/>
            </p:nvSpPr>
            <p:spPr bwMode="auto">
              <a:xfrm>
                <a:off x="17651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93" name="Rectangle 33"/>
              <p:cNvSpPr>
                <a:spLocks noChangeArrowheads="1"/>
              </p:cNvSpPr>
              <p:nvPr/>
            </p:nvSpPr>
            <p:spPr bwMode="auto">
              <a:xfrm>
                <a:off x="181083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94" name="Rectangle 34"/>
              <p:cNvSpPr>
                <a:spLocks noChangeArrowheads="1"/>
              </p:cNvSpPr>
              <p:nvPr/>
            </p:nvSpPr>
            <p:spPr bwMode="auto">
              <a:xfrm>
                <a:off x="185655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0</a:t>
                </a:r>
              </a:p>
            </p:txBody>
          </p:sp>
        </p:grpSp>
        <p:grpSp>
          <p:nvGrpSpPr>
            <p:cNvPr id="278" name="Group 277"/>
            <p:cNvGrpSpPr/>
            <p:nvPr/>
          </p:nvGrpSpPr>
          <p:grpSpPr>
            <a:xfrm>
              <a:off x="11641199" y="6560354"/>
              <a:ext cx="3657600" cy="762000"/>
              <a:chOff x="19022773" y="7369269"/>
              <a:chExt cx="3657600" cy="762000"/>
            </a:xfrm>
          </p:grpSpPr>
          <p:sp>
            <p:nvSpPr>
              <p:cNvPr id="279" name="Rectangle 35"/>
              <p:cNvSpPr>
                <a:spLocks noChangeArrowheads="1"/>
              </p:cNvSpPr>
              <p:nvPr/>
            </p:nvSpPr>
            <p:spPr bwMode="auto">
              <a:xfrm>
                <a:off x="190227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F</a:t>
                </a:r>
              </a:p>
            </p:txBody>
          </p:sp>
          <p:sp>
            <p:nvSpPr>
              <p:cNvPr id="280" name="Rectangle 36"/>
              <p:cNvSpPr>
                <a:spLocks noChangeArrowheads="1"/>
              </p:cNvSpPr>
              <p:nvPr/>
            </p:nvSpPr>
            <p:spPr bwMode="auto">
              <a:xfrm>
                <a:off x="194799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E</a:t>
                </a:r>
              </a:p>
            </p:txBody>
          </p:sp>
          <p:sp>
            <p:nvSpPr>
              <p:cNvPr id="281" name="Rectangle 37"/>
              <p:cNvSpPr>
                <a:spLocks noChangeArrowheads="1"/>
              </p:cNvSpPr>
              <p:nvPr/>
            </p:nvSpPr>
            <p:spPr bwMode="auto">
              <a:xfrm>
                <a:off x="19937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282" name="Rectangle 38"/>
              <p:cNvSpPr>
                <a:spLocks noChangeArrowheads="1"/>
              </p:cNvSpPr>
              <p:nvPr/>
            </p:nvSpPr>
            <p:spPr bwMode="auto">
              <a:xfrm>
                <a:off x="203943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283" name="Rectangle 39"/>
              <p:cNvSpPr>
                <a:spLocks noChangeArrowheads="1"/>
              </p:cNvSpPr>
              <p:nvPr/>
            </p:nvSpPr>
            <p:spPr bwMode="auto">
              <a:xfrm>
                <a:off x="208515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284" name="Rectangle 40"/>
              <p:cNvSpPr>
                <a:spLocks noChangeArrowheads="1"/>
              </p:cNvSpPr>
              <p:nvPr/>
            </p:nvSpPr>
            <p:spPr bwMode="auto">
              <a:xfrm>
                <a:off x="213087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285" name="Rectangle 41"/>
              <p:cNvSpPr>
                <a:spLocks noChangeArrowheads="1"/>
              </p:cNvSpPr>
              <p:nvPr/>
            </p:nvSpPr>
            <p:spPr bwMode="auto">
              <a:xfrm>
                <a:off x="217659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9</a:t>
                </a:r>
              </a:p>
            </p:txBody>
          </p:sp>
          <p:sp>
            <p:nvSpPr>
              <p:cNvPr id="286" name="Rectangle 42"/>
              <p:cNvSpPr>
                <a:spLocks noChangeArrowheads="1"/>
              </p:cNvSpPr>
              <p:nvPr/>
            </p:nvSpPr>
            <p:spPr bwMode="auto">
              <a:xfrm>
                <a:off x="22223173" y="7369269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8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5939470" y="2156440"/>
            <a:ext cx="6602649" cy="636712"/>
            <a:chOff x="15939470" y="2156440"/>
            <a:chExt cx="6602649" cy="636712"/>
          </a:xfrm>
        </p:grpSpPr>
        <p:sp>
          <p:nvSpPr>
            <p:cNvPr id="299" name="TextBox 298"/>
            <p:cNvSpPr txBox="1"/>
            <p:nvPr/>
          </p:nvSpPr>
          <p:spPr>
            <a:xfrm>
              <a:off x="15939470" y="2156440"/>
              <a:ext cx="2922274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Low-order Byte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19528473" y="2156440"/>
              <a:ext cx="3013646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High-order Byte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119038" y="5948508"/>
            <a:ext cx="4449935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Bytes swapping on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memory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 read/write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577095" y="2895936"/>
            <a:ext cx="7315200" cy="3203524"/>
            <a:chOff x="15577095" y="2895936"/>
            <a:chExt cx="7315200" cy="3203524"/>
          </a:xfrm>
        </p:grpSpPr>
        <p:sp>
          <p:nvSpPr>
            <p:cNvPr id="188" name="Rectangle 35"/>
            <p:cNvSpPr>
              <a:spLocks noChangeArrowheads="1"/>
            </p:cNvSpPr>
            <p:nvPr/>
          </p:nvSpPr>
          <p:spPr bwMode="auto">
            <a:xfrm>
              <a:off x="15577095" y="4684470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189" name="Rectangle 36"/>
            <p:cNvSpPr>
              <a:spLocks noChangeArrowheads="1"/>
            </p:cNvSpPr>
            <p:nvPr/>
          </p:nvSpPr>
          <p:spPr bwMode="auto">
            <a:xfrm>
              <a:off x="16034295" y="4684470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190" name="Rectangle 37"/>
            <p:cNvSpPr>
              <a:spLocks noChangeArrowheads="1"/>
            </p:cNvSpPr>
            <p:nvPr/>
          </p:nvSpPr>
          <p:spPr bwMode="auto">
            <a:xfrm>
              <a:off x="16491495" y="4684470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191" name="Rectangle 38"/>
            <p:cNvSpPr>
              <a:spLocks noChangeArrowheads="1"/>
            </p:cNvSpPr>
            <p:nvPr/>
          </p:nvSpPr>
          <p:spPr bwMode="auto">
            <a:xfrm>
              <a:off x="16948695" y="4684470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192" name="Rectangle 39"/>
            <p:cNvSpPr>
              <a:spLocks noChangeArrowheads="1"/>
            </p:cNvSpPr>
            <p:nvPr/>
          </p:nvSpPr>
          <p:spPr bwMode="auto">
            <a:xfrm>
              <a:off x="17405895" y="4684470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193" name="Rectangle 40"/>
            <p:cNvSpPr>
              <a:spLocks noChangeArrowheads="1"/>
            </p:cNvSpPr>
            <p:nvPr/>
          </p:nvSpPr>
          <p:spPr bwMode="auto">
            <a:xfrm>
              <a:off x="17863095" y="4684470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194" name="Rectangle 41"/>
            <p:cNvSpPr>
              <a:spLocks noChangeArrowheads="1"/>
            </p:cNvSpPr>
            <p:nvPr/>
          </p:nvSpPr>
          <p:spPr bwMode="auto">
            <a:xfrm>
              <a:off x="18320295" y="4684470"/>
              <a:ext cx="457200" cy="762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195" name="Rectangle 42"/>
            <p:cNvSpPr>
              <a:spLocks noChangeArrowheads="1"/>
            </p:cNvSpPr>
            <p:nvPr/>
          </p:nvSpPr>
          <p:spPr bwMode="auto">
            <a:xfrm>
              <a:off x="18777495" y="4684470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196" name="Rectangle 22"/>
            <p:cNvSpPr>
              <a:spLocks noChangeArrowheads="1"/>
            </p:cNvSpPr>
            <p:nvPr/>
          </p:nvSpPr>
          <p:spPr bwMode="auto">
            <a:xfrm>
              <a:off x="19234695" y="4684470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197" name="Rectangle 28"/>
            <p:cNvSpPr>
              <a:spLocks noChangeArrowheads="1"/>
            </p:cNvSpPr>
            <p:nvPr/>
          </p:nvSpPr>
          <p:spPr bwMode="auto">
            <a:xfrm>
              <a:off x="19691895" y="4684470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198" name="Rectangle 29"/>
            <p:cNvSpPr>
              <a:spLocks noChangeArrowheads="1"/>
            </p:cNvSpPr>
            <p:nvPr/>
          </p:nvSpPr>
          <p:spPr bwMode="auto">
            <a:xfrm>
              <a:off x="20149095" y="4684470"/>
              <a:ext cx="457200" cy="762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20606295" y="4684470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21063495" y="4684470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21520695" y="4684470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21977895" y="4684470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22435095" y="4684470"/>
              <a:ext cx="4572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4150" tIns="92076" rIns="184150" bIns="92076" anchor="ctr"/>
            <a:lstStyle/>
            <a:p>
              <a:pPr>
                <a:spcBef>
                  <a:spcPct val="0"/>
                </a:spcBef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</a:pPr>
              <a:r>
                <a:rPr lang="en-US" altLang="en-US" sz="2800" b="1" dirty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0894965" y="5748203"/>
              <a:ext cx="378989" cy="351257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17241504" y="5733420"/>
              <a:ext cx="378989" cy="351257"/>
            </a:xfrm>
            <a:prstGeom prst="rect">
              <a:avLst/>
            </a:prstGeom>
            <a:noFill/>
            <a:ln w="38100" cap="flat">
              <a:noFill/>
              <a:miter lim="4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298" name="Group 297"/>
            <p:cNvGrpSpPr/>
            <p:nvPr/>
          </p:nvGrpSpPr>
          <p:grpSpPr>
            <a:xfrm>
              <a:off x="15577095" y="3021436"/>
              <a:ext cx="7315200" cy="1530683"/>
              <a:chOff x="15373192" y="3178258"/>
              <a:chExt cx="7315200" cy="1530683"/>
            </a:xfrm>
          </p:grpSpPr>
          <p:sp>
            <p:nvSpPr>
              <p:cNvPr id="301" name="Rectangle 22"/>
              <p:cNvSpPr>
                <a:spLocks noChangeArrowheads="1"/>
              </p:cNvSpPr>
              <p:nvPr/>
            </p:nvSpPr>
            <p:spPr bwMode="auto">
              <a:xfrm>
                <a:off x="153731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302" name="Rectangle 28"/>
              <p:cNvSpPr>
                <a:spLocks noChangeArrowheads="1"/>
              </p:cNvSpPr>
              <p:nvPr/>
            </p:nvSpPr>
            <p:spPr bwMode="auto">
              <a:xfrm>
                <a:off x="158303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303" name="Rectangle 29"/>
              <p:cNvSpPr>
                <a:spLocks noChangeArrowheads="1"/>
              </p:cNvSpPr>
              <p:nvPr/>
            </p:nvSpPr>
            <p:spPr bwMode="auto">
              <a:xfrm>
                <a:off x="162875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304" name="Rectangle 30"/>
              <p:cNvSpPr>
                <a:spLocks noChangeArrowheads="1"/>
              </p:cNvSpPr>
              <p:nvPr/>
            </p:nvSpPr>
            <p:spPr bwMode="auto">
              <a:xfrm>
                <a:off x="167447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305" name="Rectangle 31"/>
              <p:cNvSpPr>
                <a:spLocks noChangeArrowheads="1"/>
              </p:cNvSpPr>
              <p:nvPr/>
            </p:nvSpPr>
            <p:spPr bwMode="auto">
              <a:xfrm>
                <a:off x="172019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306" name="Rectangle 32"/>
              <p:cNvSpPr>
                <a:spLocks noChangeArrowheads="1"/>
              </p:cNvSpPr>
              <p:nvPr/>
            </p:nvSpPr>
            <p:spPr bwMode="auto">
              <a:xfrm>
                <a:off x="176591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307" name="Rectangle 33"/>
              <p:cNvSpPr>
                <a:spLocks noChangeArrowheads="1"/>
              </p:cNvSpPr>
              <p:nvPr/>
            </p:nvSpPr>
            <p:spPr bwMode="auto">
              <a:xfrm>
                <a:off x="181163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308" name="Rectangle 34"/>
              <p:cNvSpPr>
                <a:spLocks noChangeArrowheads="1"/>
              </p:cNvSpPr>
              <p:nvPr/>
            </p:nvSpPr>
            <p:spPr bwMode="auto">
              <a:xfrm>
                <a:off x="185735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7</a:t>
                </a:r>
              </a:p>
            </p:txBody>
          </p:sp>
          <p:sp>
            <p:nvSpPr>
              <p:cNvPr id="309" name="Rectangle 35"/>
              <p:cNvSpPr>
                <a:spLocks noChangeArrowheads="1"/>
              </p:cNvSpPr>
              <p:nvPr/>
            </p:nvSpPr>
            <p:spPr bwMode="auto">
              <a:xfrm>
                <a:off x="190307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8</a:t>
                </a:r>
              </a:p>
            </p:txBody>
          </p:sp>
          <p:sp>
            <p:nvSpPr>
              <p:cNvPr id="310" name="Rectangle 36"/>
              <p:cNvSpPr>
                <a:spLocks noChangeArrowheads="1"/>
              </p:cNvSpPr>
              <p:nvPr/>
            </p:nvSpPr>
            <p:spPr bwMode="auto">
              <a:xfrm>
                <a:off x="194879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9</a:t>
                </a:r>
              </a:p>
            </p:txBody>
          </p:sp>
          <p:sp>
            <p:nvSpPr>
              <p:cNvPr id="311" name="Rectangle 37"/>
              <p:cNvSpPr>
                <a:spLocks noChangeArrowheads="1"/>
              </p:cNvSpPr>
              <p:nvPr/>
            </p:nvSpPr>
            <p:spPr bwMode="auto">
              <a:xfrm>
                <a:off x="199451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312" name="Rectangle 38"/>
              <p:cNvSpPr>
                <a:spLocks noChangeArrowheads="1"/>
              </p:cNvSpPr>
              <p:nvPr/>
            </p:nvSpPr>
            <p:spPr bwMode="auto">
              <a:xfrm>
                <a:off x="204023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313" name="Rectangle 39"/>
              <p:cNvSpPr>
                <a:spLocks noChangeArrowheads="1"/>
              </p:cNvSpPr>
              <p:nvPr/>
            </p:nvSpPr>
            <p:spPr bwMode="auto">
              <a:xfrm>
                <a:off x="208595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314" name="Rectangle 40"/>
              <p:cNvSpPr>
                <a:spLocks noChangeArrowheads="1"/>
              </p:cNvSpPr>
              <p:nvPr/>
            </p:nvSpPr>
            <p:spPr bwMode="auto">
              <a:xfrm>
                <a:off x="213167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315" name="Rectangle 41"/>
              <p:cNvSpPr>
                <a:spLocks noChangeArrowheads="1"/>
              </p:cNvSpPr>
              <p:nvPr/>
            </p:nvSpPr>
            <p:spPr bwMode="auto">
              <a:xfrm>
                <a:off x="217739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E</a:t>
                </a:r>
              </a:p>
            </p:txBody>
          </p:sp>
          <p:sp>
            <p:nvSpPr>
              <p:cNvPr id="316" name="Rectangle 42"/>
              <p:cNvSpPr>
                <a:spLocks noChangeArrowheads="1"/>
              </p:cNvSpPr>
              <p:nvPr/>
            </p:nvSpPr>
            <p:spPr bwMode="auto">
              <a:xfrm>
                <a:off x="22231192" y="3178258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F</a:t>
                </a:r>
              </a:p>
            </p:txBody>
          </p:sp>
          <p:sp>
            <p:nvSpPr>
              <p:cNvPr id="317" name="Rectangle 22"/>
              <p:cNvSpPr>
                <a:spLocks noChangeArrowheads="1"/>
              </p:cNvSpPr>
              <p:nvPr/>
            </p:nvSpPr>
            <p:spPr bwMode="auto">
              <a:xfrm>
                <a:off x="15373192" y="3946941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Y</a:t>
                </a:r>
              </a:p>
            </p:txBody>
          </p:sp>
          <p:sp>
            <p:nvSpPr>
              <p:cNvPr id="318" name="Rectangle 28"/>
              <p:cNvSpPr>
                <a:spLocks noChangeArrowheads="1"/>
              </p:cNvSpPr>
              <p:nvPr/>
            </p:nvSpPr>
            <p:spPr bwMode="auto">
              <a:xfrm>
                <a:off x="15830392" y="3946941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319" name="Rectangle 29"/>
              <p:cNvSpPr>
                <a:spLocks noChangeArrowheads="1"/>
              </p:cNvSpPr>
              <p:nvPr/>
            </p:nvSpPr>
            <p:spPr bwMode="auto">
              <a:xfrm>
                <a:off x="16287592" y="3946941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320" name="Rectangle 30"/>
              <p:cNvSpPr>
                <a:spLocks noChangeArrowheads="1"/>
              </p:cNvSpPr>
              <p:nvPr/>
            </p:nvSpPr>
            <p:spPr bwMode="auto">
              <a:xfrm>
                <a:off x="16744792" y="3946941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321" name="Rectangle 31"/>
              <p:cNvSpPr>
                <a:spLocks noChangeArrowheads="1"/>
              </p:cNvSpPr>
              <p:nvPr/>
            </p:nvSpPr>
            <p:spPr bwMode="auto">
              <a:xfrm>
                <a:off x="17201992" y="3946941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322" name="Rectangle 32"/>
              <p:cNvSpPr>
                <a:spLocks noChangeArrowheads="1"/>
              </p:cNvSpPr>
              <p:nvPr/>
            </p:nvSpPr>
            <p:spPr bwMode="auto">
              <a:xfrm>
                <a:off x="17659192" y="3946941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323" name="Rectangle 33"/>
              <p:cNvSpPr>
                <a:spLocks noChangeArrowheads="1"/>
              </p:cNvSpPr>
              <p:nvPr/>
            </p:nvSpPr>
            <p:spPr bwMode="auto">
              <a:xfrm>
                <a:off x="18116392" y="3946941"/>
                <a:ext cx="457200" cy="76200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Y</a:t>
                </a:r>
              </a:p>
            </p:txBody>
          </p:sp>
          <p:sp>
            <p:nvSpPr>
              <p:cNvPr id="324" name="Rectangle 34"/>
              <p:cNvSpPr>
                <a:spLocks noChangeArrowheads="1"/>
              </p:cNvSpPr>
              <p:nvPr/>
            </p:nvSpPr>
            <p:spPr bwMode="auto">
              <a:xfrm>
                <a:off x="18573592" y="3946941"/>
                <a:ext cx="457200" cy="7620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M</a:t>
                </a:r>
              </a:p>
            </p:txBody>
          </p:sp>
          <p:sp>
            <p:nvSpPr>
              <p:cNvPr id="325" name="Rectangle 35"/>
              <p:cNvSpPr>
                <a:spLocks noChangeArrowheads="1"/>
              </p:cNvSpPr>
              <p:nvPr/>
            </p:nvSpPr>
            <p:spPr bwMode="auto">
              <a:xfrm>
                <a:off x="19030792" y="3946941"/>
                <a:ext cx="457200" cy="7620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M</a:t>
                </a:r>
              </a:p>
            </p:txBody>
          </p:sp>
          <p:sp>
            <p:nvSpPr>
              <p:cNvPr id="326" name="Rectangle 36"/>
              <p:cNvSpPr>
                <a:spLocks noChangeArrowheads="1"/>
              </p:cNvSpPr>
              <p:nvPr/>
            </p:nvSpPr>
            <p:spPr bwMode="auto">
              <a:xfrm>
                <a:off x="19487992" y="3946941"/>
                <a:ext cx="457200" cy="7620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M</a:t>
                </a:r>
              </a:p>
            </p:txBody>
          </p:sp>
          <p:sp>
            <p:nvSpPr>
              <p:cNvPr id="327" name="Rectangle 37"/>
              <p:cNvSpPr>
                <a:spLocks noChangeArrowheads="1"/>
              </p:cNvSpPr>
              <p:nvPr/>
            </p:nvSpPr>
            <p:spPr bwMode="auto">
              <a:xfrm>
                <a:off x="19945192" y="3946941"/>
                <a:ext cx="457200" cy="76200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M</a:t>
                </a:r>
              </a:p>
            </p:txBody>
          </p:sp>
          <p:sp>
            <p:nvSpPr>
              <p:cNvPr id="328" name="Rectangle 38"/>
              <p:cNvSpPr>
                <a:spLocks noChangeArrowheads="1"/>
              </p:cNvSpPr>
              <p:nvPr/>
            </p:nvSpPr>
            <p:spPr bwMode="auto">
              <a:xfrm>
                <a:off x="20402392" y="3946941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D</a:t>
                </a:r>
              </a:p>
            </p:txBody>
          </p:sp>
          <p:sp>
            <p:nvSpPr>
              <p:cNvPr id="329" name="Rectangle 39"/>
              <p:cNvSpPr>
                <a:spLocks noChangeArrowheads="1"/>
              </p:cNvSpPr>
              <p:nvPr/>
            </p:nvSpPr>
            <p:spPr bwMode="auto">
              <a:xfrm>
                <a:off x="20859592" y="3946941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chemeClr val="bg1"/>
                    </a:solidFill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330" name="Rectangle 40"/>
              <p:cNvSpPr>
                <a:spLocks noChangeArrowheads="1"/>
              </p:cNvSpPr>
              <p:nvPr/>
            </p:nvSpPr>
            <p:spPr bwMode="auto">
              <a:xfrm>
                <a:off x="21316792" y="3946941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D</a:t>
                </a:r>
              </a:p>
            </p:txBody>
          </p:sp>
          <p:sp>
            <p:nvSpPr>
              <p:cNvPr id="331" name="Rectangle 41"/>
              <p:cNvSpPr>
                <a:spLocks noChangeArrowheads="1"/>
              </p:cNvSpPr>
              <p:nvPr/>
            </p:nvSpPr>
            <p:spPr bwMode="auto">
              <a:xfrm>
                <a:off x="21773992" y="3946941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D</a:t>
                </a:r>
              </a:p>
            </p:txBody>
          </p:sp>
          <p:sp>
            <p:nvSpPr>
              <p:cNvPr id="332" name="Rectangle 42"/>
              <p:cNvSpPr>
                <a:spLocks noChangeArrowheads="1"/>
              </p:cNvSpPr>
              <p:nvPr/>
            </p:nvSpPr>
            <p:spPr bwMode="auto">
              <a:xfrm>
                <a:off x="22231192" y="3946941"/>
                <a:ext cx="457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4150" tIns="92076" rIns="184150" bIns="92076" anchor="ctr"/>
              <a:lstStyle/>
              <a:p>
                <a:pPr>
                  <a:spcBef>
                    <a:spcPct val="0"/>
                  </a:spcBef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Verdana" pitchFamily="34" charset="0"/>
                  </a:rPr>
                  <a:t>D</a:t>
                </a:r>
              </a:p>
            </p:txBody>
          </p:sp>
        </p:grpSp>
        <p:sp>
          <p:nvSpPr>
            <p:cNvPr id="297" name="Line 24"/>
            <p:cNvSpPr>
              <a:spLocks noChangeShapeType="1"/>
            </p:cNvSpPr>
            <p:nvPr/>
          </p:nvSpPr>
          <p:spPr bwMode="auto">
            <a:xfrm>
              <a:off x="19234623" y="2895936"/>
              <a:ext cx="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0"/>
            </a:p>
          </p:txBody>
        </p:sp>
        <p:sp>
          <p:nvSpPr>
            <p:cNvPr id="199" name="Line 24"/>
            <p:cNvSpPr>
              <a:spLocks noChangeShapeType="1"/>
            </p:cNvSpPr>
            <p:nvPr/>
          </p:nvSpPr>
          <p:spPr bwMode="auto">
            <a:xfrm>
              <a:off x="19234681" y="4453110"/>
              <a:ext cx="13" cy="11909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0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7146499" y="5447754"/>
            <a:ext cx="473994" cy="3364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0878639" y="5430292"/>
            <a:ext cx="473994" cy="3364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259523"/>
      </p:ext>
    </p:extLst>
  </p:cSld>
  <p:clrMapOvr>
    <a:masterClrMapping/>
  </p:clrMapOvr>
  <p:transition spd="med" advTm="484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Scalar_Storage_Order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2225" y="3254844"/>
            <a:ext cx="19508787" cy="6932669"/>
          </a:xfrm>
        </p:spPr>
        <p:txBody>
          <a:bodyPr/>
          <a:lstStyle/>
          <a:p>
            <a:r>
              <a:rPr lang="en-US" dirty="0"/>
              <a:t>Must have same value as type’s Bit_Order</a:t>
            </a:r>
          </a:p>
          <a:p>
            <a:pPr lvl="1"/>
            <a:r>
              <a:rPr lang="en-US" dirty="0"/>
              <a:t>Either by default or by specification</a:t>
            </a:r>
          </a:p>
          <a:p>
            <a:pPr lvl="1"/>
            <a:r>
              <a:rPr lang="en-US" dirty="0"/>
              <a:t>Compiler error otherwise</a:t>
            </a:r>
          </a:p>
          <a:p>
            <a:pPr lvl="1"/>
            <a:r>
              <a:rPr lang="en-US" dirty="0"/>
              <a:t>Hence best practice is to specify both if specifying Scalar_Storage_Order</a:t>
            </a:r>
          </a:p>
          <a:p>
            <a:r>
              <a:rPr lang="en-US" dirty="0"/>
              <a:t>Doesn’t apply to </a:t>
            </a:r>
            <a:r>
              <a:rPr lang="en-US" i="1" dirty="0"/>
              <a:t>nested</a:t>
            </a:r>
            <a:r>
              <a:rPr lang="en-US" dirty="0"/>
              <a:t> composite component types…</a:t>
            </a:r>
          </a:p>
          <a:p>
            <a:pPr lvl="1"/>
            <a:r>
              <a:rPr lang="en-US" dirty="0"/>
              <a:t>They would have their own, if needed</a:t>
            </a:r>
          </a:p>
          <a:p>
            <a:r>
              <a:rPr lang="en-US" dirty="0"/>
              <a:t>Specific rules for derived types and type extensions…</a:t>
            </a:r>
          </a:p>
          <a:p>
            <a:r>
              <a:rPr lang="en-US" dirty="0"/>
              <a:t>Others, e.g., no component larger than largest machine scalar</a:t>
            </a:r>
          </a:p>
        </p:txBody>
      </p:sp>
    </p:spTree>
    <p:extLst>
      <p:ext uri="{BB962C8B-B14F-4D97-AF65-F5344CB8AC3E}">
        <p14:creationId xmlns:p14="http://schemas.microsoft.com/office/powerpoint/2010/main" val="768127281"/>
      </p:ext>
    </p:extLst>
  </p:cSld>
  <p:clrMapOvr>
    <a:masterClrMapping/>
  </p:clrMapOvr>
  <p:transition spd="med" advTm="27602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Pragma Default_Scalar_Storage_Order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Defined by GNAT</a:t>
            </a:r>
          </a:p>
          <a:p>
            <a:r>
              <a:rPr lang="en-US" dirty="0"/>
              <a:t>Overrides default native ordering of the target for scalars within array and record types</a:t>
            </a:r>
          </a:p>
          <a:p>
            <a:r>
              <a:rPr lang="en-US" dirty="0"/>
              <a:t>Can be applied locally to a package spec or in a declarative part</a:t>
            </a:r>
          </a:p>
          <a:p>
            <a:r>
              <a:rPr lang="en-US" dirty="0"/>
              <a:t>Can be applied to entire partition via configuration pragma</a:t>
            </a:r>
          </a:p>
          <a:p>
            <a:pPr lvl="1"/>
            <a:r>
              <a:rPr lang="en-US" dirty="0"/>
              <a:t>Binder ensures consistent use throughout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 careful! May significantly degrade run-time performance!</a:t>
            </a:r>
          </a:p>
        </p:txBody>
      </p:sp>
    </p:spTree>
    <p:extLst>
      <p:ext uri="{BB962C8B-B14F-4D97-AF65-F5344CB8AC3E}">
        <p14:creationId xmlns:p14="http://schemas.microsoft.com/office/powerpoint/2010/main" val="3931869938"/>
      </p:ext>
    </p:extLst>
  </p:cSld>
  <p:clrMapOvr>
    <a:masterClrMapping/>
  </p:clrMapOvr>
  <p:transition spd="med" advTm="23897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the Byte Order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GNAT-defined attribute</a:t>
            </a:r>
          </a:p>
          <a:p>
            <a:endParaRPr lang="en-US" dirty="0"/>
          </a:p>
          <a:p>
            <a:r>
              <a:rPr lang="en-US" dirty="0"/>
              <a:t>Returns current value of the default scalar storage order</a:t>
            </a:r>
          </a:p>
          <a:p>
            <a:pPr lvl="1"/>
            <a:r>
              <a:rPr lang="en-US" dirty="0"/>
              <a:t>Of type </a:t>
            </a:r>
            <a:r>
              <a:rPr lang="en-US" dirty="0" err="1"/>
              <a:t>System.Bit_Order</a:t>
            </a:r>
            <a:endParaRPr lang="en-US" dirty="0"/>
          </a:p>
          <a:p>
            <a:r>
              <a:rPr lang="en-US" dirty="0"/>
              <a:t>As speciﬁed using pragma Default_Scalar_Storage_Order</a:t>
            </a:r>
          </a:p>
          <a:p>
            <a:r>
              <a:rPr lang="en-US" dirty="0"/>
              <a:t>Otherwise equal to </a:t>
            </a:r>
            <a:r>
              <a:rPr lang="en-US" dirty="0" err="1"/>
              <a:t>System.Default_Bit_Order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6597" y="4885589"/>
            <a:ext cx="8500724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rtl="0" latinLnBrk="1" hangingPunct="0"/>
            <a:r>
              <a:rPr lang="en-US" sz="4000" dirty="0">
                <a:latin typeface="Calibri" panose="020F0502020204030204" pitchFamily="34" charset="0"/>
              </a:rPr>
              <a:t>Standard'Default_Scalar_Storage_Order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633076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2225" y="3134522"/>
            <a:ext cx="19508787" cy="6932669"/>
          </a:xfrm>
        </p:spPr>
        <p:txBody>
          <a:bodyPr/>
          <a:lstStyle/>
          <a:p>
            <a:r>
              <a:rPr lang="en-US" dirty="0"/>
              <a:t>You can now easily specify endian-independent layouts</a:t>
            </a:r>
          </a:p>
          <a:p>
            <a:r>
              <a:rPr lang="en-US" dirty="0"/>
              <a:t>But mechanism is not standard so not portable across vendors</a:t>
            </a:r>
          </a:p>
          <a:p>
            <a:pPr lvl="1"/>
            <a:r>
              <a:rPr lang="en-US" dirty="0"/>
              <a:t>No changes expected for Ada 2020</a:t>
            </a:r>
          </a:p>
          <a:p>
            <a:r>
              <a:rPr lang="en-US" dirty="0"/>
              <a:t>Not a new capability but seems to be largely unknown</a:t>
            </a:r>
          </a:p>
          <a:p>
            <a:pPr lvl="1"/>
            <a:r>
              <a:rPr lang="en-US" dirty="0"/>
              <a:t>See GNAT Reference Manual entry for “Attribute Scalar_Storage_Order”</a:t>
            </a:r>
          </a:p>
          <a:p>
            <a:pPr lvl="1"/>
            <a:r>
              <a:rPr lang="en-US" dirty="0"/>
              <a:t>See Gem #140 for an expanded discussion</a:t>
            </a:r>
          </a:p>
          <a:p>
            <a:pPr lvl="1"/>
            <a:r>
              <a:rPr lang="en-US" dirty="0"/>
              <a:t>https://www.adacore.com/gems/gem-140-bridging-the-endianness-gap/</a:t>
            </a:r>
          </a:p>
          <a:p>
            <a:pPr lvl="1"/>
            <a:r>
              <a:rPr lang="en-US" dirty="0"/>
              <a:t>See 2013 Ada Europe paper “Lady Ada Mediates Peace Treaty in Endianness War” by Thomas </a:t>
            </a:r>
            <a:r>
              <a:rPr lang="en-US" dirty="0" err="1"/>
              <a:t>Quinot</a:t>
            </a:r>
            <a:r>
              <a:rPr lang="en-US" dirty="0"/>
              <a:t>, Eric </a:t>
            </a:r>
            <a:r>
              <a:rPr lang="en-US" dirty="0" err="1"/>
              <a:t>Botcazou</a:t>
            </a:r>
            <a:r>
              <a:rPr lang="en-US" dirty="0"/>
              <a:t> of AdaCore</a:t>
            </a:r>
          </a:p>
        </p:txBody>
      </p:sp>
    </p:spTree>
    <p:extLst>
      <p:ext uri="{BB962C8B-B14F-4D97-AF65-F5344CB8AC3E}">
        <p14:creationId xmlns:p14="http://schemas.microsoft.com/office/powerpoint/2010/main" val="54253555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041909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techdaysOnDar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1606" y="4181115"/>
            <a:ext cx="12581207" cy="5353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Issue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2226" y="3820332"/>
            <a:ext cx="9139843" cy="1430937"/>
          </a:xfrm>
        </p:spPr>
        <p:txBody>
          <a:bodyPr/>
          <a:lstStyle/>
          <a:p>
            <a:r>
              <a:rPr lang="en-US" dirty="0"/>
              <a:t>Without being technical yet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393" y="428665"/>
            <a:ext cx="8304184" cy="13013413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2155174" y="9642015"/>
            <a:ext cx="9496895" cy="97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 marL="457200" indent="-457200" defTabSz="584200">
              <a:spcBef>
                <a:spcPts val="5400"/>
              </a:spcBef>
              <a:buSzPct val="100000"/>
              <a:buFont typeface="Arial" panose="020B0604020202020204" pitchFamily="34" charset="0"/>
              <a:buChar char="-"/>
              <a:defRPr sz="40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1pPr>
            <a:lvl2pPr marL="1188720" indent="-457200" defTabSz="584200">
              <a:spcBef>
                <a:spcPts val="3200"/>
              </a:spcBef>
              <a:buSzPct val="75000"/>
              <a:buChar char="•"/>
              <a:defRPr sz="32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2pPr>
            <a:lvl3pPr marL="1658938" indent="-403225" defTabSz="584200">
              <a:spcBef>
                <a:spcPts val="3000"/>
              </a:spcBef>
              <a:buSzPct val="75000"/>
              <a:buChar char="•"/>
              <a:defRPr sz="32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3pPr>
            <a:lvl4pPr marL="2286000" indent="-495300" defTabSz="584200">
              <a:spcBef>
                <a:spcPts val="3000"/>
              </a:spcBef>
              <a:buSzPct val="75000"/>
              <a:buChar char="•"/>
              <a:defRPr sz="32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4pPr>
            <a:lvl5pPr marL="2797175" indent="-508000" defTabSz="584200">
              <a:spcBef>
                <a:spcPts val="3000"/>
              </a:spcBef>
              <a:buSzPct val="75000"/>
              <a:buChar char="•"/>
              <a:defRPr sz="3200" b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 Light"/>
              </a:defRPr>
            </a:lvl5pPr>
            <a:lvl6pPr marL="2830763" indent="-608263" defTabSz="584200"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marL="3275263" indent="-608263" defTabSz="584200"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marL="3719763" indent="-608263" defTabSz="584200"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marL="4164263" indent="-608263" defTabSz="584200">
              <a:spcBef>
                <a:spcPts val="4200"/>
              </a:spcBef>
              <a:buSzPct val="75000"/>
              <a:buChar char="•"/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r">
              <a:buNone/>
            </a:pPr>
            <a:r>
              <a:rPr lang="en-US" dirty="0"/>
              <a:t>… or fair</a:t>
            </a:r>
          </a:p>
        </p:txBody>
      </p:sp>
    </p:spTree>
    <p:extLst>
      <p:ext uri="{BB962C8B-B14F-4D97-AF65-F5344CB8AC3E}">
        <p14:creationId xmlns:p14="http://schemas.microsoft.com/office/powerpoint/2010/main" val="4251260718"/>
      </p:ext>
    </p:extLst>
  </p:cSld>
  <p:clrMapOvr>
    <a:masterClrMapping/>
  </p:clrMapOvr>
  <p:transition spd="med" advTm="2311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512225" y="3323938"/>
            <a:ext cx="19508787" cy="6932669"/>
          </a:xfrm>
        </p:spPr>
        <p:txBody>
          <a:bodyPr/>
          <a:lstStyle/>
          <a:p>
            <a:r>
              <a:rPr lang="en-US" dirty="0"/>
              <a:t>An external entity may require a non-native representation</a:t>
            </a:r>
          </a:p>
          <a:p>
            <a:pPr lvl="1"/>
            <a:r>
              <a:rPr lang="en-US" dirty="0"/>
              <a:t>Passing data from one machine to another over a network</a:t>
            </a:r>
          </a:p>
          <a:p>
            <a:pPr lvl="1"/>
            <a:r>
              <a:rPr lang="en-US" dirty="0"/>
              <a:t>Memory-mapped devices</a:t>
            </a:r>
          </a:p>
          <a:p>
            <a:pPr lvl="1"/>
            <a:r>
              <a:rPr lang="en-US" dirty="0"/>
              <a:t>Specific file formats</a:t>
            </a:r>
          </a:p>
          <a:p>
            <a:pPr lvl="2"/>
            <a:r>
              <a:rPr lang="en-US" dirty="0"/>
              <a:t>JPEG files use big-endian format</a:t>
            </a:r>
          </a:p>
          <a:p>
            <a:pPr lvl="2"/>
            <a:r>
              <a:rPr lang="en-US" dirty="0"/>
              <a:t>GIF files use little-endian format</a:t>
            </a:r>
          </a:p>
          <a:p>
            <a:pPr lvl="1"/>
            <a:r>
              <a:rPr lang="en-US" dirty="0"/>
              <a:t>Others…</a:t>
            </a:r>
          </a:p>
          <a:p>
            <a:r>
              <a:rPr lang="en-US" dirty="0"/>
              <a:t>A new target may not have required layout by default</a:t>
            </a:r>
          </a:p>
        </p:txBody>
      </p:sp>
    </p:spTree>
    <p:extLst>
      <p:ext uri="{BB962C8B-B14F-4D97-AF65-F5344CB8AC3E}">
        <p14:creationId xmlns:p14="http://schemas.microsoft.com/office/powerpoint/2010/main" val="3050944103"/>
      </p:ext>
    </p:extLst>
  </p:cSld>
  <p:clrMapOvr>
    <a:masterClrMapping/>
  </p:clrMapOvr>
  <p:transition spd="med" advTm="2474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 Approaches Are Problematic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513013" y="3416160"/>
            <a:ext cx="19508787" cy="6932612"/>
          </a:xfrm>
        </p:spPr>
        <p:txBody>
          <a:bodyPr/>
          <a:lstStyle/>
          <a:p>
            <a:r>
              <a:rPr lang="en-US" dirty="0"/>
              <a:t>Attempt to use a single record representation clause</a:t>
            </a:r>
          </a:p>
          <a:p>
            <a:pPr lvl="1"/>
            <a:r>
              <a:rPr lang="en-US" dirty="0"/>
              <a:t>Multiple versions in multiple source files with one selected for builder</a:t>
            </a:r>
          </a:p>
          <a:p>
            <a:pPr lvl="1"/>
            <a:r>
              <a:rPr lang="en-US" dirty="0"/>
              <a:t>Conditional compilation in single file</a:t>
            </a:r>
          </a:p>
          <a:p>
            <a:pPr lvl="1"/>
            <a:r>
              <a:rPr lang="en-US" dirty="0"/>
              <a:t>Norm Cohen’s coding “trick” in a single file, works but hard to read</a:t>
            </a:r>
          </a:p>
          <a:p>
            <a:r>
              <a:rPr lang="en-US" dirty="0"/>
              <a:t>Manual byte swapping wherever needed</a:t>
            </a:r>
          </a:p>
          <a:p>
            <a:pPr lvl="1"/>
            <a:r>
              <a:rPr lang="en-US" dirty="0"/>
              <a:t>Not robust, makes code complex</a:t>
            </a:r>
          </a:p>
          <a:p>
            <a:r>
              <a:rPr lang="en-US" dirty="0"/>
              <a:t>Other approaches based on code changes, still manual</a:t>
            </a:r>
          </a:p>
        </p:txBody>
      </p:sp>
    </p:spTree>
    <p:extLst>
      <p:ext uri="{BB962C8B-B14F-4D97-AF65-F5344CB8AC3E}">
        <p14:creationId xmlns:p14="http://schemas.microsoft.com/office/powerpoint/2010/main" val="4263490022"/>
      </p:ext>
    </p:extLst>
  </p:cSld>
  <p:clrMapOvr>
    <a:masterClrMapping/>
  </p:clrMapOvr>
  <p:transition spd="med" advTm="2641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Nomenclature</a:t>
            </a:r>
          </a:p>
        </p:txBody>
      </p:sp>
    </p:spTree>
    <p:extLst>
      <p:ext uri="{BB962C8B-B14F-4D97-AF65-F5344CB8AC3E}">
        <p14:creationId xmlns:p14="http://schemas.microsoft.com/office/powerpoint/2010/main" val="2024459334"/>
      </p:ext>
    </p:extLst>
  </p:cSld>
  <p:clrMapOvr>
    <a:masterClrMapping/>
  </p:clrMapOvr>
  <p:transition spd="med" advTm="28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/>
              <a:t>“Endian” </a:t>
            </a:r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Byte </a:t>
            </a:r>
            <a:r>
              <a:rPr lang="en-US" altLang="en-US" dirty="0"/>
              <a:t>Ordering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05073" y="2955901"/>
            <a:ext cx="14174968" cy="9276847"/>
            <a:chOff x="5105073" y="2955901"/>
            <a:chExt cx="14174968" cy="9276847"/>
          </a:xfrm>
        </p:grpSpPr>
        <p:sp>
          <p:nvSpPr>
            <p:cNvPr id="33843" name="Rectangle 13"/>
            <p:cNvSpPr>
              <a:spLocks noChangeArrowheads="1"/>
            </p:cNvSpPr>
            <p:nvPr/>
          </p:nvSpPr>
          <p:spPr bwMode="auto">
            <a:xfrm>
              <a:off x="5610909" y="4717629"/>
              <a:ext cx="2649764" cy="67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4150" tIns="92076" rIns="184150" bIns="92076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 b="0" dirty="0">
                  <a:solidFill>
                    <a:schemeClr val="tx1"/>
                  </a:solidFill>
                  <a:latin typeface="Arial" pitchFamily="34" charset="0"/>
                </a:rPr>
                <a:t>Storage Unit</a:t>
              </a:r>
            </a:p>
          </p:txBody>
        </p:sp>
        <p:sp>
          <p:nvSpPr>
            <p:cNvPr id="33841" name="Rectangle 16"/>
            <p:cNvSpPr>
              <a:spLocks noChangeArrowheads="1"/>
            </p:cNvSpPr>
            <p:nvPr/>
          </p:nvSpPr>
          <p:spPr bwMode="auto">
            <a:xfrm>
              <a:off x="9116109" y="4717629"/>
              <a:ext cx="2649764" cy="67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4150" tIns="92076" rIns="184150" bIns="92076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 b="0">
                  <a:solidFill>
                    <a:schemeClr val="tx1"/>
                  </a:solidFill>
                  <a:latin typeface="Arial" pitchFamily="34" charset="0"/>
                </a:rPr>
                <a:t>Storage Unit</a:t>
              </a:r>
            </a:p>
          </p:txBody>
        </p:sp>
        <p:sp>
          <p:nvSpPr>
            <p:cNvPr id="33839" name="Rectangle 19"/>
            <p:cNvSpPr>
              <a:spLocks noChangeArrowheads="1"/>
            </p:cNvSpPr>
            <p:nvPr/>
          </p:nvSpPr>
          <p:spPr bwMode="auto">
            <a:xfrm>
              <a:off x="12621309" y="4717629"/>
              <a:ext cx="2649764" cy="67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4150" tIns="92076" rIns="184150" bIns="92076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 b="0">
                  <a:solidFill>
                    <a:schemeClr val="tx1"/>
                  </a:solidFill>
                  <a:latin typeface="Arial" pitchFamily="34" charset="0"/>
                </a:rPr>
                <a:t>Storage Unit</a:t>
              </a:r>
            </a:p>
          </p:txBody>
        </p:sp>
        <p:sp>
          <p:nvSpPr>
            <p:cNvPr id="33837" name="Rectangle 22"/>
            <p:cNvSpPr>
              <a:spLocks noChangeArrowheads="1"/>
            </p:cNvSpPr>
            <p:nvPr/>
          </p:nvSpPr>
          <p:spPr bwMode="auto">
            <a:xfrm>
              <a:off x="16126509" y="4717629"/>
              <a:ext cx="2649764" cy="67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4150" tIns="92076" rIns="184150" bIns="92076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tabLst>
                  <a:tab pos="228600" algn="l"/>
                  <a:tab pos="457200" algn="l"/>
                  <a:tab pos="685800" algn="l"/>
                  <a:tab pos="914400" algn="l"/>
                  <a:tab pos="1143000" algn="l"/>
                  <a:tab pos="1371600" algn="l"/>
                </a:tabLst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 b="0">
                  <a:solidFill>
                    <a:schemeClr val="tx1"/>
                  </a:solidFill>
                  <a:latin typeface="Arial" pitchFamily="34" charset="0"/>
                </a:rPr>
                <a:t>Storage Unit</a:t>
              </a:r>
            </a:p>
          </p:txBody>
        </p:sp>
        <p:sp>
          <p:nvSpPr>
            <p:cNvPr id="33811" name="Text Box 50"/>
            <p:cNvSpPr txBox="1">
              <a:spLocks noChangeArrowheads="1"/>
            </p:cNvSpPr>
            <p:nvPr/>
          </p:nvSpPr>
          <p:spPr bwMode="blackWhite">
            <a:xfrm>
              <a:off x="7857352" y="2955901"/>
              <a:ext cx="10007868" cy="646331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600" b="0" dirty="0">
                  <a:solidFill>
                    <a:schemeClr val="bg1"/>
                  </a:solidFill>
                  <a:latin typeface="Arial" pitchFamily="34" charset="0"/>
                </a:rPr>
                <a:t>Big-Endian: </a:t>
              </a:r>
              <a:r>
                <a:rPr lang="en-US" altLang="en-US" sz="3600" b="0" i="1" dirty="0">
                  <a:solidFill>
                    <a:schemeClr val="bg1"/>
                  </a:solidFill>
                  <a:latin typeface="Arial" pitchFamily="34" charset="0"/>
                </a:rPr>
                <a:t>High </a:t>
              </a:r>
              <a:r>
                <a:rPr lang="en-US" altLang="en-US" sz="3600" b="0" dirty="0">
                  <a:solidFill>
                    <a:schemeClr val="bg1"/>
                  </a:solidFill>
                  <a:latin typeface="Arial" pitchFamily="34" charset="0"/>
                </a:rPr>
                <a:t>order byte is in lowest address</a:t>
              </a:r>
            </a:p>
          </p:txBody>
        </p:sp>
        <p:sp>
          <p:nvSpPr>
            <p:cNvPr id="33812" name="Text Box 51"/>
            <p:cNvSpPr txBox="1">
              <a:spLocks noChangeArrowheads="1"/>
            </p:cNvSpPr>
            <p:nvPr/>
          </p:nvSpPr>
          <p:spPr bwMode="blackWhite">
            <a:xfrm>
              <a:off x="5975532" y="11586417"/>
              <a:ext cx="10213052" cy="646331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rgbClr val="404040"/>
                </a:buClr>
                <a:buChar char="•"/>
                <a:defRPr sz="2000" b="1">
                  <a:solidFill>
                    <a:srgbClr val="40404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600" b="0" dirty="0">
                  <a:solidFill>
                    <a:schemeClr val="bg1"/>
                  </a:solidFill>
                  <a:latin typeface="Arial" pitchFamily="34" charset="0"/>
                </a:rPr>
                <a:t>Little-Endian: </a:t>
              </a:r>
              <a:r>
                <a:rPr lang="en-US" altLang="en-US" sz="3600" b="0" i="1" dirty="0">
                  <a:solidFill>
                    <a:schemeClr val="bg1"/>
                  </a:solidFill>
                  <a:latin typeface="Arial" pitchFamily="34" charset="0"/>
                </a:rPr>
                <a:t>Low</a:t>
              </a:r>
              <a:r>
                <a:rPr lang="en-US" altLang="en-US" sz="3600" b="0" dirty="0">
                  <a:solidFill>
                    <a:schemeClr val="bg1"/>
                  </a:solidFill>
                  <a:latin typeface="Arial" pitchFamily="34" charset="0"/>
                </a:rPr>
                <a:t> order byte is in lowest address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27411" y="4118816"/>
              <a:ext cx="419098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182880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3600" i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10" name="Curved Connector 9"/>
            <p:cNvCxnSpPr>
              <a:stCxn id="33811" idx="1"/>
              <a:endCxn id="8" idx="0"/>
            </p:cNvCxnSpPr>
            <p:nvPr/>
          </p:nvCxnSpPr>
          <p:spPr bwMode="auto">
            <a:xfrm rot="10800000" flipV="1">
              <a:off x="6936960" y="3279066"/>
              <a:ext cx="920392" cy="839749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2" name="Rectangle 61"/>
            <p:cNvSpPr/>
            <p:nvPr/>
          </p:nvSpPr>
          <p:spPr bwMode="auto">
            <a:xfrm>
              <a:off x="17240251" y="10286616"/>
              <a:ext cx="419098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182880" tIns="91440" rIns="182880" bIns="9144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182880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3600" i="1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63" name="Curved Connector 62"/>
            <p:cNvCxnSpPr>
              <a:stCxn id="33812" idx="3"/>
              <a:endCxn id="62" idx="2"/>
            </p:cNvCxnSpPr>
            <p:nvPr/>
          </p:nvCxnSpPr>
          <p:spPr bwMode="auto">
            <a:xfrm flipV="1">
              <a:off x="16188584" y="10743816"/>
              <a:ext cx="1261216" cy="116576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" name="Group 4"/>
            <p:cNvGrpSpPr/>
            <p:nvPr/>
          </p:nvGrpSpPr>
          <p:grpSpPr>
            <a:xfrm>
              <a:off x="5105073" y="5396023"/>
              <a:ext cx="14174968" cy="4965594"/>
              <a:chOff x="5105073" y="5396023"/>
              <a:chExt cx="14174968" cy="4965594"/>
            </a:xfrm>
          </p:grpSpPr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5182707" y="7132010"/>
                <a:ext cx="14013630" cy="75354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lIns="184150" tIns="92076" rIns="184150" bIns="92076">
                <a:no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8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33822" name="Line 4"/>
              <p:cNvSpPr>
                <a:spLocks noChangeShapeType="1"/>
              </p:cNvSpPr>
              <p:nvPr/>
            </p:nvSpPr>
            <p:spPr bwMode="blackWhite">
              <a:xfrm>
                <a:off x="6934201" y="6128557"/>
                <a:ext cx="0" cy="914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0000"/>
              </a:p>
            </p:txBody>
          </p:sp>
          <p:sp>
            <p:nvSpPr>
              <p:cNvPr id="33823" name="Line 5"/>
              <p:cNvSpPr>
                <a:spLocks noChangeShapeType="1"/>
              </p:cNvSpPr>
              <p:nvPr/>
            </p:nvSpPr>
            <p:spPr bwMode="blackWhite">
              <a:xfrm>
                <a:off x="10439401" y="6128557"/>
                <a:ext cx="0" cy="914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0000"/>
              </a:p>
            </p:txBody>
          </p:sp>
          <p:sp>
            <p:nvSpPr>
              <p:cNvPr id="33824" name="Line 6"/>
              <p:cNvSpPr>
                <a:spLocks noChangeShapeType="1"/>
              </p:cNvSpPr>
              <p:nvPr/>
            </p:nvSpPr>
            <p:spPr bwMode="blackWhite">
              <a:xfrm>
                <a:off x="13944601" y="6128557"/>
                <a:ext cx="0" cy="914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0000"/>
              </a:p>
            </p:txBody>
          </p:sp>
          <p:sp>
            <p:nvSpPr>
              <p:cNvPr id="33825" name="Line 7"/>
              <p:cNvSpPr>
                <a:spLocks noChangeShapeType="1"/>
              </p:cNvSpPr>
              <p:nvPr/>
            </p:nvSpPr>
            <p:spPr bwMode="blackWhite">
              <a:xfrm>
                <a:off x="17449801" y="6128557"/>
                <a:ext cx="0" cy="914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0000"/>
              </a:p>
            </p:txBody>
          </p:sp>
          <p:sp>
            <p:nvSpPr>
              <p:cNvPr id="33844" name="Rectangle 14"/>
              <p:cNvSpPr>
                <a:spLocks noChangeArrowheads="1"/>
              </p:cNvSpPr>
              <p:nvPr/>
            </p:nvSpPr>
            <p:spPr bwMode="auto">
              <a:xfrm>
                <a:off x="5186847" y="5471333"/>
                <a:ext cx="3500235" cy="6168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84150" tIns="92076" rIns="184150" bIns="92076">
                <a:no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33842" name="Rectangle 17"/>
              <p:cNvSpPr>
                <a:spLocks noChangeArrowheads="1"/>
              </p:cNvSpPr>
              <p:nvPr/>
            </p:nvSpPr>
            <p:spPr bwMode="auto">
              <a:xfrm>
                <a:off x="8689287" y="5471333"/>
                <a:ext cx="3500235" cy="6168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84150" tIns="92076" rIns="184150" bIns="92076">
                <a:no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33840" name="Rectangle 20"/>
              <p:cNvSpPr>
                <a:spLocks noChangeArrowheads="1"/>
              </p:cNvSpPr>
              <p:nvPr/>
            </p:nvSpPr>
            <p:spPr bwMode="auto">
              <a:xfrm>
                <a:off x="12194487" y="5471333"/>
                <a:ext cx="3500235" cy="6168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84150" tIns="92076" rIns="184150" bIns="92076">
                <a:no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15699687" y="5471333"/>
                <a:ext cx="3500235" cy="6168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84150" tIns="92076" rIns="184150" bIns="92076">
                <a:no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33835" name="Text Box 25"/>
              <p:cNvSpPr txBox="1">
                <a:spLocks noChangeArrowheads="1"/>
              </p:cNvSpPr>
              <p:nvPr/>
            </p:nvSpPr>
            <p:spPr bwMode="auto">
              <a:xfrm>
                <a:off x="5433795" y="7216396"/>
                <a:ext cx="3009158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3200" b="0" dirty="0">
                    <a:solidFill>
                      <a:schemeClr val="bg1"/>
                    </a:solidFill>
                    <a:latin typeface="Arial" pitchFamily="34" charset="0"/>
                  </a:rPr>
                  <a:t>High-Order Bits</a:t>
                </a:r>
              </a:p>
            </p:txBody>
          </p:sp>
          <p:sp>
            <p:nvSpPr>
              <p:cNvPr id="33836" name="Text Box 26"/>
              <p:cNvSpPr txBox="1">
                <a:spLocks noChangeArrowheads="1"/>
              </p:cNvSpPr>
              <p:nvPr/>
            </p:nvSpPr>
            <p:spPr bwMode="auto">
              <a:xfrm>
                <a:off x="16022825" y="7216396"/>
                <a:ext cx="2917786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3200" b="0" dirty="0">
                    <a:solidFill>
                      <a:schemeClr val="bg1"/>
                    </a:solidFill>
                    <a:latin typeface="Arial" pitchFamily="34" charset="0"/>
                  </a:rPr>
                  <a:t>Low-Order Bits</a:t>
                </a:r>
              </a:p>
            </p:txBody>
          </p:sp>
          <p:sp>
            <p:nvSpPr>
              <p:cNvPr id="33796" name="Line 27"/>
              <p:cNvSpPr>
                <a:spLocks noChangeShapeType="1"/>
              </p:cNvSpPr>
              <p:nvPr/>
            </p:nvSpPr>
            <p:spPr bwMode="blackWhite">
              <a:xfrm flipV="1">
                <a:off x="6934201" y="8011331"/>
                <a:ext cx="0" cy="914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0000"/>
              </a:p>
            </p:txBody>
          </p:sp>
          <p:sp>
            <p:nvSpPr>
              <p:cNvPr id="33797" name="Line 28"/>
              <p:cNvSpPr>
                <a:spLocks noChangeShapeType="1"/>
              </p:cNvSpPr>
              <p:nvPr/>
            </p:nvSpPr>
            <p:spPr bwMode="blackWhite">
              <a:xfrm flipV="1">
                <a:off x="10439401" y="8011331"/>
                <a:ext cx="0" cy="914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0000"/>
              </a:p>
            </p:txBody>
          </p:sp>
          <p:sp>
            <p:nvSpPr>
              <p:cNvPr id="33798" name="Line 29"/>
              <p:cNvSpPr>
                <a:spLocks noChangeShapeType="1"/>
              </p:cNvSpPr>
              <p:nvPr/>
            </p:nvSpPr>
            <p:spPr bwMode="blackWhite">
              <a:xfrm flipV="1">
                <a:off x="13944601" y="8011331"/>
                <a:ext cx="0" cy="914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0000"/>
              </a:p>
            </p:txBody>
          </p:sp>
          <p:sp>
            <p:nvSpPr>
              <p:cNvPr id="33799" name="Line 30"/>
              <p:cNvSpPr>
                <a:spLocks noChangeShapeType="1"/>
              </p:cNvSpPr>
              <p:nvPr/>
            </p:nvSpPr>
            <p:spPr bwMode="blackWhite">
              <a:xfrm flipV="1">
                <a:off x="17449801" y="8011331"/>
                <a:ext cx="0" cy="914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sz="10000"/>
              </a:p>
            </p:txBody>
          </p:sp>
          <p:sp>
            <p:nvSpPr>
              <p:cNvPr id="33820" name="Rectangle 36"/>
              <p:cNvSpPr>
                <a:spLocks noChangeArrowheads="1"/>
              </p:cNvSpPr>
              <p:nvPr/>
            </p:nvSpPr>
            <p:spPr bwMode="auto">
              <a:xfrm>
                <a:off x="5610907" y="9683223"/>
                <a:ext cx="2649764" cy="678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4150" tIns="92076" rIns="184150" bIns="92076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3200" b="0">
                    <a:solidFill>
                      <a:schemeClr val="tx1"/>
                    </a:solidFill>
                    <a:latin typeface="Arial" pitchFamily="34" charset="0"/>
                  </a:rPr>
                  <a:t>Storage Unit</a:t>
                </a:r>
              </a:p>
            </p:txBody>
          </p:sp>
          <p:sp>
            <p:nvSpPr>
              <p:cNvPr id="33821" name="Rectangle 37"/>
              <p:cNvSpPr>
                <a:spLocks noChangeArrowheads="1"/>
              </p:cNvSpPr>
              <p:nvPr/>
            </p:nvSpPr>
            <p:spPr bwMode="auto">
              <a:xfrm>
                <a:off x="5184087" y="8976531"/>
                <a:ext cx="3500235" cy="6168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84150" tIns="92076" rIns="184150" bIns="92076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 dirty="0">
                    <a:solidFill>
                      <a:schemeClr val="tx1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33818" name="Rectangle 39"/>
              <p:cNvSpPr>
                <a:spLocks noChangeArrowheads="1"/>
              </p:cNvSpPr>
              <p:nvPr/>
            </p:nvSpPr>
            <p:spPr bwMode="auto">
              <a:xfrm>
                <a:off x="9116107" y="9683223"/>
                <a:ext cx="2649764" cy="678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4150" tIns="92076" rIns="184150" bIns="92076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3200" b="0">
                    <a:solidFill>
                      <a:schemeClr val="tx1"/>
                    </a:solidFill>
                    <a:latin typeface="Arial" pitchFamily="34" charset="0"/>
                  </a:rPr>
                  <a:t>Storage Unit</a:t>
                </a:r>
              </a:p>
            </p:txBody>
          </p:sp>
          <p:sp>
            <p:nvSpPr>
              <p:cNvPr id="33819" name="Rectangle 40"/>
              <p:cNvSpPr>
                <a:spLocks noChangeArrowheads="1"/>
              </p:cNvSpPr>
              <p:nvPr/>
            </p:nvSpPr>
            <p:spPr bwMode="auto">
              <a:xfrm>
                <a:off x="8689287" y="8976531"/>
                <a:ext cx="3500235" cy="6168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84150" tIns="92076" rIns="184150" bIns="92076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>
                    <a:solidFill>
                      <a:schemeClr val="tx1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33816" name="Rectangle 42"/>
              <p:cNvSpPr>
                <a:spLocks noChangeArrowheads="1"/>
              </p:cNvSpPr>
              <p:nvPr/>
            </p:nvSpPr>
            <p:spPr bwMode="auto">
              <a:xfrm>
                <a:off x="12621307" y="9683223"/>
                <a:ext cx="2649764" cy="678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4150" tIns="92076" rIns="184150" bIns="92076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3200" b="0">
                    <a:solidFill>
                      <a:schemeClr val="tx1"/>
                    </a:solidFill>
                    <a:latin typeface="Arial" pitchFamily="34" charset="0"/>
                  </a:rPr>
                  <a:t>Storage Unit</a:t>
                </a:r>
              </a:p>
            </p:txBody>
          </p:sp>
          <p:sp>
            <p:nvSpPr>
              <p:cNvPr id="33817" name="Rectangle 43"/>
              <p:cNvSpPr>
                <a:spLocks noChangeArrowheads="1"/>
              </p:cNvSpPr>
              <p:nvPr/>
            </p:nvSpPr>
            <p:spPr bwMode="auto">
              <a:xfrm>
                <a:off x="12194487" y="8976531"/>
                <a:ext cx="3500235" cy="6168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84150" tIns="92076" rIns="184150" bIns="92076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b="0">
                    <a:solidFill>
                      <a:schemeClr val="tx1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33814" name="Rectangle 45"/>
              <p:cNvSpPr>
                <a:spLocks noChangeArrowheads="1"/>
              </p:cNvSpPr>
              <p:nvPr/>
            </p:nvSpPr>
            <p:spPr bwMode="auto">
              <a:xfrm>
                <a:off x="16126507" y="9683223"/>
                <a:ext cx="2649764" cy="678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4150" tIns="92076" rIns="184150" bIns="92076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3200" b="0" dirty="0">
                    <a:solidFill>
                      <a:schemeClr val="tx1"/>
                    </a:solidFill>
                    <a:latin typeface="Arial" pitchFamily="34" charset="0"/>
                  </a:rPr>
                  <a:t>Storage Unit</a:t>
                </a:r>
              </a:p>
            </p:txBody>
          </p:sp>
          <p:sp>
            <p:nvSpPr>
              <p:cNvPr id="33815" name="Rectangle 46"/>
              <p:cNvSpPr>
                <a:spLocks noChangeArrowheads="1"/>
              </p:cNvSpPr>
              <p:nvPr/>
            </p:nvSpPr>
            <p:spPr bwMode="auto">
              <a:xfrm>
                <a:off x="15702447" y="8976531"/>
                <a:ext cx="3500235" cy="6168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84150" tIns="92076" rIns="184150" bIns="92076">
                <a:spAutoFit/>
              </a:bodyPr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rgbClr val="404040"/>
                  </a:buClr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2000" b="1">
                    <a:solidFill>
                      <a:srgbClr val="40404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har char="–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tabLst>
                    <a:tab pos="228600" algn="l"/>
                    <a:tab pos="457200" algn="l"/>
                    <a:tab pos="685800" algn="l"/>
                    <a:tab pos="914400" algn="l"/>
                    <a:tab pos="1143000" algn="l"/>
                    <a:tab pos="1371600" algn="l"/>
                  </a:tabLst>
                  <a:defRPr sz="160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105073" y="5396023"/>
                <a:ext cx="14174968" cy="185268"/>
              </a:xfrm>
              <a:prstGeom prst="rect">
                <a:avLst/>
              </a:prstGeom>
              <a:solidFill>
                <a:srgbClr val="102135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105073" y="9507931"/>
                <a:ext cx="14174968" cy="185268"/>
              </a:xfrm>
              <a:prstGeom prst="rect">
                <a:avLst/>
              </a:prstGeom>
              <a:solidFill>
                <a:srgbClr val="0D1929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2228983"/>
      </p:ext>
    </p:extLst>
  </p:cSld>
  <p:clrMapOvr>
    <a:masterClrMapping/>
  </p:clrMapOvr>
  <p:transition spd="med" advTm="3850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“Machine Scalars”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unit of storage that can be efficiently manipulated by hardware instructions</a:t>
            </a:r>
          </a:p>
          <a:p>
            <a:r>
              <a:rPr lang="en-US" dirty="0"/>
              <a:t>Consists of an integral number of storage elements</a:t>
            </a:r>
          </a:p>
          <a:p>
            <a:r>
              <a:rPr lang="en-US" dirty="0"/>
              <a:t>In various sizes, depending on machine architecture</a:t>
            </a:r>
          </a:p>
          <a:p>
            <a:pPr lvl="1"/>
            <a:r>
              <a:rPr lang="en-US" dirty="0"/>
              <a:t>A “word” or “half-word” or …</a:t>
            </a:r>
          </a:p>
          <a:p>
            <a:r>
              <a:rPr lang="en-US" dirty="0"/>
              <a:t>When reading/writing components of composite types, the compiler loads/stores machine scalars, with shifting &amp; masking as necessary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35" y="9317266"/>
            <a:ext cx="940789" cy="9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4802"/>
      </p:ext>
    </p:extLst>
  </p:cSld>
  <p:clrMapOvr>
    <a:masterClrMapping/>
  </p:clrMapOvr>
  <p:transition spd="med" advTm="4068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blackWhite">
          <a:xfrm>
            <a:off x="5434619" y="8880708"/>
            <a:ext cx="13841572" cy="646331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600" b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2225" y="623982"/>
            <a:ext cx="19359551" cy="1437062"/>
          </a:xfrm>
        </p:spPr>
        <p:txBody>
          <a:bodyPr/>
          <a:lstStyle/>
          <a:p>
            <a:r>
              <a:rPr lang="en-US" altLang="en-US" dirty="0"/>
              <a:t>Representing </a:t>
            </a:r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Bit</a:t>
            </a:r>
            <a:r>
              <a:rPr lang="en-US" altLang="en-US" sz="8000" dirty="0"/>
              <a:t> </a:t>
            </a:r>
            <a:r>
              <a:rPr lang="en-US" altLang="en-US" dirty="0"/>
              <a:t>Ordering In Ada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0"/>
          </p:nvPr>
        </p:nvSpPr>
        <p:spPr>
          <a:xfrm>
            <a:off x="2513013" y="2776172"/>
            <a:ext cx="19508787" cy="6932612"/>
          </a:xfrm>
        </p:spPr>
        <p:txBody>
          <a:bodyPr/>
          <a:lstStyle/>
          <a:p>
            <a:r>
              <a:rPr lang="en-US" altLang="en-US" dirty="0"/>
              <a:t>A type declared in package System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blackWhite">
          <a:xfrm>
            <a:off x="4064655" y="3972317"/>
            <a:ext cx="9448419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type </a:t>
            </a:r>
            <a:r>
              <a:rPr lang="en-US" altLang="en-US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Bit_Order </a:t>
            </a: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is </a:t>
            </a:r>
            <a:r>
              <a:rPr lang="en-US" altLang="en-US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 (High_Order_First, Low_Order_First);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705488" y="8903419"/>
            <a:ext cx="300915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High-Order Bits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6222324" y="8903419"/>
            <a:ext cx="2917785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bg1"/>
                </a:solidFill>
                <a:latin typeface="Arial" pitchFamily="34" charset="0"/>
              </a:rPr>
              <a:t>Low-Order Bits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blackWhite">
          <a:xfrm>
            <a:off x="5411659" y="8096969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blackWhite">
          <a:xfrm>
            <a:off x="18612207" y="8096969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tx1"/>
                </a:solidFill>
                <a:latin typeface="Arial" pitchFamily="34" charset="0"/>
              </a:rPr>
              <a:t>31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blackWhite">
          <a:xfrm>
            <a:off x="7226393" y="6870105"/>
            <a:ext cx="805861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0" dirty="0">
                <a:solidFill>
                  <a:schemeClr val="bg1"/>
                </a:solidFill>
                <a:latin typeface="Arial" pitchFamily="34" charset="0"/>
              </a:rPr>
              <a:t>Big-Endian: </a:t>
            </a:r>
            <a:r>
              <a:rPr lang="en-US" altLang="en-US" sz="3600" b="0" i="1" dirty="0">
                <a:solidFill>
                  <a:schemeClr val="bg1"/>
                </a:solidFill>
                <a:latin typeface="Arial" pitchFamily="34" charset="0"/>
              </a:rPr>
              <a:t>High </a:t>
            </a:r>
            <a:r>
              <a:rPr lang="en-US" altLang="en-US" sz="3600" b="0" dirty="0">
                <a:solidFill>
                  <a:schemeClr val="bg1"/>
                </a:solidFill>
                <a:latin typeface="Arial" pitchFamily="34" charset="0"/>
              </a:rPr>
              <a:t>order bit is in bit zero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blackWhite">
          <a:xfrm>
            <a:off x="9233008" y="11421257"/>
            <a:ext cx="8263801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0" dirty="0">
                <a:solidFill>
                  <a:schemeClr val="bg1"/>
                </a:solidFill>
                <a:latin typeface="Arial" pitchFamily="34" charset="0"/>
              </a:rPr>
              <a:t>Little-Endian: </a:t>
            </a:r>
            <a:r>
              <a:rPr lang="en-US" altLang="en-US" sz="3600" b="0" i="1" dirty="0">
                <a:solidFill>
                  <a:schemeClr val="bg1"/>
                </a:solidFill>
                <a:latin typeface="Arial" pitchFamily="34" charset="0"/>
              </a:rPr>
              <a:t>Low</a:t>
            </a:r>
            <a:r>
              <a:rPr lang="en-US" altLang="en-US" sz="3600" b="0" dirty="0">
                <a:solidFill>
                  <a:schemeClr val="bg1"/>
                </a:solidFill>
                <a:latin typeface="Arial" pitchFamily="34" charset="0"/>
              </a:rPr>
              <a:t> order bit is in bit zero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blackWhite">
          <a:xfrm>
            <a:off x="5410557" y="9722569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2000" b="1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>
                <a:solidFill>
                  <a:schemeClr val="tx1"/>
                </a:solidFill>
                <a:latin typeface="Arial" pitchFamily="34" charset="0"/>
              </a:rPr>
              <a:t>31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blackWhite">
          <a:xfrm>
            <a:off x="18838733" y="9722569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3200" b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altLang="en-US" b="1" dirty="0"/>
              <a:t>0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320942" y="8096969"/>
            <a:ext cx="593726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algn="l" defTabSz="1828800" rtl="0" fontAlgn="base">
              <a:spcBef>
                <a:spcPct val="0"/>
              </a:spcBef>
              <a:spcAft>
                <a:spcPct val="0"/>
              </a:spcAft>
            </a:pPr>
            <a:endParaRPr lang="en-US" sz="3600" i="1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1" name="Curved Connector 30"/>
          <p:cNvCxnSpPr>
            <a:stCxn id="26" idx="1"/>
            <a:endCxn id="24" idx="0"/>
          </p:cNvCxnSpPr>
          <p:nvPr/>
        </p:nvCxnSpPr>
        <p:spPr bwMode="auto">
          <a:xfrm rot="10800000" flipV="1">
            <a:off x="5617805" y="7193271"/>
            <a:ext cx="1608588" cy="903698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18748016" y="10059119"/>
            <a:ext cx="593726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algn="l" defTabSz="1828800" rtl="0" fontAlgn="base">
              <a:spcBef>
                <a:spcPct val="0"/>
              </a:spcBef>
              <a:spcAft>
                <a:spcPct val="0"/>
              </a:spcAft>
            </a:pPr>
            <a:endParaRPr lang="en-US" sz="3600" i="1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3" name="Curved Connector 32"/>
          <p:cNvCxnSpPr>
            <a:stCxn id="27" idx="3"/>
            <a:endCxn id="29" idx="2"/>
          </p:cNvCxnSpPr>
          <p:nvPr/>
        </p:nvCxnSpPr>
        <p:spPr bwMode="auto">
          <a:xfrm flipV="1">
            <a:off x="17496809" y="10307344"/>
            <a:ext cx="1548070" cy="1437079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957087" y="5911520"/>
            <a:ext cx="859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kern="1200" dirty="0"/>
              <a:t>High_Order_First (“High Order Bit Zero”)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33006" y="10483520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Low_Order_First (“Low Order Bit Zero”)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1227792312"/>
      </p:ext>
    </p:extLst>
  </p:cSld>
  <p:clrMapOvr>
    <a:masterClrMapping/>
  </p:clrMapOvr>
  <p:transition spd="med" advTm="3212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1512</Words>
  <Application>Microsoft Macintosh PowerPoint</Application>
  <PresentationFormat>Custom</PresentationFormat>
  <Paragraphs>674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 Light</vt:lpstr>
      <vt:lpstr>Helvetica Neue</vt:lpstr>
      <vt:lpstr>Times New Roman</vt:lpstr>
      <vt:lpstr>Verdana</vt:lpstr>
      <vt:lpstr>Black</vt:lpstr>
      <vt:lpstr>PowerPoint Presentation</vt:lpstr>
      <vt:lpstr>Embedded Development Application Note: Endian-Independence</vt:lpstr>
      <vt:lpstr>The Issue</vt:lpstr>
      <vt:lpstr>Why Do We Care?</vt:lpstr>
      <vt:lpstr>Historical Approaches Are Problematic</vt:lpstr>
      <vt:lpstr>Some Nomenclature</vt:lpstr>
      <vt:lpstr>“Endian” Byte Ordering</vt:lpstr>
      <vt:lpstr>“Machine Scalars”</vt:lpstr>
      <vt:lpstr>Representing Bit Ordering In Ada</vt:lpstr>
      <vt:lpstr>The Native Bit Order</vt:lpstr>
      <vt:lpstr>Illustration Code</vt:lpstr>
      <vt:lpstr>PowerPoint Presentation</vt:lpstr>
      <vt:lpstr>Big-Endian Memory Representation</vt:lpstr>
      <vt:lpstr>Little-Endian Memory Representation</vt:lpstr>
      <vt:lpstr>Big-Endian Layout Viewed On L-E Machine</vt:lpstr>
      <vt:lpstr>What To Do?</vt:lpstr>
      <vt:lpstr>Solution</vt:lpstr>
      <vt:lpstr>GNAT Attribute Scalar_Storage_Order</vt:lpstr>
      <vt:lpstr>Compiler Action for Non-Native Order</vt:lpstr>
      <vt:lpstr>Solution Source &amp; L-E Generated Code</vt:lpstr>
      <vt:lpstr>Rules for Scalar_Storage_Order </vt:lpstr>
      <vt:lpstr>Pragma Default_Scalar_Storage_Order</vt:lpstr>
      <vt:lpstr>Querying the Byte Order</vt:lpstr>
      <vt:lpstr>Takeaway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dave@vignettecreative.com</cp:lastModifiedBy>
  <cp:revision>316</cp:revision>
  <dcterms:modified xsi:type="dcterms:W3CDTF">2018-11-21T20:11:44Z</dcterms:modified>
</cp:coreProperties>
</file>