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71" r:id="rId1"/>
    <p:sldMasterId id="2147483672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5143500" type="screen16x9"/>
  <p:notesSz cx="6858000" cy="9144000"/>
  <p:embeddedFontLst>
    <p:embeddedFont>
      <p:font typeface="Helvetica Neue Light" panose="02000403000000020004" pitchFamily="2" charset="0"/>
      <p:regular r:id="rId26"/>
      <p:bold r:id="rId27"/>
      <p:italic r:id="rId28"/>
      <p:boldItalic r:id="rId29"/>
    </p:embeddedFont>
    <p:embeddedFont>
      <p:font typeface="Verdana" panose="020B060403050404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/>
    <p:restoredTop sz="94730"/>
  </p:normalViewPr>
  <p:slideViewPr>
    <p:cSldViewPr snapToGrid="0">
      <p:cViewPr varScale="1">
        <p:scale>
          <a:sx n="158" d="100"/>
          <a:sy n="158" d="100"/>
        </p:scale>
        <p:origin x="102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1.fntdata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3629c7da4_0_44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43629c7da4_0_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43629c7da4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43629c7da4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3629c7da4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43629c7da4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3629c7da4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3629c7da4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43629c7da4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43629c7da4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43629c7da4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43629c7da4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3629c7da4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43629c7da4_0_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43629c7da4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43629c7da4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43629c7da4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43629c7da4_0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3629c7da4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43629c7da4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3629c7da4_0_3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3629c7da4_0_3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3629c7da4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3629c7da4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3629c7da4_0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43629c7da4_0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43629c7da4_0_5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43629c7da4_0_5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43629c7da4_0_50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g43629c7da4_0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3629c7da4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3629c7da4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43629c7da4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43629c7da4_0_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3629c7da4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43629c7da4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3629c7da4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3629c7da4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3629c7da4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3629c7da4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3629c7da4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3629c7da4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3629c7da4_0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3629c7da4_0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61" name="Google Shape;61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5" name="Google Shape;95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>
  <p:cSld name="Title - Top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1645295" y="133945"/>
            <a:ext cx="5853300" cy="1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2600" b="1" i="0" u="none" strike="noStrike" cap="none">
                <a:solidFill>
                  <a:srgbClr val="67BCF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500"/>
              <a:buNone/>
              <a:defRPr sz="42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sldNum" idx="12"/>
          </p:nvPr>
        </p:nvSpPr>
        <p:spPr>
          <a:xfrm>
            <a:off x="354330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spcBef>
                <a:spcPts val="0"/>
              </a:spcBef>
              <a:buNone/>
              <a:defRPr sz="700" b="0" i="0" u="none" strike="noStrike" cap="non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3" name="Google Shape;3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9" name="Google Shape;4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BC2FF"/>
              </a:buClr>
              <a:buSzPts val="2800"/>
              <a:buNone/>
              <a:defRPr sz="2800">
                <a:solidFill>
                  <a:srgbClr val="6BC2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aCore/gnat-gdb-script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8541" y="1105349"/>
            <a:ext cx="1675441" cy="712961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6"/>
          <p:cNvSpPr txBox="1">
            <a:spLocks noGrp="1"/>
          </p:cNvSpPr>
          <p:nvPr>
            <p:ph type="title"/>
          </p:nvPr>
        </p:nvSpPr>
        <p:spPr>
          <a:xfrm>
            <a:off x="978932" y="2188698"/>
            <a:ext cx="6235500" cy="9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GDB Scripting – Hidden Gems</a:t>
            </a:r>
            <a:endParaRPr sz="500"/>
          </a:p>
        </p:txBody>
      </p:sp>
      <p:sp>
        <p:nvSpPr>
          <p:cNvPr id="116" name="Google Shape;116;p26"/>
          <p:cNvSpPr/>
          <p:nvPr/>
        </p:nvSpPr>
        <p:spPr>
          <a:xfrm>
            <a:off x="978932" y="3312080"/>
            <a:ext cx="6235500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Albert Lee</a:t>
            </a:r>
            <a:endParaRPr sz="1100" b="1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2018-11-15</a:t>
            </a:r>
            <a:endParaRPr sz="1100" b="1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80" name="Google Shape;180;p35"/>
          <p:cNvSpPr txBox="1">
            <a:spLocks noGrp="1"/>
          </p:cNvSpPr>
          <p:nvPr>
            <p:ph type="body" idx="1"/>
          </p:nvPr>
        </p:nvSpPr>
        <p:spPr>
          <a:xfrm>
            <a:off x="1499600" y="1409500"/>
            <a:ext cx="7010700" cy="357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info local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b = 75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backtrace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#0  main.initialize (r=..., i=10, c=65 'A') at main.adb:17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#1  0x0000000000403dd3 in main () at main.adb:23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up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#1  0x0000000000403dd3 in main () at main.adb:23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23     	Initialize (R, 10, 'A');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info local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r = (a =&gt; -8864, b =&gt; 32767, c =&gt; 100 'd')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311700" y="987225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Inspection of the call stack:</a:t>
            </a:r>
            <a:endParaRPr/>
          </a:p>
        </p:txBody>
      </p:sp>
      <p:sp>
        <p:nvSpPr>
          <p:cNvPr id="182" name="Google Shape;182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10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88" name="Google Shape;188;p36"/>
          <p:cNvSpPr txBox="1">
            <a:spLocks noGrp="1"/>
          </p:cNvSpPr>
          <p:nvPr>
            <p:ph type="body" idx="1"/>
          </p:nvPr>
        </p:nvSpPr>
        <p:spPr>
          <a:xfrm>
            <a:off x="1164450" y="1742825"/>
            <a:ext cx="6815100" cy="27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catch exception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 engine.adb:549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 Display.Text.Show_Line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run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Breakpoint 3, display.text.show_line (line=...)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at display-text.adb:123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123   Line_Length : constant Natural := Line’Length;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89" name="Google Shape;189;p36"/>
          <p:cNvSpPr txBox="1">
            <a:spLocks noGrp="1"/>
          </p:cNvSpPr>
          <p:nvPr>
            <p:ph type="body" idx="1"/>
          </p:nvPr>
        </p:nvSpPr>
        <p:spPr>
          <a:xfrm>
            <a:off x="311700" y="1131425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Pause on interesting events: when specific code is executed</a:t>
            </a:r>
            <a:endParaRPr/>
          </a:p>
        </p:txBody>
      </p:sp>
      <p:sp>
        <p:nvSpPr>
          <p:cNvPr id="190" name="Google Shape;190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11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96" name="Google Shape;196;p37"/>
          <p:cNvSpPr txBox="1">
            <a:spLocks noGrp="1"/>
          </p:cNvSpPr>
          <p:nvPr>
            <p:ph type="body" idx="1"/>
          </p:nvPr>
        </p:nvSpPr>
        <p:spPr>
          <a:xfrm>
            <a:off x="1404900" y="1629125"/>
            <a:ext cx="6334200" cy="27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watch Display.Text.Current_Line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continue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Hardware watchpoint 4: Display.Text.Current_Line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Old value = 56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New value = 57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display.text.show_line (line=...)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at display-text.adb:130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130   Current_Line := Current_Line + 1;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97" name="Google Shape;197;p37"/>
          <p:cNvSpPr txBox="1">
            <a:spLocks noGrp="1"/>
          </p:cNvSpPr>
          <p:nvPr>
            <p:ph type="body" idx="1"/>
          </p:nvPr>
        </p:nvSpPr>
        <p:spPr>
          <a:xfrm>
            <a:off x="311700" y="1074575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Pause on interesting events: when data changes</a:t>
            </a:r>
            <a:endParaRPr/>
          </a:p>
        </p:txBody>
      </p:sp>
      <p:sp>
        <p:nvSpPr>
          <p:cNvPr id="198" name="Google Shape;198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12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 (finally)</a:t>
            </a:r>
            <a:endParaRPr/>
          </a:p>
        </p:txBody>
      </p:sp>
      <p:sp>
        <p:nvSpPr>
          <p:cNvPr id="204" name="Google Shape;204;p38"/>
          <p:cNvSpPr txBox="1">
            <a:spLocks noGrp="1"/>
          </p:cNvSpPr>
          <p:nvPr>
            <p:ph type="body" idx="1"/>
          </p:nvPr>
        </p:nvSpPr>
        <p:spPr>
          <a:xfrm>
            <a:off x="311700" y="1246650"/>
            <a:ext cx="8520600" cy="19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GDB makes the state of your program available via a programming interface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You can extend GDB with scripts!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Programmatic access to program state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Custom breakpoints, custom commands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Pretty-printers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Auto-loading extensions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You can also run Python code directly inside GDB:</a:t>
            </a:r>
            <a:endParaRPr/>
          </a:p>
        </p:txBody>
      </p:sp>
      <p:sp>
        <p:nvSpPr>
          <p:cNvPr id="205" name="Google Shape;205;p38"/>
          <p:cNvSpPr txBox="1">
            <a:spLocks noGrp="1"/>
          </p:cNvSpPr>
          <p:nvPr>
            <p:ph type="body" idx="1"/>
          </p:nvPr>
        </p:nvSpPr>
        <p:spPr>
          <a:xfrm>
            <a:off x="1482025" y="3399350"/>
            <a:ext cx="6860700" cy="15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(gdb) python-interactive ‘Hello, {}!’.format(‘world’)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‘Hello, world!’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(gdb) pi import antigravity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(gdb) source my_gdb_extensions.py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06" name="Google Shape;206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13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programmatic inspection</a:t>
            </a:r>
            <a:endParaRPr/>
          </a:p>
        </p:txBody>
      </p:sp>
      <p:sp>
        <p:nvSpPr>
          <p:cNvPr id="212" name="Google Shape;212;p39"/>
          <p:cNvSpPr txBox="1">
            <a:spLocks noGrp="1"/>
          </p:cNvSpPr>
          <p:nvPr>
            <p:ph type="body" idx="1"/>
          </p:nvPr>
        </p:nvSpPr>
        <p:spPr>
          <a:xfrm>
            <a:off x="1395450" y="1879750"/>
            <a:ext cx="6353100" cy="19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pi frame = gdb.selected_frame()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pi {symbol.name: str(symbol.value(frame))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       </a:t>
            </a: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for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symbol </a:t>
            </a: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in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frame.block()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       </a:t>
            </a: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if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symbol.is_variable}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{'r': "(a =&gt; 10, b =&gt; 75, c =&gt; 65 'A')"}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13" name="Google Shape;213;p39"/>
          <p:cNvSpPr txBox="1">
            <a:spLocks noGrp="1"/>
          </p:cNvSpPr>
          <p:nvPr>
            <p:ph type="body" idx="1"/>
          </p:nvPr>
        </p:nvSpPr>
        <p:spPr>
          <a:xfrm>
            <a:off x="311700" y="1101050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For instance, a Python re-implementation of the “info local” command:</a:t>
            </a:r>
            <a:endParaRPr/>
          </a:p>
        </p:txBody>
      </p:sp>
      <p:sp>
        <p:nvSpPr>
          <p:cNvPr id="214" name="Google Shape;214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14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custom breakpoints</a:t>
            </a:r>
            <a:endParaRPr/>
          </a:p>
        </p:txBody>
      </p:sp>
      <p:sp>
        <p:nvSpPr>
          <p:cNvPr id="220" name="Google Shape;220;p40"/>
          <p:cNvSpPr txBox="1">
            <a:spLocks noGrp="1"/>
          </p:cNvSpPr>
          <p:nvPr>
            <p:ph type="body" idx="1"/>
          </p:nvPr>
        </p:nvSpPr>
        <p:spPr>
          <a:xfrm>
            <a:off x="692700" y="1879750"/>
            <a:ext cx="765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 buggy_function if the caller is some_function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21" name="Google Shape;221;p40"/>
          <p:cNvSpPr txBox="1">
            <a:spLocks noGrp="1"/>
          </p:cNvSpPr>
          <p:nvPr>
            <p:ph type="body" idx="1"/>
          </p:nvPr>
        </p:nvSpPr>
        <p:spPr>
          <a:xfrm>
            <a:off x="311700" y="1177250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Have you ever wanted to do something like this?</a:t>
            </a:r>
            <a:endParaRPr/>
          </a:p>
        </p:txBody>
      </p:sp>
      <p:sp>
        <p:nvSpPr>
          <p:cNvPr id="222" name="Google Shape;222;p40"/>
          <p:cNvSpPr txBox="1">
            <a:spLocks noGrp="1"/>
          </p:cNvSpPr>
          <p:nvPr>
            <p:ph type="body" idx="1"/>
          </p:nvPr>
        </p:nvSpPr>
        <p:spPr>
          <a:xfrm>
            <a:off x="311700" y="2625050"/>
            <a:ext cx="8520600" cy="8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i.e. put a breakpoint on “buggy_function” but don’t stop unless “some_function” is the caller.</a:t>
            </a:r>
            <a:endParaRPr/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Using the Python API, you can implement this feature.</a:t>
            </a:r>
            <a:endParaRPr/>
          </a:p>
        </p:txBody>
      </p:sp>
      <p:sp>
        <p:nvSpPr>
          <p:cNvPr id="223" name="Google Shape;223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15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custom breakpoints</a:t>
            </a:r>
            <a:endParaRPr/>
          </a:p>
        </p:txBody>
      </p:sp>
      <p:sp>
        <p:nvSpPr>
          <p:cNvPr id="229" name="Google Shape;229;p41"/>
          <p:cNvSpPr txBox="1">
            <a:spLocks noGrp="1"/>
          </p:cNvSpPr>
          <p:nvPr>
            <p:ph type="body" idx="1"/>
          </p:nvPr>
        </p:nvSpPr>
        <p:spPr>
          <a:xfrm>
            <a:off x="1441800" y="1041550"/>
            <a:ext cx="7390500" cy="32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class BreakIfCaller(gdb.Breakpoint):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def __init__(self, spec, caller_name):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super(BreakIfCaller, self).__init__(spec)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self.caller_name = caller_name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def stop(self):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try: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    caller_name = (gdb.selected_frame()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                   .older().function().name)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except gdb.error: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    return False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return caller_name == self.caller_name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# And then in GDB: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pi BreakIfCaller(‘buggy_function’, ‘other_function’)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30" name="Google Shape;230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16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custom commands</a:t>
            </a:r>
            <a:endParaRPr/>
          </a:p>
        </p:txBody>
      </p:sp>
      <p:sp>
        <p:nvSpPr>
          <p:cNvPr id="236" name="Google Shape;236;p42"/>
          <p:cNvSpPr txBox="1">
            <a:spLocks noGrp="1"/>
          </p:cNvSpPr>
          <p:nvPr>
            <p:ph type="body" idx="1"/>
          </p:nvPr>
        </p:nvSpPr>
        <p:spPr>
          <a:xfrm>
            <a:off x="1099625" y="3239675"/>
            <a:ext cx="7236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break-if-caller buggy_function some_function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37" name="Google Shape;237;p42"/>
          <p:cNvSpPr txBox="1">
            <a:spLocks noGrp="1"/>
          </p:cNvSpPr>
          <p:nvPr>
            <p:ph type="body" idx="1"/>
          </p:nvPr>
        </p:nvSpPr>
        <p:spPr>
          <a:xfrm>
            <a:off x="311700" y="1634450"/>
            <a:ext cx="8520600" cy="17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Python API lets you create new commands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Subclass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gdb.Command</a:t>
            </a:r>
            <a:r>
              <a:rPr lang="fr"/>
              <a:t> and override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.invoke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previous example could be exposed as:</a:t>
            </a:r>
            <a:endParaRPr/>
          </a:p>
        </p:txBody>
      </p:sp>
      <p:sp>
        <p:nvSpPr>
          <p:cNvPr id="238" name="Google Shape;238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17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pretty-printers</a:t>
            </a:r>
            <a:endParaRPr/>
          </a:p>
        </p:txBody>
      </p:sp>
      <p:sp>
        <p:nvSpPr>
          <p:cNvPr id="244" name="Google Shape;244;p43"/>
          <p:cNvSpPr txBox="1">
            <a:spLocks noGrp="1"/>
          </p:cNvSpPr>
          <p:nvPr>
            <p:ph type="body" idx="1"/>
          </p:nvPr>
        </p:nvSpPr>
        <p:spPr>
          <a:xfrm>
            <a:off x="1361325" y="1422550"/>
            <a:ext cx="7470900" cy="23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--  In your Ada source code…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package Int_Vectors is new Ada.Containers.Vectors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(Index_Type =&gt; Positive, Element_Type =&gt; Integer);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V : Int_Vectors.Vector;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# … then in GDB: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print v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$1 = (elements =&gt; 0x459260, last =&gt; 3, tc =&gt; (busy =&gt; 0, lock =&gt; 0))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# Whereas we want: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print v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$1 = break.int_vectors.vector of length 3 = {1, 2, 3}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45" name="Google Shape;245;p43"/>
          <p:cNvSpPr txBox="1">
            <a:spLocks noGrp="1"/>
          </p:cNvSpPr>
          <p:nvPr>
            <p:ph type="body" idx="1"/>
          </p:nvPr>
        </p:nvSpPr>
        <p:spPr>
          <a:xfrm>
            <a:off x="311700" y="948650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Have you ever tried to inspect the content of a vector?</a:t>
            </a:r>
            <a:endParaRPr/>
          </a:p>
        </p:txBody>
      </p:sp>
      <p:sp>
        <p:nvSpPr>
          <p:cNvPr id="246" name="Google Shape;246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18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pretty-printers</a:t>
            </a:r>
            <a:endParaRPr/>
          </a:p>
        </p:txBody>
      </p:sp>
      <p:sp>
        <p:nvSpPr>
          <p:cNvPr id="252" name="Google Shape;252;p44"/>
          <p:cNvSpPr txBox="1">
            <a:spLocks noGrp="1"/>
          </p:cNvSpPr>
          <p:nvPr>
            <p:ph type="body" idx="1"/>
          </p:nvPr>
        </p:nvSpPr>
        <p:spPr>
          <a:xfrm>
            <a:off x="311700" y="1335150"/>
            <a:ext cx="8520600" cy="34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GDB pretty-printers are Python objects</a:t>
            </a:r>
            <a:endParaRPr/>
          </a:p>
          <a:p>
            <a:pPr marL="45720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Register them to GDB and override their methods to:</a:t>
            </a:r>
            <a:endParaRPr/>
          </a:p>
          <a:p>
            <a:pPr marL="914400" lvl="1" indent="-3175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make them match objects to pretty-print</a:t>
            </a:r>
            <a:endParaRPr/>
          </a:p>
          <a:p>
            <a:pPr marL="914400" lvl="1" indent="-3175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yield text to display</a:t>
            </a:r>
            <a:endParaRPr/>
          </a:p>
          <a:p>
            <a:pPr marL="45720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They automatically compose (e.g. nested containers)</a:t>
            </a:r>
            <a:endParaRPr/>
          </a:p>
          <a:p>
            <a:pPr marL="45720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Pretty-printers for standard containers in GNAT Pro</a:t>
            </a:r>
            <a:br>
              <a:rPr lang="fr"/>
            </a:br>
            <a:r>
              <a:rPr lang="fr"/>
              <a:t>(</a:t>
            </a:r>
            <a:r>
              <a:rPr lang="fr" u="sng">
                <a:solidFill>
                  <a:schemeClr val="hlink"/>
                </a:solidFill>
                <a:hlinkClick r:id="rId3"/>
              </a:rPr>
              <a:t>https://github.com/AdaCore/gnat-gdb-scripts</a:t>
            </a:r>
            <a:r>
              <a:rPr lang="fr"/>
              <a:t>)</a:t>
            </a:r>
            <a:endParaRPr/>
          </a:p>
        </p:txBody>
      </p:sp>
      <p:sp>
        <p:nvSpPr>
          <p:cNvPr id="253" name="Google Shape;253;p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19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Print people</a:t>
            </a:r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Put_Line (“IN CONNECT...”);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Put_Line (“   credentials: “ &amp; Image (Credentials));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if Check_Credentials (Session, Credentials) then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   Put_Line (“   credentials accepted”);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   Session.Authenticated := True;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end if;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Put_Line (“&lt;--”);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23" name="Google Shape;123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2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auto-loading extensions</a:t>
            </a:r>
            <a:endParaRPr/>
          </a:p>
        </p:txBody>
      </p:sp>
      <p:sp>
        <p:nvSpPr>
          <p:cNvPr id="259" name="Google Shape;259;p45"/>
          <p:cNvSpPr txBox="1">
            <a:spLocks noGrp="1"/>
          </p:cNvSpPr>
          <p:nvPr>
            <p:ph type="body" idx="1"/>
          </p:nvPr>
        </p:nvSpPr>
        <p:spPr>
          <a:xfrm>
            <a:off x="311700" y="1482050"/>
            <a:ext cx="8520600" cy="257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Writing extensions is cool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Have GDB automatically load them is even better: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 i="1">
                <a:latin typeface="Droid Sans Mono"/>
                <a:ea typeface="Droid Sans Mono"/>
                <a:cs typeface="Droid Sans Mono"/>
                <a:sym typeface="Droid Sans Mono"/>
              </a:rPr>
              <a:t>my_program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-gdb.py</a:t>
            </a:r>
            <a:r>
              <a:rPr lang="fr"/>
              <a:t> OR </a:t>
            </a:r>
            <a:r>
              <a:rPr lang="fr" i="1">
                <a:latin typeface="Droid Sans Mono"/>
                <a:ea typeface="Droid Sans Mono"/>
                <a:cs typeface="Droid Sans Mono"/>
                <a:sym typeface="Droid Sans Mono"/>
              </a:rPr>
              <a:t>my_shared_lib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-gdb.py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.debug_gdb_script</a:t>
            </a:r>
            <a:r>
              <a:rPr lang="fr"/>
              <a:t> section in executables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Requires some “safe path” tuning for security</a:t>
            </a:r>
            <a:endParaRPr/>
          </a:p>
        </p:txBody>
      </p:sp>
      <p:sp>
        <p:nvSpPr>
          <p:cNvPr id="260" name="Google Shape;260;p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20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</a:t>
            </a:r>
            <a:endParaRPr/>
          </a:p>
        </p:txBody>
      </p:sp>
      <p:sp>
        <p:nvSpPr>
          <p:cNvPr id="266" name="Google Shape;266;p46"/>
          <p:cNvSpPr txBox="1">
            <a:spLocks noGrp="1"/>
          </p:cNvSpPr>
          <p:nvPr>
            <p:ph type="body" idx="1"/>
          </p:nvPr>
        </p:nvSpPr>
        <p:spPr>
          <a:xfrm>
            <a:off x="311700" y="1817325"/>
            <a:ext cx="8520600" cy="16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Python API offers much more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API reference in GDB’s documentation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sky’s the limit!</a:t>
            </a:r>
            <a:endParaRPr/>
          </a:p>
        </p:txBody>
      </p:sp>
      <p:sp>
        <p:nvSpPr>
          <p:cNvPr id="267" name="Google Shape;267;p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21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Google Shape;272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8102" y="1567918"/>
            <a:ext cx="4717953" cy="200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Debugger people</a:t>
            </a:r>
            <a:endParaRPr/>
          </a:p>
        </p:txBody>
      </p:sp>
      <p:sp>
        <p:nvSpPr>
          <p:cNvPr id="129" name="Google Shape;129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$ gdb ./test_connect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break connect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run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print credentials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next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next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30" name="Google Shape;130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3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</a:t>
            </a:r>
            <a:endParaRPr/>
          </a:p>
        </p:txBody>
      </p:sp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1027500" y="1461100"/>
            <a:ext cx="7804800" cy="26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GDB lets you inspect the program as it runs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Low-level aspects (registers, assembly, …)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Source-level aspects (source locations, variables, …)</a:t>
            </a:r>
            <a:endParaRPr/>
          </a:p>
        </p:txBody>
      </p:sp>
      <p:sp>
        <p:nvSpPr>
          <p:cNvPr id="137" name="Google Shape;137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4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low-level view (1/3): registers</a:t>
            </a:r>
            <a:endParaRPr/>
          </a:p>
        </p:txBody>
      </p:sp>
      <p:sp>
        <p:nvSpPr>
          <p:cNvPr id="143" name="Google Shape;143;p30"/>
          <p:cNvSpPr txBox="1">
            <a:spLocks noGrp="1"/>
          </p:cNvSpPr>
          <p:nvPr>
            <p:ph type="body" idx="1"/>
          </p:nvPr>
        </p:nvSpPr>
        <p:spPr>
          <a:xfrm>
            <a:off x="1188150" y="1152475"/>
            <a:ext cx="6767700" cy="31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info registers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rax        	0x1             	1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rbx        	0x0             	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rcx        	0xfbad0087      	4222419079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rdx        	0x0             	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rsi        	0x7ffff7f8e710  	140737353672464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[…]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r15        	0x0             	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rip        	0x403d01        	0x403d01 &lt;main+9&gt;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eflags     	0x206           	[ PF IF ]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44" name="Google Shape;144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5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low-level view (2/3): ASM code</a:t>
            </a:r>
            <a:endParaRPr/>
          </a:p>
        </p:txBody>
      </p:sp>
      <p:sp>
        <p:nvSpPr>
          <p:cNvPr id="150" name="Google Shape;150;p31"/>
          <p:cNvSpPr txBox="1">
            <a:spLocks noGrp="1"/>
          </p:cNvSpPr>
          <p:nvPr>
            <p:ph type="body" idx="1"/>
          </p:nvPr>
        </p:nvSpPr>
        <p:spPr>
          <a:xfrm>
            <a:off x="1367250" y="1152475"/>
            <a:ext cx="640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disassemble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Dump of assembler code for function _ada_main: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0x0000000000403cf8 &lt;+0&gt;: 	push   %rbp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0x0000000000403cf9 &lt;+1&gt;: 	mov	%rsp,%rbp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0x0000000000403cfc &lt;+4&gt;: 	push   %rbx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0x0000000000403cfd &lt;+5&gt;: 	sub	$0x8,%rsp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=&gt; 0x0000000000403d01 &lt;+9&gt;: 	mov	$0x428248,%eax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0x0000000000403d06 &lt;+14&gt;:	mov	$0x428258,%edx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0x0000000000403d0b &lt;+19&gt;:	mov	%rax,%rcx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0x0000000000403d0e &lt;+22&gt;:	mov	%rdx,%rbx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[…]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51" name="Google Shape;151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6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low-level view (3/3): memory</a:t>
            </a:r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x/3gx $rax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0x428248:   	0x77202c6f6c6c6548  	0x00000021646c726f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0x428258:   	0x0000000d00000001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x/14bo $rax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0x428248:   0110	0145	0154	0154	0157	054 	040 	0167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0x428250:   0157	0162	0154	0144	041 	0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x/1s $rax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0x428248:   "Hello, world!["00"]"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58" name="Google Shape;158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7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64" name="Google Shape;164;p33"/>
          <p:cNvSpPr txBox="1">
            <a:spLocks noGrp="1"/>
          </p:cNvSpPr>
          <p:nvPr>
            <p:ph type="body" idx="1"/>
          </p:nvPr>
        </p:nvSpPr>
        <p:spPr>
          <a:xfrm>
            <a:off x="1650000" y="1563950"/>
            <a:ext cx="5844000" cy="2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list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8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9      	procedure Initialize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10       	(R : out Record_Type;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11          I : Integer; C : Character) is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12     	begin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13        	R.A := I;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14        	R.B := 2 * I;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15        	R.C := C;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16     	end Initialize;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311700" y="1066238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Corresponding location in sources:</a:t>
            </a:r>
            <a:endParaRPr/>
          </a:p>
        </p:txBody>
      </p:sp>
      <p:sp>
        <p:nvSpPr>
          <p:cNvPr id="166" name="Google Shape;166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8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72" name="Google Shape;172;p34"/>
          <p:cNvSpPr txBox="1">
            <a:spLocks noGrp="1"/>
          </p:cNvSpPr>
          <p:nvPr>
            <p:ph type="body" idx="1"/>
          </p:nvPr>
        </p:nvSpPr>
        <p:spPr>
          <a:xfrm>
            <a:off x="1802400" y="1617125"/>
            <a:ext cx="5539200" cy="29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info args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 = (a =&gt; -8864, b =&gt; 32767, c =&gt; 84 'T')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i = 10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c = 65 'A'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info local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b = 75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print r.b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$1 = 32767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73" name="Google Shape;173;p34"/>
          <p:cNvSpPr txBox="1">
            <a:spLocks noGrp="1"/>
          </p:cNvSpPr>
          <p:nvPr>
            <p:ph type="body" idx="1"/>
          </p:nvPr>
        </p:nvSpPr>
        <p:spPr>
          <a:xfrm>
            <a:off x="311700" y="1068575"/>
            <a:ext cx="85206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Inspection of arguments and local variables, evaluation of arbitrary expression:</a:t>
            </a:r>
            <a:endParaRPr/>
          </a:p>
        </p:txBody>
      </p:sp>
      <p:sp>
        <p:nvSpPr>
          <p:cNvPr id="174" name="Google Shape;174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9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1102</Words>
  <Application>Microsoft Macintosh PowerPoint</Application>
  <PresentationFormat>On-screen Show (16:9)</PresentationFormat>
  <Paragraphs>211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Helvetica Neue Light</vt:lpstr>
      <vt:lpstr>Droid Sans Mono</vt:lpstr>
      <vt:lpstr>Arial</vt:lpstr>
      <vt:lpstr>Verdana</vt:lpstr>
      <vt:lpstr>Simple Light</vt:lpstr>
      <vt:lpstr>Simple Light</vt:lpstr>
      <vt:lpstr>GDB Scripting – Hidden Gems</vt:lpstr>
      <vt:lpstr>Print people</vt:lpstr>
      <vt:lpstr>Debugger people</vt:lpstr>
      <vt:lpstr>GDB Tour</vt:lpstr>
      <vt:lpstr>GDB Tour: low-level view (1/3): registers</vt:lpstr>
      <vt:lpstr>GDB Tour: low-level view (2/3): ASM code</vt:lpstr>
      <vt:lpstr>GDB Tour: low-level view (3/3): memory</vt:lpstr>
      <vt:lpstr>GDB Tour: source-level view</vt:lpstr>
      <vt:lpstr>GDB Tour: source-level view</vt:lpstr>
      <vt:lpstr>GDB Tour: source-level view</vt:lpstr>
      <vt:lpstr>GDB Tour: source-level view</vt:lpstr>
      <vt:lpstr>GDB Tour: source-level view</vt:lpstr>
      <vt:lpstr>GDB Scripting (finally)</vt:lpstr>
      <vt:lpstr>GDB Scripting: programmatic inspection</vt:lpstr>
      <vt:lpstr>GDB Scripting: custom breakpoints</vt:lpstr>
      <vt:lpstr>GDB Scripting: custom breakpoints</vt:lpstr>
      <vt:lpstr>GDB Scripting: custom commands</vt:lpstr>
      <vt:lpstr>GDB Scripting: pretty-printers</vt:lpstr>
      <vt:lpstr>GDB Scripting: pretty-printers</vt:lpstr>
      <vt:lpstr>GDB Scripting: auto-loading extensions</vt:lpstr>
      <vt:lpstr>GDB Scripting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GDB Scripting – Hidden Gems</dc:title>
  <cp:lastModifiedBy>dave@vignettecreative.com</cp:lastModifiedBy>
  <cp:revision>1</cp:revision>
  <dcterms:modified xsi:type="dcterms:W3CDTF">2018-11-21T20:12:10Z</dcterms:modified>
</cp:coreProperties>
</file>