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autoCompressPictures="0">
  <p:sldMasterIdLst>
    <p:sldMasterId id="2147483671" r:id="rId1"/>
    <p:sldMasterId id="2147483672" r:id="rId2"/>
  </p:sldMasterIdLst>
  <p:notesMasterIdLst>
    <p:notesMasterId r:id="rId2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5143500" type="screen16x9"/>
  <p:notesSz cx="6858000" cy="9144000"/>
  <p:embeddedFontLst>
    <p:embeddedFont>
      <p:font typeface="Helvetica Neue Light" panose="02000403000000020004" pitchFamily="2" charset="0"/>
      <p:regular r:id="rId26"/>
      <p:bold r:id="rId27"/>
      <p:italic r:id="rId28"/>
      <p:boldItalic r:id="rId29"/>
    </p:embeddedFont>
    <p:embeddedFont>
      <p:font typeface="Verdana" panose="020B0604030504040204" pitchFamily="34" charset="0"/>
      <p:regular r:id="rId30"/>
      <p:bold r:id="rId31"/>
      <p:italic r:id="rId32"/>
      <p:boldItalic r:id="rId3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/>
    <p:restoredTop sz="94730"/>
  </p:normalViewPr>
  <p:slideViewPr>
    <p:cSldViewPr snapToGrid="0">
      <p:cViewPr varScale="1">
        <p:scale>
          <a:sx n="158" d="100"/>
          <a:sy n="158" d="100"/>
        </p:scale>
        <p:origin x="1024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1.fntdata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33" Type="http://schemas.openxmlformats.org/officeDocument/2006/relationships/font" Target="fonts/font8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font" Target="fonts/font7.fntdata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font" Target="fonts/font3.fntdata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font" Target="fonts/font6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3629c7da4_0_44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g43629c7da4_0_4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43629c7da4_0_2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43629c7da4_0_2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43629c7da4_0_2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43629c7da4_0_2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43629c7da4_0_2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43629c7da4_0_2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43629c7da4_0_2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43629c7da4_0_2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43629c7da4_0_3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43629c7da4_0_3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43629c7da4_0_3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43629c7da4_0_3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43629c7da4_0_3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43629c7da4_0_3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43629c7da4_0_3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43629c7da4_0_3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43629c7da4_0_3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43629c7da4_0_3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43629c7da4_0_3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43629c7da4_0_3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43629c7da4_0_2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43629c7da4_0_2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43629c7da4_0_3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43629c7da4_0_3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43629c7da4_0_5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43629c7da4_0_5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43629c7da4_0_50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g43629c7da4_0_5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43629c7da4_0_2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43629c7da4_0_2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43629c7da4_0_2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43629c7da4_0_2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43629c7da4_0_2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43629c7da4_0_2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43629c7da4_0_2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43629c7da4_0_2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43629c7da4_0_2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43629c7da4_0_2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43629c7da4_0_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43629c7da4_0_2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43629c7da4_0_2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43629c7da4_0_2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58" name="Google Shape;58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61" name="Google Shape;61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7" name="Google Shape;87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8" name="Google Shape;88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91" name="Google Shape;91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95" name="Google Shape;95;p2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96" name="Google Shape;96;p2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18" name="Google Shape;18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100" name="Google Shape;100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03" name="Google Shape;103;p2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4" name="Google Shape;104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- Top">
  <p:cSld name="Title - Top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5"/>
          <p:cNvSpPr txBox="1">
            <a:spLocks noGrp="1"/>
          </p:cNvSpPr>
          <p:nvPr>
            <p:ph type="title"/>
          </p:nvPr>
        </p:nvSpPr>
        <p:spPr>
          <a:xfrm>
            <a:off x="1645295" y="133945"/>
            <a:ext cx="5853300" cy="11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500"/>
              <a:buNone/>
              <a:defRPr sz="2600" b="1" i="0" u="none" strike="noStrike" cap="none">
                <a:solidFill>
                  <a:srgbClr val="67BCF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500"/>
              <a:buNone/>
              <a:defRPr sz="42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500"/>
              <a:buNone/>
              <a:defRPr sz="42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500"/>
              <a:buNone/>
              <a:defRPr sz="42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500"/>
              <a:buNone/>
              <a:defRPr sz="42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500"/>
              <a:buNone/>
              <a:defRPr sz="42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500"/>
              <a:buNone/>
              <a:defRPr sz="42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500"/>
              <a:buNone/>
              <a:defRPr sz="42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500"/>
              <a:buNone/>
              <a:defRPr sz="42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109" name="Google Shape;109;p25"/>
          <p:cNvSpPr txBox="1">
            <a:spLocks noGrp="1"/>
          </p:cNvSpPr>
          <p:nvPr>
            <p:ph type="sldNum" idx="12"/>
          </p:nvPr>
        </p:nvSpPr>
        <p:spPr>
          <a:xfrm>
            <a:off x="354330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700" b="0" i="0" u="none" strike="noStrike" cap="none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spcBef>
                <a:spcPts val="0"/>
              </a:spcBef>
              <a:buNone/>
              <a:defRPr sz="700" b="0" i="0" u="none" strike="noStrike" cap="none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spcBef>
                <a:spcPts val="0"/>
              </a:spcBef>
              <a:buNone/>
              <a:defRPr sz="700" b="0" i="0" u="none" strike="noStrike" cap="none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spcBef>
                <a:spcPts val="0"/>
              </a:spcBef>
              <a:buNone/>
              <a:defRPr sz="700" b="0" i="0" u="none" strike="noStrike" cap="none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spcBef>
                <a:spcPts val="0"/>
              </a:spcBef>
              <a:buNone/>
              <a:defRPr sz="700" b="0" i="0" u="none" strike="noStrike" cap="none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spcBef>
                <a:spcPts val="0"/>
              </a:spcBef>
              <a:buNone/>
              <a:defRPr sz="700" b="0" i="0" u="none" strike="noStrike" cap="none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spcBef>
                <a:spcPts val="0"/>
              </a:spcBef>
              <a:buNone/>
              <a:defRPr sz="700" b="0" i="0" u="none" strike="noStrike" cap="none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spcBef>
                <a:spcPts val="0"/>
              </a:spcBef>
              <a:buNone/>
              <a:defRPr sz="700" b="0" i="0" u="none" strike="noStrike" cap="none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spcBef>
                <a:spcPts val="0"/>
              </a:spcBef>
              <a:buNone/>
              <a:defRPr sz="700" b="0" i="0" u="none" strike="noStrike" cap="none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29" name="Google Shape;29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33" name="Google Shape;33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38" name="Google Shape;38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42" name="Google Shape;42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49" name="Google Shape;49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53" name="Google Shape;53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gradFill>
          <a:gsLst>
            <a:gs pos="0">
              <a:srgbClr val="16273E"/>
            </a:gs>
            <a:gs pos="100000">
              <a:srgbClr val="060C12"/>
            </a:gs>
          </a:gsLst>
          <a:lin ang="16200038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6BC2FF"/>
              </a:buClr>
              <a:buSzPts val="2800"/>
              <a:buNone/>
              <a:defRPr sz="2800">
                <a:solidFill>
                  <a:srgbClr val="6BC2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 sz="1800">
                <a:solidFill>
                  <a:schemeClr val="lt1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gradFill>
          <a:gsLst>
            <a:gs pos="0">
              <a:srgbClr val="16273E"/>
            </a:gs>
            <a:gs pos="100000">
              <a:srgbClr val="060C12"/>
            </a:gs>
          </a:gsLst>
          <a:lin ang="16200038" scaled="0"/>
        </a:gra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AdaCore/gnat-gdb-scripts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8541" y="1105349"/>
            <a:ext cx="1675441" cy="712961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6"/>
          <p:cNvSpPr txBox="1">
            <a:spLocks noGrp="1"/>
          </p:cNvSpPr>
          <p:nvPr>
            <p:ph type="title"/>
          </p:nvPr>
        </p:nvSpPr>
        <p:spPr>
          <a:xfrm>
            <a:off x="978932" y="2188698"/>
            <a:ext cx="6235500" cy="9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150" tIns="17150" rIns="17150" bIns="1715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6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GDB Scripting – Hidden Gems</a:t>
            </a:r>
            <a:endParaRPr sz="500"/>
          </a:p>
        </p:txBody>
      </p:sp>
      <p:sp>
        <p:nvSpPr>
          <p:cNvPr id="116" name="Google Shape;116;p26"/>
          <p:cNvSpPr/>
          <p:nvPr/>
        </p:nvSpPr>
        <p:spPr>
          <a:xfrm>
            <a:off x="978932" y="3312080"/>
            <a:ext cx="6235500" cy="5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150" tIns="17150" rIns="17150" bIns="1715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b="1">
                <a:solidFill>
                  <a:srgbClr val="357DB0"/>
                </a:solidFill>
                <a:latin typeface="Verdana"/>
                <a:ea typeface="Verdana"/>
                <a:cs typeface="Verdana"/>
                <a:sym typeface="Verdana"/>
              </a:rPr>
              <a:t>Albert Lee</a:t>
            </a:r>
            <a:endParaRPr sz="1100" b="1">
              <a:solidFill>
                <a:srgbClr val="357DB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b="1">
                <a:solidFill>
                  <a:srgbClr val="357DB0"/>
                </a:solidFill>
                <a:latin typeface="Verdana"/>
                <a:ea typeface="Verdana"/>
                <a:cs typeface="Verdana"/>
                <a:sym typeface="Verdana"/>
              </a:rPr>
              <a:t>2018-11-15</a:t>
            </a:r>
            <a:endParaRPr sz="1100" b="1">
              <a:solidFill>
                <a:srgbClr val="357DB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GDB Tour: source-level view</a:t>
            </a:r>
            <a:endParaRPr/>
          </a:p>
        </p:txBody>
      </p:sp>
      <p:sp>
        <p:nvSpPr>
          <p:cNvPr id="180" name="Google Shape;180;p35"/>
          <p:cNvSpPr txBox="1">
            <a:spLocks noGrp="1"/>
          </p:cNvSpPr>
          <p:nvPr>
            <p:ph type="body" idx="1"/>
          </p:nvPr>
        </p:nvSpPr>
        <p:spPr>
          <a:xfrm>
            <a:off x="1499600" y="1409500"/>
            <a:ext cx="7010700" cy="357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 b="1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500">
                <a:latin typeface="Droid Sans Mono"/>
                <a:ea typeface="Droid Sans Mono"/>
                <a:cs typeface="Droid Sans Mono"/>
                <a:sym typeface="Droid Sans Mono"/>
              </a:rPr>
              <a:t> info local</a:t>
            </a: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Droid Sans Mono"/>
                <a:ea typeface="Droid Sans Mono"/>
                <a:cs typeface="Droid Sans Mono"/>
                <a:sym typeface="Droid Sans Mono"/>
              </a:rPr>
              <a:t>b = 75</a:t>
            </a: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 b="1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500">
                <a:latin typeface="Droid Sans Mono"/>
                <a:ea typeface="Droid Sans Mono"/>
                <a:cs typeface="Droid Sans Mono"/>
                <a:sym typeface="Droid Sans Mono"/>
              </a:rPr>
              <a:t> backtrace</a:t>
            </a: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Droid Sans Mono"/>
                <a:ea typeface="Droid Sans Mono"/>
                <a:cs typeface="Droid Sans Mono"/>
                <a:sym typeface="Droid Sans Mono"/>
              </a:rPr>
              <a:t>#0  main.initialize (r=..., i=10, c=65 'A') at main.adb:17</a:t>
            </a: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Droid Sans Mono"/>
                <a:ea typeface="Droid Sans Mono"/>
                <a:cs typeface="Droid Sans Mono"/>
                <a:sym typeface="Droid Sans Mono"/>
              </a:rPr>
              <a:t>#1  0x0000000000403dd3 in main () at main.adb:23</a:t>
            </a: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 b="1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500">
                <a:latin typeface="Droid Sans Mono"/>
                <a:ea typeface="Droid Sans Mono"/>
                <a:cs typeface="Droid Sans Mono"/>
                <a:sym typeface="Droid Sans Mono"/>
              </a:rPr>
              <a:t> up</a:t>
            </a: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Droid Sans Mono"/>
                <a:ea typeface="Droid Sans Mono"/>
                <a:cs typeface="Droid Sans Mono"/>
                <a:sym typeface="Droid Sans Mono"/>
              </a:rPr>
              <a:t>#1  0x0000000000403dd3 in main () at main.adb:23</a:t>
            </a: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Droid Sans Mono"/>
                <a:ea typeface="Droid Sans Mono"/>
                <a:cs typeface="Droid Sans Mono"/>
                <a:sym typeface="Droid Sans Mono"/>
              </a:rPr>
              <a:t>23     	Initialize (R, 10, 'A');</a:t>
            </a: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 b="1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500">
                <a:latin typeface="Droid Sans Mono"/>
                <a:ea typeface="Droid Sans Mono"/>
                <a:cs typeface="Droid Sans Mono"/>
                <a:sym typeface="Droid Sans Mono"/>
              </a:rPr>
              <a:t> info local</a:t>
            </a: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Droid Sans Mono"/>
                <a:ea typeface="Droid Sans Mono"/>
                <a:cs typeface="Droid Sans Mono"/>
                <a:sym typeface="Droid Sans Mono"/>
              </a:rPr>
              <a:t>r = (a =&gt; -8864, b =&gt; 32767, c =&gt; 100 'd')</a:t>
            </a: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181" name="Google Shape;181;p35"/>
          <p:cNvSpPr txBox="1">
            <a:spLocks noGrp="1"/>
          </p:cNvSpPr>
          <p:nvPr>
            <p:ph type="body" idx="1"/>
          </p:nvPr>
        </p:nvSpPr>
        <p:spPr>
          <a:xfrm>
            <a:off x="311700" y="987225"/>
            <a:ext cx="8520600" cy="49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Inspection of the call stack:</a:t>
            </a:r>
            <a:endParaRPr/>
          </a:p>
        </p:txBody>
      </p:sp>
      <p:sp>
        <p:nvSpPr>
          <p:cNvPr id="182" name="Google Shape;182;p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10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GDB Tour: source-level view</a:t>
            </a:r>
            <a:endParaRPr/>
          </a:p>
        </p:txBody>
      </p:sp>
      <p:sp>
        <p:nvSpPr>
          <p:cNvPr id="188" name="Google Shape;188;p36"/>
          <p:cNvSpPr txBox="1">
            <a:spLocks noGrp="1"/>
          </p:cNvSpPr>
          <p:nvPr>
            <p:ph type="body" idx="1"/>
          </p:nvPr>
        </p:nvSpPr>
        <p:spPr>
          <a:xfrm>
            <a:off x="1164450" y="1742825"/>
            <a:ext cx="6815100" cy="271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catch exception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break engine.adb:549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break Display.Text.Show_Line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run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Breakpoint 3, display.text.show_line (line=...)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  at display-text.adb:123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123   Line_Length : constant Natural := Line’Length;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189" name="Google Shape;189;p36"/>
          <p:cNvSpPr txBox="1">
            <a:spLocks noGrp="1"/>
          </p:cNvSpPr>
          <p:nvPr>
            <p:ph type="body" idx="1"/>
          </p:nvPr>
        </p:nvSpPr>
        <p:spPr>
          <a:xfrm>
            <a:off x="311700" y="1131425"/>
            <a:ext cx="8520600" cy="49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Pause on interesting events: when specific code is executed</a:t>
            </a:r>
            <a:endParaRPr/>
          </a:p>
        </p:txBody>
      </p:sp>
      <p:sp>
        <p:nvSpPr>
          <p:cNvPr id="190" name="Google Shape;190;p3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11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GDB Tour: source-level view</a:t>
            </a:r>
            <a:endParaRPr/>
          </a:p>
        </p:txBody>
      </p:sp>
      <p:sp>
        <p:nvSpPr>
          <p:cNvPr id="196" name="Google Shape;196;p37"/>
          <p:cNvSpPr txBox="1">
            <a:spLocks noGrp="1"/>
          </p:cNvSpPr>
          <p:nvPr>
            <p:ph type="body" idx="1"/>
          </p:nvPr>
        </p:nvSpPr>
        <p:spPr>
          <a:xfrm>
            <a:off x="1404900" y="1629125"/>
            <a:ext cx="6334200" cy="271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watch Display.Text.Current_Line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continue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Hardware watchpoint 4: Display.Text.Current_Line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Old value = 56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New value = 57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display.text.show_line (line=...)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  at display-text.adb:130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130   Current_Line := Current_Line + 1;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197" name="Google Shape;197;p37"/>
          <p:cNvSpPr txBox="1">
            <a:spLocks noGrp="1"/>
          </p:cNvSpPr>
          <p:nvPr>
            <p:ph type="body" idx="1"/>
          </p:nvPr>
        </p:nvSpPr>
        <p:spPr>
          <a:xfrm>
            <a:off x="311700" y="1074575"/>
            <a:ext cx="8520600" cy="49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Pause on interesting events: when data changes</a:t>
            </a:r>
            <a:endParaRPr/>
          </a:p>
        </p:txBody>
      </p:sp>
      <p:sp>
        <p:nvSpPr>
          <p:cNvPr id="198" name="Google Shape;198;p3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12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GDB Scripting (finally)</a:t>
            </a:r>
            <a:endParaRPr/>
          </a:p>
        </p:txBody>
      </p:sp>
      <p:sp>
        <p:nvSpPr>
          <p:cNvPr id="204" name="Google Shape;204;p38"/>
          <p:cNvSpPr txBox="1">
            <a:spLocks noGrp="1"/>
          </p:cNvSpPr>
          <p:nvPr>
            <p:ph type="body" idx="1"/>
          </p:nvPr>
        </p:nvSpPr>
        <p:spPr>
          <a:xfrm>
            <a:off x="311700" y="1246650"/>
            <a:ext cx="8520600" cy="195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GDB makes the state of your program available via a programming interface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You can extend GDB with scripts!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Programmatic access to program state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Custom breakpoints, custom commands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Pretty-printers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Auto-loading extensions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You can also run Python code directly inside GDB:</a:t>
            </a:r>
            <a:endParaRPr/>
          </a:p>
        </p:txBody>
      </p:sp>
      <p:sp>
        <p:nvSpPr>
          <p:cNvPr id="205" name="Google Shape;205;p38"/>
          <p:cNvSpPr txBox="1">
            <a:spLocks noGrp="1"/>
          </p:cNvSpPr>
          <p:nvPr>
            <p:ph type="body" idx="1"/>
          </p:nvPr>
        </p:nvSpPr>
        <p:spPr>
          <a:xfrm>
            <a:off x="1482025" y="3399350"/>
            <a:ext cx="6860700" cy="156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(gdb) python-interactive ‘Hello, {}!’.format(‘world’)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‘Hello, world!’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(gdb) pi import antigravity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(gdb) source my_gdb_extensions.py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206" name="Google Shape;206;p3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13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GDB Scripting: programmatic inspection</a:t>
            </a:r>
            <a:endParaRPr/>
          </a:p>
        </p:txBody>
      </p:sp>
      <p:sp>
        <p:nvSpPr>
          <p:cNvPr id="212" name="Google Shape;212;p39"/>
          <p:cNvSpPr txBox="1">
            <a:spLocks noGrp="1"/>
          </p:cNvSpPr>
          <p:nvPr>
            <p:ph type="body" idx="1"/>
          </p:nvPr>
        </p:nvSpPr>
        <p:spPr>
          <a:xfrm>
            <a:off x="1395450" y="1879750"/>
            <a:ext cx="6353100" cy="192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pi frame = gdb.selected_frame()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pi {symbol.name: str(symbol.value(frame))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         </a:t>
            </a:r>
            <a:r>
              <a:rPr lang="fr" sz="1600" b="1">
                <a:latin typeface="Droid Sans Mono"/>
                <a:ea typeface="Droid Sans Mono"/>
                <a:cs typeface="Droid Sans Mono"/>
                <a:sym typeface="Droid Sans Mono"/>
              </a:rPr>
              <a:t>for</a:t>
            </a: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symbol </a:t>
            </a:r>
            <a:r>
              <a:rPr lang="fr" sz="1600" b="1">
                <a:latin typeface="Droid Sans Mono"/>
                <a:ea typeface="Droid Sans Mono"/>
                <a:cs typeface="Droid Sans Mono"/>
                <a:sym typeface="Droid Sans Mono"/>
              </a:rPr>
              <a:t>in</a:t>
            </a: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frame.block()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         </a:t>
            </a:r>
            <a:r>
              <a:rPr lang="fr" sz="1600" b="1">
                <a:latin typeface="Droid Sans Mono"/>
                <a:ea typeface="Droid Sans Mono"/>
                <a:cs typeface="Droid Sans Mono"/>
                <a:sym typeface="Droid Sans Mono"/>
              </a:rPr>
              <a:t>if</a:t>
            </a: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symbol.is_variable}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{'r': "(a =&gt; 10, b =&gt; 75, c =&gt; 65 'A')"}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213" name="Google Shape;213;p39"/>
          <p:cNvSpPr txBox="1">
            <a:spLocks noGrp="1"/>
          </p:cNvSpPr>
          <p:nvPr>
            <p:ph type="body" idx="1"/>
          </p:nvPr>
        </p:nvSpPr>
        <p:spPr>
          <a:xfrm>
            <a:off x="311700" y="1101050"/>
            <a:ext cx="8520600" cy="49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For instance, a Python re-implementation of the “info local” command:</a:t>
            </a:r>
            <a:endParaRPr/>
          </a:p>
        </p:txBody>
      </p:sp>
      <p:sp>
        <p:nvSpPr>
          <p:cNvPr id="214" name="Google Shape;214;p3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14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GDB Scripting: custom breakpoints</a:t>
            </a:r>
            <a:endParaRPr/>
          </a:p>
        </p:txBody>
      </p:sp>
      <p:sp>
        <p:nvSpPr>
          <p:cNvPr id="220" name="Google Shape;220;p40"/>
          <p:cNvSpPr txBox="1">
            <a:spLocks noGrp="1"/>
          </p:cNvSpPr>
          <p:nvPr>
            <p:ph type="body" idx="1"/>
          </p:nvPr>
        </p:nvSpPr>
        <p:spPr>
          <a:xfrm>
            <a:off x="692700" y="1879750"/>
            <a:ext cx="7655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break buggy_function if the caller is some_function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221" name="Google Shape;221;p40"/>
          <p:cNvSpPr txBox="1">
            <a:spLocks noGrp="1"/>
          </p:cNvSpPr>
          <p:nvPr>
            <p:ph type="body" idx="1"/>
          </p:nvPr>
        </p:nvSpPr>
        <p:spPr>
          <a:xfrm>
            <a:off x="311700" y="1177250"/>
            <a:ext cx="8520600" cy="49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Have you ever wanted to do something like this?</a:t>
            </a:r>
            <a:endParaRPr/>
          </a:p>
        </p:txBody>
      </p:sp>
      <p:sp>
        <p:nvSpPr>
          <p:cNvPr id="222" name="Google Shape;222;p40"/>
          <p:cNvSpPr txBox="1">
            <a:spLocks noGrp="1"/>
          </p:cNvSpPr>
          <p:nvPr>
            <p:ph type="body" idx="1"/>
          </p:nvPr>
        </p:nvSpPr>
        <p:spPr>
          <a:xfrm>
            <a:off x="311700" y="2625050"/>
            <a:ext cx="8520600" cy="84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i.e. put a breakpoint on “buggy_function” but don’t stop unless “some_function” is the caller.</a:t>
            </a:r>
            <a:endParaRPr/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Using the Python API, you can implement this feature.</a:t>
            </a:r>
            <a:endParaRPr/>
          </a:p>
        </p:txBody>
      </p:sp>
      <p:sp>
        <p:nvSpPr>
          <p:cNvPr id="223" name="Google Shape;223;p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15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GDB Scripting: custom breakpoints</a:t>
            </a:r>
            <a:endParaRPr/>
          </a:p>
        </p:txBody>
      </p:sp>
      <p:sp>
        <p:nvSpPr>
          <p:cNvPr id="229" name="Google Shape;229;p41"/>
          <p:cNvSpPr txBox="1">
            <a:spLocks noGrp="1"/>
          </p:cNvSpPr>
          <p:nvPr>
            <p:ph type="body" idx="1"/>
          </p:nvPr>
        </p:nvSpPr>
        <p:spPr>
          <a:xfrm>
            <a:off x="1441800" y="1041550"/>
            <a:ext cx="7390500" cy="320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latin typeface="Droid Sans Mono"/>
                <a:ea typeface="Droid Sans Mono"/>
                <a:cs typeface="Droid Sans Mono"/>
                <a:sym typeface="Droid Sans Mono"/>
              </a:rPr>
              <a:t>class BreakIfCaller(gdb.Breakpoint):</a:t>
            </a:r>
            <a:endParaRPr sz="14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latin typeface="Droid Sans Mono"/>
                <a:ea typeface="Droid Sans Mono"/>
                <a:cs typeface="Droid Sans Mono"/>
                <a:sym typeface="Droid Sans Mono"/>
              </a:rPr>
              <a:t>    def __init__(self, spec, caller_name):</a:t>
            </a:r>
            <a:endParaRPr sz="14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latin typeface="Droid Sans Mono"/>
                <a:ea typeface="Droid Sans Mono"/>
                <a:cs typeface="Droid Sans Mono"/>
                <a:sym typeface="Droid Sans Mono"/>
              </a:rPr>
              <a:t>        super(BreakIfCaller, self).__init__(spec)</a:t>
            </a:r>
            <a:endParaRPr sz="14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latin typeface="Droid Sans Mono"/>
                <a:ea typeface="Droid Sans Mono"/>
                <a:cs typeface="Droid Sans Mono"/>
                <a:sym typeface="Droid Sans Mono"/>
              </a:rPr>
              <a:t>        self.caller_name = caller_name</a:t>
            </a:r>
            <a:endParaRPr sz="14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latin typeface="Droid Sans Mono"/>
                <a:ea typeface="Droid Sans Mono"/>
                <a:cs typeface="Droid Sans Mono"/>
                <a:sym typeface="Droid Sans Mono"/>
              </a:rPr>
              <a:t>    def stop(self):</a:t>
            </a:r>
            <a:endParaRPr sz="14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latin typeface="Droid Sans Mono"/>
                <a:ea typeface="Droid Sans Mono"/>
                <a:cs typeface="Droid Sans Mono"/>
                <a:sym typeface="Droid Sans Mono"/>
              </a:rPr>
              <a:t>        try:</a:t>
            </a:r>
            <a:endParaRPr sz="14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latin typeface="Droid Sans Mono"/>
                <a:ea typeface="Droid Sans Mono"/>
                <a:cs typeface="Droid Sans Mono"/>
                <a:sym typeface="Droid Sans Mono"/>
              </a:rPr>
              <a:t>            caller_name = (gdb.selected_frame()</a:t>
            </a:r>
            <a:endParaRPr sz="14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latin typeface="Droid Sans Mono"/>
                <a:ea typeface="Droid Sans Mono"/>
                <a:cs typeface="Droid Sans Mono"/>
                <a:sym typeface="Droid Sans Mono"/>
              </a:rPr>
              <a:t>                           .older().function().name)</a:t>
            </a:r>
            <a:endParaRPr sz="14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latin typeface="Droid Sans Mono"/>
                <a:ea typeface="Droid Sans Mono"/>
                <a:cs typeface="Droid Sans Mono"/>
                <a:sym typeface="Droid Sans Mono"/>
              </a:rPr>
              <a:t>        except gdb.error:</a:t>
            </a:r>
            <a:endParaRPr sz="14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latin typeface="Droid Sans Mono"/>
                <a:ea typeface="Droid Sans Mono"/>
                <a:cs typeface="Droid Sans Mono"/>
                <a:sym typeface="Droid Sans Mono"/>
              </a:rPr>
              <a:t>            return False</a:t>
            </a:r>
            <a:endParaRPr sz="14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latin typeface="Droid Sans Mono"/>
                <a:ea typeface="Droid Sans Mono"/>
                <a:cs typeface="Droid Sans Mono"/>
                <a:sym typeface="Droid Sans Mono"/>
              </a:rPr>
              <a:t>        return caller_name == self.caller_name</a:t>
            </a:r>
            <a:endParaRPr sz="14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latin typeface="Droid Sans Mono"/>
                <a:ea typeface="Droid Sans Mono"/>
                <a:cs typeface="Droid Sans Mono"/>
                <a:sym typeface="Droid Sans Mono"/>
              </a:rPr>
              <a:t># And then in GDB:</a:t>
            </a:r>
            <a:endParaRPr sz="14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 b="1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400">
                <a:latin typeface="Droid Sans Mono"/>
                <a:ea typeface="Droid Sans Mono"/>
                <a:cs typeface="Droid Sans Mono"/>
                <a:sym typeface="Droid Sans Mono"/>
              </a:rPr>
              <a:t> pi BreakIfCaller(‘buggy_function’, ‘other_function’)</a:t>
            </a:r>
            <a:endParaRPr sz="14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230" name="Google Shape;230;p4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16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4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GDB Scripting: custom commands</a:t>
            </a:r>
            <a:endParaRPr/>
          </a:p>
        </p:txBody>
      </p:sp>
      <p:sp>
        <p:nvSpPr>
          <p:cNvPr id="236" name="Google Shape;236;p42"/>
          <p:cNvSpPr txBox="1">
            <a:spLocks noGrp="1"/>
          </p:cNvSpPr>
          <p:nvPr>
            <p:ph type="body" idx="1"/>
          </p:nvPr>
        </p:nvSpPr>
        <p:spPr>
          <a:xfrm>
            <a:off x="1099625" y="3239675"/>
            <a:ext cx="7236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break-if-caller buggy_function some_function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237" name="Google Shape;237;p42"/>
          <p:cNvSpPr txBox="1">
            <a:spLocks noGrp="1"/>
          </p:cNvSpPr>
          <p:nvPr>
            <p:ph type="body" idx="1"/>
          </p:nvPr>
        </p:nvSpPr>
        <p:spPr>
          <a:xfrm>
            <a:off x="311700" y="1634450"/>
            <a:ext cx="8520600" cy="175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The Python API lets you create new commands</a:t>
            </a:r>
            <a:endParaRPr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Subclass </a:t>
            </a:r>
            <a:r>
              <a:rPr lang="fr">
                <a:latin typeface="Droid Sans Mono"/>
                <a:ea typeface="Droid Sans Mono"/>
                <a:cs typeface="Droid Sans Mono"/>
                <a:sym typeface="Droid Sans Mono"/>
              </a:rPr>
              <a:t>gdb.Command</a:t>
            </a:r>
            <a:r>
              <a:rPr lang="fr"/>
              <a:t> and override </a:t>
            </a:r>
            <a:r>
              <a:rPr lang="fr">
                <a:latin typeface="Droid Sans Mono"/>
                <a:ea typeface="Droid Sans Mono"/>
                <a:cs typeface="Droid Sans Mono"/>
                <a:sym typeface="Droid Sans Mono"/>
              </a:rPr>
              <a:t>.invoke</a:t>
            </a:r>
            <a:endParaRPr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The previous example could be exposed as:</a:t>
            </a:r>
            <a:endParaRPr/>
          </a:p>
        </p:txBody>
      </p:sp>
      <p:sp>
        <p:nvSpPr>
          <p:cNvPr id="238" name="Google Shape;238;p4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17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GDB Scripting: pretty-printers</a:t>
            </a:r>
            <a:endParaRPr/>
          </a:p>
        </p:txBody>
      </p:sp>
      <p:sp>
        <p:nvSpPr>
          <p:cNvPr id="244" name="Google Shape;244;p43"/>
          <p:cNvSpPr txBox="1">
            <a:spLocks noGrp="1"/>
          </p:cNvSpPr>
          <p:nvPr>
            <p:ph type="body" idx="1"/>
          </p:nvPr>
        </p:nvSpPr>
        <p:spPr>
          <a:xfrm>
            <a:off x="1361325" y="1422550"/>
            <a:ext cx="7470900" cy="23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--  In your Ada source code…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package Int_Vectors is new Ada.Containers.Vectors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 (Index_Type =&gt; Positive, Element_Type =&gt; Integer);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V : Int_Vectors.Vector;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# … then in GDB: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print v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$1 = (elements =&gt; 0x459260, last =&gt; 3, tc =&gt; (busy =&gt; 0, lock =&gt; 0))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# Whereas we want: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print v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$1 = break.int_vectors.vector of length 3 = {1, 2, 3}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245" name="Google Shape;245;p43"/>
          <p:cNvSpPr txBox="1">
            <a:spLocks noGrp="1"/>
          </p:cNvSpPr>
          <p:nvPr>
            <p:ph type="body" idx="1"/>
          </p:nvPr>
        </p:nvSpPr>
        <p:spPr>
          <a:xfrm>
            <a:off x="311700" y="948650"/>
            <a:ext cx="8520600" cy="49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Have you ever tried to inspect the content of a vector?</a:t>
            </a:r>
            <a:endParaRPr/>
          </a:p>
        </p:txBody>
      </p:sp>
      <p:sp>
        <p:nvSpPr>
          <p:cNvPr id="246" name="Google Shape;246;p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18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4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GDB Scripting: pretty-printers</a:t>
            </a:r>
            <a:endParaRPr/>
          </a:p>
        </p:txBody>
      </p:sp>
      <p:sp>
        <p:nvSpPr>
          <p:cNvPr id="252" name="Google Shape;252;p44"/>
          <p:cNvSpPr txBox="1">
            <a:spLocks noGrp="1"/>
          </p:cNvSpPr>
          <p:nvPr>
            <p:ph type="body" idx="1"/>
          </p:nvPr>
        </p:nvSpPr>
        <p:spPr>
          <a:xfrm>
            <a:off x="311700" y="1335150"/>
            <a:ext cx="8520600" cy="34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GDB pretty-printers are Python objects</a:t>
            </a:r>
            <a:endParaRPr/>
          </a:p>
          <a:p>
            <a:pPr marL="457200" lvl="0" indent="-3429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Register them to GDB and override their methods to:</a:t>
            </a:r>
            <a:endParaRPr/>
          </a:p>
          <a:p>
            <a:pPr marL="914400" lvl="1" indent="-3175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make them match objects to pretty-print</a:t>
            </a:r>
            <a:endParaRPr/>
          </a:p>
          <a:p>
            <a:pPr marL="914400" lvl="1" indent="-3175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yield text to display</a:t>
            </a:r>
            <a:endParaRPr/>
          </a:p>
          <a:p>
            <a:pPr marL="457200" lvl="0" indent="-3429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They automatically compose (e.g. nested containers)</a:t>
            </a:r>
            <a:endParaRPr/>
          </a:p>
          <a:p>
            <a:pPr marL="457200" lvl="0" indent="-3429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Pretty-printers for standard containers in GNAT Pro</a:t>
            </a:r>
            <a:br>
              <a:rPr lang="fr"/>
            </a:br>
            <a:r>
              <a:rPr lang="fr"/>
              <a:t>(</a:t>
            </a:r>
            <a:r>
              <a:rPr lang="fr" u="sng">
                <a:solidFill>
                  <a:schemeClr val="hlink"/>
                </a:solidFill>
                <a:hlinkClick r:id="rId3"/>
              </a:rPr>
              <a:t>https://github.com/AdaCore/gnat-gdb-scripts</a:t>
            </a:r>
            <a:r>
              <a:rPr lang="fr"/>
              <a:t>)</a:t>
            </a:r>
            <a:endParaRPr/>
          </a:p>
        </p:txBody>
      </p:sp>
      <p:sp>
        <p:nvSpPr>
          <p:cNvPr id="253" name="Google Shape;253;p4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19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Print people</a:t>
            </a:r>
            <a:endParaRPr/>
          </a:p>
        </p:txBody>
      </p:sp>
      <p:sp>
        <p:nvSpPr>
          <p:cNvPr id="122" name="Google Shape;122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Droid Sans Mono"/>
                <a:ea typeface="Droid Sans Mono"/>
                <a:cs typeface="Droid Sans Mono"/>
                <a:sym typeface="Droid Sans Mono"/>
              </a:rPr>
              <a:t>Put_Line (“IN CONNECT...”);</a:t>
            </a:r>
            <a:endParaRPr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Droid Sans Mono"/>
                <a:ea typeface="Droid Sans Mono"/>
                <a:cs typeface="Droid Sans Mono"/>
                <a:sym typeface="Droid Sans Mono"/>
              </a:rPr>
              <a:t>Put_Line (“   credentials: “ &amp; Image (Credentials));</a:t>
            </a:r>
            <a:endParaRPr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Droid Sans Mono"/>
                <a:ea typeface="Droid Sans Mono"/>
                <a:cs typeface="Droid Sans Mono"/>
                <a:sym typeface="Droid Sans Mono"/>
              </a:rPr>
              <a:t>if Check_Credentials (Session, Credentials) then</a:t>
            </a:r>
            <a:endParaRPr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Droid Sans Mono"/>
                <a:ea typeface="Droid Sans Mono"/>
                <a:cs typeface="Droid Sans Mono"/>
                <a:sym typeface="Droid Sans Mono"/>
              </a:rPr>
              <a:t>   Put_Line (“   credentials accepted”);</a:t>
            </a:r>
            <a:endParaRPr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Droid Sans Mono"/>
                <a:ea typeface="Droid Sans Mono"/>
                <a:cs typeface="Droid Sans Mono"/>
                <a:sym typeface="Droid Sans Mono"/>
              </a:rPr>
              <a:t>   Session.Authenticated := True;</a:t>
            </a:r>
            <a:endParaRPr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Droid Sans Mono"/>
                <a:ea typeface="Droid Sans Mono"/>
                <a:cs typeface="Droid Sans Mono"/>
                <a:sym typeface="Droid Sans Mono"/>
              </a:rPr>
              <a:t>end if;</a:t>
            </a:r>
            <a:endParaRPr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Droid Sans Mono"/>
                <a:ea typeface="Droid Sans Mono"/>
                <a:cs typeface="Droid Sans Mono"/>
                <a:sym typeface="Droid Sans Mono"/>
              </a:rPr>
              <a:t>Put_Line (“&lt;--”);</a:t>
            </a:r>
            <a:endParaRPr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123" name="Google Shape;123;p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2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4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GDB Scripting: auto-loading extensions</a:t>
            </a:r>
            <a:endParaRPr/>
          </a:p>
        </p:txBody>
      </p:sp>
      <p:sp>
        <p:nvSpPr>
          <p:cNvPr id="259" name="Google Shape;259;p45"/>
          <p:cNvSpPr txBox="1">
            <a:spLocks noGrp="1"/>
          </p:cNvSpPr>
          <p:nvPr>
            <p:ph type="body" idx="1"/>
          </p:nvPr>
        </p:nvSpPr>
        <p:spPr>
          <a:xfrm>
            <a:off x="311700" y="1482050"/>
            <a:ext cx="8520600" cy="257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Writing extensions is cool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Have GDB automatically load them is even better:</a:t>
            </a:r>
            <a:endParaRPr/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 i="1">
                <a:latin typeface="Droid Sans Mono"/>
                <a:ea typeface="Droid Sans Mono"/>
                <a:cs typeface="Droid Sans Mono"/>
                <a:sym typeface="Droid Sans Mono"/>
              </a:rPr>
              <a:t>my_program</a:t>
            </a:r>
            <a:r>
              <a:rPr lang="fr">
                <a:latin typeface="Droid Sans Mono"/>
                <a:ea typeface="Droid Sans Mono"/>
                <a:cs typeface="Droid Sans Mono"/>
                <a:sym typeface="Droid Sans Mono"/>
              </a:rPr>
              <a:t>-gdb.py</a:t>
            </a:r>
            <a:r>
              <a:rPr lang="fr"/>
              <a:t> OR </a:t>
            </a:r>
            <a:r>
              <a:rPr lang="fr" i="1">
                <a:latin typeface="Droid Sans Mono"/>
                <a:ea typeface="Droid Sans Mono"/>
                <a:cs typeface="Droid Sans Mono"/>
                <a:sym typeface="Droid Sans Mono"/>
              </a:rPr>
              <a:t>my_shared_lib</a:t>
            </a:r>
            <a:r>
              <a:rPr lang="fr">
                <a:latin typeface="Droid Sans Mono"/>
                <a:ea typeface="Droid Sans Mono"/>
                <a:cs typeface="Droid Sans Mono"/>
                <a:sym typeface="Droid Sans Mono"/>
              </a:rPr>
              <a:t>-gdb.py</a:t>
            </a:r>
            <a:endParaRPr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>
                <a:latin typeface="Droid Sans Mono"/>
                <a:ea typeface="Droid Sans Mono"/>
                <a:cs typeface="Droid Sans Mono"/>
                <a:sym typeface="Droid Sans Mono"/>
              </a:rPr>
              <a:t>.debug_gdb_script</a:t>
            </a:r>
            <a:r>
              <a:rPr lang="fr"/>
              <a:t> section in executables</a:t>
            </a:r>
            <a:endParaRPr/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Requires some “safe path” tuning for security</a:t>
            </a:r>
            <a:endParaRPr/>
          </a:p>
        </p:txBody>
      </p:sp>
      <p:sp>
        <p:nvSpPr>
          <p:cNvPr id="260" name="Google Shape;260;p4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20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4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GDB Scripting</a:t>
            </a:r>
            <a:endParaRPr/>
          </a:p>
        </p:txBody>
      </p:sp>
      <p:sp>
        <p:nvSpPr>
          <p:cNvPr id="266" name="Google Shape;266;p46"/>
          <p:cNvSpPr txBox="1">
            <a:spLocks noGrp="1"/>
          </p:cNvSpPr>
          <p:nvPr>
            <p:ph type="body" idx="1"/>
          </p:nvPr>
        </p:nvSpPr>
        <p:spPr>
          <a:xfrm>
            <a:off x="311700" y="1817325"/>
            <a:ext cx="8520600" cy="16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The Python API offers much more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API reference in GDB’s documentation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The sky’s the limit!</a:t>
            </a:r>
            <a:endParaRPr/>
          </a:p>
        </p:txBody>
      </p:sp>
      <p:sp>
        <p:nvSpPr>
          <p:cNvPr id="267" name="Google Shape;267;p4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21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" name="Google Shape;272;p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8102" y="1567918"/>
            <a:ext cx="4717953" cy="20076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Debugger people</a:t>
            </a:r>
            <a:endParaRPr/>
          </a:p>
        </p:txBody>
      </p:sp>
      <p:sp>
        <p:nvSpPr>
          <p:cNvPr id="129" name="Google Shape;129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Droid Sans Mono"/>
                <a:ea typeface="Droid Sans Mono"/>
                <a:cs typeface="Droid Sans Mono"/>
                <a:sym typeface="Droid Sans Mono"/>
              </a:rPr>
              <a:t>$ gdb ./test_connect</a:t>
            </a:r>
            <a:endParaRPr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Droid Sans Mono"/>
                <a:ea typeface="Droid Sans Mono"/>
                <a:cs typeface="Droid Sans Mono"/>
                <a:sym typeface="Droid Sans Mono"/>
              </a:rPr>
              <a:t>(gdb) break connect</a:t>
            </a:r>
            <a:endParaRPr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Droid Sans Mono"/>
                <a:ea typeface="Droid Sans Mono"/>
                <a:cs typeface="Droid Sans Mono"/>
                <a:sym typeface="Droid Sans Mono"/>
              </a:rPr>
              <a:t>(gdb) run</a:t>
            </a:r>
            <a:endParaRPr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Droid Sans Mono"/>
                <a:ea typeface="Droid Sans Mono"/>
                <a:cs typeface="Droid Sans Mono"/>
                <a:sym typeface="Droid Sans Mono"/>
              </a:rPr>
              <a:t>(gdb) print credentials</a:t>
            </a:r>
            <a:endParaRPr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Droid Sans Mono"/>
                <a:ea typeface="Droid Sans Mono"/>
                <a:cs typeface="Droid Sans Mono"/>
                <a:sym typeface="Droid Sans Mono"/>
              </a:rPr>
              <a:t>(gdb) next</a:t>
            </a:r>
            <a:endParaRPr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Droid Sans Mono"/>
                <a:ea typeface="Droid Sans Mono"/>
                <a:cs typeface="Droid Sans Mono"/>
                <a:sym typeface="Droid Sans Mono"/>
              </a:rPr>
              <a:t>(gdb) next</a:t>
            </a:r>
            <a:endParaRPr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130" name="Google Shape;130;p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3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GDB Tour</a:t>
            </a:r>
            <a:endParaRPr/>
          </a:p>
        </p:txBody>
      </p:sp>
      <p:sp>
        <p:nvSpPr>
          <p:cNvPr id="136" name="Google Shape;136;p29"/>
          <p:cNvSpPr txBox="1">
            <a:spLocks noGrp="1"/>
          </p:cNvSpPr>
          <p:nvPr>
            <p:ph type="body" idx="1"/>
          </p:nvPr>
        </p:nvSpPr>
        <p:spPr>
          <a:xfrm>
            <a:off x="1027500" y="1461100"/>
            <a:ext cx="7804800" cy="263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GDB lets you inspect the program as it runs</a:t>
            </a:r>
            <a:endParaRPr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Low-level aspects (registers, assembly, …)</a:t>
            </a:r>
            <a:endParaRPr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Source-level aspects (source locations, variables, …)</a:t>
            </a:r>
            <a:endParaRPr/>
          </a:p>
        </p:txBody>
      </p:sp>
      <p:sp>
        <p:nvSpPr>
          <p:cNvPr id="137" name="Google Shape;137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4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GDB Tour: low-level view (1/3): registers</a:t>
            </a:r>
            <a:endParaRPr/>
          </a:p>
        </p:txBody>
      </p:sp>
      <p:sp>
        <p:nvSpPr>
          <p:cNvPr id="143" name="Google Shape;143;p30"/>
          <p:cNvSpPr txBox="1">
            <a:spLocks noGrp="1"/>
          </p:cNvSpPr>
          <p:nvPr>
            <p:ph type="body" idx="1"/>
          </p:nvPr>
        </p:nvSpPr>
        <p:spPr>
          <a:xfrm>
            <a:off x="1188150" y="1152475"/>
            <a:ext cx="6767700" cy="313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info registers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rax        	0x1             	1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rbx        	0x0             	0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rcx        	0xfbad0087      	4222419079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rdx        	0x0             	0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rsi        	0x7ffff7f8e710  	140737353672464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[…]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r15        	0x0             	0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rip        	0x403d01        	0x403d01 &lt;main+9&gt;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eflags     	0x206           	[ PF IF ]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144" name="Google Shape;144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5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GDB Tour: low-level view (2/3): ASM code</a:t>
            </a:r>
            <a:endParaRPr/>
          </a:p>
        </p:txBody>
      </p:sp>
      <p:sp>
        <p:nvSpPr>
          <p:cNvPr id="150" name="Google Shape;150;p31"/>
          <p:cNvSpPr txBox="1">
            <a:spLocks noGrp="1"/>
          </p:cNvSpPr>
          <p:nvPr>
            <p:ph type="body" idx="1"/>
          </p:nvPr>
        </p:nvSpPr>
        <p:spPr>
          <a:xfrm>
            <a:off x="1367250" y="1152475"/>
            <a:ext cx="6409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disassemble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Dump of assembler code for function _ada_main: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  0x0000000000403cf8 &lt;+0&gt;: 	push   %rbp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  0x0000000000403cf9 &lt;+1&gt;: 	mov	%rsp,%rbp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  0x0000000000403cfc &lt;+4&gt;: 	push   %rbx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  0x0000000000403cfd &lt;+5&gt;: 	sub	$0x8,%rsp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=&gt; 0x0000000000403d01 &lt;+9&gt;: 	mov	$0x428248,%eax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  0x0000000000403d06 &lt;+14&gt;:	mov	$0x428258,%edx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  0x0000000000403d0b &lt;+19&gt;:	mov	%rax,%rcx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  0x0000000000403d0e &lt;+22&gt;:	mov	%rdx,%rbx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[…]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151" name="Google Shape;151;p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6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GDB Tour: low-level view (3/3): memory</a:t>
            </a:r>
            <a:endParaRPr/>
          </a:p>
        </p:txBody>
      </p:sp>
      <p:sp>
        <p:nvSpPr>
          <p:cNvPr id="157" name="Google Shape;157;p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 b="1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500">
                <a:latin typeface="Droid Sans Mono"/>
                <a:ea typeface="Droid Sans Mono"/>
                <a:cs typeface="Droid Sans Mono"/>
                <a:sym typeface="Droid Sans Mono"/>
              </a:rPr>
              <a:t> x/3gx $rax</a:t>
            </a: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Droid Sans Mono"/>
                <a:ea typeface="Droid Sans Mono"/>
                <a:cs typeface="Droid Sans Mono"/>
                <a:sym typeface="Droid Sans Mono"/>
              </a:rPr>
              <a:t>0x428248:   	0x77202c6f6c6c6548  	0x00000021646c726f</a:t>
            </a: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Droid Sans Mono"/>
                <a:ea typeface="Droid Sans Mono"/>
                <a:cs typeface="Droid Sans Mono"/>
                <a:sym typeface="Droid Sans Mono"/>
              </a:rPr>
              <a:t>0x428258:   	0x0000000d00000001</a:t>
            </a: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 b="1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500">
                <a:latin typeface="Droid Sans Mono"/>
                <a:ea typeface="Droid Sans Mono"/>
                <a:cs typeface="Droid Sans Mono"/>
                <a:sym typeface="Droid Sans Mono"/>
              </a:rPr>
              <a:t> x/14bo $rax</a:t>
            </a: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Droid Sans Mono"/>
                <a:ea typeface="Droid Sans Mono"/>
                <a:cs typeface="Droid Sans Mono"/>
                <a:sym typeface="Droid Sans Mono"/>
              </a:rPr>
              <a:t>0x428248:   0110	0145	0154	0154	0157	054 	040 	0167</a:t>
            </a: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Droid Sans Mono"/>
                <a:ea typeface="Droid Sans Mono"/>
                <a:cs typeface="Droid Sans Mono"/>
                <a:sym typeface="Droid Sans Mono"/>
              </a:rPr>
              <a:t>0x428250:   0157	0162	0154	0144	041 	0</a:t>
            </a: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 b="1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500">
                <a:latin typeface="Droid Sans Mono"/>
                <a:ea typeface="Droid Sans Mono"/>
                <a:cs typeface="Droid Sans Mono"/>
                <a:sym typeface="Droid Sans Mono"/>
              </a:rPr>
              <a:t> x/1s $rax</a:t>
            </a: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Droid Sans Mono"/>
                <a:ea typeface="Droid Sans Mono"/>
                <a:cs typeface="Droid Sans Mono"/>
                <a:sym typeface="Droid Sans Mono"/>
              </a:rPr>
              <a:t>0x428248:   "Hello, world!["00"]"</a:t>
            </a: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158" name="Google Shape;158;p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7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GDB Tour: source-level view</a:t>
            </a:r>
            <a:endParaRPr/>
          </a:p>
        </p:txBody>
      </p:sp>
      <p:sp>
        <p:nvSpPr>
          <p:cNvPr id="164" name="Google Shape;164;p33"/>
          <p:cNvSpPr txBox="1">
            <a:spLocks noGrp="1"/>
          </p:cNvSpPr>
          <p:nvPr>
            <p:ph type="body" idx="1"/>
          </p:nvPr>
        </p:nvSpPr>
        <p:spPr>
          <a:xfrm>
            <a:off x="1650000" y="1563950"/>
            <a:ext cx="5844000" cy="28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list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8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9      	procedure Initialize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10       	(R : out Record_Type;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11          I : Integer; C : Character) is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12     	begin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13        	R.A := I;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14        	R.B := 2 * I;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15        	R.C := C;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16     	end Initialize;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165" name="Google Shape;165;p33"/>
          <p:cNvSpPr txBox="1">
            <a:spLocks noGrp="1"/>
          </p:cNvSpPr>
          <p:nvPr>
            <p:ph type="body" idx="1"/>
          </p:nvPr>
        </p:nvSpPr>
        <p:spPr>
          <a:xfrm>
            <a:off x="311700" y="1066238"/>
            <a:ext cx="8520600" cy="49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Corresponding location in sources:</a:t>
            </a:r>
            <a:endParaRPr/>
          </a:p>
        </p:txBody>
      </p:sp>
      <p:sp>
        <p:nvSpPr>
          <p:cNvPr id="166" name="Google Shape;166;p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8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GDB Tour: source-level view</a:t>
            </a:r>
            <a:endParaRPr/>
          </a:p>
        </p:txBody>
      </p:sp>
      <p:sp>
        <p:nvSpPr>
          <p:cNvPr id="172" name="Google Shape;172;p34"/>
          <p:cNvSpPr txBox="1">
            <a:spLocks noGrp="1"/>
          </p:cNvSpPr>
          <p:nvPr>
            <p:ph type="body" idx="1"/>
          </p:nvPr>
        </p:nvSpPr>
        <p:spPr>
          <a:xfrm>
            <a:off x="1802400" y="1617125"/>
            <a:ext cx="5539200" cy="298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info args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r = (a =&gt; -8864, b =&gt; 32767, c =&gt; 84 'T')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i = 10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c = 65 'A'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info local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b = 75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print r.b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$1 = 32767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173" name="Google Shape;173;p34"/>
          <p:cNvSpPr txBox="1">
            <a:spLocks noGrp="1"/>
          </p:cNvSpPr>
          <p:nvPr>
            <p:ph type="body" idx="1"/>
          </p:nvPr>
        </p:nvSpPr>
        <p:spPr>
          <a:xfrm>
            <a:off x="311700" y="1068575"/>
            <a:ext cx="8520600" cy="49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Inspection of arguments and local variables, evaluation of arbitrary expression:</a:t>
            </a:r>
            <a:endParaRPr/>
          </a:p>
        </p:txBody>
      </p:sp>
      <p:sp>
        <p:nvSpPr>
          <p:cNvPr id="174" name="Google Shape;174;p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9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1102</Words>
  <Application>Microsoft Macintosh PowerPoint</Application>
  <PresentationFormat>On-screen Show (16:9)</PresentationFormat>
  <Paragraphs>211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Helvetica Neue Light</vt:lpstr>
      <vt:lpstr>Droid Sans Mono</vt:lpstr>
      <vt:lpstr>Arial</vt:lpstr>
      <vt:lpstr>Verdana</vt:lpstr>
      <vt:lpstr>Simple Light</vt:lpstr>
      <vt:lpstr>Simple Light</vt:lpstr>
      <vt:lpstr>GDB Scripting – Hidden Gems</vt:lpstr>
      <vt:lpstr>Print people</vt:lpstr>
      <vt:lpstr>Debugger people</vt:lpstr>
      <vt:lpstr>GDB Tour</vt:lpstr>
      <vt:lpstr>GDB Tour: low-level view (1/3): registers</vt:lpstr>
      <vt:lpstr>GDB Tour: low-level view (2/3): ASM code</vt:lpstr>
      <vt:lpstr>GDB Tour: low-level view (3/3): memory</vt:lpstr>
      <vt:lpstr>GDB Tour: source-level view</vt:lpstr>
      <vt:lpstr>GDB Tour: source-level view</vt:lpstr>
      <vt:lpstr>GDB Tour: source-level view</vt:lpstr>
      <vt:lpstr>GDB Tour: source-level view</vt:lpstr>
      <vt:lpstr>GDB Tour: source-level view</vt:lpstr>
      <vt:lpstr>GDB Scripting (finally)</vt:lpstr>
      <vt:lpstr>GDB Scripting: programmatic inspection</vt:lpstr>
      <vt:lpstr>GDB Scripting: custom breakpoints</vt:lpstr>
      <vt:lpstr>GDB Scripting: custom breakpoints</vt:lpstr>
      <vt:lpstr>GDB Scripting: custom commands</vt:lpstr>
      <vt:lpstr>GDB Scripting: pretty-printers</vt:lpstr>
      <vt:lpstr>GDB Scripting: pretty-printers</vt:lpstr>
      <vt:lpstr>GDB Scripting: auto-loading extensions</vt:lpstr>
      <vt:lpstr>GDB Scripting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GDB Scripting – Hidden Gems</dc:title>
  <cp:lastModifiedBy>dave@vignettecreative.com</cp:lastModifiedBy>
  <cp:revision>1</cp:revision>
  <dcterms:modified xsi:type="dcterms:W3CDTF">2018-11-21T20:12:10Z</dcterms:modified>
</cp:coreProperties>
</file>