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9" r:id="rId3"/>
    <p:sldId id="260" r:id="rId4"/>
    <p:sldId id="314" r:id="rId5"/>
    <p:sldId id="312" r:id="rId6"/>
    <p:sldId id="270" r:id="rId7"/>
    <p:sldId id="267" r:id="rId8"/>
    <p:sldId id="271" r:id="rId9"/>
    <p:sldId id="306" r:id="rId10"/>
    <p:sldId id="311" r:id="rId11"/>
    <p:sldId id="307" r:id="rId12"/>
    <p:sldId id="316" r:id="rId13"/>
    <p:sldId id="315" r:id="rId14"/>
    <p:sldId id="317" r:id="rId15"/>
    <p:sldId id="308" r:id="rId16"/>
    <p:sldId id="305" r:id="rId17"/>
    <p:sldId id="309" r:id="rId18"/>
    <p:sldId id="304" r:id="rId19"/>
  </p:sldIdLst>
  <p:sldSz cx="9144000" cy="5143500" type="screen16x9"/>
  <p:notesSz cx="6858000" cy="9296400"/>
  <p:embeddedFontLst>
    <p:embeddedFont>
      <p:font typeface="Arial Narrow" panose="020B0604020202020204" pitchFamily="34" charset="0"/>
      <p:regular r:id="rId21"/>
      <p:bold r:id="rId22"/>
      <p:italic r:id="rId23"/>
      <p:boldItalic r:id="rId24"/>
    </p:embeddedFon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59362" autoAdjust="0"/>
  </p:normalViewPr>
  <p:slideViewPr>
    <p:cSldViewPr snapToGrid="0">
      <p:cViewPr varScale="1">
        <p:scale>
          <a:sx n="95" d="100"/>
          <a:sy n="95" d="100"/>
        </p:scale>
        <p:origin x="28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fa61faee8_1_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g3fa61fae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435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524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6614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313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8639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4712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492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917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fa61faee8_1_14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67" name="Google Shape;67;g3fa61faee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444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92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943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775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24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83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B8A92E-38C8-445B-AA0A-BD8FC7FD8ED0}"/>
              </a:ext>
            </a:extLst>
          </p:cNvPr>
          <p:cNvSpPr/>
          <p:nvPr/>
        </p:nvSpPr>
        <p:spPr>
          <a:xfrm>
            <a:off x="5536096" y="4377478"/>
            <a:ext cx="3399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Boston (Burlington), Mass.</a:t>
            </a:r>
            <a:br>
              <a:rPr 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</a:br>
            <a:r>
              <a:rPr 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November 14-15, 2018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122AE6-F9B5-4131-82E5-9782489BA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 2012 Capability Sets (FACE 3.0)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3" y="950311"/>
            <a:ext cx="7665203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General-Purpose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Restrictions similar to Ada 95 General-Purpose set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Static subtype predicates allowed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Contract-based programming features excluded</a:t>
            </a:r>
            <a:endParaRPr lang="en-US" sz="200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Safety-Extended</a:t>
            </a: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Safety-Base &amp; Security</a:t>
            </a: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sz="5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EC5C894-387F-4624-BAC9-EB1F142973D6}"/>
              </a:ext>
            </a:extLst>
          </p:cNvPr>
          <p:cNvSpPr/>
          <p:nvPr/>
        </p:nvSpPr>
        <p:spPr>
          <a:xfrm>
            <a:off x="4296235" y="2777684"/>
            <a:ext cx="228600" cy="963386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BD61F-C631-4092-B4E4-2426FE5EAEBE}"/>
              </a:ext>
            </a:extLst>
          </p:cNvPr>
          <p:cNvSpPr txBox="1"/>
          <p:nvPr/>
        </p:nvSpPr>
        <p:spPr>
          <a:xfrm>
            <a:off x="4666332" y="3057442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487CFE-EA5D-43DF-BA0F-09F15B96D0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721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3" y="340740"/>
            <a:ext cx="8054959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 Capability Sets (FACE 3.1, proposed)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3" y="950311"/>
            <a:ext cx="7665203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 95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Same as in FACE 3.0</a:t>
            </a: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 2012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General-Purpose</a:t>
            </a:r>
          </a:p>
          <a:p>
            <a:pPr marL="749300" lvl="1" indent="-285750">
              <a:spcBef>
                <a:spcPts val="0"/>
              </a:spcBef>
              <a:buClr>
                <a:srgbClr val="FFFFFF"/>
              </a:buClr>
              <a:buSzPts val="1500"/>
            </a:pP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Allow contract-based</a:t>
            </a:r>
            <a:br>
              <a:rPr lang="en-US" sz="1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programming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Safety-Extended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Safety-Base &amp; Security</a:t>
            </a:r>
          </a:p>
          <a:p>
            <a:pPr marL="749300" lvl="1" indent="-285750">
              <a:spcBef>
                <a:spcPts val="0"/>
              </a:spcBef>
              <a:buClr>
                <a:srgbClr val="FFFFFF"/>
              </a:buClr>
              <a:buSzPts val="1500"/>
            </a:pP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Allow more general exception handling</a:t>
            </a:r>
          </a:p>
          <a:p>
            <a:pPr marL="749300" lvl="1" indent="-285750">
              <a:spcBef>
                <a:spcPts val="0"/>
              </a:spcBef>
              <a:buClr>
                <a:srgbClr val="FFFFFF"/>
              </a:buClr>
              <a:buSzPts val="1500"/>
            </a:pP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Allow dynamic allocation during elaboration</a:t>
            </a: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20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sz="500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CFBC5B5-18B4-45F1-8045-FA89E931AE3A}"/>
              </a:ext>
            </a:extLst>
          </p:cNvPr>
          <p:cNvSpPr/>
          <p:nvPr/>
        </p:nvSpPr>
        <p:spPr>
          <a:xfrm>
            <a:off x="3940635" y="2434645"/>
            <a:ext cx="145150" cy="1148944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599DD-3BE9-487B-BE07-1CB4E16F87D3}"/>
              </a:ext>
            </a:extLst>
          </p:cNvPr>
          <p:cNvSpPr txBox="1"/>
          <p:nvPr/>
        </p:nvSpPr>
        <p:spPr>
          <a:xfrm>
            <a:off x="4207316" y="2599745"/>
            <a:ext cx="3081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Restrictions similar to those</a:t>
            </a:r>
            <a:br>
              <a:rPr lang="en-US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the Ada 95 capability set,</a:t>
            </a:r>
          </a:p>
          <a:p>
            <a:r>
              <a:rPr lang="en-US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 based on Ada 2012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815CD-4EC1-441A-AD5D-FF2DA112AF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266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3" y="340740"/>
            <a:ext cx="8054959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 2012 and Dept. of Defense Guidance</a:t>
            </a:r>
            <a:endParaRPr sz="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815CD-4EC1-441A-AD5D-FF2DA112AF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5A5BF-602C-4E84-A07F-96AD6F0B38C0}"/>
              </a:ext>
            </a:extLst>
          </p:cNvPr>
          <p:cNvSpPr txBox="1"/>
          <p:nvPr/>
        </p:nvSpPr>
        <p:spPr>
          <a:xfrm>
            <a:off x="942083" y="1420586"/>
            <a:ext cx="79047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Defense Innovation Board </a:t>
            </a:r>
            <a:r>
              <a:rPr lang="en-US" sz="2400" i="1" dirty="0">
                <a:solidFill>
                  <a:schemeClr val="bg1"/>
                </a:solidFill>
              </a:rPr>
              <a:t>Do’s and Don’ts for Software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Ada 2012 directly supports this “Do”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1A244-0D2D-4403-BAED-71DF9153FAAD}"/>
              </a:ext>
            </a:extLst>
          </p:cNvPr>
          <p:cNvSpPr txBox="1"/>
          <p:nvPr/>
        </p:nvSpPr>
        <p:spPr>
          <a:xfrm>
            <a:off x="1469471" y="2405471"/>
            <a:ext cx="68499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Do:</a:t>
            </a:r>
          </a:p>
          <a:p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 modern languages and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377766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3" y="340740"/>
            <a:ext cx="8054959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Enforcing the Capability Set Restrictions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3" y="950311"/>
            <a:ext cx="7665203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349250">
              <a:buClr>
                <a:srgbClr val="FFFFFF"/>
              </a:buClr>
              <a:buSzPts val="1500"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pragma Restrictions</a:t>
            </a: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9250">
              <a:buClr>
                <a:srgbClr val="FFFFFF"/>
              </a:buClr>
              <a:buSzPts val="1500"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pragma Profile (Ravenscar)</a:t>
            </a: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9250">
              <a:buClr>
                <a:srgbClr val="FFFFFF"/>
              </a:buClr>
              <a:buSzPts val="1500"/>
            </a:pPr>
            <a:r>
              <a:rPr lang="en-US" sz="20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GNATcheck</a:t>
            </a: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tool</a:t>
            </a: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20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sz="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815CD-4EC1-441A-AD5D-FF2DA112AF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750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3" y="340740"/>
            <a:ext cx="8054959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Mapping IDL to Ada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3" y="950311"/>
            <a:ext cx="7665203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349250">
              <a:buClr>
                <a:srgbClr val="FFFFFF"/>
              </a:buClr>
              <a:buSzPts val="1500"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Issue: legal IDL inter-module dependences can lead to illegal Ada inter-package circularities </a:t>
            </a:r>
          </a:p>
          <a:p>
            <a:pPr marL="349250">
              <a:buClr>
                <a:srgbClr val="FFFFFF"/>
              </a:buClr>
              <a:buSzPts val="1500"/>
            </a:pPr>
            <a:endParaRPr lang="en-US"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9250">
              <a:buClr>
                <a:srgbClr val="FFFFFF"/>
              </a:buClr>
              <a:buSzPts val="1500"/>
            </a:pPr>
            <a:endParaRPr lang="en-US" sz="20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9250">
              <a:buClr>
                <a:srgbClr val="FFFFFF"/>
              </a:buClr>
              <a:buSzPts val="1500"/>
            </a:pPr>
            <a:endParaRPr lang="en-US"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9250">
              <a:buClr>
                <a:srgbClr val="FFFFFF"/>
              </a:buClr>
              <a:buSzPts val="1500"/>
            </a:pPr>
            <a:endParaRPr lang="en-US" sz="20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9250">
              <a:buClr>
                <a:srgbClr val="FFFFFF"/>
              </a:buClr>
              <a:buSzPts val="1500"/>
            </a:pPr>
            <a:endParaRPr lang="en-US"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9250">
              <a:buClr>
                <a:srgbClr val="FFFFFF"/>
              </a:buClr>
              <a:buSzPts val="1500"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Solution</a:t>
            </a:r>
          </a:p>
          <a:p>
            <a:pPr marL="806450" lvl="1">
              <a:spcBef>
                <a:spcPts val="0"/>
              </a:spcBef>
              <a:buClr>
                <a:srgbClr val="FFFFFF"/>
              </a:buClr>
              <a:buSzPts val="1500"/>
            </a:pP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Module </a:t>
            </a:r>
            <a:r>
              <a:rPr lang="en-US" sz="1600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reopenings</a:t>
            </a: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mapped to auxiliary child packages not visible to application units</a:t>
            </a:r>
          </a:p>
          <a:p>
            <a:pPr marL="806450" lvl="1">
              <a:spcBef>
                <a:spcPts val="0"/>
              </a:spcBef>
              <a:buClr>
                <a:srgbClr val="FFFFFF"/>
              </a:buClr>
              <a:buSzPts val="1500"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Principal package, visible to application, contains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renamings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of declarations from the auxiliary packages</a:t>
            </a: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20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sz="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815CD-4EC1-441A-AD5D-FF2DA112AF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4A5B0-840D-4C18-BAA5-59F4E4B34EF9}"/>
              </a:ext>
            </a:extLst>
          </p:cNvPr>
          <p:cNvSpPr/>
          <p:nvPr/>
        </p:nvSpPr>
        <p:spPr>
          <a:xfrm>
            <a:off x="114300" y="1842522"/>
            <a:ext cx="3479800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// IDL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module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A {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typedef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short Foo; }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module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B {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typedef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A.Foo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Bar; };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module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A {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B.Bar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k=10; };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8575D-1D6F-4B61-B58F-44F446EEF4F9}"/>
              </a:ext>
            </a:extLst>
          </p:cNvPr>
          <p:cNvSpPr txBox="1"/>
          <p:nvPr/>
        </p:nvSpPr>
        <p:spPr>
          <a:xfrm>
            <a:off x="3942735" y="1866900"/>
            <a:ext cx="2967479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latin typeface="Consolas" panose="020B0609020204030204" pitchFamily="49" charset="0"/>
              </a:rPr>
              <a:t>with</a:t>
            </a:r>
            <a:r>
              <a:rPr lang="en-US" i="0" dirty="0">
                <a:solidFill>
                  <a:srgbClr val="FF0000"/>
                </a:solidFill>
                <a:latin typeface="Consolas" panose="020B0609020204030204" pitchFamily="49" charset="0"/>
              </a:rPr>
              <a:t> B;</a:t>
            </a: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</a:rPr>
              <a:t>-- Illegal Ada</a:t>
            </a:r>
          </a:p>
          <a:p>
            <a:r>
              <a:rPr lang="en-US" b="1" i="0" dirty="0">
                <a:solidFill>
                  <a:schemeClr val="bg1"/>
                </a:solidFill>
                <a:latin typeface="Consolas" panose="020B0609020204030204" pitchFamily="49" charset="0"/>
              </a:rPr>
              <a:t>with</a:t>
            </a: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 FACE;</a:t>
            </a:r>
            <a:b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b="1" i="0" dirty="0">
                <a:solidFill>
                  <a:schemeClr val="bg1"/>
                </a:solidFill>
                <a:latin typeface="Consolas" panose="020B0609020204030204" pitchFamily="49" charset="0"/>
              </a:rPr>
              <a:t>package</a:t>
            </a: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 A </a:t>
            </a:r>
            <a:r>
              <a:rPr lang="en-US" b="1" i="0" dirty="0">
                <a:solidFill>
                  <a:schemeClr val="bg1"/>
                </a:solidFill>
                <a:latin typeface="Consolas" panose="020B0609020204030204" pitchFamily="49" charset="0"/>
              </a:rPr>
              <a:t>is</a:t>
            </a:r>
          </a:p>
          <a:p>
            <a:r>
              <a:rPr lang="en-US" b="1" i="0" dirty="0">
                <a:solidFill>
                  <a:schemeClr val="bg1"/>
                </a:solidFill>
                <a:latin typeface="Consolas" panose="020B0609020204030204" pitchFamily="49" charset="0"/>
              </a:rPr>
              <a:t>  subtype</a:t>
            </a: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 Foo </a:t>
            </a:r>
            <a:r>
              <a:rPr lang="en-US" b="1" i="0" dirty="0">
                <a:solidFill>
                  <a:schemeClr val="bg1"/>
                </a:solidFill>
                <a:latin typeface="Consolas" panose="020B0609020204030204" pitchFamily="49" charset="0"/>
              </a:rPr>
              <a:t>is</a:t>
            </a: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i="0" dirty="0" err="1">
                <a:solidFill>
                  <a:schemeClr val="bg1"/>
                </a:solidFill>
                <a:latin typeface="Consolas" panose="020B0609020204030204" pitchFamily="49" charset="0"/>
              </a:rPr>
              <a:t>FACE.Short</a:t>
            </a: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;</a:t>
            </a:r>
            <a:b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  K : </a:t>
            </a:r>
            <a:r>
              <a:rPr lang="en-US" b="1" i="0" dirty="0">
                <a:solidFill>
                  <a:schemeClr val="bg1"/>
                </a:solidFill>
                <a:latin typeface="Consolas" panose="020B0609020204030204" pitchFamily="49" charset="0"/>
              </a:rPr>
              <a:t>constant</a:t>
            </a: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i="0" dirty="0" err="1">
                <a:solidFill>
                  <a:srgbClr val="FF0000"/>
                </a:solidFill>
                <a:latin typeface="Consolas" panose="020B0609020204030204" pitchFamily="49" charset="0"/>
              </a:rPr>
              <a:t>B</a:t>
            </a:r>
            <a:r>
              <a:rPr lang="en-US" i="0" dirty="0" err="1">
                <a:solidFill>
                  <a:schemeClr val="bg1"/>
                </a:solidFill>
                <a:latin typeface="Consolas" panose="020B0609020204030204" pitchFamily="49" charset="0"/>
              </a:rPr>
              <a:t>.Bar</a:t>
            </a: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 := 10; </a:t>
            </a:r>
          </a:p>
          <a:p>
            <a:r>
              <a:rPr lang="en-US" b="1" i="0" dirty="0">
                <a:solidFill>
                  <a:schemeClr val="bg1"/>
                </a:solidFill>
                <a:latin typeface="Consolas" panose="020B0609020204030204" pitchFamily="49" charset="0"/>
              </a:rPr>
              <a:t>end</a:t>
            </a: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 A;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DD7C4-C543-4EA0-8C9E-EFF31BE9FD0D}"/>
              </a:ext>
            </a:extLst>
          </p:cNvPr>
          <p:cNvSpPr txBox="1"/>
          <p:nvPr/>
        </p:nvSpPr>
        <p:spPr>
          <a:xfrm>
            <a:off x="7016135" y="1866900"/>
            <a:ext cx="1874231" cy="116955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latin typeface="Consolas" panose="020B0609020204030204" pitchFamily="49" charset="0"/>
              </a:rPr>
              <a:t>with</a:t>
            </a:r>
            <a:r>
              <a:rPr lang="en-US" i="0" dirty="0">
                <a:solidFill>
                  <a:srgbClr val="FF0000"/>
                </a:solidFill>
                <a:latin typeface="Consolas" panose="020B0609020204030204" pitchFamily="49" charset="0"/>
              </a:rPr>
              <a:t> A;</a:t>
            </a:r>
          </a:p>
          <a:p>
            <a:r>
              <a:rPr lang="en-US" b="1" i="0" dirty="0">
                <a:solidFill>
                  <a:schemeClr val="bg1"/>
                </a:solidFill>
                <a:latin typeface="Consolas" panose="020B0609020204030204" pitchFamily="49" charset="0"/>
              </a:rPr>
              <a:t>package</a:t>
            </a: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 B </a:t>
            </a:r>
            <a:r>
              <a:rPr lang="en-US" b="1" i="0" dirty="0">
                <a:solidFill>
                  <a:schemeClr val="bg1"/>
                </a:solidFill>
                <a:latin typeface="Consolas" panose="020B0609020204030204" pitchFamily="49" charset="0"/>
              </a:rPr>
              <a:t>is</a:t>
            </a:r>
          </a:p>
          <a:p>
            <a:r>
              <a:rPr lang="en-US" b="1" i="0" dirty="0">
                <a:solidFill>
                  <a:schemeClr val="bg1"/>
                </a:solidFill>
                <a:latin typeface="Consolas" panose="020B0609020204030204" pitchFamily="49" charset="0"/>
              </a:rPr>
              <a:t>   subtype</a:t>
            </a: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 Bar </a:t>
            </a:r>
            <a:r>
              <a:rPr lang="en-US" b="1" i="0" dirty="0">
                <a:solidFill>
                  <a:schemeClr val="bg1"/>
                </a:solidFill>
                <a:latin typeface="Consolas" panose="020B0609020204030204" pitchFamily="49" charset="0"/>
              </a:rPr>
              <a:t>is</a:t>
            </a:r>
            <a:b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      </a:t>
            </a:r>
            <a:r>
              <a:rPr lang="en-US" i="0" dirty="0" err="1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i="0" dirty="0" err="1">
                <a:solidFill>
                  <a:schemeClr val="bg1"/>
                </a:solidFill>
                <a:latin typeface="Consolas" panose="020B0609020204030204" pitchFamily="49" charset="0"/>
              </a:rPr>
              <a:t>.Foo</a:t>
            </a: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b="1" i="0" dirty="0">
                <a:solidFill>
                  <a:schemeClr val="bg1"/>
                </a:solidFill>
                <a:latin typeface="Consolas" panose="020B0609020204030204" pitchFamily="49" charset="0"/>
              </a:rPr>
              <a:t>end</a:t>
            </a:r>
            <a:r>
              <a:rPr lang="en-US" i="0" dirty="0">
                <a:solidFill>
                  <a:schemeClr val="bg1"/>
                </a:solidFill>
                <a:latin typeface="Consolas" panose="020B0609020204030204" pitchFamily="49" charset="0"/>
              </a:rPr>
              <a:t> B;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4EA39-5EBD-415F-8832-DDFD3D76C8BF}"/>
              </a:ext>
            </a:extLst>
          </p:cNvPr>
          <p:cNvSpPr/>
          <p:nvPr/>
        </p:nvSpPr>
        <p:spPr>
          <a:xfrm>
            <a:off x="3848100" y="1842522"/>
            <a:ext cx="5181600" cy="140937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3" y="340740"/>
            <a:ext cx="8054959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AdaCore</a:t>
            </a: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 Run-Time Libraries for FACE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1203343" y="950311"/>
            <a:ext cx="7665203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Criteria for inclusion</a:t>
            </a:r>
          </a:p>
          <a:p>
            <a:pPr marL="3492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Used in existing code</a:t>
            </a:r>
          </a:p>
          <a:p>
            <a:pPr marL="3492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Justifiable certification cost</a:t>
            </a:r>
          </a:p>
          <a:p>
            <a:pPr marL="6350" lvl="0" indent="0">
              <a:spcBef>
                <a:spcPts val="600"/>
              </a:spcBef>
              <a:buClr>
                <a:srgbClr val="FFFFFF"/>
              </a:buClr>
              <a:buSzPts val="1500"/>
              <a:buNone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Cert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Simple memory management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Most exception handling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Restricted predefined library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APEX bindings for concurrency </a:t>
            </a:r>
          </a:p>
          <a:p>
            <a:pPr marL="6350" lvl="0" indent="0">
              <a:spcBef>
                <a:spcPts val="600"/>
              </a:spcBef>
              <a:buClr>
                <a:srgbClr val="FFFFFF"/>
              </a:buClr>
              <a:buSzPts val="1500"/>
              <a:buNone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Ravenscar-Cert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Cert + Ravenscar tasking</a:t>
            </a:r>
          </a:p>
          <a:p>
            <a:pPr marL="6350" indent="0">
              <a:spcBef>
                <a:spcPts val="600"/>
              </a:spcBef>
              <a:buClr>
                <a:srgbClr val="FFFFFF"/>
              </a:buClr>
              <a:buSzPts val="1500"/>
              <a:buNone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Full Ada </a:t>
            </a: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(General-Purpose capability set)</a:t>
            </a: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sz="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699DCC-DD7C-437B-9DB6-C1051FE78A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B0F935F6-4AA1-47FD-8D11-DFD1A7A273C3}"/>
              </a:ext>
            </a:extLst>
          </p:cNvPr>
          <p:cNvSpPr/>
          <p:nvPr/>
        </p:nvSpPr>
        <p:spPr>
          <a:xfrm>
            <a:off x="5292273" y="2087968"/>
            <a:ext cx="359219" cy="2585436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660C8-5039-435C-9C25-04673BB7A86F}"/>
              </a:ext>
            </a:extLst>
          </p:cNvPr>
          <p:cNvSpPr txBox="1"/>
          <p:nvPr/>
        </p:nvSpPr>
        <p:spPr>
          <a:xfrm>
            <a:off x="5702292" y="2906502"/>
            <a:ext cx="3467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Each supports both the</a:t>
            </a:r>
          </a:p>
          <a:p>
            <a:r>
              <a:rPr lang="en-US" sz="1800" i="1" dirty="0">
                <a:solidFill>
                  <a:schemeClr val="bg1"/>
                </a:solidFill>
              </a:rPr>
              <a:t>Safety-Base &amp; Security and</a:t>
            </a:r>
            <a:br>
              <a:rPr lang="en-US" sz="1800" i="1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Safety-Extended capability sets </a:t>
            </a:r>
          </a:p>
        </p:txBody>
      </p:sp>
    </p:spTree>
    <p:extLst>
      <p:ext uri="{BB962C8B-B14F-4D97-AF65-F5344CB8AC3E}">
        <p14:creationId xmlns:p14="http://schemas.microsoft.com/office/powerpoint/2010/main" val="127568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Summing Up: </a:t>
            </a:r>
            <a:r>
              <a:rPr lang="en-US" sz="2600" b="1" i="0" u="none" strike="noStrike" cap="none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AdaCore</a:t>
            </a: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 Supports FACE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1234183" y="950311"/>
            <a:ext cx="7665203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Actively participate in FACE Consortium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Working Groups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Technical Interchange Meetings </a:t>
            </a:r>
            <a:endParaRPr lang="en-US"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spcBef>
                <a:spcPts val="900"/>
              </a:spcBef>
              <a:buClr>
                <a:srgbClr val="FFFFFF"/>
              </a:buClr>
              <a:buSzPts val="1500"/>
              <a:buNone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Provide run-time libraries meeting FACE portability and DO-178B/C certification requirements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Wind River VxWorks 653 (V2.5, 3.x)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Lynx Software Technologies LynxOS-178 (V2.2.4)</a:t>
            </a:r>
          </a:p>
          <a:p>
            <a:pPr marL="6350" marR="0" lvl="0" indent="0" algn="l" rtl="0"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Ensure that Ada </a:t>
            </a: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advantages are being realized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IDL-to-Ada mapping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 2012 capability sets</a:t>
            </a:r>
            <a:endParaRPr lang="en-US" sz="200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sz="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6A24BF-BF96-40F0-83A4-ECAADABF65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070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AdaCore</a:t>
            </a: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 FACE-Related Articles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-179618" y="770692"/>
            <a:ext cx="9021158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749300" lvl="1" indent="-285750">
              <a:buClr>
                <a:srgbClr val="FFFFFF"/>
              </a:buClr>
              <a:buSzPts val="1500"/>
              <a:buFont typeface="Wingdings" panose="05000000000000000000" pitchFamily="2" charset="2"/>
              <a:buChar char="v"/>
            </a:pPr>
            <a:r>
              <a:rPr lang="en-US" sz="1700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Towards Safety and Security in FACE™ Components: High Assurance with Portability; </a:t>
            </a:r>
            <a:r>
              <a:rPr lang="en-US"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B. Brosgol, D. Smith; Military Embedded Systems, March 2018</a:t>
            </a:r>
            <a:br>
              <a:rPr lang="en-US"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50" b="1" dirty="0">
                <a:solidFill>
                  <a:srgbClr val="FFFFFF"/>
                </a:solidFill>
                <a:latin typeface="Consolas" panose="020B0609020204030204" pitchFamily="49" charset="0"/>
                <a:ea typeface="Verdana"/>
                <a:cs typeface="Verdana"/>
                <a:sym typeface="Verdana"/>
              </a:rPr>
              <a:t>mil-embedded.com/articles/toward-components-high-assurance-portability/</a:t>
            </a:r>
          </a:p>
          <a:p>
            <a:pPr marL="749300" lvl="1" indent="-285750">
              <a:buClr>
                <a:srgbClr val="FFFFFF"/>
              </a:buClr>
              <a:buSzPts val="1500"/>
              <a:buFont typeface="Wingdings" panose="05000000000000000000" pitchFamily="2" charset="2"/>
              <a:buChar char="v"/>
            </a:pPr>
            <a:r>
              <a:rPr lang="en-US" sz="1700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 Language Run-Times and the FACE™ Technical Standard: Achieving Application Portability and Reliability; </a:t>
            </a:r>
            <a:r>
              <a:rPr lang="en-US"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B. Brosgol, P. Rogers, D. Smith;</a:t>
            </a:r>
            <a:br>
              <a:rPr lang="en-US"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Army FACE</a:t>
            </a:r>
            <a:r>
              <a:rPr lang="en-US" sz="1700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™</a:t>
            </a:r>
            <a:r>
              <a:rPr lang="en-US"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Technical Interchange Meeting, Huntsville AL; Sept. 2018</a:t>
            </a:r>
            <a:br>
              <a:rPr lang="en-US"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700" dirty="0">
                <a:solidFill>
                  <a:srgbClr val="FFFFFF"/>
                </a:solidFill>
                <a:latin typeface="Consolas" panose="020B0609020204030204" pitchFamily="49" charset="0"/>
                <a:ea typeface="Verdana"/>
                <a:cs typeface="Verdana"/>
                <a:sym typeface="Verdana"/>
              </a:rPr>
              <a:t>www3.opengroup.org/node/3933</a:t>
            </a:r>
          </a:p>
          <a:p>
            <a:pPr marL="749300" lvl="1" indent="-285750">
              <a:buClr>
                <a:srgbClr val="FFFFFF"/>
              </a:buClr>
              <a:buSzPts val="1500"/>
              <a:buFont typeface="Wingdings" panose="05000000000000000000" pitchFamily="2" charset="2"/>
              <a:buChar char="v"/>
            </a:pPr>
            <a:r>
              <a:rPr lang="en-US" sz="1700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Portable, Reliable and Efficient Concurrency: Ravenscar Ada Tasking and the FACE™ Safety Profiles</a:t>
            </a:r>
            <a:r>
              <a:rPr lang="en-US"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; B. Brosgol. P. Rogers, D. Smith;</a:t>
            </a:r>
            <a:br>
              <a:rPr lang="en-US"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Military Embedded Systems, November-December 2018 (not yet online)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7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7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7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7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sz="17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4E5868-B4E6-4D11-BBDE-09E0C9D956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451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techdaysOnDar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8102" y="1567918"/>
            <a:ext cx="4717953" cy="200766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C8C413-200A-46E6-B1EF-7C08C71CC5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820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978932" y="2188698"/>
            <a:ext cx="6574807" cy="97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Core Support for FACE™</a:t>
            </a:r>
            <a:endParaRPr sz="500" dirty="0"/>
          </a:p>
        </p:txBody>
      </p:sp>
      <p:sp>
        <p:nvSpPr>
          <p:cNvPr id="71" name="Google Shape;71;p16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Ben Brosgol</a:t>
            </a:r>
            <a:endParaRPr sz="500"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November 15, 2018</a:t>
            </a:r>
            <a:endParaRPr sz="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319CA-7EC9-47C0-96C3-E518455E89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What Is FACE?</a:t>
            </a:r>
            <a:endParaRPr sz="500" dirty="0"/>
          </a:p>
        </p:txBody>
      </p:sp>
      <p:pic>
        <p:nvPicPr>
          <p:cNvPr id="7" name="Picture 7" descr="FACE_Logo_Camo_Final_Final_LowRes 2.jpg">
            <a:extLst>
              <a:ext uri="{FF2B5EF4-FFF2-40B4-BE49-F238E27FC236}">
                <a16:creationId xmlns:a16="http://schemas.microsoft.com/office/drawing/2014/main" id="{1A3AEE67-8D65-4E68-AA88-138158FC17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5823" y="991121"/>
            <a:ext cx="6860902" cy="23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3D0F02-8D80-4B5B-B913-33258680681E}"/>
              </a:ext>
            </a:extLst>
          </p:cNvPr>
          <p:cNvSpPr/>
          <p:nvPr/>
        </p:nvSpPr>
        <p:spPr>
          <a:xfrm>
            <a:off x="963408" y="2958937"/>
            <a:ext cx="7238508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F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orever </a:t>
            </a:r>
            <a:r>
              <a:rPr lang="en-US" sz="40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A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da </a:t>
            </a:r>
            <a:r>
              <a:rPr lang="en-US" sz="40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C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apability </a:t>
            </a:r>
            <a:r>
              <a:rPr lang="en-US" sz="40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nvironment             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D8212D-A0F9-473E-B5FC-A1A1BEE173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What Is FACE?</a:t>
            </a:r>
            <a:endParaRPr sz="500" dirty="0"/>
          </a:p>
        </p:txBody>
      </p:sp>
      <p:pic>
        <p:nvPicPr>
          <p:cNvPr id="7" name="Picture 7" descr="FACE_Logo_Camo_Final_Final_LowRes 2.jpg">
            <a:extLst>
              <a:ext uri="{FF2B5EF4-FFF2-40B4-BE49-F238E27FC236}">
                <a16:creationId xmlns:a16="http://schemas.microsoft.com/office/drawing/2014/main" id="{1A3AEE67-8D65-4E68-AA88-138158FC17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5823" y="991121"/>
            <a:ext cx="6860902" cy="23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3D0F02-8D80-4B5B-B913-33258680681E}"/>
              </a:ext>
            </a:extLst>
          </p:cNvPr>
          <p:cNvSpPr/>
          <p:nvPr/>
        </p:nvSpPr>
        <p:spPr>
          <a:xfrm>
            <a:off x="977900" y="2946237"/>
            <a:ext cx="7592316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F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uture </a:t>
            </a:r>
            <a:r>
              <a:rPr lang="en-US" sz="40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A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irborne </a:t>
            </a:r>
            <a:r>
              <a:rPr lang="en-US" sz="40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C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apability </a:t>
            </a:r>
            <a:r>
              <a:rPr lang="en-US" sz="4000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nvironment             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AE0F5-580B-4A55-9820-6847BD1EF7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98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What Is FACE?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3" y="937611"/>
            <a:ext cx="7665203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Government/industry approach</a:t>
            </a: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to reducing system life cycle costs for airborne systems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2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Focuses on component portability / reuse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2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Does not guarantee fitness for purpose or compliance with safety / security standards</a:t>
            </a: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8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spcBef>
                <a:spcPts val="600"/>
              </a:spcBef>
              <a:buClr>
                <a:srgbClr val="FFFFFF"/>
              </a:buClr>
              <a:buSzPts val="1500"/>
              <a:buNone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Technical: Reference architecture</a:t>
            </a:r>
          </a:p>
          <a:p>
            <a:pPr marL="6350" lvl="0" indent="0">
              <a:spcBef>
                <a:spcPts val="1200"/>
              </a:spcBef>
              <a:buClr>
                <a:srgbClr val="FFFFFF"/>
              </a:buClr>
              <a:buSzPts val="1500"/>
              <a:buNone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Business: Conformance policy and procedures</a:t>
            </a:r>
          </a:p>
          <a:p>
            <a:pPr marL="6350" lvl="0" indent="0">
              <a:spcBef>
                <a:spcPts val="1200"/>
              </a:spcBef>
              <a:buClr>
                <a:srgbClr val="FFFFFF"/>
              </a:buClr>
              <a:buSzPts val="1500"/>
              <a:buNone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Website: </a:t>
            </a:r>
            <a:r>
              <a:rPr lang="en-US" sz="2000" b="1" dirty="0">
                <a:solidFill>
                  <a:srgbClr val="FFFFFF"/>
                </a:solidFill>
                <a:latin typeface="Consolas" panose="020B0609020204030204" pitchFamily="49" charset="0"/>
                <a:ea typeface="Verdana"/>
                <a:cs typeface="Verdana"/>
                <a:sym typeface="Verdana"/>
              </a:rPr>
              <a:t>www.opengroup.us/face/</a:t>
            </a: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8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8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sz="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A07510-66D9-4B3B-B6C1-C0BEEF5083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63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FACE Platform Example (Simplified)</a:t>
            </a:r>
            <a:endParaRPr sz="5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D44A5A-7EF6-4235-AAFE-AAC139237F03}"/>
              </a:ext>
            </a:extLst>
          </p:cNvPr>
          <p:cNvGrpSpPr/>
          <p:nvPr/>
        </p:nvGrpSpPr>
        <p:grpSpPr>
          <a:xfrm>
            <a:off x="2481135" y="3788483"/>
            <a:ext cx="5297124" cy="1275518"/>
            <a:chOff x="2481135" y="3706838"/>
            <a:chExt cx="5297124" cy="127551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3BBF8F1-0796-4D14-8085-8E842001A55A}"/>
                </a:ext>
              </a:extLst>
            </p:cNvPr>
            <p:cNvSpPr/>
            <p:nvPr/>
          </p:nvSpPr>
          <p:spPr>
            <a:xfrm>
              <a:off x="2481135" y="4309958"/>
              <a:ext cx="5297124" cy="67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1800" b="1" dirty="0">
                  <a:solidFill>
                    <a:schemeClr val="tx1"/>
                  </a:solidFill>
                </a:rPr>
              </a:br>
              <a:r>
                <a:rPr lang="en-US" sz="1800" b="1" dirty="0">
                  <a:solidFill>
                    <a:schemeClr val="tx1"/>
                  </a:solidFill>
                </a:rPr>
                <a:t>Low-Level Platform-Dependent Services</a:t>
              </a:r>
            </a:p>
            <a:p>
              <a:pPr algn="ctr"/>
              <a:endParaRPr lang="en-US" sz="1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605CED1-07DB-4DDD-BC0D-220894482204}"/>
                </a:ext>
              </a:extLst>
            </p:cNvPr>
            <p:cNvCxnSpPr>
              <a:cxnSpLocks/>
            </p:cNvCxnSpPr>
            <p:nvPr/>
          </p:nvCxnSpPr>
          <p:spPr>
            <a:xfrm>
              <a:off x="7228076" y="3706839"/>
              <a:ext cx="0" cy="62344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48D1492-B3CE-4DAE-B9B5-D5C49EA3FB83}"/>
                </a:ext>
              </a:extLst>
            </p:cNvPr>
            <p:cNvCxnSpPr/>
            <p:nvPr/>
          </p:nvCxnSpPr>
          <p:spPr>
            <a:xfrm>
              <a:off x="5134451" y="3706839"/>
              <a:ext cx="0" cy="61305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0D2ACE7-8155-450E-B605-BDDBE625279A}"/>
                </a:ext>
              </a:extLst>
            </p:cNvPr>
            <p:cNvCxnSpPr/>
            <p:nvPr/>
          </p:nvCxnSpPr>
          <p:spPr>
            <a:xfrm>
              <a:off x="3165341" y="3706838"/>
              <a:ext cx="0" cy="61305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CF1F0D1-FCD2-4713-856E-171128323384}"/>
              </a:ext>
            </a:extLst>
          </p:cNvPr>
          <p:cNvSpPr txBox="1"/>
          <p:nvPr/>
        </p:nvSpPr>
        <p:spPr>
          <a:xfrm>
            <a:off x="109228" y="2626116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Operating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System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Segment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F3EDAF-46A5-4A0D-B861-464EF26B8731}"/>
              </a:ext>
            </a:extLst>
          </p:cNvPr>
          <p:cNvGrpSpPr/>
          <p:nvPr/>
        </p:nvGrpSpPr>
        <p:grpSpPr>
          <a:xfrm>
            <a:off x="94970" y="821129"/>
            <a:ext cx="8966766" cy="1346367"/>
            <a:chOff x="94970" y="739484"/>
            <a:chExt cx="8966766" cy="134636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C26FE45-AD05-4233-9381-9A1AD4DB30C6}"/>
                </a:ext>
              </a:extLst>
            </p:cNvPr>
            <p:cNvSpPr/>
            <p:nvPr/>
          </p:nvSpPr>
          <p:spPr>
            <a:xfrm>
              <a:off x="1651723" y="761010"/>
              <a:ext cx="2078564" cy="83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FACE Application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69F6407-9D22-4047-88CE-CD7D6BE48E1B}"/>
                </a:ext>
              </a:extLst>
            </p:cNvPr>
            <p:cNvSpPr/>
            <p:nvPr/>
          </p:nvSpPr>
          <p:spPr>
            <a:xfrm>
              <a:off x="6894301" y="761010"/>
              <a:ext cx="2167435" cy="83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FACE Application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F7211C1-51E9-4B6A-83C4-5E4D76B05B85}"/>
                </a:ext>
              </a:extLst>
            </p:cNvPr>
            <p:cNvCxnSpPr/>
            <p:nvPr/>
          </p:nvCxnSpPr>
          <p:spPr>
            <a:xfrm>
              <a:off x="2691005" y="1592282"/>
              <a:ext cx="0" cy="4935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B7448B7-CEC0-45BC-B443-0677D4A0A811}"/>
                </a:ext>
              </a:extLst>
            </p:cNvPr>
            <p:cNvCxnSpPr/>
            <p:nvPr/>
          </p:nvCxnSpPr>
          <p:spPr>
            <a:xfrm flipH="1">
              <a:off x="7975425" y="1592282"/>
              <a:ext cx="5187" cy="4935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3D25B1E-9DFC-4663-BED9-999AD1FBD7AE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3730287" y="1176646"/>
              <a:ext cx="316401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80F636-BE6C-44E7-86E6-51F7C818FAD6}"/>
                </a:ext>
              </a:extLst>
            </p:cNvPr>
            <p:cNvSpPr txBox="1"/>
            <p:nvPr/>
          </p:nvSpPr>
          <p:spPr>
            <a:xfrm>
              <a:off x="3766946" y="827000"/>
              <a:ext cx="31854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Transport System Segment</a:t>
              </a:r>
            </a:p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Interface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B44E58-7325-4554-9479-4F2DCA786FC2}"/>
                </a:ext>
              </a:extLst>
            </p:cNvPr>
            <p:cNvSpPr txBox="1"/>
            <p:nvPr/>
          </p:nvSpPr>
          <p:spPr>
            <a:xfrm>
              <a:off x="94970" y="739484"/>
              <a:ext cx="15953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Portable</a:t>
              </a:r>
              <a:br>
                <a:rPr lang="en-US" sz="1800" b="1" dirty="0">
                  <a:solidFill>
                    <a:schemeClr val="bg1"/>
                  </a:solidFill>
                </a:rPr>
              </a:br>
              <a:r>
                <a:rPr lang="en-US" sz="1800" b="1" dirty="0">
                  <a:solidFill>
                    <a:schemeClr val="bg1"/>
                  </a:solidFill>
                </a:rPr>
                <a:t>Components</a:t>
              </a:r>
            </a:p>
            <a:p>
              <a:r>
                <a:rPr lang="en-US" sz="1800" b="1" dirty="0">
                  <a:solidFill>
                    <a:schemeClr val="bg1"/>
                  </a:solidFill>
                </a:rPr>
                <a:t>Segment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EDB394-6DB2-4701-8403-BA5D76A083EB}"/>
              </a:ext>
            </a:extLst>
          </p:cNvPr>
          <p:cNvGrpSpPr/>
          <p:nvPr/>
        </p:nvGrpSpPr>
        <p:grpSpPr>
          <a:xfrm>
            <a:off x="2069007" y="2167495"/>
            <a:ext cx="6428259" cy="1787237"/>
            <a:chOff x="2069007" y="2085850"/>
            <a:chExt cx="6428259" cy="17872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8F964B-8E71-4310-B5E9-DF9A8DB4384B}"/>
                </a:ext>
              </a:extLst>
            </p:cNvPr>
            <p:cNvSpPr/>
            <p:nvPr/>
          </p:nvSpPr>
          <p:spPr>
            <a:xfrm>
              <a:off x="2069007" y="2085850"/>
              <a:ext cx="6428259" cy="17872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02E503-B0BF-40F0-9E9B-41FDF1DA4ADC}"/>
                </a:ext>
              </a:extLst>
            </p:cNvPr>
            <p:cNvSpPr/>
            <p:nvPr/>
          </p:nvSpPr>
          <p:spPr>
            <a:xfrm>
              <a:off x="4273388" y="3033486"/>
              <a:ext cx="1722127" cy="7273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Operating</a:t>
              </a:r>
            </a:p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E22C04-42D1-4802-BBED-23022C145ABE}"/>
                </a:ext>
              </a:extLst>
            </p:cNvPr>
            <p:cNvSpPr/>
            <p:nvPr/>
          </p:nvSpPr>
          <p:spPr>
            <a:xfrm>
              <a:off x="2328499" y="3023103"/>
              <a:ext cx="1673684" cy="737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Language</a:t>
              </a:r>
              <a:br>
                <a:rPr lang="en-US" sz="1800" b="1" dirty="0">
                  <a:solidFill>
                    <a:schemeClr val="tx1"/>
                  </a:solidFill>
                </a:rPr>
              </a:br>
              <a:r>
                <a:rPr lang="en-US" sz="1800" b="1" dirty="0">
                  <a:solidFill>
                    <a:schemeClr val="tx1"/>
                  </a:solidFill>
                </a:rPr>
                <a:t>Run-Time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4F2089-A889-46BC-A4B0-108EF78950FA}"/>
                </a:ext>
              </a:extLst>
            </p:cNvPr>
            <p:cNvSpPr/>
            <p:nvPr/>
          </p:nvSpPr>
          <p:spPr>
            <a:xfrm>
              <a:off x="6266720" y="3033486"/>
              <a:ext cx="1922712" cy="7273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Other Services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E274CB-1CE4-48AF-9B38-C6C9E3D58260}"/>
                </a:ext>
              </a:extLst>
            </p:cNvPr>
            <p:cNvSpPr/>
            <p:nvPr/>
          </p:nvSpPr>
          <p:spPr>
            <a:xfrm>
              <a:off x="5346383" y="2278097"/>
              <a:ext cx="3049536" cy="607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API Profiles</a:t>
              </a:r>
              <a:br>
                <a:rPr lang="en-US" sz="1800" b="1" dirty="0">
                  <a:solidFill>
                    <a:srgbClr val="FF0000"/>
                  </a:solidFill>
                </a:rPr>
              </a:br>
              <a:r>
                <a:rPr lang="en-US" sz="1800" b="1" dirty="0">
                  <a:solidFill>
                    <a:srgbClr val="FF0000"/>
                  </a:solidFill>
                </a:rPr>
                <a:t>(POSIX, ARINC 653)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0CB355-E745-4168-8FFD-F17A4C143B83}"/>
                </a:ext>
              </a:extLst>
            </p:cNvPr>
            <p:cNvSpPr/>
            <p:nvPr/>
          </p:nvSpPr>
          <p:spPr>
            <a:xfrm>
              <a:off x="2214475" y="2262497"/>
              <a:ext cx="2098959" cy="607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Language Capability Sets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DDBFBA-78DC-4037-884E-33BB89B1B99B}"/>
                </a:ext>
              </a:extLst>
            </p:cNvPr>
            <p:cNvCxnSpPr>
              <a:cxnSpLocks/>
            </p:cNvCxnSpPr>
            <p:nvPr/>
          </p:nvCxnSpPr>
          <p:spPr>
            <a:xfrm>
              <a:off x="2069007" y="2940832"/>
              <a:ext cx="64282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901D15-4C6B-410B-A5B2-B55551F0E3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298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Profiles and Capability Sets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1138031" y="950311"/>
            <a:ext cx="8201917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Applications vary in assurance requirements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API subsets (</a:t>
            </a:r>
            <a:r>
              <a:rPr lang="en-US" sz="2000" i="1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profiles</a:t>
            </a: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 &amp; language subsets (</a:t>
            </a:r>
            <a:r>
              <a:rPr lang="en-US" sz="2000" i="1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capability s</a:t>
            </a:r>
            <a:r>
              <a:rPr lang="en-US" sz="2000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ets</a:t>
            </a: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 specified for Operating System Segment </a:t>
            </a:r>
            <a:endParaRPr lang="en-US" sz="200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indent="0">
              <a:spcBef>
                <a:spcPts val="1200"/>
              </a:spcBef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rofiles</a:t>
            </a:r>
          </a:p>
          <a:p>
            <a:pPr marL="6350" indent="0">
              <a:buClr>
                <a:srgbClr val="FFFFFF"/>
              </a:buClr>
              <a:buSzPts val="1500"/>
              <a:buNone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Vary based on partitioning,</a:t>
            </a:r>
            <a:b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determinism, assurance</a:t>
            </a:r>
          </a:p>
          <a:p>
            <a:pPr marL="292100" indent="-285750">
              <a:spcBef>
                <a:spcPts val="300"/>
              </a:spcBef>
              <a:buClr>
                <a:srgbClr val="FFFFFF"/>
              </a:buClr>
              <a:buSzPts val="1500"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General-Purpose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Safety </a:t>
            </a:r>
          </a:p>
          <a:p>
            <a:pPr marL="749300" lvl="1" indent="-285750">
              <a:spcBef>
                <a:spcPts val="0"/>
              </a:spcBef>
              <a:buClr>
                <a:srgbClr val="FFFFFF"/>
              </a:buClr>
              <a:buSzPts val="1500"/>
            </a:pP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Extended</a:t>
            </a:r>
          </a:p>
          <a:p>
            <a:pPr marL="749300" lvl="1" indent="-285750">
              <a:spcBef>
                <a:spcPts val="0"/>
              </a:spcBef>
              <a:buClr>
                <a:srgbClr val="FFFFFF"/>
              </a:buClr>
              <a:buSzPts val="1500"/>
            </a:pP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Base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Security</a:t>
            </a:r>
          </a:p>
          <a:p>
            <a:pPr marL="584200" lvl="1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sz="500" dirty="0"/>
          </a:p>
        </p:txBody>
      </p:sp>
      <p:sp>
        <p:nvSpPr>
          <p:cNvPr id="6" name="Google Shape;78;p17">
            <a:extLst>
              <a:ext uri="{FF2B5EF4-FFF2-40B4-BE49-F238E27FC236}">
                <a16:creationId xmlns:a16="http://schemas.microsoft.com/office/drawing/2014/main" id="{DCF0779C-6CD5-42B5-A937-35F0D7F791C8}"/>
              </a:ext>
            </a:extLst>
          </p:cNvPr>
          <p:cNvSpPr txBox="1">
            <a:spLocks/>
          </p:cNvSpPr>
          <p:nvPr/>
        </p:nvSpPr>
        <p:spPr>
          <a:xfrm>
            <a:off x="5428812" y="2012106"/>
            <a:ext cx="3600893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" indent="0">
              <a:spcBef>
                <a:spcPts val="1200"/>
              </a:spcBef>
              <a:buClr>
                <a:srgbClr val="FFFFFF"/>
              </a:buClr>
              <a:buSzPts val="1500"/>
              <a:buFont typeface="Arial"/>
              <a:buNone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Capability sets</a:t>
            </a:r>
          </a:p>
          <a:p>
            <a:pPr marL="6350" indent="0">
              <a:buClr>
                <a:srgbClr val="FFFFFF"/>
              </a:buClr>
              <a:buSzPts val="1500"/>
              <a:buNone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Defined for C, C++, </a:t>
            </a:r>
            <a:b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Ada, Java</a:t>
            </a:r>
          </a:p>
          <a:p>
            <a:pPr marL="349250">
              <a:spcBef>
                <a:spcPts val="300"/>
              </a:spcBef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General-Purpose</a:t>
            </a:r>
          </a:p>
          <a:p>
            <a:pPr marL="3492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Safety-Extended</a:t>
            </a:r>
          </a:p>
          <a:p>
            <a:pPr marL="3492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Safety-Base &amp; Security</a:t>
            </a:r>
            <a:endParaRPr lang="en-US" sz="200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F534E3-EAFC-4D27-BC35-A28BDA2D88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829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How Does This Relate to </a:t>
            </a:r>
            <a:r>
              <a:rPr lang="en-US" sz="2600" b="1" i="0" u="none" strike="noStrike" cap="none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AdaCore</a:t>
            </a: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3" y="950311"/>
            <a:ext cx="8024117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FACE interest from customers and partners</a:t>
            </a:r>
          </a:p>
          <a:p>
            <a:pPr marL="635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 language support in FACE Technical Standard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 95 and Ada 2012 capability sets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Mapping IDL to Ada</a:t>
            </a:r>
          </a:p>
          <a:p>
            <a:pPr marL="6350" indent="0">
              <a:spcBef>
                <a:spcPts val="1200"/>
              </a:spcBef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FACE support in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AdaCore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products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Run-time libraries implement the Safety/Security capability sets</a:t>
            </a:r>
          </a:p>
          <a:p>
            <a:pPr marL="749300" lvl="1" indent="-285750">
              <a:spcBef>
                <a:spcPts val="0"/>
              </a:spcBef>
              <a:buClr>
                <a:srgbClr val="FFFFFF"/>
              </a:buClr>
              <a:buSzPts val="1500"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Cert</a:t>
            </a:r>
          </a:p>
          <a:p>
            <a:pPr marL="749300" lvl="1" indent="-285750">
              <a:spcBef>
                <a:spcPts val="0"/>
              </a:spcBef>
              <a:buClr>
                <a:srgbClr val="FFFFFF"/>
              </a:buClr>
              <a:buSzPts val="1500"/>
            </a:pP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Ravenscar-Cert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GNATcheck</a:t>
            </a: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can help enforce capability set restrictions</a:t>
            </a:r>
          </a:p>
          <a:p>
            <a:pPr marL="6350" indent="0">
              <a:spcBef>
                <a:spcPts val="1200"/>
              </a:spcBef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FACE conformance policy</a:t>
            </a:r>
            <a:b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sz="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BF9AD-722C-4B5D-B720-E27DE28418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242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 95 Capability Sets (FACE 3.0)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1221483" y="950311"/>
            <a:ext cx="7665203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General-Purpose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Most of the language</a:t>
            </a:r>
            <a:endParaRPr lang="en-US" sz="200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Safety-Extended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General-purpose, with restrictions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Ravenscar tasking (or API: </a:t>
            </a:r>
            <a:r>
              <a:rPr lang="en-US" sz="20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Posix</a:t>
            </a: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ARINC 653)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Most of exception handling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Dynamic allocation only during elaboration</a:t>
            </a:r>
          </a:p>
          <a:p>
            <a:pPr marL="635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Safety-Base &amp; Security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Safety-Extended, with additional restrictions</a:t>
            </a:r>
            <a:endParaRPr lang="en-US" sz="200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Last-chance handler</a:t>
            </a:r>
          </a:p>
          <a:p>
            <a:pPr marL="292100" indent="-285750">
              <a:buClr>
                <a:srgbClr val="FFFFFF"/>
              </a:buClr>
              <a:buSzPts val="1500"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 dynamic allocation</a:t>
            </a:r>
            <a:endParaRPr lang="en-US" sz="200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120650">
              <a:spcBef>
                <a:spcPts val="0"/>
              </a:spcBef>
              <a:buClr>
                <a:srgbClr val="FFFFFF"/>
              </a:buClr>
              <a:buSzPts val="1500"/>
              <a:buFont typeface="Arial"/>
              <a:buChar char="-"/>
            </a:pPr>
            <a:endParaRPr lang="en-US" sz="1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sz="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880AE5-D478-4178-8468-AF173AFB7C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504935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22135</TotalTime>
  <Words>618</Words>
  <Application>Microsoft Macintosh PowerPoint</Application>
  <PresentationFormat>On-screen Show (16:9)</PresentationFormat>
  <Paragraphs>207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Narrow</vt:lpstr>
      <vt:lpstr>Arial</vt:lpstr>
      <vt:lpstr>Wingdings</vt:lpstr>
      <vt:lpstr>Verdana</vt:lpstr>
      <vt:lpstr>Consolas</vt:lpstr>
      <vt:lpstr>Simple Light</vt:lpstr>
      <vt:lpstr>PowerPoint Presentation</vt:lpstr>
      <vt:lpstr>AdaCore Support for FACE™</vt:lpstr>
      <vt:lpstr>What Is FACE?</vt:lpstr>
      <vt:lpstr>What Is FACE?</vt:lpstr>
      <vt:lpstr>What Is FACE?</vt:lpstr>
      <vt:lpstr>FACE Platform Example (Simplified)</vt:lpstr>
      <vt:lpstr>Profiles and Capability Sets</vt:lpstr>
      <vt:lpstr>How Does This Relate to AdaCore?</vt:lpstr>
      <vt:lpstr>Ada 95 Capability Sets (FACE 3.0)</vt:lpstr>
      <vt:lpstr>Ada 2012 Capability Sets (FACE 3.0)</vt:lpstr>
      <vt:lpstr>Ada Capability Sets (FACE 3.1, proposed)</vt:lpstr>
      <vt:lpstr>Ada 2012 and Dept. of Defense Guidance</vt:lpstr>
      <vt:lpstr>Enforcing the Capability Set Restrictions</vt:lpstr>
      <vt:lpstr>Mapping IDL to Ada</vt:lpstr>
      <vt:lpstr>AdaCore Run-Time Libraries for FACE</vt:lpstr>
      <vt:lpstr>Summing Up: AdaCore Supports FACE</vt:lpstr>
      <vt:lpstr>AdaCore FACE-Related Articles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brosgol</dc:creator>
  <cp:lastModifiedBy>dave@vignettecreative.com</cp:lastModifiedBy>
  <cp:revision>123</cp:revision>
  <cp:lastPrinted>2018-11-06T23:02:40Z</cp:lastPrinted>
  <dcterms:modified xsi:type="dcterms:W3CDTF">2018-11-21T20:12:56Z</dcterms:modified>
</cp:coreProperties>
</file>