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embeddedFontLst>
    <p:embeddedFont>
      <p:font typeface="Helvetica Neue Light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A6D5B87-06A4-428D-B390-D61F0A198F9D}">
  <a:tblStyle styleId="{EA6D5B87-06A4-428D-B390-D61F0A198F9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EDF6"/>
          </a:solidFill>
        </a:fill>
      </a:tcStyle>
    </a:wholeTbl>
    <a:band1H>
      <a:tcTxStyle/>
      <a:tcStyle>
        <a:fill>
          <a:solidFill>
            <a:srgbClr val="CBDAED"/>
          </a:solidFill>
        </a:fill>
      </a:tcStyle>
    </a:band1H>
    <a:band2H>
      <a:tcTxStyle/>
    </a:band2H>
    <a:band1V>
      <a:tcTxStyle/>
      <a:tcStyle>
        <a:fill>
          <a:solidFill>
            <a:srgbClr val="CBDAED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HelveticaNeueLight-bold.fntdata"/><Relationship Id="rId23" Type="http://schemas.openxmlformats.org/officeDocument/2006/relationships/font" Target="fonts/HelveticaNeue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HelveticaNeueLight-boldItalic.fntdata"/><Relationship Id="rId25" Type="http://schemas.openxmlformats.org/officeDocument/2006/relationships/font" Target="fonts/HelveticaNeue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fa61faee8_1_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3fa61faee8_1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2fadb7ddc_0_6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42fadb7ddc_0_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fa61faee8_1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3fa61faee8_1_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2fadb7ddc_0_8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42fadb7ddc_0_8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2fadb7ddc_0_9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42fadb7ddc_0_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0fd7efded_0_45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40fd7efded_0_4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0fd7efded_0_5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40fd7efded_0_5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2f852083f_0_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42f852083f_0_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fa61faee8_1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3fa61faee8_1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fa61faee8_1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3fa61faee8_1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fa61faee8_1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3fa61faee8_1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0fd7efded_0_40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40fd7efded_0_4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fa61faee8_1_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3fa61faee8_1_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2fadb7ddc_0_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42fadb7ddc_0_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2fadb7ddc_0_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42fadb7ddc_0_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2fadb7ddc_0_5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42fadb7ddc_0_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1645295" y="133945"/>
            <a:ext cx="5853300" cy="11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1" i="0" sz="2600" u="none" cap="none" strike="noStrike">
                <a:solidFill>
                  <a:srgbClr val="67BCF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354330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50" lIns="34275" spcFirstLastPara="1" rIns="34275" wrap="square" tIns="1715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hyperlink" Target="https://github.com/AdaCore/lal-checkers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hyperlink" Target="https://github.com/AdaCore/libadalan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4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An example checker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25" name="Google Shape;125;p24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7168500"/>
              </a:tblGrid>
              <a:tr h="33489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import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sys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import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libadalang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as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check_ident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(ident):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text[</a:t>
                      </a:r>
                      <a:r>
                        <a:rPr b="0"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isupper():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'{}:{}: variable name "{}" should be capitalized'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filename,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sloc_range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start,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AnalysisContext()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filename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sys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argv[</a:t>
                      </a:r>
                      <a:r>
                        <a:rPr b="0"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:]: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get_from_file(filename)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diagnostics: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'{}:{}'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format(filename,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decl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findall(lal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ObjectDecl):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decl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f_ids: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check_ident(ident)</a:t>
                      </a:r>
                      <a:endParaRPr sz="1100">
                        <a:solidFill>
                          <a:srgbClr val="66D9EF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66666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5"/>
          <p:cNvSpPr txBox="1"/>
          <p:nvPr>
            <p:ph type="title"/>
          </p:nvPr>
        </p:nvSpPr>
        <p:spPr>
          <a:xfrm>
            <a:off x="942075" y="340750"/>
            <a:ext cx="7539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Demo HTML Syntax highlighter + Xrefs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lal-highlight.png" id="132" name="Google Shape;132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6825" y="972163"/>
            <a:ext cx="4110350" cy="319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6"/>
          <p:cNvSpPr txBox="1"/>
          <p:nvPr>
            <p:ph type="title"/>
          </p:nvPr>
        </p:nvSpPr>
        <p:spPr>
          <a:xfrm>
            <a:off x="942075" y="340750"/>
            <a:ext cx="7539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Syntax based static analyzers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39" name="Google Shape;139;p26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3865950"/>
              </a:tblGrid>
              <a:tr h="261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has_same_operands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(binop):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same_tokens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(left,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right):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len(left)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==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len(right)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and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all(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le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is_equivalent(ri)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le,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ri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zip(left,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right)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)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same_tokens(list(binop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f_left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tokens),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          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list(binop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f_right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tokens))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interesting_oper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(op):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is_a(lal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OpMult,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OpPlus,</a:t>
                      </a:r>
                      <a:endParaRPr b="0" sz="10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OpDoubleDot,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OpPow,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OpConcat))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findall(lal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BinOp):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interesting_oper(b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f_op)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b="0" sz="10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and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has_same_operands(b):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'Same operands for {} in {}'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b,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source_file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)</a:t>
                      </a:r>
                      <a:endParaRPr b="0" sz="1000">
                        <a:solidFill>
                          <a:srgbClr val="F9267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  <p:sp>
        <p:nvSpPr>
          <p:cNvPr id="140" name="Google Shape;140;p26"/>
          <p:cNvSpPr txBox="1"/>
          <p:nvPr>
            <p:ph idx="1" type="body"/>
          </p:nvPr>
        </p:nvSpPr>
        <p:spPr>
          <a:xfrm>
            <a:off x="5326775" y="929325"/>
            <a:ext cx="33231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Those 20 lines of code found: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 bug in GNAT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3 bugs in CodePeer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bug in GPS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despite extensive testing and static analysis.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More complex checkers based on the same approach being integrated into Codepeer.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7"/>
          <p:cNvSpPr txBox="1"/>
          <p:nvPr>
            <p:ph type="title"/>
          </p:nvPr>
        </p:nvSpPr>
        <p:spPr>
          <a:xfrm>
            <a:off x="942075" y="340750"/>
            <a:ext cx="7539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Semantic based static analyzers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47" name="Google Shape;147;p27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3865950"/>
              </a:tblGrid>
              <a:tr h="26146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with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use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Input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File_Type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Open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(File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=&gt;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Input,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Mode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=&gt;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In_File,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b="0" sz="1100">
                        <a:solidFill>
                          <a:srgbClr val="33333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Name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=&gt;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"input.txt"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while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End_Of_File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(Input)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loop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declare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Line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Get_Line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(Input);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</a:t>
                      </a:r>
                      <a:br>
                        <a:rPr b="0"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-- WARNING: File might be closed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(Line);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Close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(Input);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b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-- WARNING: File might be closed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loop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b="0" sz="1000">
                        <a:solidFill>
                          <a:srgbClr val="66D9EF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  <p:sp>
        <p:nvSpPr>
          <p:cNvPr id="148" name="Google Shape;148;p27"/>
          <p:cNvSpPr txBox="1"/>
          <p:nvPr>
            <p:ph idx="1" type="body"/>
          </p:nvPr>
        </p:nvSpPr>
        <p:spPr>
          <a:xfrm>
            <a:off x="5164575" y="929325"/>
            <a:ext cx="34854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323850" lvl="0" marL="4572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Very simple and targeted abstract interpretation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DSL to specify new checkers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Work in progress! 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Some of the work is being integrated into Codepeer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b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" sz="11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https://github.com/AdaCore/lal-checkers</a:t>
            </a:r>
            <a:endParaRPr sz="11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8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Already used in&amp;out of AdaCore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5" name="Google Shape;155;p28"/>
          <p:cNvSpPr/>
          <p:nvPr/>
        </p:nvSpPr>
        <p:spPr>
          <a:xfrm>
            <a:off x="875300" y="987900"/>
            <a:ext cx="3488700" cy="33195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This year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GNATpp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Up to 10x time faster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Error tolerance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--syntax-only mode</a:t>
            </a:r>
            <a:b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GNATstub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Incremental mode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GNATmetric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New metrics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6" name="Google Shape;156;p28"/>
          <p:cNvSpPr/>
          <p:nvPr/>
        </p:nvSpPr>
        <p:spPr>
          <a:xfrm>
            <a:off x="4837700" y="987900"/>
            <a:ext cx="3488700" cy="33195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Next year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IDEs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Syntax highlighting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Xrefs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Completion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Microsoft LSP: Support for many editors</a:t>
            </a:r>
            <a:b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Clients using it already: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Code instrumentation</a:t>
            </a:r>
            <a:endParaRPr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Automatic refactorings</a:t>
            </a:r>
            <a:endParaRPr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Generation of serializers/deserializers</a:t>
            </a:r>
            <a:endParaRPr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Conclusion</a:t>
            </a:r>
            <a:endParaRPr sz="500"/>
          </a:p>
        </p:txBody>
      </p:sp>
      <p:sp>
        <p:nvSpPr>
          <p:cNvPr id="163" name="Google Shape;163;p29"/>
          <p:cNvSpPr txBox="1"/>
          <p:nvPr>
            <p:ph idx="1" type="body"/>
          </p:nvPr>
        </p:nvSpPr>
        <p:spPr>
          <a:xfrm>
            <a:off x="942075" y="1139150"/>
            <a:ext cx="7725600" cy="33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Sources are </a:t>
            </a:r>
            <a:r>
              <a:rPr b="1" lang="en" sz="15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on GitHub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Come open issues and create pull requests!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First stable version in upcoming release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API will be incrementally improved after that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We’ll try to avoid breakage as much as possible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But 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allow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ourselves to make it better for the future :)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do you want to build with Libadalang ? :)</a:t>
            </a:r>
            <a:endParaRPr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8541" y="1105349"/>
            <a:ext cx="1675440" cy="712962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7"/>
          <p:cNvSpPr txBox="1"/>
          <p:nvPr>
            <p:ph type="title"/>
          </p:nvPr>
        </p:nvSpPr>
        <p:spPr>
          <a:xfrm>
            <a:off x="978932" y="2188698"/>
            <a:ext cx="6235391" cy="9733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Easy Ada tooling with Libadalang</a:t>
            </a:r>
            <a:br>
              <a:rPr b="1" lang="en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500"/>
          </a:p>
        </p:txBody>
      </p:sp>
      <p:sp>
        <p:nvSpPr>
          <p:cNvPr id="75" name="Google Shape;75;p17"/>
          <p:cNvSpPr/>
          <p:nvPr/>
        </p:nvSpPr>
        <p:spPr>
          <a:xfrm>
            <a:off x="978932" y="3312080"/>
            <a:ext cx="6235391" cy="518409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Raphaël Amiard</a:t>
            </a:r>
            <a:endParaRPr b="1" sz="1100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8"/>
          <p:cNvSpPr txBox="1"/>
          <p:nvPr>
            <p:ph type="title"/>
          </p:nvPr>
        </p:nvSpPr>
        <p:spPr>
          <a:xfrm>
            <a:off x="942084" y="340740"/>
            <a:ext cx="7259832" cy="538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Previous episodes - What is libadalang </a:t>
            </a:r>
            <a:b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942075" y="996873"/>
            <a:ext cx="7259700" cy="32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323850" lvl="0" marL="4572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 library that allows users to query/alter data about Ada sources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Both low &amp; high level APIs: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is the type of this expression?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How many references to this variable?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Give me the source location of this token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Rename this entity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Multi-language: Easy binding generation to other languages/ecosystems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Today: Python, Ada, C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Easy scripting: Be able to create a prototype quickly &amp; interactively</a:t>
            </a:r>
            <a:b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/>
          <p:nvPr/>
        </p:nvSpPr>
        <p:spPr>
          <a:xfrm>
            <a:off x="815600" y="973199"/>
            <a:ext cx="3488700" cy="31971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Implementation benefits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Incremental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Error recovery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Syntax only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Semantic tolerance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Adapted for long running apps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8" name="Google Shape;8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WRT. ASIS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Google Shape;90;p19"/>
          <p:cNvSpPr/>
          <p:nvPr/>
        </p:nvSpPr>
        <p:spPr>
          <a:xfrm>
            <a:off x="4713075" y="973199"/>
            <a:ext cx="3488700" cy="31971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API benefits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Higher level API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Bindings to other languages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Tree rewriting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Global XREFs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0"/>
          <p:cNvSpPr txBox="1"/>
          <p:nvPr>
            <p:ph type="title"/>
          </p:nvPr>
        </p:nvSpPr>
        <p:spPr>
          <a:xfrm>
            <a:off x="942084" y="334217"/>
            <a:ext cx="7259832" cy="538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1: Tokens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97" name="Google Shape;97;p20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3672100"/>
                <a:gridCol w="3587750"/>
              </a:tblGrid>
              <a:tr h="148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80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75715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--  main.adb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null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sz="11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SzPts val="1800"/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Procedure u'procedure' at 1:1-1:10&gt;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Identifier u'Main' at 1:11-1:15&gt;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Is u'is' at 1:16-1:18&gt;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Null u'null' at 1:19-1:23&gt;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Semicolon u';' at 1:23-1:24&gt;</a:t>
                      </a:r>
                      <a:endParaRPr b="0" i="1"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80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AnalysisContext()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get_from_file(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'main.adb'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tokens: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'Token: {}'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format(token)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1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2: Syntax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04" name="Google Shape;104;p21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3679100"/>
                <a:gridCol w="3580750"/>
              </a:tblGrid>
              <a:tr h="148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685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100">
                          <a:solidFill>
                            <a:srgbClr val="75715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--  main.adb</a:t>
                      </a:r>
                      <a:b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12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B,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15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+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SzPts val="1800"/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2:4-2:22 A : Integer := 12;</a:t>
                      </a:r>
                      <a:b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3:4-3:25 B, C : Integer := 15;</a:t>
                      </a:r>
                      <a:endParaRPr i="1"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80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findall(lal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ObjectDecl):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sloc_range,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sz="11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2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3: Semantic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11" name="Google Shape;111;p22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4866600"/>
                <a:gridCol w="2393250"/>
              </a:tblGrid>
              <a:tr h="302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71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with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use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function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 Integer)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*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function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 Float)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Float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*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2.0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Image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(Double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12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)));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function Double (I : Integer) return Integer is (I * 2);</a:t>
                      </a:r>
                      <a:endParaRPr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561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double_call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find(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lambda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n: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is_a(lal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CallExpr)</a:t>
                      </a:r>
                      <a:endParaRPr sz="11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f_name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'Double'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double_call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f_name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p_referenced_decl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3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4: Tree rewriting (WIP)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18" name="Google Shape;118;p23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{EA6D5B87-06A4-428D-B390-D61F0A198F9D}</a:tableStyleId>
              </a:tblPr>
              <a:tblGrid>
                <a:gridCol w="4494200"/>
                <a:gridCol w="2765650"/>
              </a:tblGrid>
              <a:tr h="3072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791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"Hello world"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F9267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"Bye world"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2113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all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find(lal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CallExpr)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Find the call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diff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start_rewriting()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Start a rewriting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Get the param of the call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param_diff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diff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get_node(call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f_suffix[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Replace the expression of the parameter with a new</a:t>
                      </a:r>
                      <a:b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node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param_diff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f_expr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rewriting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StringLiteral(</a:t>
                      </a:r>
                      <a:b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'"Bye world"'</a:t>
                      </a:r>
                      <a:b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diff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apply()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