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60"/>
  </p:normalViewPr>
  <p:slideViewPr>
    <p:cSldViewPr snapToGrid="0">
      <p:cViewPr varScale="1">
        <p:scale>
          <a:sx n="158" d="100"/>
          <a:sy n="158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9c1aa626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09c1aa626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9c1aa62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9c1aa62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09c1aa62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09c1aa62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09c1aa626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09c1aa626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2910245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2910245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09c1aa62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09c1aa62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09c1aa62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09c1aa62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514bd4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514bd4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09c1aa626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09c1aa626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9c1aa62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09c1aa62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9c1aa6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9c1aa6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2514bd45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2514bd45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09c1aa626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09c1aa626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09c1aa626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09c1aa626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514bd45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514bd45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09c1aa62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09c1aa62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9c1aa62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9c1aa62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9c1aa62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9c1aa62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9c1aa6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09c1aa6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9c1aa6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9c1aa6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9c1aa62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9c1aa62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9c1aa6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9c1aa6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BC2FF"/>
              </a:buClr>
              <a:buSzPts val="2800"/>
              <a:buNone/>
              <a:defRPr sz="2800">
                <a:solidFill>
                  <a:srgbClr val="6BC2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wneklxryk&amp;list=PLkoa8uxigENkneyEEeDWVPgpMhPc9IJ7o&amp;index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ithub.com/AdaCoreU/Cours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kiwiirc.com/client/irc.freenode.net/?nick=IRC-Source_?#ada" TargetMode="External"/><Relationship Id="rId3" Type="http://schemas.openxmlformats.org/officeDocument/2006/relationships/hyperlink" Target="https://twitter.com/adaprogrammers" TargetMode="External"/><Relationship Id="rId7" Type="http://schemas.openxmlformats.org/officeDocument/2006/relationships/hyperlink" Target="https://groups.google.com/forum/#!forum/comp.lang.ad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tackoverflow.com/questions/tagged/ada" TargetMode="External"/><Relationship Id="rId5" Type="http://schemas.openxmlformats.org/officeDocument/2006/relationships/hyperlink" Target="https://github.com/trending/ada" TargetMode="External"/><Relationship Id="rId4" Type="http://schemas.openxmlformats.org/officeDocument/2006/relationships/hyperlink" Target="https://reddit.com/r/ada" TargetMode="External"/><Relationship Id="rId9" Type="http://schemas.openxmlformats.org/officeDocument/2006/relationships/hyperlink" Target="https://gitter.im/ada-lang/Lobb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chDaysBostonCoverPP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084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BC2FF"/>
                </a:solidFill>
              </a:rPr>
              <a:t>Behind the scene</a:t>
            </a:r>
            <a:endParaRPr b="1">
              <a:solidFill>
                <a:srgbClr val="6BC2FF"/>
              </a:solidFill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/>
              <a:t>Interactive widget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/>
              <a:t>Based on textual and open format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generate different outputs (website, pdf)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Hosted on GitHub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311700" y="228875"/>
            <a:ext cx="8520600" cy="40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AdaCore U material is now on YouTube</a:t>
            </a:r>
            <a:endParaRPr sz="28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accent5"/>
                </a:solidFill>
                <a:hlinkClick r:id="rId3"/>
              </a:rPr>
              <a:t>youtube.com/user/AdaCore05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and GitHub</a:t>
            </a:r>
            <a:endParaRPr sz="28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github.com/AdaCoreU/Courses</a:t>
            </a:r>
            <a:endParaRPr sz="28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r="35967"/>
          <a:stretch/>
        </p:blipFill>
        <p:spPr>
          <a:xfrm>
            <a:off x="1888907" y="605775"/>
            <a:ext cx="5366176" cy="2514050"/>
          </a:xfrm>
          <a:prstGeom prst="rect">
            <a:avLst/>
          </a:prstGeom>
          <a:noFill/>
          <a:ln>
            <a:noFill/>
          </a:ln>
          <a:effectLst>
            <a:reflection stA="50000" endPos="55000" dist="400050" dir="5400000" fadeDir="5400012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60" y="681337"/>
            <a:ext cx="4095876" cy="378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4">
            <a:alphaModFix/>
          </a:blip>
          <a:srcRect b="47567"/>
          <a:stretch/>
        </p:blipFill>
        <p:spPr>
          <a:xfrm rot="-839255">
            <a:off x="1910954" y="1432975"/>
            <a:ext cx="4795465" cy="10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l="-11581" r="7338"/>
          <a:stretch/>
        </p:blipFill>
        <p:spPr>
          <a:xfrm>
            <a:off x="-1143000" y="13"/>
            <a:ext cx="10287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2156250" y="2060100"/>
            <a:ext cx="4831500" cy="102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 l="14522" t="31135" r="14635" b="31442"/>
          <a:stretch/>
        </p:blipFill>
        <p:spPr>
          <a:xfrm>
            <a:off x="2364625" y="2207363"/>
            <a:ext cx="4414750" cy="7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23" y="1237200"/>
            <a:ext cx="3266299" cy="26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300" y="656475"/>
            <a:ext cx="2493228" cy="13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6275" y="2361553"/>
            <a:ext cx="2575250" cy="23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Community events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l="5741" t="31350" r="5935" b="31693"/>
          <a:stretch/>
        </p:blipFill>
        <p:spPr>
          <a:xfrm>
            <a:off x="1596700" y="3295150"/>
            <a:ext cx="5950575" cy="1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/>
        </p:nvSpPr>
        <p:spPr>
          <a:xfrm>
            <a:off x="3803538" y="1805700"/>
            <a:ext cx="15369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6BC2FF"/>
                </a:solidFill>
              </a:rPr>
              <a:t>+</a:t>
            </a:r>
            <a:endParaRPr sz="9600" b="1">
              <a:solidFill>
                <a:srgbClr val="6BC2FF"/>
              </a:solidFill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425"/>
            <a:ext cx="9144000" cy="158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FOSDEM</a:t>
            </a:r>
            <a:endParaRPr/>
          </a:p>
        </p:txBody>
      </p:sp>
      <p:pic>
        <p:nvPicPr>
          <p:cNvPr id="177" name="Google Shape;177;p32" descr="https://pbs.twimg.com/media/DVGk14NWsAAHJhH.jpg:lar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4125"/>
            <a:ext cx="9144000" cy="249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2019 </a:t>
            </a:r>
            <a:r>
              <a:rPr lang="en" b="1">
                <a:solidFill>
                  <a:srgbClr val="6BC2FF"/>
                </a:solidFill>
              </a:rPr>
              <a:t>Roadmap</a:t>
            </a:r>
            <a:endParaRPr b="1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Ada/SPARK Community</a:t>
            </a:r>
            <a:endParaRPr sz="500"/>
          </a:p>
        </p:txBody>
      </p:sp>
      <p:sp>
        <p:nvSpPr>
          <p:cNvPr id="83" name="Google Shape;83;p16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Raphaël Amiard</a:t>
            </a:r>
            <a:endParaRPr sz="50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2147250"/>
            <a:ext cx="85206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6BC2FF"/>
                </a:solidFill>
              </a:rPr>
              <a:t>A source package manager for Ada / SPARK</a:t>
            </a:r>
            <a:endParaRPr b="1">
              <a:solidFill>
                <a:srgbClr val="6BC2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/>
          <p:nvPr/>
        </p:nvSpPr>
        <p:spPr>
          <a:xfrm>
            <a:off x="3088425" y="1840756"/>
            <a:ext cx="3071400" cy="152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673" y="1132437"/>
            <a:ext cx="2878638" cy="28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063" y="1519351"/>
            <a:ext cx="5071876" cy="21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6"/>
          <p:cNvPicPr preferRelativeResize="0"/>
          <p:nvPr/>
        </p:nvPicPr>
        <p:blipFill rotWithShape="1">
          <a:blip r:embed="rId4">
            <a:alphaModFix/>
          </a:blip>
          <a:srcRect r="2695" b="21905"/>
          <a:stretch/>
        </p:blipFill>
        <p:spPr>
          <a:xfrm rot="-1105568">
            <a:off x="4461807" y="1727460"/>
            <a:ext cx="3625082" cy="232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1399950" y="2758900"/>
            <a:ext cx="6344100" cy="1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211 university members</a:t>
            </a:r>
            <a:endParaRPr sz="2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664 academic contacts</a:t>
            </a:r>
            <a:endParaRPr sz="2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*Now open to PhD and Master’s students*</a:t>
            </a:r>
            <a:endParaRPr sz="2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l="2235" r="2235"/>
          <a:stretch/>
        </p:blipFill>
        <p:spPr>
          <a:xfrm>
            <a:off x="0" y="0"/>
            <a:ext cx="9144002" cy="2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1017850" y="548075"/>
            <a:ext cx="6655200" cy="366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 sz="1800" u="sng">
                <a:solidFill>
                  <a:srgbClr val="F3F3F3"/>
                </a:solidFill>
                <a:hlinkClick r:id="rId3"/>
              </a:rPr>
              <a:t>Twitter @AdaProgrammers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4"/>
              </a:rPr>
              <a:t>reddit.com/r/ada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5"/>
              </a:rPr>
              <a:t>github.com/trending/ada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6"/>
              </a:rPr>
              <a:t>Stack Overflow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7"/>
              </a:rPr>
              <a:t>comp.lang.ada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8"/>
              </a:rPr>
              <a:t>IRC #ada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u="sng">
                <a:solidFill>
                  <a:srgbClr val="FFFFFF"/>
                </a:solidFill>
                <a:hlinkClick r:id="rId9"/>
              </a:rPr>
              <a:t>Gitter ada-lang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 all need a strong Ada/SPARK community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Why?</a:t>
            </a:r>
            <a:endParaRPr b="1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 the pool of engineers that you can recruit for your Ada/SPARK project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the number and quality of learning material that you can use to train your engineers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 the number of OSS projects that you use/start from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your choice of Ada/SPARK in the long term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49700" y="2135225"/>
            <a:ext cx="8244600" cy="9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6BC2FF"/>
                </a:solidFill>
              </a:rPr>
              <a:t>Ada/SPARK perception changing</a:t>
            </a:r>
            <a:endParaRPr sz="3200" b="1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title="Redd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46" y="2791450"/>
            <a:ext cx="6028503" cy="1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837150" y="162500"/>
            <a:ext cx="74697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6BC2FF"/>
                </a:solidFill>
              </a:rPr>
              <a:t>Community metrics</a:t>
            </a:r>
            <a:endParaRPr sz="2800" b="1">
              <a:solidFill>
                <a:srgbClr val="F77A18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305250" y="900850"/>
            <a:ext cx="46572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 the past 8 months:</a:t>
            </a:r>
            <a:endParaRPr sz="1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Stack Overflow: </a:t>
            </a:r>
            <a:endParaRPr sz="1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○"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Followers: 1032 </a:t>
            </a:r>
            <a:r>
              <a:rPr lang="en" sz="1600" b="1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+13%</a:t>
            </a:r>
            <a:endParaRPr sz="1600" b="1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○"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Questions asked: 1515 </a:t>
            </a:r>
            <a:r>
              <a:rPr lang="en" sz="1600" b="1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+7%</a:t>
            </a:r>
            <a:endParaRPr sz="1600" b="1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GitHub Ada projects: 2381 </a:t>
            </a:r>
            <a:r>
              <a:rPr lang="en" sz="1600" b="1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+13%</a:t>
            </a:r>
            <a:endParaRPr sz="1600" b="1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Twitter followers 477 </a:t>
            </a:r>
            <a:r>
              <a:rPr lang="en" sz="1600" b="1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+38%</a:t>
            </a:r>
            <a:endParaRPr sz="1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●"/>
            </a:pPr>
            <a:r>
              <a:rPr lang="en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 Reddit followers 1975 </a:t>
            </a:r>
            <a:r>
              <a:rPr lang="en" sz="1600" b="1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+100%</a:t>
            </a:r>
            <a:endParaRPr sz="1600" b="1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1764700"/>
            <a:ext cx="85206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BC2FF"/>
                </a:solidFill>
              </a:rPr>
              <a:t>Enhanc</a:t>
            </a:r>
            <a:r>
              <a:rPr lang="en" b="1"/>
              <a:t>ing</a:t>
            </a:r>
            <a:r>
              <a:rPr lang="en" b="1">
                <a:solidFill>
                  <a:srgbClr val="6BC2FF"/>
                </a:solidFill>
              </a:rPr>
              <a:t> Ada/SPARK learning experience</a:t>
            </a:r>
            <a:endParaRPr b="1">
              <a:solidFill>
                <a:srgbClr val="6BC2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>
              <a:solidFill>
                <a:srgbClr val="6BC2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BC2FF"/>
                </a:solidFill>
              </a:rPr>
              <a:t>What we did so far</a:t>
            </a:r>
            <a:endParaRPr b="1">
              <a:solidFill>
                <a:srgbClr val="6BC2FF"/>
              </a:solidFill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Books: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Programming in Ada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Ada rationale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Ada for the C++ and Java developer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Implementation Guidance for the Adoption of SPARK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Etc.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E-learning: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AdaCore University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9853"/>
          <a:stretch/>
        </p:blipFill>
        <p:spPr>
          <a:xfrm>
            <a:off x="4507925" y="0"/>
            <a:ext cx="4636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>
            <a:spLocks noGrp="1"/>
          </p:cNvSpPr>
          <p:nvPr>
            <p:ph type="body" idx="4294967295"/>
          </p:nvPr>
        </p:nvSpPr>
        <p:spPr>
          <a:xfrm>
            <a:off x="289750" y="1315750"/>
            <a:ext cx="3999300" cy="24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Enhancement of Ada/SPARK learning experience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2 courses, 1 book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For customers and community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Feedback from the training field</a:t>
            </a:r>
            <a:endParaRPr sz="1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Live demo!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Macintosh PowerPoint</Application>
  <PresentationFormat>On-screen Show (16:9)</PresentationFormat>
  <Paragraphs>58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Verdana</vt:lpstr>
      <vt:lpstr>Simple Light</vt:lpstr>
      <vt:lpstr>PowerPoint Presentation</vt:lpstr>
      <vt:lpstr>Ada/SPARK Community</vt:lpstr>
      <vt:lpstr>We all need a strong Ada/SPARK community </vt:lpstr>
      <vt:lpstr>Why?</vt:lpstr>
      <vt:lpstr>Ada/SPARK perception changing</vt:lpstr>
      <vt:lpstr>In the past 8 months: Stack Overflow:  Followers: 1032 +13% Questions asked: 1515 +7% GitHub Ada projects: 2381 +13% Twitter followers 477 +38% Ada Reddit followers 1975 +100%</vt:lpstr>
      <vt:lpstr>Enhancing Ada/SPARK learning experience </vt:lpstr>
      <vt:lpstr>What we did so far</vt:lpstr>
      <vt:lpstr>PowerPoint Presentation</vt:lpstr>
      <vt:lpstr>Behind the scene</vt:lpstr>
      <vt:lpstr>AdaCore U material is now on YouTube youtube.com/user/AdaCore05  and GitHub github.com/AdaCoreU/Courses </vt:lpstr>
      <vt:lpstr>PowerPoint Presentation</vt:lpstr>
      <vt:lpstr>PowerPoint Presentation</vt:lpstr>
      <vt:lpstr>PowerPoint Presentation</vt:lpstr>
      <vt:lpstr>PowerPoint Presentation</vt:lpstr>
      <vt:lpstr>Community events</vt:lpstr>
      <vt:lpstr>PowerPoint Presentation</vt:lpstr>
      <vt:lpstr>FOSDEM</vt:lpstr>
      <vt:lpstr>2019 Roadmap</vt:lpstr>
      <vt:lpstr>A source package manager for Ada / SPARK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dave@vignettecreative.com</cp:lastModifiedBy>
  <cp:revision>1</cp:revision>
  <dcterms:modified xsi:type="dcterms:W3CDTF">2018-11-21T20:13:46Z</dcterms:modified>
</cp:coreProperties>
</file>