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265" r:id="rId3"/>
    <p:sldId id="292" r:id="rId4"/>
    <p:sldId id="282" r:id="rId5"/>
    <p:sldId id="270" r:id="rId6"/>
    <p:sldId id="286" r:id="rId7"/>
    <p:sldId id="271" r:id="rId8"/>
    <p:sldId id="281" r:id="rId9"/>
    <p:sldId id="280" r:id="rId10"/>
    <p:sldId id="279" r:id="rId11"/>
    <p:sldId id="293" r:id="rId12"/>
    <p:sldId id="291" r:id="rId13"/>
    <p:sldId id="283" r:id="rId14"/>
    <p:sldId id="287" r:id="rId15"/>
    <p:sldId id="285" r:id="rId16"/>
    <p:sldId id="288" r:id="rId17"/>
    <p:sldId id="289" r:id="rId18"/>
    <p:sldId id="290" r:id="rId19"/>
    <p:sldId id="294" r:id="rId20"/>
    <p:sldId id="273" r:id="rId21"/>
    <p:sldId id="267" r:id="rId22"/>
    <p:sldId id="258" r:id="rId23"/>
  </p:sldIdLst>
  <p:sldSz cx="24384000" cy="13716000"/>
  <p:notesSz cx="6858000" cy="9144000"/>
  <p:defaultTextStyle>
    <a:lvl1pPr algn="ctr" defTabSz="5842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228600" algn="ctr" defTabSz="5842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457200" algn="ctr" defTabSz="5842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685800" algn="ctr" defTabSz="5842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914400" algn="ctr" defTabSz="5842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143000" algn="ctr" defTabSz="5842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1371600" algn="ctr" defTabSz="5842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1600200" algn="ctr" defTabSz="5842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1828800" algn="ctr" defTabSz="5842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  <p:extLst>
    <p:ext uri="{521415D9-36F7-43E2-AB2F-B90AF26B5E84}">
      <p14:sectionLst xmlns:p14="http://schemas.microsoft.com/office/powerpoint/2010/main">
        <p14:section name="Default Section" id="{9FCF3CF4-ED4C-4103-9525-A5409E9E9C78}">
          <p14:sldIdLst>
            <p14:sldId id="256"/>
            <p14:sldId id="265"/>
            <p14:sldId id="292"/>
            <p14:sldId id="282"/>
            <p14:sldId id="270"/>
            <p14:sldId id="286"/>
            <p14:sldId id="271"/>
            <p14:sldId id="281"/>
            <p14:sldId id="280"/>
            <p14:sldId id="279"/>
            <p14:sldId id="293"/>
            <p14:sldId id="291"/>
            <p14:sldId id="283"/>
            <p14:sldId id="287"/>
            <p14:sldId id="285"/>
            <p14:sldId id="288"/>
            <p14:sldId id="289"/>
            <p14:sldId id="290"/>
            <p14:sldId id="294"/>
          </p14:sldIdLst>
        </p14:section>
        <p14:section name="Concluding Remarks" id="{BE1F3EEB-EC8E-4F2C-AD31-1485EA422731}">
          <p14:sldIdLst>
            <p14:sldId id="273"/>
            <p14:sldId id="267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3985BB"/>
    <a:srgbClr val="67BCF9"/>
    <a:srgbClr val="112740"/>
    <a:srgbClr val="172B50"/>
    <a:srgbClr val="0F1D30"/>
    <a:srgbClr val="102135"/>
    <a:srgbClr val="102239"/>
    <a:srgbClr val="1025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308B16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54" autoAdjust="0"/>
    <p:restoredTop sz="87587" autoAdjust="0"/>
  </p:normalViewPr>
  <p:slideViewPr>
    <p:cSldViewPr snapToGrid="0" snapToObjects="1">
      <p:cViewPr varScale="1">
        <p:scale>
          <a:sx n="54" d="100"/>
          <a:sy n="54" d="100"/>
        </p:scale>
        <p:origin x="1488" y="240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97688927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407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75693FD4-8F83-4EF7-AC3F-0DC0388986B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230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D43ADD48-8BD8-42E4-ABF6-E71D852338BE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247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781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247812" name="Slide Number Placeholder 3"/>
          <p:cNvSpPr txBox="1">
            <a:spLocks noGrp="1"/>
          </p:cNvSpPr>
          <p:nvPr/>
        </p:nvSpPr>
        <p:spPr bwMode="auto">
          <a:xfrm>
            <a:off x="4022725" y="8915400"/>
            <a:ext cx="30765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r>
              <a:rPr lang="en-GB" altLang="en-US" sz="1200">
                <a:ea typeface="ＭＳ Ｐゴシック" panose="020B0600070205080204" pitchFamily="34" charset="-128"/>
              </a:rPr>
              <a:t>Page </a:t>
            </a:r>
            <a:fld id="{7F40A16C-C9D0-4682-8196-EDF69279F0AA}" type="slidenum">
              <a:rPr lang="en-GB" altLang="en-US" sz="1200">
                <a:ea typeface="ＭＳ Ｐゴシック" panose="020B0600070205080204" pitchFamily="34" charset="-128"/>
              </a:rPr>
              <a:pPr algn="r"/>
              <a:t>16</a:t>
            </a:fld>
            <a:endParaRPr lang="en-GB" altLang="en-US" sz="120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07367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D43ADD48-8BD8-42E4-ABF6-E71D852338BE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247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781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47812" name="Slide Number Placeholder 3"/>
          <p:cNvSpPr txBox="1">
            <a:spLocks noGrp="1"/>
          </p:cNvSpPr>
          <p:nvPr/>
        </p:nvSpPr>
        <p:spPr bwMode="auto">
          <a:xfrm>
            <a:off x="4022725" y="8915400"/>
            <a:ext cx="30765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r>
              <a:rPr lang="en-GB" altLang="en-US" sz="1200">
                <a:ea typeface="ＭＳ Ｐゴシック" panose="020B0600070205080204" pitchFamily="34" charset="-128"/>
              </a:rPr>
              <a:t>Page </a:t>
            </a:r>
            <a:fld id="{7F40A16C-C9D0-4682-8196-EDF69279F0AA}" type="slidenum">
              <a:rPr lang="en-GB" altLang="en-US" sz="1200">
                <a:ea typeface="ＭＳ Ｐゴシック" panose="020B0600070205080204" pitchFamily="34" charset="-128"/>
              </a:rPr>
              <a:pPr algn="r"/>
              <a:t>17</a:t>
            </a:fld>
            <a:endParaRPr lang="en-GB" altLang="en-US" sz="120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0451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850D09C-F32B-402F-BDDA-49F4BB5C4C3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716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75693FD4-8F83-4EF7-AC3F-0DC0388986B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512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438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995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75693FD4-8F83-4EF7-AC3F-0DC0388986B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529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575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497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074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75693FD4-8F83-4EF7-AC3F-0DC0388986B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57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75693FD4-8F83-4EF7-AC3F-0DC0388986B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812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1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echdaysOnDark.png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529443" y="2947597"/>
            <a:ext cx="4467841" cy="190123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443" y="5333868"/>
            <a:ext cx="15609094" cy="3036095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528888" y="9320213"/>
            <a:ext cx="15806737" cy="1331912"/>
          </a:xfrm>
        </p:spPr>
        <p:txBody>
          <a:bodyPr>
            <a:normAutofit/>
          </a:bodyPr>
          <a:lstStyle>
            <a:lvl1pPr marL="0" marR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lang="en-US" sz="3000" b="1" dirty="0" smtClean="0">
                <a:solidFill>
                  <a:srgbClr val="357DB0"/>
                </a:solidFill>
                <a:latin typeface="Verdana"/>
                <a:ea typeface="Verdana"/>
                <a:cs typeface="Verdana"/>
                <a:sym typeface="Helvetica Light"/>
              </a:defRPr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68880250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3"/>
          <p:cNvSpPr>
            <a:spLocks noGrp="1"/>
          </p:cNvSpPr>
          <p:nvPr>
            <p:ph type="title"/>
          </p:nvPr>
        </p:nvSpPr>
        <p:spPr>
          <a:xfrm>
            <a:off x="2512225" y="908640"/>
            <a:ext cx="19359551" cy="1437062"/>
          </a:xfrm>
          <a:prstGeom prst="rect">
            <a:avLst/>
          </a:prstGeom>
        </p:spPr>
        <p:txBody>
          <a:bodyPr lIns="45719" tIns="45719" rIns="45719" bIns="45719" anchor="ctr" anchorCtr="0"/>
          <a:lstStyle>
            <a:lvl1pPr algn="l" defTabSz="914400">
              <a:lnSpc>
                <a:spcPct val="110000"/>
              </a:lnSpc>
              <a:defRPr sz="7000" b="1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endParaRPr sz="7000" b="1" dirty="0">
              <a:solidFill>
                <a:srgbClr val="67BCF9"/>
              </a:solidFill>
            </a:endParaRP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512225" y="3820332"/>
            <a:ext cx="19508787" cy="6932669"/>
          </a:xfrm>
        </p:spPr>
        <p:txBody>
          <a:bodyPr anchor="t" anchorCtr="0">
            <a:noAutofit/>
          </a:bodyPr>
          <a:lstStyle>
            <a:lvl1pPr marL="457200" indent="-457200">
              <a:spcBef>
                <a:spcPts val="5400"/>
              </a:spcBef>
              <a:buSzPct val="100000"/>
              <a:buFont typeface="Arial" panose="020B0604020202020204" pitchFamily="34" charset="0"/>
              <a:buChar char="-"/>
              <a:defRPr sz="4000"/>
            </a:lvl1pPr>
            <a:lvl2pPr marL="1188720" indent="-457200">
              <a:spcBef>
                <a:spcPts val="3200"/>
              </a:spcBef>
              <a:defRPr sz="3200"/>
            </a:lvl2pPr>
            <a:lvl3pPr marL="1658938" indent="-403225">
              <a:spcBef>
                <a:spcPts val="3000"/>
              </a:spcBef>
              <a:defRPr sz="3200"/>
            </a:lvl3pPr>
            <a:lvl4pPr marL="2286000" indent="-495300">
              <a:spcBef>
                <a:spcPts val="3000"/>
              </a:spcBef>
              <a:defRPr sz="3200"/>
            </a:lvl4pPr>
            <a:lvl5pPr marL="2797175" indent="-508000">
              <a:spcBef>
                <a:spcPts val="3000"/>
              </a:spcBef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431697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3"/>
          <p:cNvSpPr>
            <a:spLocks noGrp="1"/>
          </p:cNvSpPr>
          <p:nvPr>
            <p:ph type="title"/>
          </p:nvPr>
        </p:nvSpPr>
        <p:spPr>
          <a:xfrm>
            <a:off x="2512225" y="908640"/>
            <a:ext cx="19359551" cy="1437062"/>
          </a:xfrm>
          <a:prstGeom prst="rect">
            <a:avLst/>
          </a:prstGeom>
        </p:spPr>
        <p:txBody>
          <a:bodyPr lIns="45719" tIns="45719" rIns="45719" bIns="45719" anchor="ctr" anchorCtr="0"/>
          <a:lstStyle>
            <a:lvl1pPr algn="l" defTabSz="914400">
              <a:lnSpc>
                <a:spcPct val="110000"/>
              </a:lnSpc>
              <a:defRPr sz="7000" b="1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endParaRPr sz="7000" b="1" dirty="0">
              <a:solidFill>
                <a:srgbClr val="67BCF9"/>
              </a:solidFill>
            </a:endParaRP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512225" y="3820332"/>
            <a:ext cx="19508787" cy="6932669"/>
          </a:xfrm>
        </p:spPr>
        <p:txBody>
          <a:bodyPr anchor="t" anchorCtr="0">
            <a:noAutofit/>
          </a:bodyPr>
          <a:lstStyle>
            <a:lvl1pPr marL="457200" indent="-457200">
              <a:spcBef>
                <a:spcPts val="5400"/>
              </a:spcBef>
              <a:buSzPct val="100000"/>
              <a:buFont typeface="Arial" panose="020B0604020202020204" pitchFamily="34" charset="0"/>
              <a:buChar char="-"/>
              <a:defRPr sz="4000"/>
            </a:lvl1pPr>
            <a:lvl2pPr marL="1188720" indent="-457200">
              <a:spcBef>
                <a:spcPts val="3200"/>
              </a:spcBef>
              <a:defRPr sz="3200"/>
            </a:lvl2pPr>
            <a:lvl3pPr marL="1658938" indent="-403225">
              <a:spcBef>
                <a:spcPts val="3000"/>
              </a:spcBef>
              <a:defRPr sz="3200"/>
            </a:lvl3pPr>
            <a:lvl4pPr marL="2286000" indent="-495300">
              <a:spcBef>
                <a:spcPts val="3000"/>
              </a:spcBef>
              <a:defRPr sz="3200"/>
            </a:lvl4pPr>
            <a:lvl5pPr marL="2797175" indent="-508000">
              <a:spcBef>
                <a:spcPts val="3000"/>
              </a:spcBef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369178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3"/>
          <p:cNvSpPr>
            <a:spLocks noGrp="1"/>
          </p:cNvSpPr>
          <p:nvPr>
            <p:ph type="title"/>
          </p:nvPr>
        </p:nvSpPr>
        <p:spPr>
          <a:xfrm>
            <a:off x="2512225" y="908640"/>
            <a:ext cx="19359551" cy="1437062"/>
          </a:xfrm>
          <a:prstGeom prst="rect">
            <a:avLst/>
          </a:prstGeom>
        </p:spPr>
        <p:txBody>
          <a:bodyPr lIns="45719" tIns="45719" rIns="45719" bIns="45719" anchor="ctr" anchorCtr="0"/>
          <a:lstStyle>
            <a:lvl1pPr algn="l" defTabSz="914400">
              <a:lnSpc>
                <a:spcPct val="110000"/>
              </a:lnSpc>
              <a:defRPr sz="7000" b="1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endParaRPr sz="7000" b="1" dirty="0">
              <a:solidFill>
                <a:srgbClr val="67BC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75221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24405168" cy="1371600"/>
          </a:xfrm>
          <a:prstGeom prst="rect">
            <a:avLst/>
          </a:prstGeom>
          <a:gradFill rotWithShape="1">
            <a:gsLst>
              <a:gs pos="27000">
                <a:srgbClr val="153957">
                  <a:lumMod val="99000"/>
                  <a:lumOff val="1000"/>
                </a:srgbClr>
              </a:gs>
              <a:gs pos="100000">
                <a:schemeClr val="tx2"/>
              </a:gs>
            </a:gsLst>
            <a:lin ang="5400000"/>
          </a:gradFill>
          <a:ln>
            <a:noFill/>
          </a:ln>
          <a:extLst/>
        </p:spPr>
        <p:txBody>
          <a:bodyPr/>
          <a:lstStyle/>
          <a:p>
            <a:pPr algn="ctr">
              <a:defRPr/>
            </a:pPr>
            <a:endParaRPr lang="en-US" sz="10000">
              <a:latin typeface="Arial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2148801" y="13284201"/>
            <a:ext cx="22140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defRPr/>
            </a:pPr>
            <a:r>
              <a:rPr lang="en-US" sz="1600">
                <a:solidFill>
                  <a:srgbClr val="A6A6A6"/>
                </a:solidFill>
              </a:rPr>
              <a:t>Slide: </a:t>
            </a:r>
            <a:fld id="{9E9B421E-AB74-4DD7-A629-A093C2FE9686}" type="slidenum">
              <a:rPr lang="en-US" sz="1600" smtClean="0">
                <a:solidFill>
                  <a:srgbClr val="A6A6A6"/>
                </a:solidFill>
              </a:rPr>
              <a:pPr algn="r">
                <a:defRPr/>
              </a:pPr>
              <a:t>‹#›</a:t>
            </a:fld>
            <a:endParaRPr lang="fr-FR" sz="1600">
              <a:solidFill>
                <a:srgbClr val="A6A6A6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gray">
          <a:xfrm>
            <a:off x="406400" y="152400"/>
            <a:ext cx="23368000" cy="1066800"/>
          </a:xfrm>
          <a:prstGeom prst="rect">
            <a:avLst/>
          </a:prstGeom>
        </p:spPr>
        <p:txBody>
          <a:bodyPr anchor="ctr" anchorCtr="0"/>
          <a:lstStyle>
            <a:lvl1pPr algn="l">
              <a:defRPr sz="56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1828800" y="2286000"/>
            <a:ext cx="20929600" cy="10668000"/>
          </a:xfrm>
        </p:spPr>
        <p:txBody>
          <a:bodyPr/>
          <a:lstStyle>
            <a:lvl1pPr>
              <a:lnSpc>
                <a:spcPct val="100000"/>
              </a:lnSpc>
              <a:spcBef>
                <a:spcPts val="5600"/>
              </a:spcBef>
              <a:defRPr sz="40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defRPr sz="3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2400300" indent="-571500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  <a:defRPr sz="3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spcBef>
                <a:spcPts val="1200"/>
              </a:spcBef>
              <a:defRPr sz="3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spcBef>
                <a:spcPts val="1200"/>
              </a:spcBef>
              <a:defRPr sz="3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015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24405168" cy="1371600"/>
          </a:xfrm>
          <a:prstGeom prst="rect">
            <a:avLst/>
          </a:prstGeom>
          <a:gradFill rotWithShape="1">
            <a:gsLst>
              <a:gs pos="27000">
                <a:srgbClr val="153957">
                  <a:lumMod val="99000"/>
                  <a:lumOff val="1000"/>
                </a:srgbClr>
              </a:gs>
              <a:gs pos="100000">
                <a:schemeClr val="tx2"/>
              </a:gs>
            </a:gsLst>
            <a:lin ang="5400000"/>
          </a:gradFill>
          <a:ln>
            <a:noFill/>
          </a:ln>
          <a:extLst/>
        </p:spPr>
        <p:txBody>
          <a:bodyPr/>
          <a:lstStyle/>
          <a:p>
            <a:pPr algn="ctr">
              <a:defRPr/>
            </a:pPr>
            <a:endParaRPr lang="en-US" sz="4001">
              <a:latin typeface="Arial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2148805" y="13284201"/>
            <a:ext cx="2214034" cy="36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defRPr/>
            </a:pPr>
            <a:r>
              <a:rPr lang="en-US" sz="1778">
                <a:solidFill>
                  <a:srgbClr val="A6A6A6"/>
                </a:solidFill>
              </a:rPr>
              <a:t>Slide: </a:t>
            </a:r>
            <a:fld id="{3DB35497-FD48-4E64-AE6C-4B6276AD0171}" type="slidenum">
              <a:rPr lang="en-US" sz="1778" smtClean="0">
                <a:solidFill>
                  <a:srgbClr val="A6A6A6"/>
                </a:solidFill>
              </a:rPr>
              <a:pPr algn="r">
                <a:defRPr/>
              </a:pPr>
              <a:t>‹#›</a:t>
            </a:fld>
            <a:endParaRPr lang="fr-FR" sz="1778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6320" y="2286000"/>
            <a:ext cx="10972800" cy="10668000"/>
          </a:xfrm>
        </p:spPr>
        <p:txBody>
          <a:bodyPr/>
          <a:lstStyle>
            <a:lvl1pPr>
              <a:lnSpc>
                <a:spcPct val="100000"/>
              </a:lnSpc>
              <a:spcBef>
                <a:spcPts val="5760"/>
              </a:spcBef>
              <a:defRPr sz="4800"/>
            </a:lvl1pPr>
            <a:lvl2pPr>
              <a:defRPr sz="4800"/>
            </a:lvl2pPr>
            <a:lvl3pPr>
              <a:defRPr sz="4320"/>
            </a:lvl3pPr>
            <a:lvl4pPr>
              <a:defRPr sz="4320"/>
            </a:lvl4pPr>
            <a:lvl5pPr>
              <a:defRPr sz="4320"/>
            </a:lvl5pPr>
            <a:lvl6pPr>
              <a:defRPr sz="4001"/>
            </a:lvl6pPr>
            <a:lvl7pPr>
              <a:defRPr sz="4001"/>
            </a:lvl7pPr>
            <a:lvl8pPr>
              <a:defRPr sz="4001"/>
            </a:lvl8pPr>
            <a:lvl9pPr>
              <a:defRPr sz="40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8402" y="2286000"/>
            <a:ext cx="10932158" cy="10668000"/>
          </a:xfrm>
        </p:spPr>
        <p:txBody>
          <a:bodyPr/>
          <a:lstStyle>
            <a:lvl1pPr marL="761964" indent="-761964" algn="l" rtl="0" eaLnBrk="1" fontAlgn="base" hangingPunct="1">
              <a:spcBef>
                <a:spcPts val="5760"/>
              </a:spcBef>
              <a:spcAft>
                <a:spcPct val="0"/>
              </a:spcAft>
              <a:defRPr lang="en-US" sz="4800" b="1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650917" indent="-634968" algn="l" rtl="0" eaLnBrk="1" fontAlgn="base" hangingPunct="1">
              <a:spcBef>
                <a:spcPct val="20000"/>
              </a:spcBef>
              <a:spcAft>
                <a:spcPct val="0"/>
              </a:spcAft>
              <a:defRPr lang="en-US" sz="4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indent="-507974" algn="l" rtl="0" eaLnBrk="1" fontAlgn="base" hangingPunct="1">
              <a:spcBef>
                <a:spcPct val="20000"/>
              </a:spcBef>
              <a:spcAft>
                <a:spcPct val="0"/>
              </a:spcAft>
              <a:defRPr lang="en-US" sz="432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indent="-507974" algn="l" rtl="0" eaLnBrk="1" fontAlgn="base" hangingPunct="1">
              <a:spcBef>
                <a:spcPct val="20000"/>
              </a:spcBef>
              <a:spcAft>
                <a:spcPct val="0"/>
              </a:spcAft>
              <a:defRPr lang="en-US" sz="432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indent="-507974" algn="l" rtl="0" eaLnBrk="1" fontAlgn="base" hangingPunct="1">
              <a:spcBef>
                <a:spcPct val="20000"/>
              </a:spcBef>
              <a:spcAft>
                <a:spcPct val="0"/>
              </a:spcAft>
              <a:defRPr lang="en-US" sz="432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4001"/>
            </a:lvl6pPr>
            <a:lvl7pPr>
              <a:defRPr sz="4001"/>
            </a:lvl7pPr>
            <a:lvl8pPr>
              <a:defRPr sz="4001"/>
            </a:lvl8pPr>
            <a:lvl9pPr>
              <a:defRPr sz="4001"/>
            </a:lvl9pPr>
          </a:lstStyle>
          <a:p>
            <a:pPr marL="761964" lvl="0" indent="-761964" algn="l" rtl="0" eaLnBrk="1" fontAlgn="base" hangingPunct="1">
              <a:lnSpc>
                <a:spcPct val="100000"/>
              </a:lnSpc>
              <a:spcBef>
                <a:spcPts val="3199"/>
              </a:spcBef>
              <a:spcAft>
                <a:spcPct val="0"/>
              </a:spcAft>
              <a:buClr>
                <a:srgbClr val="404040"/>
              </a:buClr>
              <a:buChar char="•"/>
            </a:pPr>
            <a:r>
              <a:rPr lang="en-US" dirty="0"/>
              <a:t>Click to edit Master text styles</a:t>
            </a:r>
          </a:p>
          <a:p>
            <a:pPr marL="1650917" lvl="1" indent="-63496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gray">
          <a:xfrm>
            <a:off x="406400" y="152400"/>
            <a:ext cx="23368001" cy="1066800"/>
          </a:xfrm>
          <a:prstGeom prst="rect">
            <a:avLst/>
          </a:prstGeom>
        </p:spPr>
        <p:txBody>
          <a:bodyPr anchor="ctr" anchorCtr="0"/>
          <a:lstStyle>
            <a:lvl1pPr algn="l">
              <a:defRPr sz="768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2062788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12740"/>
            </a:gs>
            <a:gs pos="100000">
              <a:srgbClr val="040B1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1200" dirty="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200" dirty="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200" dirty="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200" dirty="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200" dirty="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200" dirty="0">
                <a:solidFill>
                  <a:srgbClr val="FFFFFF"/>
                </a:solidFill>
              </a:rPr>
              <a:t>Body Level Five</a:t>
            </a:r>
          </a:p>
        </p:txBody>
      </p:sp>
      <p:pic>
        <p:nvPicPr>
          <p:cNvPr id="7" name="techdaysOnDark.png"/>
          <p:cNvPicPr/>
          <p:nvPr userDrawn="1"/>
        </p:nvPicPr>
        <p:blipFill>
          <a:blip r:embed="rId9">
            <a:extLst/>
          </a:blip>
          <a:stretch>
            <a:fillRect/>
          </a:stretch>
        </p:blipFill>
        <p:spPr>
          <a:xfrm>
            <a:off x="662872" y="12244557"/>
            <a:ext cx="2135812" cy="908868"/>
          </a:xfrm>
          <a:prstGeom prst="rect">
            <a:avLst/>
          </a:prstGeom>
          <a:ln w="12700">
            <a:miter lim="400000"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1" r:id="rId3"/>
    <p:sldLayoutId id="2147483666" r:id="rId4"/>
    <p:sldLayoutId id="2147483665" r:id="rId5"/>
    <p:sldLayoutId id="2147483667" r:id="rId6"/>
    <p:sldLayoutId id="2147483668" r:id="rId7"/>
  </p:sldLayoutIdLst>
  <p:transition spd="med"/>
  <p:hf sldNum="0" hdr="0" ftr="0" dt="0"/>
  <p:txStyles>
    <p:titleStyle>
      <a:lvl1pPr algn="ctr" defTabSz="584200">
        <a:defRPr sz="7000" b="1" baseline="0">
          <a:solidFill>
            <a:srgbClr val="67BCF9"/>
          </a:solidFill>
          <a:latin typeface="Verdana" charset="0"/>
          <a:ea typeface="Verdana" charset="0"/>
          <a:cs typeface="Verdana" charset="0"/>
          <a:sym typeface="Helvetica Light"/>
        </a:defRPr>
      </a:lvl1pPr>
      <a:lvl2pPr indent="228600" algn="ctr" defTabSz="5842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titleStyle>
    <p:bodyStyle>
      <a:lvl1pPr marL="608263" indent="-608263" defTabSz="584200">
        <a:spcBef>
          <a:spcPts val="4200"/>
        </a:spcBef>
        <a:buSzPct val="75000"/>
        <a:buChar char="•"/>
        <a:defRPr sz="5200" b="1">
          <a:solidFill>
            <a:srgbClr val="FFFFFF"/>
          </a:solidFill>
          <a:latin typeface="Verdana" charset="0"/>
          <a:ea typeface="Verdana" charset="0"/>
          <a:cs typeface="Verdana" charset="0"/>
          <a:sym typeface="Helvetica Light"/>
        </a:defRPr>
      </a:lvl1pPr>
      <a:lvl2pPr marL="1052763" indent="-608263" defTabSz="584200">
        <a:spcBef>
          <a:spcPts val="4200"/>
        </a:spcBef>
        <a:buSzPct val="75000"/>
        <a:buChar char="•"/>
        <a:defRPr sz="5200" b="1">
          <a:solidFill>
            <a:srgbClr val="FFFFFF"/>
          </a:solidFill>
          <a:latin typeface="Verdana" charset="0"/>
          <a:ea typeface="Verdana" charset="0"/>
          <a:cs typeface="Verdana" charset="0"/>
          <a:sym typeface="Helvetica Light"/>
        </a:defRPr>
      </a:lvl2pPr>
      <a:lvl3pPr marL="1497263" indent="-608263" defTabSz="584200">
        <a:spcBef>
          <a:spcPts val="4200"/>
        </a:spcBef>
        <a:buSzPct val="75000"/>
        <a:buChar char="•"/>
        <a:defRPr sz="5200" b="1">
          <a:solidFill>
            <a:srgbClr val="FFFFFF"/>
          </a:solidFill>
          <a:latin typeface="Verdana" charset="0"/>
          <a:ea typeface="Verdana" charset="0"/>
          <a:cs typeface="Verdana" charset="0"/>
          <a:sym typeface="Helvetica Light"/>
        </a:defRPr>
      </a:lvl3pPr>
      <a:lvl4pPr marL="1941763" indent="-608263" defTabSz="584200">
        <a:spcBef>
          <a:spcPts val="4200"/>
        </a:spcBef>
        <a:buSzPct val="75000"/>
        <a:buChar char="•"/>
        <a:defRPr sz="5200" b="1">
          <a:solidFill>
            <a:srgbClr val="FFFFFF"/>
          </a:solidFill>
          <a:latin typeface="Verdana" charset="0"/>
          <a:ea typeface="Verdana" charset="0"/>
          <a:cs typeface="Verdana" charset="0"/>
          <a:sym typeface="Helvetica Light"/>
        </a:defRPr>
      </a:lvl4pPr>
      <a:lvl5pPr marL="2386263" indent="-608263" defTabSz="584200">
        <a:spcBef>
          <a:spcPts val="4200"/>
        </a:spcBef>
        <a:buSzPct val="75000"/>
        <a:buChar char="•"/>
        <a:defRPr sz="5200" b="1">
          <a:solidFill>
            <a:srgbClr val="FFFFFF"/>
          </a:solidFill>
          <a:latin typeface="Verdana" charset="0"/>
          <a:ea typeface="Verdana" charset="0"/>
          <a:cs typeface="Verdana" charset="0"/>
          <a:sym typeface="Helvetica Light"/>
        </a:defRPr>
      </a:lvl5pPr>
      <a:lvl6pPr marL="2830763" indent="-608263" defTabSz="584200">
        <a:spcBef>
          <a:spcPts val="4200"/>
        </a:spcBef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marL="3275263" indent="-608263" defTabSz="584200">
        <a:spcBef>
          <a:spcPts val="4200"/>
        </a:spcBef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marL="3719763" indent="-608263" defTabSz="584200">
        <a:spcBef>
          <a:spcPts val="4200"/>
        </a:spcBef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marL="4164263" indent="-608263" defTabSz="584200">
        <a:spcBef>
          <a:spcPts val="4200"/>
        </a:spcBef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TechDaysBostonCoverPP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2225" y="307058"/>
            <a:ext cx="19359551" cy="1437062"/>
          </a:xfrm>
        </p:spPr>
        <p:txBody>
          <a:bodyPr/>
          <a:lstStyle/>
          <a:p>
            <a:r>
              <a:rPr lang="en-US" dirty="0"/>
              <a:t>Jorvik Allowed PO Content Example </a:t>
            </a:r>
          </a:p>
        </p:txBody>
      </p:sp>
      <p:sp>
        <p:nvSpPr>
          <p:cNvPr id="3" name="Rectangle 2"/>
          <p:cNvSpPr/>
          <p:nvPr/>
        </p:nvSpPr>
        <p:spPr>
          <a:xfrm>
            <a:off x="6483844" y="2512082"/>
            <a:ext cx="11510210" cy="10179176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200550" y="2870964"/>
            <a:ext cx="10076798" cy="9530814"/>
            <a:chOff x="7200550" y="2870964"/>
            <a:chExt cx="10076798" cy="9530814"/>
          </a:xfrm>
        </p:grpSpPr>
        <p:sp>
          <p:nvSpPr>
            <p:cNvPr id="5" name="Double Wave 4"/>
            <p:cNvSpPr/>
            <p:nvPr/>
          </p:nvSpPr>
          <p:spPr bwMode="auto">
            <a:xfrm>
              <a:off x="7803528" y="4060385"/>
              <a:ext cx="1109208" cy="454086"/>
            </a:xfrm>
            <a:prstGeom prst="doubleWave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/>
                </a14:hiddenLine>
              </a:ext>
            </a:extLst>
          </p:spPr>
          <p:txBody>
            <a:bodyPr rtlCol="0" anchor="ctr"/>
            <a:lstStyle/>
            <a:p>
              <a:pPr algn="ctr"/>
              <a:endParaRPr lang="en-US" sz="10000">
                <a:solidFill>
                  <a:schemeClr val="bg1"/>
                </a:solidFill>
              </a:endParaRPr>
            </a:p>
          </p:txBody>
        </p:sp>
        <p:sp>
          <p:nvSpPr>
            <p:cNvPr id="6" name="Double Wave 5"/>
            <p:cNvSpPr/>
            <p:nvPr/>
          </p:nvSpPr>
          <p:spPr bwMode="auto">
            <a:xfrm>
              <a:off x="13714277" y="3891476"/>
              <a:ext cx="3047758" cy="792088"/>
            </a:xfrm>
            <a:prstGeom prst="doubleWave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/>
                </a14:hiddenLine>
              </a:ext>
            </a:extLst>
          </p:spPr>
          <p:txBody>
            <a:bodyPr rtlCol="0" anchor="ctr"/>
            <a:lstStyle/>
            <a:p>
              <a:pPr algn="ctr"/>
              <a:endParaRPr lang="en-US" sz="10000">
                <a:solidFill>
                  <a:schemeClr val="bg1"/>
                </a:solidFill>
              </a:endParaRPr>
            </a:p>
          </p:txBody>
        </p:sp>
        <p:sp>
          <p:nvSpPr>
            <p:cNvPr id="7" name="Double Wave 6"/>
            <p:cNvSpPr/>
            <p:nvPr/>
          </p:nvSpPr>
          <p:spPr bwMode="auto">
            <a:xfrm>
              <a:off x="7821051" y="7689691"/>
              <a:ext cx="1098226" cy="445139"/>
            </a:xfrm>
            <a:prstGeom prst="doubleWave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/>
                </a14:hiddenLine>
              </a:ext>
            </a:extLst>
          </p:spPr>
          <p:txBody>
            <a:bodyPr rtlCol="0" anchor="ctr"/>
            <a:lstStyle/>
            <a:p>
              <a:pPr algn="ctr"/>
              <a:endParaRPr lang="en-US" sz="10000">
                <a:solidFill>
                  <a:schemeClr val="bg1"/>
                </a:solidFill>
              </a:endParaRPr>
            </a:p>
          </p:txBody>
        </p:sp>
        <p:sp>
          <p:nvSpPr>
            <p:cNvPr id="8" name="Double Wave 7"/>
            <p:cNvSpPr/>
            <p:nvPr/>
          </p:nvSpPr>
          <p:spPr bwMode="auto">
            <a:xfrm>
              <a:off x="14018170" y="7492184"/>
              <a:ext cx="1697828" cy="816089"/>
            </a:xfrm>
            <a:prstGeom prst="doubleWave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/>
                </a14:hiddenLine>
              </a:ext>
            </a:extLst>
          </p:spPr>
          <p:txBody>
            <a:bodyPr rtlCol="0" anchor="ctr"/>
            <a:lstStyle/>
            <a:p>
              <a:pPr algn="ctr"/>
              <a:endParaRPr lang="en-US" sz="10000">
                <a:solidFill>
                  <a:schemeClr val="bg1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200550" y="2870964"/>
              <a:ext cx="10076798" cy="9530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600" b="1">
                  <a:latin typeface="Source Code Pro" panose="020B0509030403020204" pitchFamily="49" charset="0"/>
                  <a:ea typeface="Source Code Pro" panose="020B0509030403020204" pitchFamily="49" charset="0"/>
                  <a:cs typeface="Sakkal Majalla" panose="02000000000000000000" pitchFamily="2" charset="-78"/>
                </a:defRPr>
              </a:lvl1pPr>
            </a:lstStyle>
            <a:p>
              <a:pPr algn="l" defTabSz="631825"/>
              <a:r>
                <a:rPr lang="en-US" sz="3200" noProof="1">
                  <a:solidFill>
                    <a:schemeClr val="bg1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rPr>
                <a:t>protected body </a:t>
              </a:r>
              <a:r>
                <a:rPr lang="en-US" sz="3200" b="0" noProof="1">
                  <a:solidFill>
                    <a:schemeClr val="bg1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rPr>
                <a:t>Bounded_Buffer </a:t>
              </a:r>
              <a:r>
                <a:rPr lang="en-US" sz="3200" noProof="1">
                  <a:solidFill>
                    <a:schemeClr val="bg1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rPr>
                <a:t>is</a:t>
              </a:r>
            </a:p>
            <a:p>
              <a:pPr algn="l" defTabSz="631825">
                <a:spcBef>
                  <a:spcPts val="4800"/>
                </a:spcBef>
              </a:pPr>
              <a:r>
                <a:rPr lang="en-US" sz="3200" noProof="1">
                  <a:solidFill>
                    <a:schemeClr val="bg1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rPr>
                <a:t>	entry </a:t>
              </a:r>
              <a:r>
                <a:rPr lang="en-US" sz="3200" b="0" noProof="1">
                  <a:solidFill>
                    <a:schemeClr val="bg1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rPr>
                <a:t>Put (Item : </a:t>
              </a:r>
              <a:r>
                <a:rPr lang="en-US" sz="3200" noProof="1">
                  <a:solidFill>
                    <a:schemeClr val="bg1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rPr>
                <a:t>in </a:t>
              </a:r>
              <a:r>
                <a:rPr lang="en-US" sz="3200" b="0" noProof="1">
                  <a:solidFill>
                    <a:schemeClr val="bg1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rPr>
                <a:t>Element) </a:t>
              </a:r>
              <a:r>
                <a:rPr lang="en-US" sz="3200" noProof="1">
                  <a:solidFill>
                    <a:schemeClr val="bg1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rPr>
                <a:t>when </a:t>
              </a:r>
              <a:r>
                <a:rPr lang="en-US" sz="3200" b="0" noProof="1">
                  <a:solidFill>
                    <a:schemeClr val="bg1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rPr>
                <a:t>Count /= Capacity </a:t>
              </a:r>
              <a:r>
                <a:rPr lang="en-US" sz="3200" noProof="1">
                  <a:solidFill>
                    <a:schemeClr val="bg1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rPr>
                <a:t>is</a:t>
              </a:r>
            </a:p>
            <a:p>
              <a:pPr algn="l" defTabSz="631825"/>
              <a:r>
                <a:rPr lang="en-US" sz="3200" noProof="1">
                  <a:solidFill>
                    <a:schemeClr val="bg1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rPr>
                <a:t>	begin</a:t>
              </a:r>
            </a:p>
            <a:p>
              <a:pPr algn="l" defTabSz="631825">
                <a:spcBef>
                  <a:spcPts val="200"/>
                </a:spcBef>
              </a:pPr>
              <a:r>
                <a:rPr lang="en-US" sz="3200" b="0" noProof="1">
                  <a:solidFill>
                    <a:schemeClr val="bg1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rPr>
                <a:t>		Values (Next_In) := Item;</a:t>
              </a:r>
            </a:p>
            <a:p>
              <a:pPr algn="l" defTabSz="631825">
                <a:spcBef>
                  <a:spcPts val="200"/>
                </a:spcBef>
              </a:pPr>
              <a:r>
                <a:rPr lang="en-US" sz="3200" b="0" noProof="1">
                  <a:solidFill>
                    <a:schemeClr val="bg1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rPr>
                <a:t>		Next_In := (Next_In </a:t>
              </a:r>
              <a:r>
                <a:rPr lang="en-US" sz="3200" noProof="1">
                  <a:solidFill>
                    <a:schemeClr val="bg1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rPr>
                <a:t>mod </a:t>
              </a:r>
              <a:r>
                <a:rPr lang="en-US" sz="3200" b="0" noProof="1">
                  <a:solidFill>
                    <a:schemeClr val="bg1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rPr>
                <a:t>Capacity) + 1;</a:t>
              </a:r>
            </a:p>
            <a:p>
              <a:pPr algn="l" defTabSz="631825">
                <a:spcBef>
                  <a:spcPts val="200"/>
                </a:spcBef>
              </a:pPr>
              <a:r>
                <a:rPr lang="en-US" sz="3200" b="0" noProof="1">
                  <a:solidFill>
                    <a:schemeClr val="bg1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rPr>
                <a:t>		Count := Count + 1;</a:t>
              </a:r>
            </a:p>
            <a:p>
              <a:pPr algn="l" defTabSz="631825">
                <a:spcBef>
                  <a:spcPts val="200"/>
                </a:spcBef>
              </a:pPr>
              <a:r>
                <a:rPr lang="en-US" sz="3200" noProof="1">
                  <a:solidFill>
                    <a:schemeClr val="bg1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rPr>
                <a:t>	end </a:t>
              </a:r>
              <a:r>
                <a:rPr lang="en-US" sz="3200" b="0" noProof="1">
                  <a:solidFill>
                    <a:schemeClr val="bg1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rPr>
                <a:t>Put;</a:t>
              </a:r>
            </a:p>
            <a:p>
              <a:pPr algn="l" defTabSz="631825">
                <a:spcBef>
                  <a:spcPts val="4800"/>
                </a:spcBef>
              </a:pPr>
              <a:r>
                <a:rPr lang="en-US" sz="3200" noProof="1">
                  <a:solidFill>
                    <a:schemeClr val="bg1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rPr>
                <a:t>	entry </a:t>
              </a:r>
              <a:r>
                <a:rPr lang="en-US" sz="3200" b="0" noProof="1">
                  <a:solidFill>
                    <a:schemeClr val="bg1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rPr>
                <a:t>Get (Item : </a:t>
              </a:r>
              <a:r>
                <a:rPr lang="en-US" sz="3200" noProof="1">
                  <a:solidFill>
                    <a:schemeClr val="bg1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rPr>
                <a:t>out </a:t>
              </a:r>
              <a:r>
                <a:rPr lang="en-US" sz="3200" b="0" noProof="1">
                  <a:solidFill>
                    <a:schemeClr val="bg1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rPr>
                <a:t>Element) </a:t>
              </a:r>
              <a:r>
                <a:rPr lang="en-US" sz="3200" noProof="1">
                  <a:solidFill>
                    <a:schemeClr val="bg1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rPr>
                <a:t>when </a:t>
              </a:r>
              <a:r>
                <a:rPr lang="en-US" sz="3200" b="0" noProof="1">
                  <a:solidFill>
                    <a:schemeClr val="bg1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rPr>
                <a:t>Count &gt; 0 </a:t>
              </a:r>
              <a:r>
                <a:rPr lang="en-US" sz="3200" noProof="1">
                  <a:solidFill>
                    <a:schemeClr val="bg1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rPr>
                <a:t>is</a:t>
              </a:r>
            </a:p>
            <a:p>
              <a:pPr algn="l" defTabSz="631825"/>
              <a:r>
                <a:rPr lang="en-US" sz="3200" noProof="1">
                  <a:solidFill>
                    <a:schemeClr val="bg1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rPr>
                <a:t>	begin</a:t>
              </a:r>
            </a:p>
            <a:p>
              <a:pPr algn="l" defTabSz="631825">
                <a:spcBef>
                  <a:spcPts val="200"/>
                </a:spcBef>
              </a:pPr>
              <a:r>
                <a:rPr lang="en-US" sz="3200" b="0" noProof="1">
                  <a:solidFill>
                    <a:schemeClr val="bg1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rPr>
                <a:t>		Item := Values (Next_Out);</a:t>
              </a:r>
            </a:p>
            <a:p>
              <a:pPr algn="l" defTabSz="631825">
                <a:spcBef>
                  <a:spcPts val="200"/>
                </a:spcBef>
              </a:pPr>
              <a:r>
                <a:rPr lang="en-US" sz="3200" b="0" noProof="1">
                  <a:solidFill>
                    <a:schemeClr val="bg1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rPr>
                <a:t>		Next_Out := (Next_Out </a:t>
              </a:r>
              <a:r>
                <a:rPr lang="en-US" sz="3200" noProof="1">
                  <a:solidFill>
                    <a:schemeClr val="bg1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rPr>
                <a:t>mod </a:t>
              </a:r>
              <a:r>
                <a:rPr lang="en-US" sz="3200" b="0" noProof="1">
                  <a:solidFill>
                    <a:schemeClr val="bg1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rPr>
                <a:t>Capacity) + 1;</a:t>
              </a:r>
            </a:p>
            <a:p>
              <a:pPr algn="l" defTabSz="631825">
                <a:spcBef>
                  <a:spcPts val="200"/>
                </a:spcBef>
              </a:pPr>
              <a:r>
                <a:rPr lang="en-US" sz="3200" b="0" noProof="1">
                  <a:solidFill>
                    <a:schemeClr val="bg1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rPr>
                <a:t>		Count := Count - 1;</a:t>
              </a:r>
            </a:p>
            <a:p>
              <a:pPr algn="l" defTabSz="631825">
                <a:spcBef>
                  <a:spcPts val="200"/>
                </a:spcBef>
              </a:pPr>
              <a:r>
                <a:rPr lang="en-US" sz="3200" noProof="1">
                  <a:solidFill>
                    <a:schemeClr val="bg1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rPr>
                <a:t>	end </a:t>
              </a:r>
              <a:r>
                <a:rPr lang="en-US" sz="3200" b="0" noProof="1">
                  <a:solidFill>
                    <a:schemeClr val="bg1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rPr>
                <a:t>Get;</a:t>
              </a:r>
            </a:p>
            <a:p>
              <a:pPr algn="l" defTabSz="631825">
                <a:spcBef>
                  <a:spcPts val="2400"/>
                </a:spcBef>
              </a:pPr>
              <a:r>
                <a:rPr lang="en-US" sz="3200" b="0" noProof="1">
                  <a:solidFill>
                    <a:schemeClr val="bg1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rPr>
                <a:t>	…</a:t>
              </a:r>
            </a:p>
            <a:p>
              <a:pPr algn="l" defTabSz="631825">
                <a:spcBef>
                  <a:spcPts val="2400"/>
                </a:spcBef>
              </a:pPr>
              <a:r>
                <a:rPr lang="en-US" sz="3200" noProof="1">
                  <a:solidFill>
                    <a:schemeClr val="bg1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rPr>
                <a:t>end </a:t>
              </a:r>
              <a:r>
                <a:rPr lang="en-US" sz="3200" b="0" noProof="1">
                  <a:solidFill>
                    <a:schemeClr val="bg1"/>
                  </a:solidFill>
                  <a:latin typeface="Calibri" panose="020F0502020204030204" pitchFamily="34" charset="0"/>
                  <a:cs typeface="Arial Unicode MS" panose="020B0604020202020204" pitchFamily="34" charset="-128"/>
                </a:rPr>
                <a:t>Bounded_Buffer;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939328" y="3479419"/>
            <a:ext cx="3651640" cy="1375376"/>
          </a:xfrm>
          <a:prstGeom prst="rect">
            <a:avLst/>
          </a:prstGeom>
          <a:solidFill>
            <a:srgbClr val="FFC000"/>
          </a:solid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uFillTx/>
                <a:sym typeface="Helvetica Light"/>
              </a:rPr>
              <a:t>Multiple </a:t>
            </a:r>
            <a:r>
              <a:rPr lang="en-US" sz="4000" dirty="0">
                <a:solidFill>
                  <a:schemeClr val="bg1"/>
                </a:solidFill>
              </a:rPr>
              <a:t>Entries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uFillTx/>
                <a:sym typeface="Helvetica Light"/>
              </a:rPr>
              <a:t>per</a:t>
            </a:r>
            <a:r>
              <a:rPr kumimoji="0" lang="en-US" sz="4000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uFillTx/>
                <a:sym typeface="Helvetica Light"/>
              </a:rPr>
              <a:t> PO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uFillTx/>
              <a:sym typeface="Helvetica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4713" y="7411272"/>
            <a:ext cx="3880870" cy="1990929"/>
          </a:xfrm>
          <a:prstGeom prst="rect">
            <a:avLst/>
          </a:prstGeom>
          <a:solidFill>
            <a:srgbClr val="FFC000"/>
          </a:solid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uFillTx/>
                <a:sym typeface="Helvetica Light"/>
              </a:rPr>
              <a:t>Multiple </a:t>
            </a:r>
            <a:r>
              <a:rPr lang="en-US" sz="4000" dirty="0">
                <a:solidFill>
                  <a:schemeClr val="bg1"/>
                </a:solidFill>
              </a:rPr>
              <a:t>Queued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bg1"/>
                </a:solidFill>
              </a:rPr>
              <a:t>Callers per 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uFillTx/>
              <a:sym typeface="Helvetica Light"/>
            </a:endParaRP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bg1"/>
                </a:solidFill>
              </a:rPr>
              <a:t>Entry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710760" y="3449577"/>
            <a:ext cx="3396763" cy="1375376"/>
          </a:xfrm>
          <a:prstGeom prst="rect">
            <a:avLst/>
          </a:prstGeom>
          <a:solidFill>
            <a:srgbClr val="FFC000"/>
          </a:solid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uFillTx/>
                <a:sym typeface="Helvetica Light"/>
              </a:rPr>
              <a:t>More Content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bg1"/>
                </a:solidFill>
              </a:rPr>
              <a:t>per B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uFillTx/>
                <a:sym typeface="Helvetica Light"/>
              </a:rPr>
              <a:t>arrier</a:t>
            </a:r>
          </a:p>
        </p:txBody>
      </p:sp>
    </p:spTree>
    <p:extLst>
      <p:ext uri="{BB962C8B-B14F-4D97-AF65-F5344CB8AC3E}">
        <p14:creationId xmlns:p14="http://schemas.microsoft.com/office/powerpoint/2010/main" val="216800712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Benefits? Don’t Believe 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12225" y="3232503"/>
            <a:ext cx="19508787" cy="6932669"/>
          </a:xfrm>
        </p:spPr>
        <p:txBody>
          <a:bodyPr/>
          <a:lstStyle/>
          <a:p>
            <a:r>
              <a:rPr lang="en-US" dirty="0"/>
              <a:t>MITRE</a:t>
            </a:r>
          </a:p>
          <a:p>
            <a:pPr lvl="1"/>
            <a:r>
              <a:rPr lang="en-US" dirty="0"/>
              <a:t>Annual Average Costs for Software Maintenance, 1994</a:t>
            </a:r>
          </a:p>
          <a:p>
            <a:r>
              <a:rPr lang="en-US" dirty="0"/>
              <a:t>Steve Zeigler</a:t>
            </a:r>
          </a:p>
          <a:p>
            <a:pPr lvl="1"/>
            <a:r>
              <a:rPr lang="en-US" dirty="0"/>
              <a:t>Comparing Development Costs of C and Ada, March 30, 1995 </a:t>
            </a:r>
          </a:p>
          <a:p>
            <a:pPr>
              <a:defRPr/>
            </a:pPr>
            <a:r>
              <a:rPr lang="en-US" dirty="0"/>
              <a:t>Capers Jones </a:t>
            </a:r>
          </a:p>
          <a:p>
            <a:pPr lvl="1">
              <a:defRPr/>
            </a:pPr>
            <a:r>
              <a:rPr lang="en-US" dirty="0"/>
              <a:t>Letter to </a:t>
            </a:r>
            <a:r>
              <a:rPr lang="en-US" dirty="0" err="1"/>
              <a:t>CrossTalk</a:t>
            </a:r>
            <a:r>
              <a:rPr lang="en-US" dirty="0"/>
              <a:t>, Oct. 1998</a:t>
            </a:r>
          </a:p>
          <a:p>
            <a:r>
              <a:rPr lang="en-US" dirty="0"/>
              <a:t>VDC Research</a:t>
            </a:r>
          </a:p>
          <a:p>
            <a:pPr lvl="1"/>
            <a:r>
              <a:rPr lang="en-US" dirty="0"/>
              <a:t>Controlling Costs with Software Language Costs, 2018</a:t>
            </a:r>
          </a:p>
        </p:txBody>
      </p:sp>
    </p:spTree>
    <p:extLst>
      <p:ext uri="{BB962C8B-B14F-4D97-AF65-F5344CB8AC3E}">
        <p14:creationId xmlns:p14="http://schemas.microsoft.com/office/powerpoint/2010/main" val="263249295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9562726" y="4030681"/>
            <a:ext cx="13356079" cy="6502399"/>
            <a:chOff x="8604778" y="4206045"/>
            <a:chExt cx="13356079" cy="6502399"/>
          </a:xfrm>
        </p:grpSpPr>
        <p:sp>
          <p:nvSpPr>
            <p:cNvPr id="22" name="Freeform 21"/>
            <p:cNvSpPr/>
            <p:nvPr/>
          </p:nvSpPr>
          <p:spPr>
            <a:xfrm>
              <a:off x="8604778" y="4206045"/>
              <a:ext cx="8851893" cy="6502399"/>
            </a:xfrm>
            <a:custGeom>
              <a:avLst/>
              <a:gdLst>
                <a:gd name="connsiteX0" fmla="*/ 0 w 6502399"/>
                <a:gd name="connsiteY0" fmla="*/ 3251200 h 6502399"/>
                <a:gd name="connsiteX1" fmla="*/ 3251200 w 6502399"/>
                <a:gd name="connsiteY1" fmla="*/ 0 h 6502399"/>
                <a:gd name="connsiteX2" fmla="*/ 6502400 w 6502399"/>
                <a:gd name="connsiteY2" fmla="*/ 3251200 h 6502399"/>
                <a:gd name="connsiteX3" fmla="*/ 3251200 w 6502399"/>
                <a:gd name="connsiteY3" fmla="*/ 6502400 h 6502399"/>
                <a:gd name="connsiteX4" fmla="*/ 0 w 6502399"/>
                <a:gd name="connsiteY4" fmla="*/ 3251200 h 6502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2399" h="6502399">
                  <a:moveTo>
                    <a:pt x="0" y="3251200"/>
                  </a:moveTo>
                  <a:cubicBezTo>
                    <a:pt x="0" y="1455612"/>
                    <a:pt x="1455612" y="0"/>
                    <a:pt x="3251200" y="0"/>
                  </a:cubicBezTo>
                  <a:cubicBezTo>
                    <a:pt x="5046788" y="0"/>
                    <a:pt x="6502400" y="1455612"/>
                    <a:pt x="6502400" y="3251200"/>
                  </a:cubicBezTo>
                  <a:cubicBezTo>
                    <a:pt x="6502400" y="5046788"/>
                    <a:pt x="5046788" y="6502400"/>
                    <a:pt x="3251200" y="6502400"/>
                  </a:cubicBezTo>
                  <a:cubicBezTo>
                    <a:pt x="1455612" y="6502400"/>
                    <a:pt x="0" y="5046788"/>
                    <a:pt x="0" y="3251200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988651" tIns="1679787" rIns="612309" bIns="1246293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057819" y="4828729"/>
              <a:ext cx="2903038" cy="28527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71437" tIns="71437" rIns="71437" bIns="71437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1" i="0" u="none" strike="noStrike" cap="none" spc="0" normalizeH="0" baseline="0" dirty="0">
                  <a:ln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uFillTx/>
                  <a:sym typeface="Helvetica Light"/>
                </a:rPr>
                <a:t>Additional</a:t>
              </a:r>
            </a:p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1" i="0" u="none" strike="noStrike" cap="none" spc="0" normalizeH="0" baseline="0" dirty="0">
                  <a:ln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uFillTx/>
                  <a:sym typeface="Helvetica Light"/>
                </a:rPr>
                <a:t>SPARK</a:t>
              </a:r>
            </a:p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4400" b="1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contracts</a:t>
              </a:r>
            </a:p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4400" b="1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not in Ada</a:t>
              </a:r>
              <a:endParaRPr kumimoji="0" lang="en-US" sz="4400" b="1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uFillTx/>
                <a:sym typeface="Helvetica Light"/>
              </a:endParaRPr>
            </a:p>
          </p:txBody>
        </p:sp>
        <p:cxnSp>
          <p:nvCxnSpPr>
            <p:cNvPr id="14" name="Curved Connector 13"/>
            <p:cNvCxnSpPr>
              <a:stCxn id="8" idx="1"/>
            </p:cNvCxnSpPr>
            <p:nvPr/>
          </p:nvCxnSpPr>
          <p:spPr>
            <a:xfrm rot="10800000" flipV="1">
              <a:off x="17318567" y="6255080"/>
              <a:ext cx="1739252" cy="422445"/>
            </a:xfrm>
            <a:prstGeom prst="curvedConnector3">
              <a:avLst/>
            </a:prstGeom>
            <a:noFill/>
            <a:ln w="25400" cap="flat">
              <a:solidFill>
                <a:schemeClr val="accent1">
                  <a:lumMod val="20000"/>
                  <a:lumOff val="80000"/>
                </a:schemeClr>
              </a:solidFill>
              <a:prstDash val="solid"/>
              <a:miter lim="400000"/>
              <a:tailEnd type="triangle" w="lg" len="lg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SPARK and Ada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536039" y="4030680"/>
            <a:ext cx="13819867" cy="6502399"/>
            <a:chOff x="2136933" y="4206044"/>
            <a:chExt cx="13819867" cy="6502399"/>
          </a:xfrm>
        </p:grpSpPr>
        <p:sp>
          <p:nvSpPr>
            <p:cNvPr id="23" name="Freeform 22"/>
            <p:cNvSpPr/>
            <p:nvPr/>
          </p:nvSpPr>
          <p:spPr>
            <a:xfrm>
              <a:off x="7104907" y="4206044"/>
              <a:ext cx="8851893" cy="6502399"/>
            </a:xfrm>
            <a:custGeom>
              <a:avLst/>
              <a:gdLst>
                <a:gd name="connsiteX0" fmla="*/ 0 w 6502399"/>
                <a:gd name="connsiteY0" fmla="*/ 3251200 h 6502399"/>
                <a:gd name="connsiteX1" fmla="*/ 3251200 w 6502399"/>
                <a:gd name="connsiteY1" fmla="*/ 0 h 6502399"/>
                <a:gd name="connsiteX2" fmla="*/ 6502400 w 6502399"/>
                <a:gd name="connsiteY2" fmla="*/ 3251200 h 6502399"/>
                <a:gd name="connsiteX3" fmla="*/ 3251200 w 6502399"/>
                <a:gd name="connsiteY3" fmla="*/ 6502400 h 6502399"/>
                <a:gd name="connsiteX4" fmla="*/ 0 w 6502399"/>
                <a:gd name="connsiteY4" fmla="*/ 3251200 h 6502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2399" h="6502399">
                  <a:moveTo>
                    <a:pt x="0" y="3251200"/>
                  </a:moveTo>
                  <a:cubicBezTo>
                    <a:pt x="0" y="1455612"/>
                    <a:pt x="1455612" y="0"/>
                    <a:pt x="3251200" y="0"/>
                  </a:cubicBezTo>
                  <a:cubicBezTo>
                    <a:pt x="5046788" y="0"/>
                    <a:pt x="6502400" y="1455612"/>
                    <a:pt x="6502400" y="3251200"/>
                  </a:cubicBezTo>
                  <a:cubicBezTo>
                    <a:pt x="6502400" y="5046788"/>
                    <a:pt x="5046788" y="6502400"/>
                    <a:pt x="3251200" y="6502400"/>
                  </a:cubicBezTo>
                  <a:cubicBezTo>
                    <a:pt x="1455612" y="6502400"/>
                    <a:pt x="0" y="5046788"/>
                    <a:pt x="0" y="3251200"/>
                  </a:cubicBezTo>
                  <a:close/>
                </a:path>
              </a:pathLst>
            </a:custGeom>
            <a:solidFill>
              <a:schemeClr val="accent3">
                <a:lumMod val="7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612309" tIns="1679787" rIns="1988651" bIns="1246293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36933" y="4865568"/>
              <a:ext cx="3811940" cy="21755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71437" tIns="71437" rIns="71437" bIns="71437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1" i="0" u="none" strike="noStrike" cap="none" spc="0" normalizeH="0" baseline="0" dirty="0">
                  <a:ln>
                    <a:noFill/>
                  </a:ln>
                  <a:solidFill>
                    <a:schemeClr val="accent3">
                      <a:lumMod val="60000"/>
                      <a:lumOff val="40000"/>
                    </a:schemeClr>
                  </a:solidFill>
                  <a:effectLst/>
                  <a:uFillTx/>
                  <a:sym typeface="Helvetica Light"/>
                </a:rPr>
                <a:t>Ada</a:t>
              </a:r>
            </a:p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4400" b="1" dirty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features</a:t>
              </a:r>
            </a:p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4400" b="1" dirty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not in SPARK</a:t>
              </a:r>
              <a:endParaRPr kumimoji="0" lang="en-US" sz="4400" b="1" i="0" u="none" strike="noStrike" cap="none" spc="0" normalizeH="0" baseline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FillTx/>
                <a:sym typeface="Helvetica Light"/>
              </a:endParaRPr>
            </a:p>
          </p:txBody>
        </p:sp>
        <p:cxnSp>
          <p:nvCxnSpPr>
            <p:cNvPr id="6" name="Curved Connector 5"/>
            <p:cNvCxnSpPr>
              <a:stCxn id="26" idx="3"/>
            </p:cNvCxnSpPr>
            <p:nvPr/>
          </p:nvCxnSpPr>
          <p:spPr>
            <a:xfrm>
              <a:off x="5948873" y="5953366"/>
              <a:ext cx="1294138" cy="579781"/>
            </a:xfrm>
            <a:prstGeom prst="curvedConnector3">
              <a:avLst/>
            </a:prstGeom>
            <a:noFill/>
            <a:ln w="25400" cap="flat">
              <a:solidFill>
                <a:schemeClr val="accent3">
                  <a:lumMod val="40000"/>
                  <a:lumOff val="60000"/>
                </a:schemeClr>
              </a:solidFill>
              <a:prstDash val="solid"/>
              <a:miter lim="400000"/>
              <a:tailEnd type="triangle" w="lg" len="lg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10145690" y="5778002"/>
            <a:ext cx="4028315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lr>
                <a:srgbClr val="404040"/>
              </a:buClr>
              <a:buChar char="•"/>
              <a:defRPr sz="1600" b="1">
                <a:solidFill>
                  <a:srgbClr val="40404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ヒラギノ角ゴ ProN W3" pitchFamily="2" charset="-128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N W3" pitchFamily="2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N W3" pitchFamily="2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N W3" pitchFamily="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N W3" pitchFamily="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N W3" pitchFamily="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N W3" pitchFamily="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N W3" pitchFamily="2" charset="-128"/>
              </a:defRPr>
            </a:lvl9pPr>
          </a:lstStyle>
          <a:p>
            <a:pPr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44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Language constructs common to both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277734" y="11895704"/>
            <a:ext cx="1325234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 latinLnBrk="1" hangingPunct="0"/>
            <a:r>
              <a:rPr lang="en-US" dirty="0"/>
              <a:t>SPARK also serves as a testbed for Ada 202x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467" y="908640"/>
            <a:ext cx="2558205" cy="17245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25797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77778E-6 L 0.04584 -0.0019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2" y="-10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77778E-6 L -0.06582 -0.00069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4" y="-3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Can We Prove, Statically?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Freedom from run-time errors (!!)</a:t>
            </a:r>
          </a:p>
          <a:p>
            <a:pPr lvl="1"/>
            <a:r>
              <a:rPr lang="en-US" dirty="0"/>
              <a:t>No buffer overflow, numeric overflow, divide by zero, invalid array indexes, etc.</a:t>
            </a:r>
          </a:p>
          <a:p>
            <a:pPr lvl="1"/>
            <a:r>
              <a:rPr lang="en-US" dirty="0"/>
              <a:t>Safe to turn off exception checks!</a:t>
            </a:r>
          </a:p>
          <a:p>
            <a:r>
              <a:rPr lang="en-US" dirty="0"/>
              <a:t>Data and Information flow</a:t>
            </a:r>
          </a:p>
          <a:p>
            <a:pPr lvl="1"/>
            <a:r>
              <a:rPr lang="en-US" dirty="0"/>
              <a:t>No uninitialized variables, no unused assignments, etc.</a:t>
            </a:r>
          </a:p>
          <a:p>
            <a:pPr lvl="1"/>
            <a:r>
              <a:rPr lang="en-US" dirty="0"/>
              <a:t>Data only go where you mean them to go</a:t>
            </a:r>
          </a:p>
          <a:p>
            <a:r>
              <a:rPr lang="en-US" dirty="0"/>
              <a:t>Functional correctness at unit level</a:t>
            </a:r>
          </a:p>
          <a:p>
            <a:r>
              <a:rPr lang="en-US" dirty="0"/>
              <a:t>Arbitrary properties, e.g., security and safety</a:t>
            </a:r>
          </a:p>
        </p:txBody>
      </p:sp>
    </p:spTree>
    <p:extLst>
      <p:ext uri="{BB962C8B-B14F-4D97-AF65-F5344CB8AC3E}">
        <p14:creationId xmlns:p14="http://schemas.microsoft.com/office/powerpoint/2010/main" val="251625041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39657" y="2012901"/>
            <a:ext cx="13661954" cy="11233866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2225" y="323280"/>
            <a:ext cx="19359551" cy="14370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Proving Functional Correctness Example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05288" y="2345702"/>
            <a:ext cx="12973423" cy="10428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tabLst>
                <a:tab pos="341313" algn="l"/>
                <a:tab pos="401638" algn="l"/>
              </a:tabLst>
              <a:defRPr sz="1600" b="1">
                <a:latin typeface="Calibri" panose="020F0502020204030204" pitchFamily="34" charset="0"/>
                <a:cs typeface="Consolas" panose="020B0609020204030204" pitchFamily="49" charset="0"/>
              </a:defRPr>
            </a:lvl1pPr>
          </a:lstStyle>
          <a:p>
            <a:pPr algn="l">
              <a:tabLst>
                <a:tab pos="613829" algn="l"/>
                <a:tab pos="1676383" algn="l"/>
                <a:tab pos="2438376" algn="l"/>
              </a:tabLst>
            </a:pPr>
            <a:r>
              <a:rPr lang="en-US" sz="3600" noProof="1">
                <a:solidFill>
                  <a:schemeClr val="bg1"/>
                </a:solidFill>
              </a:rPr>
              <a:t>procedure </a:t>
            </a:r>
            <a:r>
              <a:rPr lang="en-US" sz="3600" b="0" noProof="1">
                <a:solidFill>
                  <a:schemeClr val="bg1"/>
                </a:solidFill>
              </a:rPr>
              <a:t>Push (This : </a:t>
            </a:r>
            <a:r>
              <a:rPr lang="en-US" sz="3600" noProof="1">
                <a:solidFill>
                  <a:schemeClr val="bg1"/>
                </a:solidFill>
              </a:rPr>
              <a:t>in out </a:t>
            </a:r>
            <a:r>
              <a:rPr lang="en-US" sz="3600" b="0" noProof="1">
                <a:solidFill>
                  <a:schemeClr val="bg1"/>
                </a:solidFill>
              </a:rPr>
              <a:t>Stack;  Value : </a:t>
            </a:r>
            <a:r>
              <a:rPr lang="en-US" sz="3600" noProof="1">
                <a:solidFill>
                  <a:schemeClr val="bg1"/>
                </a:solidFill>
              </a:rPr>
              <a:t>in </a:t>
            </a:r>
            <a:r>
              <a:rPr lang="en-US" sz="3600" b="0" noProof="1">
                <a:solidFill>
                  <a:schemeClr val="bg1"/>
                </a:solidFill>
              </a:rPr>
              <a:t>Content) </a:t>
            </a:r>
            <a:r>
              <a:rPr lang="en-US" sz="3600" noProof="1">
                <a:solidFill>
                  <a:schemeClr val="bg1"/>
                </a:solidFill>
              </a:rPr>
              <a:t>with</a:t>
            </a:r>
          </a:p>
          <a:p>
            <a:pPr algn="l">
              <a:spcBef>
                <a:spcPts val="1440"/>
              </a:spcBef>
              <a:tabLst>
                <a:tab pos="613829" algn="l"/>
                <a:tab pos="1676383" algn="l"/>
                <a:tab pos="2438376" algn="l"/>
              </a:tabLst>
            </a:pPr>
            <a:r>
              <a:rPr lang="en-US" sz="3600" b="0" noProof="1">
                <a:solidFill>
                  <a:schemeClr val="bg1"/>
                </a:solidFill>
              </a:rPr>
              <a:t>	Pre	=&gt;	</a:t>
            </a:r>
            <a:r>
              <a:rPr lang="en-US" sz="3600" noProof="1">
                <a:solidFill>
                  <a:schemeClr val="bg1"/>
                </a:solidFill>
              </a:rPr>
              <a:t>not </a:t>
            </a:r>
            <a:r>
              <a:rPr lang="en-US" sz="3600" b="0" noProof="1">
                <a:solidFill>
                  <a:schemeClr val="bg1"/>
                </a:solidFill>
              </a:rPr>
              <a:t>Full (This),</a:t>
            </a:r>
          </a:p>
          <a:p>
            <a:pPr algn="l">
              <a:spcBef>
                <a:spcPts val="1440"/>
              </a:spcBef>
              <a:tabLst>
                <a:tab pos="613829" algn="l"/>
                <a:tab pos="1676383" algn="l"/>
                <a:tab pos="2438376" algn="l"/>
              </a:tabLst>
            </a:pPr>
            <a:r>
              <a:rPr lang="en-US" sz="3600" b="0" noProof="1">
                <a:solidFill>
                  <a:schemeClr val="bg1"/>
                </a:solidFill>
              </a:rPr>
              <a:t>	Post	=&gt;	</a:t>
            </a:r>
            <a:r>
              <a:rPr lang="en-US" sz="3600" noProof="1">
                <a:solidFill>
                  <a:schemeClr val="bg1"/>
                </a:solidFill>
              </a:rPr>
              <a:t>not </a:t>
            </a:r>
            <a:r>
              <a:rPr lang="en-US" sz="3600" b="0" noProof="1">
                <a:solidFill>
                  <a:schemeClr val="bg1"/>
                </a:solidFill>
              </a:rPr>
              <a:t>Empty (This)</a:t>
            </a:r>
          </a:p>
          <a:p>
            <a:pPr algn="l">
              <a:spcBef>
                <a:spcPts val="720"/>
              </a:spcBef>
              <a:tabLst>
                <a:tab pos="613829" algn="l"/>
                <a:tab pos="1676383" algn="l"/>
                <a:tab pos="2438376" algn="l"/>
              </a:tabLst>
            </a:pPr>
            <a:r>
              <a:rPr lang="en-US" sz="3600" noProof="1">
                <a:solidFill>
                  <a:schemeClr val="bg1"/>
                </a:solidFill>
              </a:rPr>
              <a:t>			and </a:t>
            </a:r>
            <a:r>
              <a:rPr lang="en-US" sz="3600" b="0" noProof="1">
                <a:solidFill>
                  <a:schemeClr val="bg1"/>
                </a:solidFill>
              </a:rPr>
              <a:t>Top (This) = Value</a:t>
            </a:r>
          </a:p>
          <a:p>
            <a:pPr algn="l">
              <a:spcBef>
                <a:spcPts val="720"/>
              </a:spcBef>
              <a:tabLst>
                <a:tab pos="613829" algn="l"/>
                <a:tab pos="1676383" algn="l"/>
                <a:tab pos="2438376" algn="l"/>
              </a:tabLst>
            </a:pPr>
            <a:r>
              <a:rPr lang="en-US" sz="3600" noProof="1">
                <a:solidFill>
                  <a:schemeClr val="bg1"/>
                </a:solidFill>
              </a:rPr>
              <a:t>			and </a:t>
            </a:r>
            <a:r>
              <a:rPr lang="en-US" sz="3600" b="0" noProof="1">
                <a:solidFill>
                  <a:schemeClr val="bg1"/>
                </a:solidFill>
              </a:rPr>
              <a:t>Extent (This) = Extent (This'Old) + 1</a:t>
            </a:r>
          </a:p>
          <a:p>
            <a:pPr algn="l">
              <a:spcBef>
                <a:spcPts val="720"/>
              </a:spcBef>
              <a:tabLst>
                <a:tab pos="613829" algn="l"/>
                <a:tab pos="1676383" algn="l"/>
                <a:tab pos="2438376" algn="l"/>
              </a:tabLst>
            </a:pPr>
            <a:r>
              <a:rPr lang="en-US" sz="3600" noProof="1">
                <a:solidFill>
                  <a:schemeClr val="bg1"/>
                </a:solidFill>
              </a:rPr>
              <a:t>			and </a:t>
            </a:r>
            <a:r>
              <a:rPr lang="en-US" sz="3600" b="0" noProof="1">
                <a:solidFill>
                  <a:schemeClr val="bg1"/>
                </a:solidFill>
              </a:rPr>
              <a:t>Unchanged (This'Old, Within =&gt; This) ,</a:t>
            </a:r>
          </a:p>
          <a:p>
            <a:pPr algn="l">
              <a:spcBef>
                <a:spcPts val="720"/>
              </a:spcBef>
              <a:tabLst>
                <a:tab pos="613829" algn="l"/>
                <a:tab pos="1676383" algn="l"/>
                <a:tab pos="2438376" algn="l"/>
              </a:tabLst>
            </a:pPr>
            <a:r>
              <a:rPr lang="en-US" sz="3600" b="0" noProof="1">
                <a:solidFill>
                  <a:schemeClr val="bg1"/>
                </a:solidFill>
              </a:rPr>
              <a:t>	Global =&gt; </a:t>
            </a:r>
            <a:r>
              <a:rPr lang="en-US" sz="3600" noProof="1">
                <a:solidFill>
                  <a:schemeClr val="bg1"/>
                </a:solidFill>
              </a:rPr>
              <a:t>null</a:t>
            </a:r>
            <a:r>
              <a:rPr lang="en-US" sz="3600" b="0" noProof="1">
                <a:solidFill>
                  <a:schemeClr val="bg1"/>
                </a:solidFill>
              </a:rPr>
              <a:t>,</a:t>
            </a:r>
          </a:p>
          <a:p>
            <a:pPr algn="l">
              <a:spcBef>
                <a:spcPts val="720"/>
              </a:spcBef>
              <a:tabLst>
                <a:tab pos="613829" algn="l"/>
                <a:tab pos="1676383" algn="l"/>
                <a:tab pos="2438376" algn="l"/>
              </a:tabLst>
            </a:pPr>
            <a:r>
              <a:rPr lang="en-US" sz="3600" b="0" noProof="1">
                <a:solidFill>
                  <a:schemeClr val="bg1"/>
                </a:solidFill>
              </a:rPr>
              <a:t>	Depends =&gt; (This =&gt;+ Value);</a:t>
            </a:r>
          </a:p>
          <a:p>
            <a:pPr algn="l">
              <a:spcBef>
                <a:spcPts val="3000"/>
              </a:spcBef>
              <a:tabLst>
                <a:tab pos="613829" algn="l"/>
                <a:tab pos="1676383" algn="l"/>
                <a:tab pos="2438376" algn="l"/>
              </a:tabLst>
            </a:pPr>
            <a:r>
              <a:rPr lang="en-US" sz="3600" b="0" noProof="1">
                <a:solidFill>
                  <a:schemeClr val="bg1"/>
                </a:solidFill>
              </a:rPr>
              <a:t>…</a:t>
            </a:r>
          </a:p>
          <a:p>
            <a:pPr algn="l">
              <a:spcBef>
                <a:spcPts val="1800"/>
              </a:spcBef>
              <a:tabLst>
                <a:tab pos="613829" algn="l"/>
                <a:tab pos="1676383" algn="l"/>
                <a:tab pos="2438376" algn="l"/>
              </a:tabLst>
            </a:pPr>
            <a:r>
              <a:rPr lang="en-US" sz="3600" noProof="1">
                <a:solidFill>
                  <a:schemeClr val="bg1"/>
                </a:solidFill>
              </a:rPr>
              <a:t>function </a:t>
            </a:r>
            <a:r>
              <a:rPr lang="en-US" sz="3600" b="0" noProof="1">
                <a:solidFill>
                  <a:schemeClr val="bg1"/>
                </a:solidFill>
              </a:rPr>
              <a:t>Full (This : Stack) </a:t>
            </a:r>
            <a:r>
              <a:rPr lang="en-US" sz="3600" noProof="1">
                <a:solidFill>
                  <a:schemeClr val="bg1"/>
                </a:solidFill>
              </a:rPr>
              <a:t>return </a:t>
            </a:r>
            <a:r>
              <a:rPr lang="en-US" sz="3600" b="0" noProof="1">
                <a:solidFill>
                  <a:schemeClr val="bg1"/>
                </a:solidFill>
              </a:rPr>
              <a:t>Boolean;</a:t>
            </a:r>
          </a:p>
          <a:p>
            <a:pPr algn="l">
              <a:spcBef>
                <a:spcPts val="1200"/>
              </a:spcBef>
              <a:tabLst>
                <a:tab pos="613829" algn="l"/>
                <a:tab pos="1676383" algn="l"/>
                <a:tab pos="2438376" algn="l"/>
              </a:tabLst>
            </a:pPr>
            <a:r>
              <a:rPr lang="en-US" sz="3600" noProof="1">
                <a:solidFill>
                  <a:schemeClr val="bg1"/>
                </a:solidFill>
              </a:rPr>
              <a:t>function </a:t>
            </a:r>
            <a:r>
              <a:rPr lang="en-US" sz="3600" b="0" noProof="1">
                <a:solidFill>
                  <a:schemeClr val="bg1"/>
                </a:solidFill>
              </a:rPr>
              <a:t>Empty (This : Stack) </a:t>
            </a:r>
            <a:r>
              <a:rPr lang="en-US" sz="3600" noProof="1">
                <a:solidFill>
                  <a:schemeClr val="bg1"/>
                </a:solidFill>
              </a:rPr>
              <a:t>return </a:t>
            </a:r>
            <a:r>
              <a:rPr lang="en-US" sz="3600" b="0" noProof="1">
                <a:solidFill>
                  <a:schemeClr val="bg1"/>
                </a:solidFill>
              </a:rPr>
              <a:t>Boolean;</a:t>
            </a:r>
          </a:p>
          <a:p>
            <a:pPr algn="l">
              <a:spcBef>
                <a:spcPts val="1200"/>
              </a:spcBef>
              <a:tabLst>
                <a:tab pos="613829" algn="l"/>
                <a:tab pos="1676383" algn="l"/>
                <a:tab pos="2438376" algn="l"/>
              </a:tabLst>
            </a:pPr>
            <a:r>
              <a:rPr lang="en-US" sz="3600" noProof="1">
                <a:solidFill>
                  <a:schemeClr val="bg1"/>
                </a:solidFill>
              </a:rPr>
              <a:t>function </a:t>
            </a:r>
            <a:r>
              <a:rPr lang="en-US" sz="3600" b="0" noProof="1">
                <a:solidFill>
                  <a:schemeClr val="bg1"/>
                </a:solidFill>
              </a:rPr>
              <a:t>Top (This : Stack) </a:t>
            </a:r>
            <a:r>
              <a:rPr lang="en-US" sz="3600" noProof="1">
                <a:solidFill>
                  <a:schemeClr val="bg1"/>
                </a:solidFill>
              </a:rPr>
              <a:t>return </a:t>
            </a:r>
            <a:r>
              <a:rPr lang="en-US" sz="3600" b="0" noProof="1">
                <a:solidFill>
                  <a:schemeClr val="bg1"/>
                </a:solidFill>
              </a:rPr>
              <a:t>Content </a:t>
            </a:r>
            <a:r>
              <a:rPr lang="en-US" sz="3600" noProof="1">
                <a:solidFill>
                  <a:schemeClr val="bg1"/>
                </a:solidFill>
              </a:rPr>
              <a:t>with</a:t>
            </a:r>
          </a:p>
          <a:p>
            <a:pPr algn="l">
              <a:spcBef>
                <a:spcPts val="533"/>
              </a:spcBef>
              <a:tabLst>
                <a:tab pos="613829" algn="l"/>
                <a:tab pos="1676383" algn="l"/>
                <a:tab pos="2438376" algn="l"/>
              </a:tabLst>
            </a:pPr>
            <a:r>
              <a:rPr lang="en-US" sz="3600" b="0" noProof="1">
                <a:solidFill>
                  <a:schemeClr val="bg1"/>
                </a:solidFill>
              </a:rPr>
              <a:t>	Pre =&gt; </a:t>
            </a:r>
            <a:r>
              <a:rPr lang="en-US" sz="3600" noProof="1">
                <a:solidFill>
                  <a:schemeClr val="bg1"/>
                </a:solidFill>
              </a:rPr>
              <a:t>not </a:t>
            </a:r>
            <a:r>
              <a:rPr lang="en-US" sz="3600" b="0" noProof="1">
                <a:solidFill>
                  <a:schemeClr val="bg1"/>
                </a:solidFill>
              </a:rPr>
              <a:t>Empty (This);</a:t>
            </a:r>
          </a:p>
          <a:p>
            <a:pPr algn="l">
              <a:spcBef>
                <a:spcPts val="1200"/>
              </a:spcBef>
              <a:tabLst>
                <a:tab pos="613829" algn="l"/>
                <a:tab pos="1676383" algn="l"/>
                <a:tab pos="2438376" algn="l"/>
              </a:tabLst>
            </a:pPr>
            <a:r>
              <a:rPr lang="en-US" sz="3600" noProof="1">
                <a:solidFill>
                  <a:schemeClr val="bg1"/>
                </a:solidFill>
              </a:rPr>
              <a:t>function </a:t>
            </a:r>
            <a:r>
              <a:rPr lang="en-US" sz="3600" b="0" noProof="1">
                <a:solidFill>
                  <a:schemeClr val="bg1"/>
                </a:solidFill>
              </a:rPr>
              <a:t>Extent (This : Stack) </a:t>
            </a:r>
            <a:r>
              <a:rPr lang="en-US" sz="3600" noProof="1">
                <a:solidFill>
                  <a:schemeClr val="bg1"/>
                </a:solidFill>
              </a:rPr>
              <a:t>return </a:t>
            </a:r>
            <a:r>
              <a:rPr lang="en-US" sz="3600" b="0" noProof="1">
                <a:solidFill>
                  <a:schemeClr val="bg1"/>
                </a:solidFill>
              </a:rPr>
              <a:t>Content_Count;  </a:t>
            </a:r>
          </a:p>
          <a:p>
            <a:pPr algn="l">
              <a:spcBef>
                <a:spcPts val="1200"/>
              </a:spcBef>
              <a:tabLst>
                <a:tab pos="613829" algn="l"/>
                <a:tab pos="1676383" algn="l"/>
                <a:tab pos="2438376" algn="l"/>
              </a:tabLst>
            </a:pPr>
            <a:r>
              <a:rPr lang="en-US" sz="3600" noProof="1">
                <a:solidFill>
                  <a:schemeClr val="bg1"/>
                </a:solidFill>
              </a:rPr>
              <a:t>function </a:t>
            </a:r>
            <a:r>
              <a:rPr lang="en-US" sz="3600" b="0" noProof="1">
                <a:solidFill>
                  <a:schemeClr val="bg1"/>
                </a:solidFill>
              </a:rPr>
              <a:t>Unchanged (Invariant_Part, Within : Stack) </a:t>
            </a:r>
            <a:r>
              <a:rPr lang="en-US" sz="3600" noProof="1">
                <a:solidFill>
                  <a:schemeClr val="bg1"/>
                </a:solidFill>
              </a:rPr>
              <a:t>return </a:t>
            </a:r>
            <a:r>
              <a:rPr lang="en-US" sz="3600" b="0" noProof="1">
                <a:solidFill>
                  <a:schemeClr val="bg1"/>
                </a:solidFill>
              </a:rPr>
              <a:t>Boolean;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143620" y="3800362"/>
            <a:ext cx="3284621" cy="137537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>
            <a:solidFill>
              <a:schemeClr val="bg1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bg1"/>
                </a:solidFill>
              </a:rPr>
              <a:t>Verified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Statically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1521" y="6963199"/>
            <a:ext cx="5848350" cy="29009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144342" y="7725994"/>
            <a:ext cx="4319339" cy="137537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>
            <a:solidFill>
              <a:schemeClr val="bg1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bg1"/>
                </a:solidFill>
              </a:rPr>
              <a:t>Pass the tests the first time!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10492084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2225" y="295018"/>
            <a:ext cx="19359551" cy="1437062"/>
          </a:xfrm>
        </p:spPr>
        <p:txBody>
          <a:bodyPr/>
          <a:lstStyle/>
          <a:p>
            <a:r>
              <a:rPr lang="en-US" dirty="0"/>
              <a:t>Proving Abstract Properties Example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1903" y="1768175"/>
            <a:ext cx="6435613" cy="1143373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801447" y="1768176"/>
            <a:ext cx="12309374" cy="11430467"/>
            <a:chOff x="3801447" y="1768176"/>
            <a:chExt cx="12309374" cy="11430467"/>
          </a:xfrm>
        </p:grpSpPr>
        <p:sp>
          <p:nvSpPr>
            <p:cNvPr id="3" name="Rectangle 2"/>
            <p:cNvSpPr/>
            <p:nvPr/>
          </p:nvSpPr>
          <p:spPr>
            <a:xfrm>
              <a:off x="3801447" y="1768176"/>
              <a:ext cx="12309374" cy="11430467"/>
            </a:xfrm>
            <a:prstGeom prst="rect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343059" y="2016528"/>
              <a:ext cx="11226150" cy="10933762"/>
              <a:chOff x="4304338" y="1956337"/>
              <a:chExt cx="11226150" cy="10933762"/>
            </a:xfrm>
          </p:grpSpPr>
          <p:sp>
            <p:nvSpPr>
              <p:cNvPr id="6" name="Double Wave 5"/>
              <p:cNvSpPr/>
              <p:nvPr/>
            </p:nvSpPr>
            <p:spPr>
              <a:xfrm>
                <a:off x="6797842" y="7267074"/>
                <a:ext cx="5329990" cy="445168"/>
              </a:xfrm>
              <a:prstGeom prst="doubleWave">
                <a:avLst/>
              </a:pr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7" name="Double Wave 6"/>
              <p:cNvSpPr/>
              <p:nvPr/>
            </p:nvSpPr>
            <p:spPr>
              <a:xfrm>
                <a:off x="6797842" y="8682790"/>
                <a:ext cx="5329990" cy="445168"/>
              </a:xfrm>
              <a:prstGeom prst="doubleWave">
                <a:avLst/>
              </a:pr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8" name="Double Wave 7"/>
              <p:cNvSpPr/>
              <p:nvPr/>
            </p:nvSpPr>
            <p:spPr>
              <a:xfrm>
                <a:off x="6797841" y="7852274"/>
                <a:ext cx="2562727" cy="473843"/>
              </a:xfrm>
              <a:prstGeom prst="doubleWave">
                <a:avLst/>
              </a:pr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9" name="Double Wave 8"/>
              <p:cNvSpPr/>
              <p:nvPr/>
            </p:nvSpPr>
            <p:spPr>
              <a:xfrm>
                <a:off x="6797842" y="9316118"/>
                <a:ext cx="2562727" cy="473843"/>
              </a:xfrm>
              <a:prstGeom prst="doubleWave">
                <a:avLst/>
              </a:pr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4304338" y="1956337"/>
                <a:ext cx="11226150" cy="109337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tabLst>
                    <a:tab pos="819151" algn="l"/>
                    <a:tab pos="963931" algn="l"/>
                  </a:tabLst>
                </a:pPr>
                <a:r>
                  <a:rPr lang="en-US" sz="3200" b="1" noProof="1">
                    <a:solidFill>
                      <a:schemeClr val="bg1"/>
                    </a:solidFill>
                    <a:latin typeface="Calibri" panose="020F0502020204030204" pitchFamily="34" charset="0"/>
                    <a:cs typeface="Consolas" panose="020B0609020204030204" pitchFamily="49" charset="0"/>
                  </a:rPr>
                  <a:t>type </a:t>
                </a:r>
                <a:r>
                  <a:rPr lang="en-US" sz="3200" noProof="1">
                    <a:solidFill>
                      <a:schemeClr val="bg1"/>
                    </a:solidFill>
                    <a:latin typeface="Calibri" panose="020F0502020204030204" pitchFamily="34" charset="0"/>
                    <a:cs typeface="Consolas" panose="020B0609020204030204" pitchFamily="49" charset="0"/>
                  </a:rPr>
                  <a:t>Move_Result </a:t>
                </a:r>
                <a:r>
                  <a:rPr lang="en-US" sz="3200" b="1" noProof="1">
                    <a:solidFill>
                      <a:schemeClr val="bg1"/>
                    </a:solidFill>
                    <a:latin typeface="Calibri" panose="020F0502020204030204" pitchFamily="34" charset="0"/>
                    <a:cs typeface="Consolas" panose="020B0609020204030204" pitchFamily="49" charset="0"/>
                  </a:rPr>
                  <a:t>is </a:t>
                </a:r>
                <a:r>
                  <a:rPr lang="en-US" sz="3200" noProof="1">
                    <a:solidFill>
                      <a:schemeClr val="bg1"/>
                    </a:solidFill>
                    <a:latin typeface="Calibri" panose="020F0502020204030204" pitchFamily="34" charset="0"/>
                    <a:cs typeface="Consolas" panose="020B0609020204030204" pitchFamily="49" charset="0"/>
                  </a:rPr>
                  <a:t>(Full_Speed, Slow_Down, Keep_Going, Stop);</a:t>
                </a:r>
              </a:p>
              <a:p>
                <a:pPr algn="l">
                  <a:tabLst>
                    <a:tab pos="819151" algn="l"/>
                    <a:tab pos="963931" algn="l"/>
                  </a:tabLst>
                </a:pPr>
                <a:endParaRPr lang="en-US" sz="3200" noProof="1">
                  <a:solidFill>
                    <a:schemeClr val="bg1"/>
                  </a:solidFill>
                  <a:latin typeface="Calibri" panose="020F0502020204030204" pitchFamily="34" charset="0"/>
                  <a:cs typeface="Consolas" panose="020B0609020204030204" pitchFamily="49" charset="0"/>
                </a:endParaRPr>
              </a:p>
              <a:p>
                <a:pPr algn="l">
                  <a:tabLst>
                    <a:tab pos="819151" algn="l"/>
                    <a:tab pos="963931" algn="l"/>
                  </a:tabLst>
                </a:pPr>
                <a:r>
                  <a:rPr lang="en-US" sz="3200" b="1" noProof="1">
                    <a:solidFill>
                      <a:schemeClr val="bg1"/>
                    </a:solidFill>
                    <a:latin typeface="Calibri" panose="020F0502020204030204" pitchFamily="34" charset="0"/>
                    <a:cs typeface="Consolas" panose="020B0609020204030204" pitchFamily="49" charset="0"/>
                  </a:rPr>
                  <a:t>procedure </a:t>
                </a:r>
                <a:r>
                  <a:rPr lang="en-US" sz="3200" noProof="1">
                    <a:solidFill>
                      <a:schemeClr val="bg1"/>
                    </a:solidFill>
                    <a:latin typeface="Calibri" panose="020F0502020204030204" pitchFamily="34" charset="0"/>
                    <a:cs typeface="Consolas" panose="020B0609020204030204" pitchFamily="49" charset="0"/>
                  </a:rPr>
                  <a:t>Move</a:t>
                </a:r>
              </a:p>
              <a:p>
                <a:pPr algn="l">
                  <a:spcBef>
                    <a:spcPts val="480"/>
                  </a:spcBef>
                  <a:tabLst>
                    <a:tab pos="552451" algn="l"/>
                    <a:tab pos="685800" algn="l"/>
                    <a:tab pos="963931" algn="l"/>
                    <a:tab pos="3291840" algn="l"/>
                    <a:tab pos="4255771" algn="l"/>
                  </a:tabLst>
                </a:pPr>
                <a:r>
                  <a:rPr lang="en-US" sz="3200" noProof="1">
                    <a:solidFill>
                      <a:schemeClr val="bg1"/>
                    </a:solidFill>
                    <a:latin typeface="Calibri" panose="020F0502020204030204" pitchFamily="34" charset="0"/>
                    <a:cs typeface="Consolas" panose="020B0609020204030204" pitchFamily="49" charset="0"/>
                  </a:rPr>
                  <a:t>	(Train        	: </a:t>
                </a:r>
                <a:r>
                  <a:rPr lang="en-US" sz="3200" b="1" noProof="1">
                    <a:solidFill>
                      <a:schemeClr val="bg1"/>
                    </a:solidFill>
                    <a:latin typeface="Calibri" panose="020F0502020204030204" pitchFamily="34" charset="0"/>
                    <a:cs typeface="Consolas" panose="020B0609020204030204" pitchFamily="49" charset="0"/>
                  </a:rPr>
                  <a:t>in 	</a:t>
                </a:r>
                <a:r>
                  <a:rPr lang="en-US" sz="3200" noProof="1">
                    <a:solidFill>
                      <a:schemeClr val="bg1"/>
                    </a:solidFill>
                    <a:latin typeface="Calibri" panose="020F0502020204030204" pitchFamily="34" charset="0"/>
                    <a:cs typeface="Consolas" panose="020B0609020204030204" pitchFamily="49" charset="0"/>
                  </a:rPr>
                  <a:t>Train_Id;</a:t>
                </a:r>
              </a:p>
              <a:p>
                <a:pPr algn="l">
                  <a:spcBef>
                    <a:spcPts val="480"/>
                  </a:spcBef>
                  <a:tabLst>
                    <a:tab pos="552451" algn="l"/>
                    <a:tab pos="685800" algn="l"/>
                    <a:tab pos="963931" algn="l"/>
                    <a:tab pos="3291840" algn="l"/>
                    <a:tab pos="4255771" algn="l"/>
                  </a:tabLst>
                </a:pPr>
                <a:r>
                  <a:rPr lang="en-US" sz="3200" noProof="1">
                    <a:solidFill>
                      <a:schemeClr val="bg1"/>
                    </a:solidFill>
                    <a:latin typeface="Calibri" panose="020F0502020204030204" pitchFamily="34" charset="0"/>
                    <a:cs typeface="Consolas" panose="020B0609020204030204" pitchFamily="49" charset="0"/>
                  </a:rPr>
                  <a:t>		New_Position	: </a:t>
                </a:r>
                <a:r>
                  <a:rPr lang="en-US" sz="3200" b="1" noProof="1">
                    <a:solidFill>
                      <a:schemeClr val="bg1"/>
                    </a:solidFill>
                    <a:latin typeface="Calibri" panose="020F0502020204030204" pitchFamily="34" charset="0"/>
                    <a:cs typeface="Consolas" panose="020B0609020204030204" pitchFamily="49" charset="0"/>
                  </a:rPr>
                  <a:t>in 	</a:t>
                </a:r>
                <a:r>
                  <a:rPr lang="en-US" sz="3200" noProof="1">
                    <a:solidFill>
                      <a:schemeClr val="bg1"/>
                    </a:solidFill>
                    <a:latin typeface="Calibri" panose="020F0502020204030204" pitchFamily="34" charset="0"/>
                    <a:cs typeface="Consolas" panose="020B0609020204030204" pitchFamily="49" charset="0"/>
                  </a:rPr>
                  <a:t>Train_Position;</a:t>
                </a:r>
              </a:p>
              <a:p>
                <a:pPr algn="l">
                  <a:spcBef>
                    <a:spcPts val="480"/>
                  </a:spcBef>
                  <a:tabLst>
                    <a:tab pos="552451" algn="l"/>
                    <a:tab pos="685800" algn="l"/>
                    <a:tab pos="963931" algn="l"/>
                    <a:tab pos="3291840" algn="l"/>
                    <a:tab pos="4255771" algn="l"/>
                  </a:tabLst>
                </a:pPr>
                <a:r>
                  <a:rPr lang="en-US" sz="3200" noProof="1">
                    <a:solidFill>
                      <a:schemeClr val="bg1"/>
                    </a:solidFill>
                    <a:latin typeface="Calibri" panose="020F0502020204030204" pitchFamily="34" charset="0"/>
                    <a:cs typeface="Consolas" panose="020B0609020204030204" pitchFamily="49" charset="0"/>
                  </a:rPr>
                  <a:t>		Result       	: </a:t>
                </a:r>
                <a:r>
                  <a:rPr lang="en-US" sz="3200" b="1" noProof="1">
                    <a:solidFill>
                      <a:schemeClr val="bg1"/>
                    </a:solidFill>
                    <a:latin typeface="Calibri" panose="020F0502020204030204" pitchFamily="34" charset="0"/>
                    <a:cs typeface="Consolas" panose="020B0609020204030204" pitchFamily="49" charset="0"/>
                  </a:rPr>
                  <a:t>out	</a:t>
                </a:r>
                <a:r>
                  <a:rPr lang="en-US" sz="3200" noProof="1">
                    <a:solidFill>
                      <a:schemeClr val="bg1"/>
                    </a:solidFill>
                    <a:latin typeface="Calibri" panose="020F0502020204030204" pitchFamily="34" charset="0"/>
                    <a:cs typeface="Consolas" panose="020B0609020204030204" pitchFamily="49" charset="0"/>
                  </a:rPr>
                  <a:t>Move_Result)</a:t>
                </a:r>
              </a:p>
              <a:p>
                <a:pPr algn="l">
                  <a:spcBef>
                    <a:spcPts val="1440"/>
                  </a:spcBef>
                  <a:tabLst>
                    <a:tab pos="819151" algn="l"/>
                    <a:tab pos="963931" algn="l"/>
                  </a:tabLst>
                </a:pPr>
                <a:r>
                  <a:rPr lang="en-US" sz="3200" b="1" noProof="1">
                    <a:solidFill>
                      <a:schemeClr val="bg1"/>
                    </a:solidFill>
                    <a:latin typeface="Calibri" panose="020F0502020204030204" pitchFamily="34" charset="0"/>
                    <a:cs typeface="Consolas" panose="020B0609020204030204" pitchFamily="49" charset="0"/>
                  </a:rPr>
                  <a:t>with</a:t>
                </a:r>
              </a:p>
              <a:p>
                <a:pPr algn="l">
                  <a:spcBef>
                    <a:spcPts val="1440"/>
                  </a:spcBef>
                  <a:tabLst>
                    <a:tab pos="819151" algn="l"/>
                    <a:tab pos="963931" algn="l"/>
                    <a:tab pos="1783080" algn="l"/>
                    <a:tab pos="2472691" algn="l"/>
                  </a:tabLst>
                </a:pPr>
                <a:r>
                  <a:rPr lang="en-US" sz="3200" noProof="1">
                    <a:solidFill>
                      <a:schemeClr val="bg1"/>
                    </a:solidFill>
                    <a:latin typeface="Calibri" panose="020F0502020204030204" pitchFamily="34" charset="0"/>
                    <a:cs typeface="Consolas" panose="020B0609020204030204" pitchFamily="49" charset="0"/>
                  </a:rPr>
                  <a:t>	Pre	=&gt;	Valid_Id (Train) </a:t>
                </a:r>
                <a:r>
                  <a:rPr lang="en-US" sz="3200" b="1" noProof="1">
                    <a:solidFill>
                      <a:schemeClr val="bg1"/>
                    </a:solidFill>
                    <a:latin typeface="Calibri" panose="020F0502020204030204" pitchFamily="34" charset="0"/>
                    <a:cs typeface="Consolas" panose="020B0609020204030204" pitchFamily="49" charset="0"/>
                  </a:rPr>
                  <a:t>and</a:t>
                </a:r>
              </a:p>
              <a:p>
                <a:pPr algn="l">
                  <a:spcBef>
                    <a:spcPts val="960"/>
                  </a:spcBef>
                  <a:tabLst>
                    <a:tab pos="819151" algn="l"/>
                    <a:tab pos="963931" algn="l"/>
                    <a:tab pos="1783080" algn="l"/>
                    <a:tab pos="2472691" algn="l"/>
                  </a:tabLst>
                </a:pPr>
                <a:r>
                  <a:rPr lang="en-US" sz="3200" noProof="1">
                    <a:solidFill>
                      <a:schemeClr val="bg1"/>
                    </a:solidFill>
                    <a:latin typeface="Calibri" panose="020F0502020204030204" pitchFamily="34" charset="0"/>
                    <a:cs typeface="Consolas" panose="020B0609020204030204" pitchFamily="49" charset="0"/>
                  </a:rPr>
                  <a:t>				Valid_Move (Trains (Train), New_Position) </a:t>
                </a:r>
                <a:r>
                  <a:rPr lang="en-US" sz="3200" b="1" noProof="1">
                    <a:solidFill>
                      <a:schemeClr val="bg1"/>
                    </a:solidFill>
                    <a:latin typeface="Calibri" panose="020F0502020204030204" pitchFamily="34" charset="0"/>
                    <a:cs typeface="Consolas" panose="020B0609020204030204" pitchFamily="49" charset="0"/>
                  </a:rPr>
                  <a:t>and</a:t>
                </a:r>
              </a:p>
              <a:p>
                <a:pPr algn="l">
                  <a:spcBef>
                    <a:spcPts val="960"/>
                  </a:spcBef>
                  <a:tabLst>
                    <a:tab pos="819151" algn="l"/>
                    <a:tab pos="963931" algn="l"/>
                    <a:tab pos="1783080" algn="l"/>
                    <a:tab pos="2472691" algn="l"/>
                  </a:tabLst>
                </a:pPr>
                <a:r>
                  <a:rPr lang="en-US" sz="3200" noProof="1">
                    <a:solidFill>
                      <a:schemeClr val="bg1"/>
                    </a:solidFill>
                    <a:latin typeface="Calibri" panose="020F0502020204030204" pitchFamily="34" charset="0"/>
                    <a:cs typeface="Consolas" panose="020B0609020204030204" pitchFamily="49" charset="0"/>
                  </a:rPr>
                  <a:t>				At_Most_One_Train_Per_Track </a:t>
                </a:r>
                <a:r>
                  <a:rPr lang="en-US" sz="3200" b="1" noProof="1">
                    <a:solidFill>
                      <a:schemeClr val="bg1"/>
                    </a:solidFill>
                    <a:latin typeface="Calibri" panose="020F0502020204030204" pitchFamily="34" charset="0"/>
                    <a:cs typeface="Consolas" panose="020B0609020204030204" pitchFamily="49" charset="0"/>
                  </a:rPr>
                  <a:t>and</a:t>
                </a:r>
              </a:p>
              <a:p>
                <a:pPr algn="l">
                  <a:spcBef>
                    <a:spcPts val="960"/>
                  </a:spcBef>
                  <a:tabLst>
                    <a:tab pos="819151" algn="l"/>
                    <a:tab pos="963931" algn="l"/>
                    <a:tab pos="1783080" algn="l"/>
                    <a:tab pos="2472691" algn="l"/>
                  </a:tabLst>
                </a:pPr>
                <a:r>
                  <a:rPr lang="en-US" sz="3200" noProof="1">
                    <a:solidFill>
                      <a:schemeClr val="bg1"/>
                    </a:solidFill>
                    <a:latin typeface="Calibri" panose="020F0502020204030204" pitchFamily="34" charset="0"/>
                    <a:cs typeface="Consolas" panose="020B0609020204030204" pitchFamily="49" charset="0"/>
                  </a:rPr>
                  <a:t>				Safe_Signaling,</a:t>
                </a:r>
              </a:p>
              <a:p>
                <a:pPr algn="l">
                  <a:spcBef>
                    <a:spcPts val="2880"/>
                  </a:spcBef>
                  <a:tabLst>
                    <a:tab pos="819151" algn="l"/>
                    <a:tab pos="963931" algn="l"/>
                    <a:tab pos="1783080" algn="l"/>
                    <a:tab pos="2472691" algn="l"/>
                  </a:tabLst>
                </a:pPr>
                <a:r>
                  <a:rPr lang="en-US" sz="3200" noProof="1">
                    <a:solidFill>
                      <a:schemeClr val="bg1"/>
                    </a:solidFill>
                    <a:latin typeface="Calibri" panose="020F0502020204030204" pitchFamily="34" charset="0"/>
                    <a:cs typeface="Consolas" panose="020B0609020204030204" pitchFamily="49" charset="0"/>
                  </a:rPr>
                  <a:t>	Post	=&gt;	At_Most_One_Train_Per_Track </a:t>
                </a:r>
                <a:r>
                  <a:rPr lang="en-US" sz="3200" b="1" noProof="1">
                    <a:solidFill>
                      <a:schemeClr val="bg1"/>
                    </a:solidFill>
                    <a:latin typeface="Calibri" panose="020F0502020204030204" pitchFamily="34" charset="0"/>
                    <a:cs typeface="Consolas" panose="020B0609020204030204" pitchFamily="49" charset="0"/>
                  </a:rPr>
                  <a:t>and</a:t>
                </a:r>
              </a:p>
              <a:p>
                <a:pPr algn="l">
                  <a:spcBef>
                    <a:spcPts val="960"/>
                  </a:spcBef>
                  <a:tabLst>
                    <a:tab pos="819151" algn="l"/>
                    <a:tab pos="963931" algn="l"/>
                    <a:tab pos="1783080" algn="l"/>
                    <a:tab pos="2472691" algn="l"/>
                  </a:tabLst>
                </a:pPr>
                <a:r>
                  <a:rPr lang="en-US" sz="3200" noProof="1">
                    <a:solidFill>
                      <a:schemeClr val="bg1"/>
                    </a:solidFill>
                    <a:latin typeface="Calibri" panose="020F0502020204030204" pitchFamily="34" charset="0"/>
                    <a:cs typeface="Consolas" panose="020B0609020204030204" pitchFamily="49" charset="0"/>
                  </a:rPr>
                  <a:t>				Safe_Signaling;</a:t>
                </a:r>
              </a:p>
              <a:p>
                <a:pPr algn="l">
                  <a:spcBef>
                    <a:spcPts val="7200"/>
                  </a:spcBef>
                  <a:tabLst>
                    <a:tab pos="819151" algn="l"/>
                    <a:tab pos="963931" algn="l"/>
                    <a:tab pos="1916431" algn="l"/>
                    <a:tab pos="2747011" algn="l"/>
                  </a:tabLst>
                </a:pPr>
                <a:r>
                  <a:rPr lang="en-US" sz="3200" b="1" noProof="1">
                    <a:solidFill>
                      <a:schemeClr val="bg1"/>
                    </a:solidFill>
                    <a:latin typeface="Calibri" panose="020F0502020204030204" pitchFamily="34" charset="0"/>
                    <a:cs typeface="Consolas" panose="020B0609020204030204" pitchFamily="49" charset="0"/>
                  </a:rPr>
                  <a:t>function </a:t>
                </a:r>
                <a:r>
                  <a:rPr lang="en-US" sz="3200" noProof="1">
                    <a:solidFill>
                      <a:schemeClr val="bg1"/>
                    </a:solidFill>
                    <a:latin typeface="Calibri" panose="020F0502020204030204" pitchFamily="34" charset="0"/>
                    <a:cs typeface="Consolas" panose="020B0609020204030204" pitchFamily="49" charset="0"/>
                  </a:rPr>
                  <a:t>At_Most_One_Train_Per_Track </a:t>
                </a:r>
                <a:r>
                  <a:rPr lang="en-US" sz="3200" b="1" noProof="1">
                    <a:solidFill>
                      <a:schemeClr val="bg1"/>
                    </a:solidFill>
                    <a:latin typeface="Calibri" panose="020F0502020204030204" pitchFamily="34" charset="0"/>
                    <a:cs typeface="Consolas" panose="020B0609020204030204" pitchFamily="49" charset="0"/>
                  </a:rPr>
                  <a:t>return </a:t>
                </a:r>
                <a:r>
                  <a:rPr lang="en-US" sz="3200" noProof="1">
                    <a:solidFill>
                      <a:schemeClr val="bg1"/>
                    </a:solidFill>
                    <a:latin typeface="Calibri" panose="020F0502020204030204" pitchFamily="34" charset="0"/>
                    <a:cs typeface="Consolas" panose="020B0609020204030204" pitchFamily="49" charset="0"/>
                  </a:rPr>
                  <a:t>Boolean;</a:t>
                </a:r>
              </a:p>
              <a:p>
                <a:pPr algn="l">
                  <a:spcBef>
                    <a:spcPts val="2880"/>
                  </a:spcBef>
                  <a:tabLst>
                    <a:tab pos="819151" algn="l"/>
                    <a:tab pos="963931" algn="l"/>
                    <a:tab pos="1916431" algn="l"/>
                    <a:tab pos="2747011" algn="l"/>
                  </a:tabLst>
                </a:pPr>
                <a:r>
                  <a:rPr lang="en-US" sz="3200" b="1" noProof="1">
                    <a:solidFill>
                      <a:schemeClr val="bg1"/>
                    </a:solidFill>
                    <a:latin typeface="Calibri" panose="020F0502020204030204" pitchFamily="34" charset="0"/>
                    <a:cs typeface="Consolas" panose="020B0609020204030204" pitchFamily="49" charset="0"/>
                  </a:rPr>
                  <a:t>function </a:t>
                </a:r>
                <a:r>
                  <a:rPr lang="en-US" sz="3200" noProof="1">
                    <a:solidFill>
                      <a:schemeClr val="bg1"/>
                    </a:solidFill>
                    <a:latin typeface="Calibri" panose="020F0502020204030204" pitchFamily="34" charset="0"/>
                    <a:cs typeface="Consolas" panose="020B0609020204030204" pitchFamily="49" charset="0"/>
                  </a:rPr>
                  <a:t>Safe_Signaling </a:t>
                </a:r>
                <a:r>
                  <a:rPr lang="en-US" sz="3200" b="1" noProof="1">
                    <a:solidFill>
                      <a:schemeClr val="bg1"/>
                    </a:solidFill>
                    <a:latin typeface="Calibri" panose="020F0502020204030204" pitchFamily="34" charset="0"/>
                    <a:cs typeface="Consolas" panose="020B0609020204030204" pitchFamily="49" charset="0"/>
                  </a:rPr>
                  <a:t>return </a:t>
                </a:r>
                <a:r>
                  <a:rPr lang="en-US" sz="3200" noProof="1">
                    <a:solidFill>
                      <a:schemeClr val="bg1"/>
                    </a:solidFill>
                    <a:latin typeface="Calibri" panose="020F0502020204030204" pitchFamily="34" charset="0"/>
                    <a:cs typeface="Consolas" panose="020B0609020204030204" pitchFamily="49" charset="0"/>
                  </a:rPr>
                  <a:t>Boolean;</a:t>
                </a:r>
              </a:p>
              <a:p>
                <a:pPr algn="l">
                  <a:spcBef>
                    <a:spcPts val="1800"/>
                  </a:spcBef>
                  <a:tabLst>
                    <a:tab pos="819151" algn="l"/>
                    <a:tab pos="963931" algn="l"/>
                    <a:tab pos="1916431" algn="l"/>
                    <a:tab pos="2747011" algn="l"/>
                  </a:tabLst>
                </a:pPr>
                <a:r>
                  <a:rPr lang="en-US" sz="3200" noProof="1">
                    <a:solidFill>
                      <a:schemeClr val="bg1"/>
                    </a:solidFill>
                    <a:latin typeface="Calibri" panose="020F0502020204030204" pitchFamily="34" charset="0"/>
                    <a:cs typeface="Consolas" panose="020B0609020204030204" pitchFamily="49" charset="0"/>
                  </a:rPr>
                  <a:t>…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8623191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SPARK Reliability Example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idx="10"/>
          </p:nvPr>
        </p:nvSpPr>
        <p:spPr>
          <a:xfrm>
            <a:off x="2513013" y="2858589"/>
            <a:ext cx="19508787" cy="6932612"/>
          </a:xfrm>
        </p:spPr>
        <p:txBody>
          <a:bodyPr/>
          <a:lstStyle/>
          <a:p>
            <a:r>
              <a:rPr lang="en-GB" altLang="en-US" dirty="0"/>
              <a:t>MULTOS is an “operating system” for smartcards</a:t>
            </a:r>
          </a:p>
          <a:p>
            <a:r>
              <a:rPr lang="en-GB" altLang="en-US" dirty="0"/>
              <a:t>100,000 lines of SPARK code</a:t>
            </a:r>
          </a:p>
          <a:p>
            <a:r>
              <a:rPr lang="en-GB" altLang="en-US" dirty="0"/>
              <a:t>Industry standard is 5 defects per 1,000 lines</a:t>
            </a:r>
          </a:p>
          <a:p>
            <a:pPr lvl="1"/>
            <a:r>
              <a:rPr lang="en-GB" altLang="en-US" dirty="0"/>
              <a:t>Thus approximately 500 defects expected</a:t>
            </a:r>
          </a:p>
          <a:p>
            <a:r>
              <a:rPr lang="en-GB" altLang="en-US" dirty="0"/>
              <a:t>Only 4 defects reported 1 year after delivery</a:t>
            </a:r>
          </a:p>
          <a:p>
            <a:pPr lvl="1"/>
            <a:r>
              <a:rPr lang="en-GB" altLang="en-US" dirty="0"/>
              <a:t>0.04 per KSLOC</a:t>
            </a:r>
          </a:p>
          <a:p>
            <a:pPr lvl="1"/>
            <a:r>
              <a:rPr lang="en-GB" altLang="en-US" dirty="0"/>
              <a:t>Corrected under warranty (!)</a:t>
            </a:r>
          </a:p>
          <a:p>
            <a:r>
              <a:rPr lang="en-GB" altLang="en-US" dirty="0"/>
              <a:t>Ultra-high reliability achieved</a:t>
            </a:r>
          </a:p>
          <a:p>
            <a:endParaRPr lang="en-GB" altLang="en-US" dirty="0"/>
          </a:p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7106554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dirty="0"/>
              <a:t>SPARK Productivity Example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idx="10"/>
          </p:nvPr>
        </p:nvSpPr>
        <p:spPr>
          <a:xfrm>
            <a:off x="2513013" y="3821113"/>
            <a:ext cx="19508787" cy="6932612"/>
          </a:xfrm>
        </p:spPr>
        <p:txBody>
          <a:bodyPr/>
          <a:lstStyle/>
          <a:p>
            <a:r>
              <a:rPr lang="en-GB" altLang="en-US" dirty="0"/>
              <a:t>Industry standard is 10 lines of code per day</a:t>
            </a:r>
          </a:p>
          <a:p>
            <a:pPr lvl="1"/>
            <a:r>
              <a:rPr lang="en-GB" altLang="en-US" dirty="0"/>
              <a:t>Fully documented, tested, everything</a:t>
            </a:r>
          </a:p>
          <a:p>
            <a:pPr lvl="1"/>
            <a:r>
              <a:rPr lang="en-GB" altLang="en-US" dirty="0"/>
              <a:t>In any language</a:t>
            </a:r>
          </a:p>
          <a:p>
            <a:r>
              <a:rPr lang="en-GB" altLang="en-US" dirty="0"/>
              <a:t>MULTOS project achieved 28 lines of code per day</a:t>
            </a:r>
          </a:p>
          <a:p>
            <a:r>
              <a:rPr lang="en-GB" altLang="en-US" dirty="0"/>
              <a:t>Very high levels of productivity achieved</a:t>
            </a:r>
          </a:p>
          <a:p>
            <a:pPr lvl="1"/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4224500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SPARK C130J Project Results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0"/>
          </p:nvPr>
        </p:nvSpPr>
        <p:spPr>
          <a:xfrm>
            <a:off x="2512225" y="3363125"/>
            <a:ext cx="19508787" cy="6932669"/>
          </a:xfrm>
        </p:spPr>
        <p:txBody>
          <a:bodyPr/>
          <a:lstStyle/>
          <a:p>
            <a:r>
              <a:rPr lang="en-US" dirty="0"/>
              <a:t>Order of magnitude code quality improvement over industry norms for DO 178B </a:t>
            </a:r>
            <a:r>
              <a:rPr lang="en-US" dirty="0">
                <a:solidFill>
                  <a:srgbClr val="FF0000"/>
                </a:solidFill>
              </a:rPr>
              <a:t>Level A</a:t>
            </a:r>
            <a:r>
              <a:rPr lang="en-US" dirty="0"/>
              <a:t> software</a:t>
            </a:r>
          </a:p>
          <a:p>
            <a:r>
              <a:rPr lang="en-US" dirty="0"/>
              <a:t>Productivity improved by a factor of 4 over previous comparable programs</a:t>
            </a:r>
          </a:p>
          <a:p>
            <a:r>
              <a:rPr lang="en-US" dirty="0"/>
              <a:t>Development costs </a:t>
            </a:r>
            <a:r>
              <a:rPr lang="en-US" i="1" dirty="0"/>
              <a:t>half</a:t>
            </a:r>
            <a:r>
              <a:rPr lang="en-US" dirty="0"/>
              <a:t> of that typical for </a:t>
            </a:r>
            <a:r>
              <a:rPr lang="en-US" i="1" dirty="0">
                <a:solidFill>
                  <a:srgbClr val="FF0000"/>
                </a:solidFill>
              </a:rPr>
              <a:t>non safety-critical</a:t>
            </a:r>
            <a:r>
              <a:rPr lang="en-US" i="1" dirty="0"/>
              <a:t> </a:t>
            </a:r>
            <a:r>
              <a:rPr lang="en-US" dirty="0"/>
              <a:t>code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1235" y="9049478"/>
            <a:ext cx="6031817" cy="3904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098645" y="11074534"/>
            <a:ext cx="11137238" cy="14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70460" algn="l"/>
              </a:tabLst>
            </a:pPr>
            <a:r>
              <a:rPr lang="en-US" sz="2933" dirty="0">
                <a:cs typeface="Arial" panose="020B0604020202020204" pitchFamily="34" charset="0"/>
              </a:rPr>
              <a:t>Sutton,  James:  </a:t>
            </a:r>
            <a:r>
              <a:rPr lang="en-US" sz="2933" i="1" dirty="0">
                <a:cs typeface="Arial" panose="020B0604020202020204" pitchFamily="34" charset="0"/>
              </a:rPr>
              <a:t>Cost-Effective  Approaches  to  Satisfy  Safety-critical  Regulatory Requirements</a:t>
            </a:r>
            <a:r>
              <a:rPr lang="en-US" sz="2933" dirty="0">
                <a:cs typeface="Arial" panose="020B0604020202020204" pitchFamily="34" charset="0"/>
              </a:rPr>
              <a:t>.  Workshop Session, SIGAda 2000.</a:t>
            </a:r>
          </a:p>
        </p:txBody>
      </p:sp>
    </p:spTree>
    <p:extLst>
      <p:ext uri="{BB962C8B-B14F-4D97-AF65-F5344CB8AC3E}">
        <p14:creationId xmlns:p14="http://schemas.microsoft.com/office/powerpoint/2010/main" val="308614158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2225" y="516746"/>
            <a:ext cx="19359551" cy="1437062"/>
          </a:xfrm>
        </p:spPr>
        <p:txBody>
          <a:bodyPr>
            <a:normAutofit/>
          </a:bodyPr>
          <a:lstStyle/>
          <a:p>
            <a:r>
              <a:rPr lang="en-US" dirty="0"/>
              <a:t>Adoption Guidelines Are Available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0"/>
          </p:nvPr>
        </p:nvSpPr>
        <p:spPr>
          <a:xfrm>
            <a:off x="2512225" y="3820332"/>
            <a:ext cx="11970129" cy="6932669"/>
          </a:xfrm>
        </p:spPr>
        <p:txBody>
          <a:bodyPr/>
          <a:lstStyle/>
          <a:p>
            <a:r>
              <a:rPr lang="en-US" dirty="0"/>
              <a:t>How to go from a strong semantic coding standard to full functional correctness</a:t>
            </a:r>
          </a:p>
          <a:p>
            <a:r>
              <a:rPr lang="en-US" dirty="0"/>
              <a:t>Based on the Thales experience</a:t>
            </a:r>
          </a:p>
          <a:p>
            <a:r>
              <a:rPr lang="en-US" dirty="0"/>
              <a:t>Provides detailed level-specific guidance</a:t>
            </a:r>
          </a:p>
        </p:txBody>
      </p:sp>
      <p:pic>
        <p:nvPicPr>
          <p:cNvPr id="4" name="Picture 2" descr="astedGraphic-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1544" y="2159726"/>
            <a:ext cx="8186135" cy="10794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4136" y="11064240"/>
            <a:ext cx="14174072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40" dirty="0"/>
              <a:t>https://www.adacore.com/books/implementation-guidance-spark</a:t>
            </a:r>
            <a:endParaRPr lang="en-US" sz="3840" kern="1200" dirty="0"/>
          </a:p>
        </p:txBody>
      </p:sp>
    </p:spTree>
    <p:extLst>
      <p:ext uri="{BB962C8B-B14F-4D97-AF65-F5344CB8AC3E}">
        <p14:creationId xmlns:p14="http://schemas.microsoft.com/office/powerpoint/2010/main" val="363033532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defTabSz="914400">
              <a:lnSpc>
                <a:spcPct val="110000"/>
              </a:lnSpc>
              <a:defRPr sz="70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/>
            <a:r>
              <a:rPr lang="en-US" dirty="0"/>
              <a:t>Why Switch to a Later Version of Ada?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Patrick Rogers</a:t>
            </a:r>
          </a:p>
          <a:p>
            <a:r>
              <a:rPr lang="en-US"/>
              <a:t>15 November 2018</a:t>
            </a:r>
            <a:endParaRPr lang="en-US" dirty="0"/>
          </a:p>
        </p:txBody>
      </p:sp>
      <p:pic>
        <p:nvPicPr>
          <p:cNvPr id="4" name="techdaysOnDark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29443" y="2947597"/>
            <a:ext cx="4467841" cy="190123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67638422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Ada continues to give more power to the programmer</a:t>
            </a:r>
          </a:p>
          <a:p>
            <a:pPr lvl="1"/>
            <a:r>
              <a:rPr lang="en-US" dirty="0"/>
              <a:t>Use “-gnat2020” switch to play with Ada 202x</a:t>
            </a:r>
          </a:p>
          <a:p>
            <a:r>
              <a:rPr lang="en-US" dirty="0"/>
              <a:t>SPARK takes Ada a big step further via static verification</a:t>
            </a:r>
          </a:p>
          <a:p>
            <a:r>
              <a:rPr lang="en-US" dirty="0"/>
              <a:t>Significant productivity and reliability gains are possible</a:t>
            </a:r>
          </a:p>
          <a:p>
            <a:r>
              <a:rPr lang="en-US" dirty="0"/>
              <a:t>The risks are worth the gains</a:t>
            </a:r>
          </a:p>
        </p:txBody>
      </p:sp>
    </p:spTree>
    <p:extLst>
      <p:ext uri="{BB962C8B-B14F-4D97-AF65-F5344CB8AC3E}">
        <p14:creationId xmlns:p14="http://schemas.microsoft.com/office/powerpoint/2010/main" val="2557230414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19099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techdaysOnDark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1606" y="4181115"/>
            <a:ext cx="12581207" cy="53537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12226" y="908639"/>
            <a:ext cx="8878586" cy="3441291"/>
          </a:xfrm>
        </p:spPr>
        <p:txBody>
          <a:bodyPr>
            <a:normAutofit fontScale="90000"/>
          </a:bodyPr>
          <a:lstStyle/>
          <a:p>
            <a:r>
              <a:rPr lang="en-US" dirty="0"/>
              <a:t>Because changing people is difficult &amp; expensive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818" y="336882"/>
            <a:ext cx="9503593" cy="1312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5424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Later Version of Ada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One of the things you </a:t>
            </a:r>
            <a:r>
              <a:rPr lang="en-US" i="1" dirty="0"/>
              <a:t>can</a:t>
            </a:r>
            <a:r>
              <a:rPr lang="en-US" dirty="0"/>
              <a:t> control</a:t>
            </a:r>
          </a:p>
          <a:p>
            <a:r>
              <a:rPr lang="en-US" dirty="0"/>
              <a:t>Productivity gains are expected to outweigh risks</a:t>
            </a:r>
          </a:p>
          <a:p>
            <a:r>
              <a:rPr lang="en-US" dirty="0"/>
              <a:t>Gains are due to greater expressive power </a:t>
            </a:r>
          </a:p>
          <a:p>
            <a:pPr lvl="1"/>
            <a:r>
              <a:rPr lang="en-US" dirty="0"/>
              <a:t>Doing </a:t>
            </a:r>
            <a:r>
              <a:rPr lang="en-US" i="1" dirty="0"/>
              <a:t>better</a:t>
            </a:r>
            <a:r>
              <a:rPr lang="en-US" dirty="0"/>
              <a:t> what we could </a:t>
            </a:r>
            <a:r>
              <a:rPr lang="en-US" i="1" dirty="0"/>
              <a:t>already </a:t>
            </a:r>
            <a:r>
              <a:rPr lang="en-US" dirty="0"/>
              <a:t>do somewhat</a:t>
            </a:r>
          </a:p>
          <a:p>
            <a:pPr lvl="1"/>
            <a:r>
              <a:rPr lang="en-US" dirty="0"/>
              <a:t>Doing what we could </a:t>
            </a:r>
            <a:r>
              <a:rPr lang="en-US" i="1" dirty="0"/>
              <a:t>not really do </a:t>
            </a:r>
            <a:r>
              <a:rPr lang="en-US" dirty="0"/>
              <a:t>before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966284" y="10082463"/>
            <a:ext cx="9613232" cy="2851484"/>
            <a:chOff x="1632285" y="4559969"/>
            <a:chExt cx="19904242" cy="7471610"/>
          </a:xfrm>
        </p:grpSpPr>
        <p:grpSp>
          <p:nvGrpSpPr>
            <p:cNvPr id="7" name="Group 6"/>
            <p:cNvGrpSpPr/>
            <p:nvPr/>
          </p:nvGrpSpPr>
          <p:grpSpPr>
            <a:xfrm>
              <a:off x="12019548" y="4559969"/>
              <a:ext cx="9516979" cy="7471610"/>
              <a:chOff x="12019548" y="4559969"/>
              <a:chExt cx="9516979" cy="747161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2019548" y="4559969"/>
                <a:ext cx="9516979" cy="7471610"/>
              </a:xfrm>
              <a:prstGeom prst="rect">
                <a:avLst/>
              </a:prstGeom>
              <a:solidFill>
                <a:schemeClr val="tx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778037" y="5095774"/>
                <a:ext cx="8000000" cy="6400000"/>
              </a:xfrm>
              <a:prstGeom prst="rect">
                <a:avLst/>
              </a:prstGeom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1632285" y="4559969"/>
              <a:ext cx="9516979" cy="7471610"/>
              <a:chOff x="1632285" y="4559969"/>
              <a:chExt cx="9516979" cy="747161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632285" y="4559969"/>
                <a:ext cx="9516979" cy="7471610"/>
              </a:xfrm>
              <a:prstGeom prst="rect">
                <a:avLst/>
              </a:prstGeom>
              <a:solidFill>
                <a:schemeClr val="tx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21192" y="5008885"/>
                <a:ext cx="6539164" cy="702269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3640907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 Evolution Highlights</a:t>
            </a:r>
            <a:endParaRPr lang="fr-FR" dirty="0"/>
          </a:p>
        </p:txBody>
      </p:sp>
      <p:sp>
        <p:nvSpPr>
          <p:cNvPr id="5" name="Shape 4"/>
          <p:cNvSpPr/>
          <p:nvPr/>
        </p:nvSpPr>
        <p:spPr>
          <a:xfrm>
            <a:off x="3368039" y="553453"/>
            <a:ext cx="20045414" cy="12248147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1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" name="Group 2"/>
          <p:cNvGrpSpPr/>
          <p:nvPr/>
        </p:nvGrpSpPr>
        <p:grpSpPr>
          <a:xfrm>
            <a:off x="5309955" y="9720650"/>
            <a:ext cx="4868760" cy="3321566"/>
            <a:chOff x="4876803" y="10153802"/>
            <a:chExt cx="4868760" cy="3321566"/>
          </a:xfrm>
        </p:grpSpPr>
        <p:sp>
          <p:nvSpPr>
            <p:cNvPr id="6" name="Oval 5"/>
            <p:cNvSpPr/>
            <p:nvPr/>
          </p:nvSpPr>
          <p:spPr>
            <a:xfrm>
              <a:off x="4876803" y="10185130"/>
              <a:ext cx="409407" cy="40940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5181612" y="10153802"/>
              <a:ext cx="4563951" cy="3321566"/>
            </a:xfrm>
            <a:custGeom>
              <a:avLst/>
              <a:gdLst>
                <a:gd name="connsiteX0" fmla="*/ 0 w 3942400"/>
                <a:gd name="connsiteY0" fmla="*/ 0 h 2647797"/>
                <a:gd name="connsiteX1" fmla="*/ 3942400 w 3942400"/>
                <a:gd name="connsiteY1" fmla="*/ 0 h 2647797"/>
                <a:gd name="connsiteX2" fmla="*/ 3942400 w 3942400"/>
                <a:gd name="connsiteY2" fmla="*/ 2647797 h 2647797"/>
                <a:gd name="connsiteX3" fmla="*/ 0 w 3942400"/>
                <a:gd name="connsiteY3" fmla="*/ 2647797 h 2647797"/>
                <a:gd name="connsiteX4" fmla="*/ 0 w 3942400"/>
                <a:gd name="connsiteY4" fmla="*/ 0 h 264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2400" h="2647797">
                  <a:moveTo>
                    <a:pt x="0" y="0"/>
                  </a:moveTo>
                  <a:lnTo>
                    <a:pt x="3942400" y="0"/>
                  </a:lnTo>
                  <a:lnTo>
                    <a:pt x="3942400" y="2647797"/>
                  </a:lnTo>
                  <a:lnTo>
                    <a:pt x="0" y="264779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6936" tIns="0" rIns="0" bIns="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noProof="0" dirty="0"/>
                <a:t>Ada 83</a:t>
              </a:r>
            </a:p>
            <a:p>
              <a:pPr marL="457200" lvl="1" indent="-4572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sz="3200" kern="1200" noProof="0" dirty="0"/>
                <a:t>Abstract Data Types</a:t>
              </a:r>
            </a:p>
            <a:p>
              <a:pPr marL="457200" lvl="1" indent="-4572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sz="3200" kern="1200" noProof="0" dirty="0"/>
                <a:t>Modules</a:t>
              </a:r>
            </a:p>
            <a:p>
              <a:pPr marL="457200" lvl="1" indent="-4572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sz="3200" kern="1200" noProof="0" dirty="0"/>
                <a:t>Concurrency</a:t>
              </a:r>
            </a:p>
            <a:p>
              <a:pPr marL="457200" lvl="1" indent="-4572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sz="3200" kern="1200" noProof="0" dirty="0"/>
                <a:t>Generics</a:t>
              </a:r>
            </a:p>
            <a:p>
              <a:pPr marL="457200" lvl="1" indent="-4572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sz="3200" kern="1200" noProof="0" dirty="0"/>
                <a:t>Exceptions</a:t>
              </a:r>
            </a:p>
            <a:p>
              <a:pPr marL="457200" lvl="1" indent="-4572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sz="3200" kern="1200" noProof="0" dirty="0"/>
                <a:t>etc.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589215" y="6296493"/>
            <a:ext cx="4648712" cy="4375501"/>
            <a:chOff x="8698847" y="6765741"/>
            <a:chExt cx="4648712" cy="4375501"/>
          </a:xfrm>
        </p:grpSpPr>
        <p:sp>
          <p:nvSpPr>
            <p:cNvPr id="8" name="Oval 7"/>
            <p:cNvSpPr/>
            <p:nvPr/>
          </p:nvSpPr>
          <p:spPr>
            <a:xfrm>
              <a:off x="8698847" y="6870019"/>
              <a:ext cx="712012" cy="71201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9212367" y="6765741"/>
              <a:ext cx="4135192" cy="4375501"/>
            </a:xfrm>
            <a:custGeom>
              <a:avLst/>
              <a:gdLst>
                <a:gd name="connsiteX0" fmla="*/ 0 w 3906093"/>
                <a:gd name="connsiteY0" fmla="*/ 0 h 5084216"/>
                <a:gd name="connsiteX1" fmla="*/ 3906093 w 3906093"/>
                <a:gd name="connsiteY1" fmla="*/ 0 h 5084216"/>
                <a:gd name="connsiteX2" fmla="*/ 3906093 w 3906093"/>
                <a:gd name="connsiteY2" fmla="*/ 5084216 h 5084216"/>
                <a:gd name="connsiteX3" fmla="*/ 0 w 3906093"/>
                <a:gd name="connsiteY3" fmla="*/ 5084216 h 5084216"/>
                <a:gd name="connsiteX4" fmla="*/ 0 w 3906093"/>
                <a:gd name="connsiteY4" fmla="*/ 0 h 5084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6093" h="5084216">
                  <a:moveTo>
                    <a:pt x="0" y="0"/>
                  </a:moveTo>
                  <a:lnTo>
                    <a:pt x="3906093" y="0"/>
                  </a:lnTo>
                  <a:lnTo>
                    <a:pt x="3906093" y="5084216"/>
                  </a:lnTo>
                  <a:lnTo>
                    <a:pt x="0" y="508421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7281" tIns="0" rIns="0" bIns="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noProof="0" dirty="0"/>
                <a:t>Ada 95</a:t>
              </a:r>
            </a:p>
            <a:p>
              <a:pPr marL="457200" lvl="1" indent="-457200" algn="l" defTabSz="622300">
                <a:spcBef>
                  <a:spcPct val="0"/>
                </a:spcBef>
                <a:spcAft>
                  <a:spcPts val="900"/>
                </a:spcAft>
                <a:buFont typeface="Arial" panose="020B0604020202020204" pitchFamily="34" charset="0"/>
                <a:buChar char="•"/>
              </a:pPr>
              <a:r>
                <a:rPr lang="en-US" sz="3200" kern="1200" noProof="0" dirty="0"/>
                <a:t>Efficient synchronization</a:t>
              </a:r>
            </a:p>
            <a:p>
              <a:pPr marL="457200" lvl="1" indent="-457200" algn="l" defTabSz="622300">
                <a:spcBef>
                  <a:spcPct val="0"/>
                </a:spcBef>
                <a:spcAft>
                  <a:spcPts val="900"/>
                </a:spcAft>
                <a:buFont typeface="Arial" panose="020B0604020202020204" pitchFamily="34" charset="0"/>
                <a:buChar char="•"/>
              </a:pPr>
              <a:r>
                <a:rPr lang="en-US" sz="3200" kern="1200" noProof="0" dirty="0"/>
                <a:t>OOP</a:t>
              </a:r>
            </a:p>
            <a:p>
              <a:pPr marL="457200" lvl="1" indent="-457200" algn="l" defTabSz="622300">
                <a:spcBef>
                  <a:spcPct val="0"/>
                </a:spcBef>
                <a:spcAft>
                  <a:spcPts val="900"/>
                </a:spcAft>
                <a:buFont typeface="Arial" panose="020B0604020202020204" pitchFamily="34" charset="0"/>
                <a:buChar char="•"/>
              </a:pPr>
              <a:r>
                <a:rPr lang="en-US" sz="3200" kern="1200" noProof="0" dirty="0"/>
                <a:t>Better Access Types</a:t>
              </a:r>
            </a:p>
            <a:p>
              <a:pPr marL="457200" lvl="1" indent="-457200" algn="l" defTabSz="622300">
                <a:spcBef>
                  <a:spcPct val="0"/>
                </a:spcBef>
                <a:spcAft>
                  <a:spcPts val="900"/>
                </a:spcAft>
                <a:buFont typeface="Arial" panose="020B0604020202020204" pitchFamily="34" charset="0"/>
                <a:buChar char="•"/>
              </a:pPr>
              <a:r>
                <a:rPr lang="en-US" sz="3200" kern="1200" noProof="0" dirty="0"/>
                <a:t>Child Packages</a:t>
              </a:r>
            </a:p>
            <a:p>
              <a:pPr marL="457200" lvl="1" indent="-457200" algn="l" defTabSz="622300">
                <a:spcBef>
                  <a:spcPct val="0"/>
                </a:spcBef>
                <a:spcAft>
                  <a:spcPts val="900"/>
                </a:spcAft>
                <a:buFont typeface="Arial" panose="020B0604020202020204" pitchFamily="34" charset="0"/>
                <a:buChar char="•"/>
              </a:pPr>
              <a:r>
                <a:rPr lang="en-US" sz="3200" kern="1200" noProof="0" dirty="0"/>
                <a:t>Annexes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3355117" y="4664212"/>
            <a:ext cx="5618070" cy="3634919"/>
            <a:chOff x="12621165" y="4977044"/>
            <a:chExt cx="5618070" cy="3634919"/>
          </a:xfrm>
        </p:grpSpPr>
        <p:sp>
          <p:nvSpPr>
            <p:cNvPr id="10" name="Oval 9"/>
            <p:cNvSpPr/>
            <p:nvPr/>
          </p:nvSpPr>
          <p:spPr>
            <a:xfrm>
              <a:off x="12621165" y="4977044"/>
              <a:ext cx="943416" cy="94341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13347559" y="5067419"/>
              <a:ext cx="4891676" cy="3544544"/>
            </a:xfrm>
            <a:custGeom>
              <a:avLst/>
              <a:gdLst>
                <a:gd name="connsiteX0" fmla="*/ 0 w 4212353"/>
                <a:gd name="connsiteY0" fmla="*/ 0 h 6875373"/>
                <a:gd name="connsiteX1" fmla="*/ 4212353 w 4212353"/>
                <a:gd name="connsiteY1" fmla="*/ 0 h 6875373"/>
                <a:gd name="connsiteX2" fmla="*/ 4212353 w 4212353"/>
                <a:gd name="connsiteY2" fmla="*/ 6875373 h 6875373"/>
                <a:gd name="connsiteX3" fmla="*/ 0 w 4212353"/>
                <a:gd name="connsiteY3" fmla="*/ 6875373 h 6875373"/>
                <a:gd name="connsiteX4" fmla="*/ 0 w 4212353"/>
                <a:gd name="connsiteY4" fmla="*/ 0 h 687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2353" h="6875373">
                  <a:moveTo>
                    <a:pt x="0" y="0"/>
                  </a:moveTo>
                  <a:lnTo>
                    <a:pt x="4212353" y="0"/>
                  </a:lnTo>
                  <a:lnTo>
                    <a:pt x="4212353" y="6875373"/>
                  </a:lnTo>
                  <a:lnTo>
                    <a:pt x="0" y="68753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9897" tIns="0" rIns="0" bIns="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noProof="0" dirty="0"/>
                <a:t>Ada 2005</a:t>
              </a:r>
            </a:p>
            <a:p>
              <a:pPr marL="457200" lvl="1" indent="-457200" algn="l" defTabSz="622300">
                <a:spcBef>
                  <a:spcPct val="0"/>
                </a:spcBef>
                <a:spcAft>
                  <a:spcPts val="900"/>
                </a:spcAft>
                <a:buFont typeface="Arial" panose="020B0604020202020204" pitchFamily="34" charset="0"/>
                <a:buChar char="•"/>
              </a:pPr>
              <a:r>
                <a:rPr lang="en-US" sz="3200" kern="1200" noProof="0" dirty="0"/>
                <a:t>Multiple Inheritance</a:t>
              </a:r>
            </a:p>
            <a:p>
              <a:pPr marL="457200" lvl="1" indent="-457200" algn="l" defTabSz="622300">
                <a:spcBef>
                  <a:spcPct val="0"/>
                </a:spcBef>
                <a:spcAft>
                  <a:spcPts val="900"/>
                </a:spcAft>
                <a:buFont typeface="Arial" panose="020B0604020202020204" pitchFamily="34" charset="0"/>
                <a:buChar char="•"/>
              </a:pPr>
              <a:r>
                <a:rPr lang="en-US" sz="3200" kern="1200" noProof="0" dirty="0"/>
                <a:t>Containers</a:t>
              </a:r>
            </a:p>
            <a:p>
              <a:pPr marL="457200" lvl="1" indent="-457200" algn="l" defTabSz="622300">
                <a:spcBef>
                  <a:spcPct val="0"/>
                </a:spcBef>
                <a:spcAft>
                  <a:spcPts val="900"/>
                </a:spcAft>
                <a:buFont typeface="Arial" panose="020B0604020202020204" pitchFamily="34" charset="0"/>
                <a:buChar char="•"/>
              </a:pPr>
              <a:r>
                <a:rPr lang="en-US" sz="3200" kern="1200" noProof="0" dirty="0"/>
                <a:t>Useful Limited Types</a:t>
              </a:r>
            </a:p>
            <a:p>
              <a:pPr marL="457200" lvl="1" indent="-457200" algn="l" defTabSz="622300">
                <a:spcBef>
                  <a:spcPct val="0"/>
                </a:spcBef>
                <a:spcAft>
                  <a:spcPts val="900"/>
                </a:spcAft>
                <a:buFont typeface="Arial" panose="020B0604020202020204" pitchFamily="34" charset="0"/>
                <a:buChar char="•"/>
              </a:pPr>
              <a:r>
                <a:rPr lang="en-US" sz="3200" kern="1200" noProof="0" dirty="0"/>
                <a:t>More Real-Time</a:t>
              </a:r>
            </a:p>
            <a:p>
              <a:pPr marL="457200" lvl="1" indent="-457200" algn="l" defTabSz="622300">
                <a:spcBef>
                  <a:spcPct val="0"/>
                </a:spcBef>
                <a:spcAft>
                  <a:spcPts val="900"/>
                </a:spcAft>
                <a:buFont typeface="Arial" panose="020B0604020202020204" pitchFamily="34" charset="0"/>
                <a:buChar char="•"/>
              </a:pPr>
              <a:r>
                <a:rPr lang="en-US" sz="3200" kern="1200" noProof="0" dirty="0"/>
                <a:t>Ravenscar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8015322" y="3280578"/>
            <a:ext cx="6144115" cy="4371494"/>
            <a:chOff x="17269338" y="3473095"/>
            <a:chExt cx="6144115" cy="4371494"/>
          </a:xfrm>
        </p:grpSpPr>
        <p:sp>
          <p:nvSpPr>
            <p:cNvPr id="12" name="Oval 11"/>
            <p:cNvSpPr/>
            <p:nvPr/>
          </p:nvSpPr>
          <p:spPr>
            <a:xfrm>
              <a:off x="17269338" y="3473095"/>
              <a:ext cx="1263822" cy="126382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18070341" y="3697472"/>
              <a:ext cx="5343112" cy="4147117"/>
            </a:xfrm>
            <a:custGeom>
              <a:avLst/>
              <a:gdLst>
                <a:gd name="connsiteX0" fmla="*/ 0 w 4685405"/>
                <a:gd name="connsiteY0" fmla="*/ 0 h 7263246"/>
                <a:gd name="connsiteX1" fmla="*/ 4685405 w 4685405"/>
                <a:gd name="connsiteY1" fmla="*/ 0 h 7263246"/>
                <a:gd name="connsiteX2" fmla="*/ 4685405 w 4685405"/>
                <a:gd name="connsiteY2" fmla="*/ 7263246 h 7263246"/>
                <a:gd name="connsiteX3" fmla="*/ 0 w 4685405"/>
                <a:gd name="connsiteY3" fmla="*/ 7263246 h 7263246"/>
                <a:gd name="connsiteX4" fmla="*/ 0 w 4685405"/>
                <a:gd name="connsiteY4" fmla="*/ 0 h 726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5405" h="7263246">
                  <a:moveTo>
                    <a:pt x="0" y="0"/>
                  </a:moveTo>
                  <a:lnTo>
                    <a:pt x="4685405" y="0"/>
                  </a:lnTo>
                  <a:lnTo>
                    <a:pt x="4685405" y="7263246"/>
                  </a:lnTo>
                  <a:lnTo>
                    <a:pt x="0" y="726324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69673" tIns="0" rIns="0" bIns="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noProof="0" dirty="0"/>
                <a:t>Ada 2012</a:t>
              </a:r>
            </a:p>
            <a:p>
              <a:pPr marL="457200" lvl="1" indent="-457200" algn="l" defTabSz="622300">
                <a:spcBef>
                  <a:spcPct val="0"/>
                </a:spcBef>
                <a:spcAft>
                  <a:spcPts val="900"/>
                </a:spcAft>
                <a:buFont typeface="Arial" panose="020B0604020202020204" pitchFamily="34" charset="0"/>
                <a:buChar char="•"/>
              </a:pPr>
              <a:r>
                <a:rPr lang="en-US" sz="3200" kern="1200" noProof="0" dirty="0"/>
                <a:t>Contracts</a:t>
              </a:r>
            </a:p>
            <a:p>
              <a:pPr marL="457200" lvl="1" indent="-457200" algn="l" defTabSz="622300">
                <a:spcBef>
                  <a:spcPct val="0"/>
                </a:spcBef>
                <a:spcAft>
                  <a:spcPts val="900"/>
                </a:spcAft>
                <a:buFont typeface="Arial" panose="020B0604020202020204" pitchFamily="34" charset="0"/>
                <a:buChar char="•"/>
              </a:pPr>
              <a:r>
                <a:rPr lang="en-US" sz="3200" kern="1200" noProof="0" dirty="0"/>
                <a:t>Iterators</a:t>
              </a:r>
            </a:p>
            <a:p>
              <a:pPr marL="457200" lvl="1" indent="-457200" algn="l" defTabSz="622300">
                <a:spcBef>
                  <a:spcPct val="0"/>
                </a:spcBef>
                <a:spcAft>
                  <a:spcPts val="900"/>
                </a:spcAft>
                <a:buFont typeface="Arial" panose="020B0604020202020204" pitchFamily="34" charset="0"/>
                <a:buChar char="•"/>
              </a:pPr>
              <a:r>
                <a:rPr lang="en-US" sz="3200" kern="1200" noProof="0" dirty="0"/>
                <a:t>Flexible Expressions</a:t>
              </a:r>
            </a:p>
            <a:p>
              <a:pPr marL="457200" lvl="1" indent="-457200" algn="l" defTabSz="622300">
                <a:spcBef>
                  <a:spcPct val="0"/>
                </a:spcBef>
                <a:spcAft>
                  <a:spcPts val="900"/>
                </a:spcAft>
                <a:buFont typeface="Arial" panose="020B0604020202020204" pitchFamily="34" charset="0"/>
                <a:buChar char="•"/>
              </a:pPr>
              <a:r>
                <a:rPr lang="en-US" sz="3200" kern="1200" noProof="0" dirty="0"/>
                <a:t>More Containers</a:t>
              </a:r>
            </a:p>
            <a:p>
              <a:pPr marL="457200" lvl="1" indent="-457200" algn="l" defTabSz="622300">
                <a:spcBef>
                  <a:spcPct val="0"/>
                </a:spcBef>
                <a:spcAft>
                  <a:spcPts val="900"/>
                </a:spcAft>
                <a:buFont typeface="Arial" panose="020B0604020202020204" pitchFamily="34" charset="0"/>
                <a:buChar char="•"/>
              </a:pPr>
              <a:r>
                <a:rPr lang="en-US" sz="3200" kern="1200" noProof="0" dirty="0"/>
                <a:t>More Real-Time Support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411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39657" y="1952741"/>
            <a:ext cx="13661954" cy="11233866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2225" y="323280"/>
            <a:ext cx="19359551" cy="14370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Contracts Example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05288" y="2345702"/>
            <a:ext cx="12973423" cy="105644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tabLst>
                <a:tab pos="341313" algn="l"/>
                <a:tab pos="401638" algn="l"/>
              </a:tabLst>
              <a:defRPr sz="1600" b="1">
                <a:latin typeface="Calibri" panose="020F0502020204030204" pitchFamily="34" charset="0"/>
                <a:cs typeface="Consolas" panose="020B0609020204030204" pitchFamily="49" charset="0"/>
              </a:defRPr>
            </a:lvl1pPr>
          </a:lstStyle>
          <a:p>
            <a:pPr algn="l">
              <a:tabLst>
                <a:tab pos="613829" algn="l"/>
                <a:tab pos="1676383" algn="l"/>
                <a:tab pos="2438376" algn="l"/>
              </a:tabLst>
            </a:pPr>
            <a:r>
              <a:rPr lang="en-US" sz="3600" noProof="1">
                <a:solidFill>
                  <a:schemeClr val="bg1"/>
                </a:solidFill>
              </a:rPr>
              <a:t>procedure </a:t>
            </a:r>
            <a:r>
              <a:rPr lang="en-US" sz="3600" b="0" noProof="1">
                <a:solidFill>
                  <a:schemeClr val="bg1"/>
                </a:solidFill>
              </a:rPr>
              <a:t>Push (This : </a:t>
            </a:r>
            <a:r>
              <a:rPr lang="en-US" sz="3600" noProof="1">
                <a:solidFill>
                  <a:schemeClr val="bg1"/>
                </a:solidFill>
              </a:rPr>
              <a:t>in out </a:t>
            </a:r>
            <a:r>
              <a:rPr lang="en-US" sz="3600" b="0" noProof="1">
                <a:solidFill>
                  <a:schemeClr val="bg1"/>
                </a:solidFill>
              </a:rPr>
              <a:t>Stack;  Value : </a:t>
            </a:r>
            <a:r>
              <a:rPr lang="en-US" sz="3600" noProof="1">
                <a:solidFill>
                  <a:schemeClr val="bg1"/>
                </a:solidFill>
              </a:rPr>
              <a:t>in </a:t>
            </a:r>
            <a:r>
              <a:rPr lang="en-US" sz="3600" b="0" noProof="1">
                <a:solidFill>
                  <a:schemeClr val="bg1"/>
                </a:solidFill>
              </a:rPr>
              <a:t>Content) </a:t>
            </a:r>
            <a:r>
              <a:rPr lang="en-US" sz="3600" noProof="1">
                <a:solidFill>
                  <a:schemeClr val="bg1"/>
                </a:solidFill>
              </a:rPr>
              <a:t>with</a:t>
            </a:r>
          </a:p>
          <a:p>
            <a:pPr algn="l">
              <a:spcBef>
                <a:spcPts val="1440"/>
              </a:spcBef>
              <a:tabLst>
                <a:tab pos="613829" algn="l"/>
                <a:tab pos="1676383" algn="l"/>
                <a:tab pos="2438376" algn="l"/>
              </a:tabLst>
            </a:pPr>
            <a:r>
              <a:rPr lang="en-US" sz="3600" b="0" noProof="1">
                <a:solidFill>
                  <a:schemeClr val="bg1"/>
                </a:solidFill>
              </a:rPr>
              <a:t>	Pre	=&gt;	</a:t>
            </a:r>
            <a:r>
              <a:rPr lang="en-US" sz="3600" noProof="1">
                <a:solidFill>
                  <a:schemeClr val="bg1"/>
                </a:solidFill>
              </a:rPr>
              <a:t>not </a:t>
            </a:r>
            <a:r>
              <a:rPr lang="en-US" sz="3600" b="0" noProof="1">
                <a:solidFill>
                  <a:schemeClr val="bg1"/>
                </a:solidFill>
              </a:rPr>
              <a:t>Full (This),</a:t>
            </a:r>
          </a:p>
          <a:p>
            <a:pPr algn="l">
              <a:spcBef>
                <a:spcPts val="1440"/>
              </a:spcBef>
              <a:tabLst>
                <a:tab pos="613829" algn="l"/>
                <a:tab pos="1676383" algn="l"/>
                <a:tab pos="2438376" algn="l"/>
              </a:tabLst>
            </a:pPr>
            <a:r>
              <a:rPr lang="en-US" sz="3600" b="0" noProof="1">
                <a:solidFill>
                  <a:schemeClr val="bg1"/>
                </a:solidFill>
              </a:rPr>
              <a:t>	Post	=&gt;	</a:t>
            </a:r>
            <a:r>
              <a:rPr lang="en-US" sz="3600" noProof="1">
                <a:solidFill>
                  <a:schemeClr val="bg1"/>
                </a:solidFill>
              </a:rPr>
              <a:t>not </a:t>
            </a:r>
            <a:r>
              <a:rPr lang="en-US" sz="3600" b="0" noProof="1">
                <a:solidFill>
                  <a:schemeClr val="bg1"/>
                </a:solidFill>
              </a:rPr>
              <a:t>Empty (This)</a:t>
            </a:r>
          </a:p>
          <a:p>
            <a:pPr algn="l">
              <a:spcBef>
                <a:spcPts val="720"/>
              </a:spcBef>
              <a:tabLst>
                <a:tab pos="613829" algn="l"/>
                <a:tab pos="1676383" algn="l"/>
                <a:tab pos="2438376" algn="l"/>
              </a:tabLst>
            </a:pPr>
            <a:r>
              <a:rPr lang="en-US" sz="3600" noProof="1">
                <a:solidFill>
                  <a:schemeClr val="bg1"/>
                </a:solidFill>
              </a:rPr>
              <a:t>			and </a:t>
            </a:r>
            <a:r>
              <a:rPr lang="en-US" sz="3600" b="0" noProof="1">
                <a:solidFill>
                  <a:schemeClr val="bg1"/>
                </a:solidFill>
              </a:rPr>
              <a:t>Top (This) = Value</a:t>
            </a:r>
          </a:p>
          <a:p>
            <a:pPr algn="l">
              <a:spcBef>
                <a:spcPts val="720"/>
              </a:spcBef>
              <a:tabLst>
                <a:tab pos="613829" algn="l"/>
                <a:tab pos="1676383" algn="l"/>
                <a:tab pos="2438376" algn="l"/>
              </a:tabLst>
            </a:pPr>
            <a:r>
              <a:rPr lang="en-US" sz="3600" noProof="1">
                <a:solidFill>
                  <a:schemeClr val="bg1"/>
                </a:solidFill>
              </a:rPr>
              <a:t>			and </a:t>
            </a:r>
            <a:r>
              <a:rPr lang="en-US" sz="3600" b="0" noProof="1">
                <a:solidFill>
                  <a:schemeClr val="bg1"/>
                </a:solidFill>
              </a:rPr>
              <a:t>Extent (This) = Extent (This'Old) + 1</a:t>
            </a:r>
          </a:p>
          <a:p>
            <a:pPr algn="l">
              <a:spcBef>
                <a:spcPts val="720"/>
              </a:spcBef>
              <a:tabLst>
                <a:tab pos="613829" algn="l"/>
                <a:tab pos="1676383" algn="l"/>
                <a:tab pos="2438376" algn="l"/>
              </a:tabLst>
            </a:pPr>
            <a:r>
              <a:rPr lang="en-US" sz="3600" noProof="1">
                <a:solidFill>
                  <a:schemeClr val="bg1"/>
                </a:solidFill>
              </a:rPr>
              <a:t>			and </a:t>
            </a:r>
            <a:r>
              <a:rPr lang="en-US" sz="3600" b="0" noProof="1">
                <a:solidFill>
                  <a:schemeClr val="bg1"/>
                </a:solidFill>
              </a:rPr>
              <a:t>Unchanged (This'Old, Within =&gt; This);</a:t>
            </a:r>
          </a:p>
          <a:p>
            <a:pPr algn="l">
              <a:spcBef>
                <a:spcPts val="3000"/>
              </a:spcBef>
              <a:tabLst>
                <a:tab pos="613829" algn="l"/>
                <a:tab pos="1676383" algn="l"/>
                <a:tab pos="2438376" algn="l"/>
              </a:tabLst>
            </a:pPr>
            <a:r>
              <a:rPr lang="en-US" sz="3600" b="0" noProof="1">
                <a:solidFill>
                  <a:schemeClr val="bg1"/>
                </a:solidFill>
              </a:rPr>
              <a:t>…</a:t>
            </a:r>
          </a:p>
          <a:p>
            <a:pPr algn="l">
              <a:spcBef>
                <a:spcPts val="3000"/>
              </a:spcBef>
              <a:tabLst>
                <a:tab pos="613829" algn="l"/>
                <a:tab pos="1676383" algn="l"/>
                <a:tab pos="2438376" algn="l"/>
              </a:tabLst>
            </a:pPr>
            <a:r>
              <a:rPr lang="en-US" sz="3600" noProof="1">
                <a:solidFill>
                  <a:schemeClr val="bg1"/>
                </a:solidFill>
              </a:rPr>
              <a:t>function </a:t>
            </a:r>
            <a:r>
              <a:rPr lang="en-US" sz="3600" b="0" noProof="1">
                <a:solidFill>
                  <a:schemeClr val="bg1"/>
                </a:solidFill>
              </a:rPr>
              <a:t>Full (This : Stack) </a:t>
            </a:r>
            <a:r>
              <a:rPr lang="en-US" sz="3600" noProof="1">
                <a:solidFill>
                  <a:schemeClr val="bg1"/>
                </a:solidFill>
              </a:rPr>
              <a:t>return </a:t>
            </a:r>
            <a:r>
              <a:rPr lang="en-US" sz="3600" b="0" noProof="1">
                <a:solidFill>
                  <a:schemeClr val="bg1"/>
                </a:solidFill>
              </a:rPr>
              <a:t>Boolean;</a:t>
            </a:r>
          </a:p>
          <a:p>
            <a:pPr algn="l">
              <a:spcBef>
                <a:spcPts val="3000"/>
              </a:spcBef>
              <a:tabLst>
                <a:tab pos="613829" algn="l"/>
                <a:tab pos="1676383" algn="l"/>
                <a:tab pos="2438376" algn="l"/>
              </a:tabLst>
            </a:pPr>
            <a:r>
              <a:rPr lang="en-US" sz="3600" noProof="1">
                <a:solidFill>
                  <a:schemeClr val="bg1"/>
                </a:solidFill>
              </a:rPr>
              <a:t>function </a:t>
            </a:r>
            <a:r>
              <a:rPr lang="en-US" sz="3600" b="0" noProof="1">
                <a:solidFill>
                  <a:schemeClr val="bg1"/>
                </a:solidFill>
              </a:rPr>
              <a:t>Empty (This : Stack) </a:t>
            </a:r>
            <a:r>
              <a:rPr lang="en-US" sz="3600" noProof="1">
                <a:solidFill>
                  <a:schemeClr val="bg1"/>
                </a:solidFill>
              </a:rPr>
              <a:t>return </a:t>
            </a:r>
            <a:r>
              <a:rPr lang="en-US" sz="3600" b="0" noProof="1">
                <a:solidFill>
                  <a:schemeClr val="bg1"/>
                </a:solidFill>
              </a:rPr>
              <a:t>Boolean;</a:t>
            </a:r>
          </a:p>
          <a:p>
            <a:pPr algn="l">
              <a:spcBef>
                <a:spcPts val="3000"/>
              </a:spcBef>
              <a:tabLst>
                <a:tab pos="613829" algn="l"/>
                <a:tab pos="1676383" algn="l"/>
                <a:tab pos="2438376" algn="l"/>
              </a:tabLst>
            </a:pPr>
            <a:r>
              <a:rPr lang="en-US" sz="3600" noProof="1">
                <a:solidFill>
                  <a:schemeClr val="bg1"/>
                </a:solidFill>
              </a:rPr>
              <a:t>function </a:t>
            </a:r>
            <a:r>
              <a:rPr lang="en-US" sz="3600" b="0" noProof="1">
                <a:solidFill>
                  <a:schemeClr val="bg1"/>
                </a:solidFill>
              </a:rPr>
              <a:t>Top (This : Stack) </a:t>
            </a:r>
            <a:r>
              <a:rPr lang="en-US" sz="3600" noProof="1">
                <a:solidFill>
                  <a:schemeClr val="bg1"/>
                </a:solidFill>
              </a:rPr>
              <a:t>return </a:t>
            </a:r>
            <a:r>
              <a:rPr lang="en-US" sz="3600" b="0" noProof="1">
                <a:solidFill>
                  <a:schemeClr val="bg1"/>
                </a:solidFill>
              </a:rPr>
              <a:t>Content </a:t>
            </a:r>
            <a:r>
              <a:rPr lang="en-US" sz="3600" noProof="1">
                <a:solidFill>
                  <a:schemeClr val="bg1"/>
                </a:solidFill>
              </a:rPr>
              <a:t>with</a:t>
            </a:r>
          </a:p>
          <a:p>
            <a:pPr algn="l">
              <a:spcBef>
                <a:spcPts val="533"/>
              </a:spcBef>
              <a:tabLst>
                <a:tab pos="613829" algn="l"/>
                <a:tab pos="1676383" algn="l"/>
                <a:tab pos="2438376" algn="l"/>
              </a:tabLst>
            </a:pPr>
            <a:r>
              <a:rPr lang="en-US" sz="3600" b="0" noProof="1">
                <a:solidFill>
                  <a:schemeClr val="bg1"/>
                </a:solidFill>
              </a:rPr>
              <a:t>	Pre =&gt; </a:t>
            </a:r>
            <a:r>
              <a:rPr lang="en-US" sz="3600" noProof="1">
                <a:solidFill>
                  <a:schemeClr val="bg1"/>
                </a:solidFill>
              </a:rPr>
              <a:t>not </a:t>
            </a:r>
            <a:r>
              <a:rPr lang="en-US" sz="3600" b="0" noProof="1">
                <a:solidFill>
                  <a:schemeClr val="bg1"/>
                </a:solidFill>
              </a:rPr>
              <a:t>Empty (This);</a:t>
            </a:r>
          </a:p>
          <a:p>
            <a:pPr algn="l">
              <a:spcBef>
                <a:spcPts val="3000"/>
              </a:spcBef>
              <a:tabLst>
                <a:tab pos="613829" algn="l"/>
                <a:tab pos="1676383" algn="l"/>
                <a:tab pos="2438376" algn="l"/>
              </a:tabLst>
            </a:pPr>
            <a:r>
              <a:rPr lang="en-US" sz="3600" noProof="1">
                <a:solidFill>
                  <a:schemeClr val="bg1"/>
                </a:solidFill>
              </a:rPr>
              <a:t>function </a:t>
            </a:r>
            <a:r>
              <a:rPr lang="en-US" sz="3600" b="0" noProof="1">
                <a:solidFill>
                  <a:schemeClr val="bg1"/>
                </a:solidFill>
              </a:rPr>
              <a:t>Extent (This : Stack) </a:t>
            </a:r>
            <a:r>
              <a:rPr lang="en-US" sz="3600" noProof="1">
                <a:solidFill>
                  <a:schemeClr val="bg1"/>
                </a:solidFill>
              </a:rPr>
              <a:t>return </a:t>
            </a:r>
            <a:r>
              <a:rPr lang="en-US" sz="3600" b="0" noProof="1">
                <a:solidFill>
                  <a:schemeClr val="bg1"/>
                </a:solidFill>
              </a:rPr>
              <a:t>Content_Count;  </a:t>
            </a:r>
          </a:p>
          <a:p>
            <a:pPr algn="l">
              <a:spcBef>
                <a:spcPts val="3000"/>
              </a:spcBef>
              <a:tabLst>
                <a:tab pos="613829" algn="l"/>
                <a:tab pos="1676383" algn="l"/>
                <a:tab pos="2438376" algn="l"/>
              </a:tabLst>
            </a:pPr>
            <a:r>
              <a:rPr lang="en-US" sz="3600" noProof="1">
                <a:solidFill>
                  <a:schemeClr val="bg1"/>
                </a:solidFill>
              </a:rPr>
              <a:t>function </a:t>
            </a:r>
            <a:r>
              <a:rPr lang="en-US" sz="3600" b="0" noProof="1">
                <a:solidFill>
                  <a:schemeClr val="bg1"/>
                </a:solidFill>
              </a:rPr>
              <a:t>Unchanged (Invariant_Part, Within : Stack) </a:t>
            </a:r>
            <a:r>
              <a:rPr lang="en-US" sz="3600" noProof="1">
                <a:solidFill>
                  <a:schemeClr val="bg1"/>
                </a:solidFill>
              </a:rPr>
              <a:t>return </a:t>
            </a:r>
            <a:r>
              <a:rPr lang="en-US" sz="3600" b="0" noProof="1">
                <a:solidFill>
                  <a:schemeClr val="bg1"/>
                </a:solidFill>
              </a:rPr>
              <a:t>Boolean;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083462" y="3705998"/>
            <a:ext cx="3284621" cy="137537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>
            <a:solidFill>
              <a:schemeClr val="bg1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Checked at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Run-Time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45890" y="4808892"/>
            <a:ext cx="3597442" cy="1375376"/>
          </a:xfrm>
          <a:prstGeom prst="rect">
            <a:avLst/>
          </a:prstGeom>
          <a:solidFill>
            <a:srgbClr val="FFC000"/>
          </a:solidFill>
          <a:ln w="12700" cap="flat">
            <a:solidFill>
              <a:schemeClr val="bg1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Low-Level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Requirements</a:t>
            </a:r>
          </a:p>
        </p:txBody>
      </p:sp>
    </p:spTree>
    <p:extLst>
      <p:ext uri="{BB962C8B-B14F-4D97-AF65-F5344CB8AC3E}">
        <p14:creationId xmlns:p14="http://schemas.microsoft.com/office/powerpoint/2010/main" val="54331236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 202x (where x = 0)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Fine-grained parallelism for multicore architectures</a:t>
            </a:r>
          </a:p>
          <a:p>
            <a:r>
              <a:rPr lang="en-US" dirty="0"/>
              <a:t>More contracts</a:t>
            </a:r>
          </a:p>
          <a:p>
            <a:r>
              <a:rPr lang="en-US" dirty="0"/>
              <a:t>Richer expressions</a:t>
            </a:r>
          </a:p>
          <a:p>
            <a:r>
              <a:rPr lang="en-US" dirty="0"/>
              <a:t>New profile based on relaxed Ravenscar</a:t>
            </a:r>
          </a:p>
          <a:p>
            <a:r>
              <a:rPr lang="en-US" dirty="0"/>
              <a:t>And several other enhancements…</a:t>
            </a:r>
          </a:p>
        </p:txBody>
      </p:sp>
    </p:spTree>
    <p:extLst>
      <p:ext uri="{BB962C8B-B14F-4D97-AF65-F5344CB8AC3E}">
        <p14:creationId xmlns:p14="http://schemas.microsoft.com/office/powerpoint/2010/main" val="401629789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Block and Loop Examples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364515" y="3171254"/>
            <a:ext cx="11340829" cy="7901763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55439" y="3522112"/>
            <a:ext cx="10558980" cy="7200047"/>
            <a:chOff x="3910134" y="3973856"/>
            <a:chExt cx="10558980" cy="7200047"/>
          </a:xfrm>
        </p:grpSpPr>
        <p:sp>
          <p:nvSpPr>
            <p:cNvPr id="8" name="Double Wave 7"/>
            <p:cNvSpPr/>
            <p:nvPr/>
          </p:nvSpPr>
          <p:spPr>
            <a:xfrm>
              <a:off x="5073377" y="6414878"/>
              <a:ext cx="1973526" cy="320752"/>
            </a:xfrm>
            <a:prstGeom prst="doubleWave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9" name="Double Wave 8"/>
            <p:cNvSpPr/>
            <p:nvPr/>
          </p:nvSpPr>
          <p:spPr>
            <a:xfrm>
              <a:off x="5073377" y="7449599"/>
              <a:ext cx="858253" cy="296688"/>
            </a:xfrm>
            <a:prstGeom prst="doubleWave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0" name="Double Wave 9"/>
            <p:cNvSpPr/>
            <p:nvPr/>
          </p:nvSpPr>
          <p:spPr>
            <a:xfrm>
              <a:off x="5073377" y="8508384"/>
              <a:ext cx="858253" cy="296688"/>
            </a:xfrm>
            <a:prstGeom prst="doubleWave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2" name="Double Wave 11"/>
            <p:cNvSpPr/>
            <p:nvPr/>
          </p:nvSpPr>
          <p:spPr>
            <a:xfrm>
              <a:off x="5073377" y="9567169"/>
              <a:ext cx="1464309" cy="296688"/>
            </a:xfrm>
            <a:prstGeom prst="doubleWave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10134" y="3973856"/>
              <a:ext cx="10558980" cy="72000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71437" tIns="71437" rIns="71437" bIns="71437" numCol="1" spcCol="38100" rtlCol="0" anchor="ctr">
              <a:spAutoFit/>
            </a:bodyPr>
            <a:lstStyle/>
            <a:p>
              <a:pPr algn="l" rtl="0" latinLnBrk="1" hangingPunct="0">
                <a:spcBef>
                  <a:spcPts val="300"/>
                </a:spcBef>
              </a:pPr>
              <a:r>
                <a:rPr lang="en-US" sz="3200" b="1" noProof="1">
                  <a:solidFill>
                    <a:schemeClr val="bg1"/>
                  </a:solidFill>
                  <a:latin typeface="Calibri" panose="020F0502020204030204" pitchFamily="34" charset="0"/>
                  <a:ea typeface="Source Code Pro" panose="020B0509030403020204" pitchFamily="49" charset="0"/>
                </a:rPr>
                <a:t>procedure </a:t>
              </a:r>
              <a:r>
                <a:rPr lang="en-US" sz="3200" noProof="1">
                  <a:solidFill>
                    <a:schemeClr val="bg1"/>
                  </a:solidFill>
                  <a:latin typeface="Calibri" panose="020F0502020204030204" pitchFamily="34" charset="0"/>
                  <a:ea typeface="Source Code Pro" panose="020B0509030403020204" pitchFamily="49" charset="0"/>
                </a:rPr>
                <a:t>Traverse (T : Expr_Ptr) </a:t>
              </a:r>
              <a:r>
                <a:rPr lang="en-US" sz="3200" b="1" noProof="1">
                  <a:solidFill>
                    <a:schemeClr val="bg1"/>
                  </a:solidFill>
                  <a:latin typeface="Calibri" panose="020F0502020204030204" pitchFamily="34" charset="0"/>
                  <a:ea typeface="Source Code Pro" panose="020B0509030403020204" pitchFamily="49" charset="0"/>
                </a:rPr>
                <a:t>is</a:t>
              </a:r>
            </a:p>
            <a:p>
              <a:pPr algn="l" rtl="0" latinLnBrk="1" hangingPunct="0">
                <a:spcBef>
                  <a:spcPts val="300"/>
                </a:spcBef>
              </a:pPr>
              <a:r>
                <a:rPr lang="en-US" sz="3200" b="1" noProof="1">
                  <a:solidFill>
                    <a:schemeClr val="bg1"/>
                  </a:solidFill>
                  <a:latin typeface="Calibri" panose="020F0502020204030204" pitchFamily="34" charset="0"/>
                  <a:ea typeface="Source Code Pro" panose="020B0509030403020204" pitchFamily="49" charset="0"/>
                </a:rPr>
                <a:t>begin</a:t>
              </a:r>
            </a:p>
            <a:p>
              <a:pPr algn="l" rtl="0" latinLnBrk="1" hangingPunct="0">
                <a:spcBef>
                  <a:spcPts val="600"/>
                </a:spcBef>
              </a:pPr>
              <a:r>
                <a:rPr lang="en-US" sz="3200" b="1" noProof="1">
                  <a:solidFill>
                    <a:schemeClr val="bg1"/>
                  </a:solidFill>
                  <a:latin typeface="Calibri" panose="020F0502020204030204" pitchFamily="34" charset="0"/>
                  <a:ea typeface="Source Code Pro" panose="020B0509030403020204" pitchFamily="49" charset="0"/>
                </a:rPr>
                <a:t>	if </a:t>
              </a:r>
              <a:r>
                <a:rPr lang="en-US" sz="3200" noProof="1">
                  <a:solidFill>
                    <a:schemeClr val="bg1"/>
                  </a:solidFill>
                  <a:latin typeface="Calibri" panose="020F0502020204030204" pitchFamily="34" charset="0"/>
                  <a:ea typeface="Source Code Pro" panose="020B0509030403020204" pitchFamily="49" charset="0"/>
                </a:rPr>
                <a:t>T /= </a:t>
              </a:r>
              <a:r>
                <a:rPr lang="en-US" sz="3200" b="1" noProof="1">
                  <a:solidFill>
                    <a:schemeClr val="bg1"/>
                  </a:solidFill>
                  <a:latin typeface="Calibri" panose="020F0502020204030204" pitchFamily="34" charset="0"/>
                  <a:ea typeface="Source Code Pro" panose="020B0509030403020204" pitchFamily="49" charset="0"/>
                </a:rPr>
                <a:t>null and then </a:t>
              </a:r>
              <a:r>
                <a:rPr lang="en-US" sz="3200" noProof="1">
                  <a:solidFill>
                    <a:schemeClr val="bg1"/>
                  </a:solidFill>
                  <a:latin typeface="Calibri" panose="020F0502020204030204" pitchFamily="34" charset="0"/>
                  <a:ea typeface="Source Code Pro" panose="020B0509030403020204" pitchFamily="49" charset="0"/>
                </a:rPr>
                <a:t>T.all </a:t>
              </a:r>
              <a:r>
                <a:rPr lang="en-US" sz="3200" b="1" noProof="1">
                  <a:solidFill>
                    <a:schemeClr val="bg1"/>
                  </a:solidFill>
                  <a:latin typeface="Calibri" panose="020F0502020204030204" pitchFamily="34" charset="0"/>
                  <a:ea typeface="Source Code Pro" panose="020B0509030403020204" pitchFamily="49" charset="0"/>
                </a:rPr>
                <a:t>in </a:t>
              </a:r>
              <a:r>
                <a:rPr lang="en-US" sz="3200" noProof="1">
                  <a:solidFill>
                    <a:schemeClr val="bg1"/>
                  </a:solidFill>
                  <a:latin typeface="Calibri" panose="020F0502020204030204" pitchFamily="34" charset="0"/>
                  <a:ea typeface="Source Code Pro" panose="020B0509030403020204" pitchFamily="49" charset="0"/>
                </a:rPr>
                <a:t>Binary_Operation'Class</a:t>
              </a:r>
            </a:p>
            <a:p>
              <a:pPr algn="l" rtl="0" latinLnBrk="1" hangingPunct="0">
                <a:spcBef>
                  <a:spcPts val="300"/>
                </a:spcBef>
              </a:pPr>
              <a:r>
                <a:rPr lang="en-US" sz="3200" b="1" noProof="1">
                  <a:solidFill>
                    <a:schemeClr val="bg1"/>
                  </a:solidFill>
                  <a:latin typeface="Calibri" panose="020F0502020204030204" pitchFamily="34" charset="0"/>
                  <a:ea typeface="Source Code Pro" panose="020B0509030403020204" pitchFamily="49" charset="0"/>
                </a:rPr>
                <a:t>		then </a:t>
              </a:r>
              <a:r>
                <a:rPr lang="en-US" sz="3200" noProof="1">
                  <a:solidFill>
                    <a:schemeClr val="bg1"/>
                  </a:solidFill>
                  <a:latin typeface="Calibri" panose="020F0502020204030204" pitchFamily="34" charset="0"/>
                  <a:ea typeface="Source Code Pro" panose="020B0509030403020204" pitchFamily="49" charset="0"/>
                </a:rPr>
                <a:t>-- recurse down the binary tree</a:t>
              </a:r>
            </a:p>
            <a:p>
              <a:pPr algn="l" rtl="0" latinLnBrk="1" hangingPunct="0">
                <a:spcBef>
                  <a:spcPts val="600"/>
                </a:spcBef>
              </a:pPr>
              <a:r>
                <a:rPr lang="en-US" sz="3200" b="1" noProof="1">
                  <a:solidFill>
                    <a:schemeClr val="bg1"/>
                  </a:solidFill>
                  <a:latin typeface="Calibri" panose="020F0502020204030204" pitchFamily="34" charset="0"/>
                  <a:ea typeface="Source Code Pro" panose="020B0509030403020204" pitchFamily="49" charset="0"/>
                </a:rPr>
                <a:t>		parallel</a:t>
              </a:r>
              <a:r>
                <a:rPr lang="en-US" sz="3200" noProof="1">
                  <a:solidFill>
                    <a:schemeClr val="bg1"/>
                  </a:solidFill>
                  <a:latin typeface="Calibri" panose="020F0502020204030204" pitchFamily="34" charset="0"/>
                  <a:ea typeface="Source Code Pro" panose="020B0509030403020204" pitchFamily="49" charset="0"/>
                </a:rPr>
                <a:t> </a:t>
              </a:r>
              <a:r>
                <a:rPr lang="en-US" sz="3200" b="1" noProof="1">
                  <a:solidFill>
                    <a:schemeClr val="bg1"/>
                  </a:solidFill>
                  <a:latin typeface="Calibri" panose="020F0502020204030204" pitchFamily="34" charset="0"/>
                  <a:ea typeface="Source Code Pro" panose="020B0509030403020204" pitchFamily="49" charset="0"/>
                </a:rPr>
                <a:t>do</a:t>
              </a:r>
            </a:p>
            <a:p>
              <a:pPr algn="l" rtl="0" latinLnBrk="1" hangingPunct="0">
                <a:spcBef>
                  <a:spcPts val="300"/>
                </a:spcBef>
              </a:pPr>
              <a:r>
                <a:rPr lang="en-US" sz="3200" noProof="1">
                  <a:solidFill>
                    <a:schemeClr val="bg1"/>
                  </a:solidFill>
                  <a:latin typeface="Calibri" panose="020F0502020204030204" pitchFamily="34" charset="0"/>
                  <a:ea typeface="Source Code Pro" panose="020B0509030403020204" pitchFamily="49" charset="0"/>
                </a:rPr>
                <a:t>			Traverse (T.Left);</a:t>
              </a:r>
            </a:p>
            <a:p>
              <a:pPr algn="l" rtl="0" latinLnBrk="1" hangingPunct="0">
                <a:spcBef>
                  <a:spcPts val="300"/>
                </a:spcBef>
              </a:pPr>
              <a:r>
                <a:rPr lang="en-US" sz="3200" b="1" noProof="1">
                  <a:solidFill>
                    <a:schemeClr val="bg1"/>
                  </a:solidFill>
                  <a:latin typeface="Calibri" panose="020F0502020204030204" pitchFamily="34" charset="0"/>
                  <a:ea typeface="Source Code Pro" panose="020B0509030403020204" pitchFamily="49" charset="0"/>
                </a:rPr>
                <a:t>		and</a:t>
              </a:r>
            </a:p>
            <a:p>
              <a:pPr algn="l" rtl="0" latinLnBrk="1" hangingPunct="0">
                <a:spcBef>
                  <a:spcPts val="300"/>
                </a:spcBef>
              </a:pPr>
              <a:r>
                <a:rPr lang="en-US" sz="3200" noProof="1">
                  <a:solidFill>
                    <a:schemeClr val="bg1"/>
                  </a:solidFill>
                  <a:latin typeface="Calibri" panose="020F0502020204030204" pitchFamily="34" charset="0"/>
                  <a:ea typeface="Source Code Pro" panose="020B0509030403020204" pitchFamily="49" charset="0"/>
                </a:rPr>
                <a:t>			Traverse (T.Right);</a:t>
              </a:r>
            </a:p>
            <a:p>
              <a:pPr algn="l" rtl="0" latinLnBrk="1" hangingPunct="0">
                <a:spcBef>
                  <a:spcPts val="300"/>
                </a:spcBef>
              </a:pPr>
              <a:r>
                <a:rPr lang="en-US" sz="3200" b="1" noProof="1">
                  <a:solidFill>
                    <a:schemeClr val="bg1"/>
                  </a:solidFill>
                  <a:latin typeface="Calibri" panose="020F0502020204030204" pitchFamily="34" charset="0"/>
                  <a:ea typeface="Source Code Pro" panose="020B0509030403020204" pitchFamily="49" charset="0"/>
                </a:rPr>
                <a:t>		and</a:t>
              </a:r>
            </a:p>
            <a:p>
              <a:pPr algn="l" rtl="0" latinLnBrk="1" hangingPunct="0">
                <a:spcBef>
                  <a:spcPts val="300"/>
                </a:spcBef>
              </a:pPr>
              <a:r>
                <a:rPr lang="en-US" sz="3200" noProof="1">
                  <a:solidFill>
                    <a:schemeClr val="bg1"/>
                  </a:solidFill>
                  <a:latin typeface="Calibri" panose="020F0502020204030204" pitchFamily="34" charset="0"/>
                  <a:ea typeface="Source Code Pro" panose="020B0509030403020204" pitchFamily="49" charset="0"/>
                </a:rPr>
                <a:t>			Put_Line ("Processing " &amp; Expanded_Name (T'Tag));</a:t>
              </a:r>
            </a:p>
            <a:p>
              <a:pPr algn="l" rtl="0" latinLnBrk="1" hangingPunct="0">
                <a:spcBef>
                  <a:spcPts val="300"/>
                </a:spcBef>
              </a:pPr>
              <a:r>
                <a:rPr lang="en-US" sz="3200" b="1" noProof="1">
                  <a:solidFill>
                    <a:schemeClr val="bg1"/>
                  </a:solidFill>
                  <a:latin typeface="Calibri" panose="020F0502020204030204" pitchFamily="34" charset="0"/>
                  <a:ea typeface="Source Code Pro" panose="020B0509030403020204" pitchFamily="49" charset="0"/>
                </a:rPr>
                <a:t>		end do</a:t>
              </a:r>
              <a:r>
                <a:rPr lang="en-US" sz="3200" noProof="1">
                  <a:solidFill>
                    <a:schemeClr val="bg1"/>
                  </a:solidFill>
                  <a:latin typeface="Calibri" panose="020F0502020204030204" pitchFamily="34" charset="0"/>
                  <a:ea typeface="Source Code Pro" panose="020B0509030403020204" pitchFamily="49" charset="0"/>
                </a:rPr>
                <a:t>;</a:t>
              </a:r>
            </a:p>
            <a:p>
              <a:pPr algn="l" rtl="0" latinLnBrk="1" hangingPunct="0">
                <a:spcBef>
                  <a:spcPts val="600"/>
                </a:spcBef>
              </a:pPr>
              <a:r>
                <a:rPr lang="en-US" sz="3200" b="1" noProof="1">
                  <a:solidFill>
                    <a:schemeClr val="bg1"/>
                  </a:solidFill>
                  <a:latin typeface="Calibri" panose="020F0502020204030204" pitchFamily="34" charset="0"/>
                  <a:ea typeface="Source Code Pro" panose="020B0509030403020204" pitchFamily="49" charset="0"/>
                </a:rPr>
                <a:t>	end if</a:t>
              </a:r>
              <a:r>
                <a:rPr lang="en-US" sz="3200" noProof="1">
                  <a:solidFill>
                    <a:schemeClr val="bg1"/>
                  </a:solidFill>
                  <a:latin typeface="Calibri" panose="020F0502020204030204" pitchFamily="34" charset="0"/>
                  <a:ea typeface="Source Code Pro" panose="020B0509030403020204" pitchFamily="49" charset="0"/>
                </a:rPr>
                <a:t>;</a:t>
              </a:r>
            </a:p>
            <a:p>
              <a:pPr algn="l" rtl="0" latinLnBrk="1" hangingPunct="0">
                <a:spcBef>
                  <a:spcPts val="600"/>
                </a:spcBef>
              </a:pPr>
              <a:r>
                <a:rPr lang="en-US" sz="3200" b="1" noProof="1">
                  <a:solidFill>
                    <a:schemeClr val="bg1"/>
                  </a:solidFill>
                  <a:latin typeface="Calibri" panose="020F0502020204030204" pitchFamily="34" charset="0"/>
                  <a:ea typeface="Source Code Pro" panose="020B0509030403020204" pitchFamily="49" charset="0"/>
                </a:rPr>
                <a:t>end </a:t>
              </a:r>
              <a:r>
                <a:rPr lang="en-US" sz="3200" noProof="1">
                  <a:solidFill>
                    <a:schemeClr val="bg1"/>
                  </a:solidFill>
                  <a:latin typeface="Calibri" panose="020F0502020204030204" pitchFamily="34" charset="0"/>
                  <a:ea typeface="Source Code Pro" panose="020B0509030403020204" pitchFamily="49" charset="0"/>
                </a:rPr>
                <a:t>Traverse;</a:t>
              </a:r>
              <a:endParaRPr kumimoji="0" lang="en-US" sz="3200" b="0" i="0" u="none" strike="noStrike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Source Code Pro" panose="020B0509030403020204" pitchFamily="49" charset="0"/>
                <a:sym typeface="Helvetica Light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4186185" y="4679252"/>
            <a:ext cx="8830225" cy="4007548"/>
            <a:chOff x="14186185" y="4679252"/>
            <a:chExt cx="8830225" cy="4007548"/>
          </a:xfrm>
        </p:grpSpPr>
        <p:sp>
          <p:nvSpPr>
            <p:cNvPr id="13" name="Rectangle 12"/>
            <p:cNvSpPr/>
            <p:nvPr/>
          </p:nvSpPr>
          <p:spPr>
            <a:xfrm>
              <a:off x="14186185" y="4679252"/>
              <a:ext cx="8830225" cy="4007548"/>
            </a:xfrm>
            <a:prstGeom prst="rect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no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4728443" y="4960440"/>
              <a:ext cx="7745709" cy="3445173"/>
              <a:chOff x="14728443" y="4960440"/>
              <a:chExt cx="7745709" cy="3445173"/>
            </a:xfrm>
          </p:grpSpPr>
          <p:sp>
            <p:nvSpPr>
              <p:cNvPr id="20" name="Double Wave 19"/>
              <p:cNvSpPr/>
              <p:nvPr/>
            </p:nvSpPr>
            <p:spPr>
              <a:xfrm>
                <a:off x="14728443" y="6261961"/>
                <a:ext cx="1464309" cy="296688"/>
              </a:xfrm>
              <a:prstGeom prst="doubleWave">
                <a:avLst/>
              </a:pr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4728443" y="4960440"/>
                <a:ext cx="7745709" cy="344517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71437" tIns="71437" rIns="71437" bIns="71437" numCol="1" spcCol="38100" rtlCol="0" anchor="ctr">
                <a:spAutoFit/>
              </a:bodyPr>
              <a:lstStyle/>
              <a:p>
                <a:pPr algn="l" rtl="0" latinLnBrk="1" hangingPunct="0">
                  <a:spcBef>
                    <a:spcPts val="300"/>
                  </a:spcBef>
                </a:pPr>
                <a:r>
                  <a:rPr lang="en-US" sz="3200" noProof="1">
                    <a:solidFill>
                      <a:schemeClr val="bg1"/>
                    </a:solidFill>
                    <a:latin typeface="Calibri" panose="020F0502020204030204" pitchFamily="34" charset="0"/>
                    <a:ea typeface="Source Code Pro" panose="020B0509030403020204" pitchFamily="49" charset="0"/>
                  </a:rPr>
                  <a:t>Grid : </a:t>
                </a:r>
                <a:r>
                  <a:rPr lang="en-US" sz="3200" b="1" noProof="1">
                    <a:solidFill>
                      <a:schemeClr val="bg1"/>
                    </a:solidFill>
                    <a:latin typeface="Calibri" panose="020F0502020204030204" pitchFamily="34" charset="0"/>
                    <a:ea typeface="Source Code Pro" panose="020B0509030403020204" pitchFamily="49" charset="0"/>
                  </a:rPr>
                  <a:t>array </a:t>
                </a:r>
                <a:r>
                  <a:rPr lang="en-US" sz="3200" noProof="1">
                    <a:solidFill>
                      <a:schemeClr val="bg1"/>
                    </a:solidFill>
                    <a:latin typeface="Calibri" panose="020F0502020204030204" pitchFamily="34" charset="0"/>
                    <a:ea typeface="Source Code Pro" panose="020B0509030403020204" pitchFamily="49" charset="0"/>
                  </a:rPr>
                  <a:t>(1 .. 80, 1 .. 100) </a:t>
                </a:r>
                <a:r>
                  <a:rPr lang="en-US" sz="3200" b="1" noProof="1">
                    <a:solidFill>
                      <a:schemeClr val="bg1"/>
                    </a:solidFill>
                    <a:latin typeface="Calibri" panose="020F0502020204030204" pitchFamily="34" charset="0"/>
                    <a:ea typeface="Source Code Pro" panose="020B0509030403020204" pitchFamily="49" charset="0"/>
                  </a:rPr>
                  <a:t>of </a:t>
                </a:r>
                <a:r>
                  <a:rPr lang="en-US" sz="3200" noProof="1">
                    <a:solidFill>
                      <a:schemeClr val="bg1"/>
                    </a:solidFill>
                    <a:latin typeface="Calibri" panose="020F0502020204030204" pitchFamily="34" charset="0"/>
                    <a:ea typeface="Source Code Pro" panose="020B0509030403020204" pitchFamily="49" charset="0"/>
                  </a:rPr>
                  <a:t>Boolean;</a:t>
                </a:r>
              </a:p>
              <a:p>
                <a:pPr algn="l" rtl="0" latinLnBrk="1" hangingPunct="0">
                  <a:spcBef>
                    <a:spcPts val="300"/>
                  </a:spcBef>
                </a:pPr>
                <a:endParaRPr kumimoji="0" lang="en-US" sz="3200" i="0" u="none" strike="noStrike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Calibri" panose="020F0502020204030204" pitchFamily="34" charset="0"/>
                  <a:ea typeface="Source Code Pro" panose="020B0509030403020204" pitchFamily="49" charset="0"/>
                  <a:sym typeface="Helvetica Light"/>
                </a:endParaRPr>
              </a:p>
              <a:p>
                <a:pPr algn="l" rtl="0" latinLnBrk="1" hangingPunct="0">
                  <a:spcBef>
                    <a:spcPts val="300"/>
                  </a:spcBef>
                </a:pPr>
                <a:r>
                  <a:rPr lang="en-US" sz="3200" b="1" noProof="1">
                    <a:solidFill>
                      <a:schemeClr val="bg1"/>
                    </a:solidFill>
                    <a:latin typeface="Calibri" panose="020F0502020204030204" pitchFamily="34" charset="0"/>
                    <a:ea typeface="Source Code Pro" panose="020B0509030403020204" pitchFamily="49" charset="0"/>
                  </a:rPr>
                  <a:t>parallel</a:t>
                </a:r>
                <a:r>
                  <a:rPr lang="en-US" sz="3200" noProof="1">
                    <a:solidFill>
                      <a:schemeClr val="bg1"/>
                    </a:solidFill>
                    <a:latin typeface="Calibri" panose="020F0502020204030204" pitchFamily="34" charset="0"/>
                    <a:ea typeface="Source Code Pro" panose="020B0509030403020204" pitchFamily="49" charset="0"/>
                  </a:rPr>
                  <a:t> </a:t>
                </a:r>
                <a:r>
                  <a:rPr lang="en-US" sz="3200" b="1" noProof="1">
                    <a:solidFill>
                      <a:schemeClr val="bg1"/>
                    </a:solidFill>
                    <a:latin typeface="Calibri" panose="020F0502020204030204" pitchFamily="34" charset="0"/>
                    <a:ea typeface="Source Code Pro" panose="020B0509030403020204" pitchFamily="49" charset="0"/>
                  </a:rPr>
                  <a:t>for </a:t>
                </a:r>
                <a:r>
                  <a:rPr lang="en-US" sz="3200" noProof="1">
                    <a:solidFill>
                      <a:schemeClr val="bg1"/>
                    </a:solidFill>
                    <a:latin typeface="Calibri" panose="020F0502020204030204" pitchFamily="34" charset="0"/>
                    <a:ea typeface="Source Code Pro" panose="020B0509030403020204" pitchFamily="49" charset="0"/>
                  </a:rPr>
                  <a:t>K </a:t>
                </a:r>
                <a:r>
                  <a:rPr lang="en-US" sz="3200" b="1" noProof="1">
                    <a:solidFill>
                      <a:schemeClr val="bg1"/>
                    </a:solidFill>
                    <a:latin typeface="Calibri" panose="020F0502020204030204" pitchFamily="34" charset="0"/>
                    <a:ea typeface="Source Code Pro" panose="020B0509030403020204" pitchFamily="49" charset="0"/>
                  </a:rPr>
                  <a:t>in </a:t>
                </a:r>
                <a:r>
                  <a:rPr lang="en-US" sz="3200" noProof="1">
                    <a:solidFill>
                      <a:schemeClr val="bg1"/>
                    </a:solidFill>
                    <a:latin typeface="Calibri" panose="020F0502020204030204" pitchFamily="34" charset="0"/>
                    <a:ea typeface="Source Code Pro" panose="020B0509030403020204" pitchFamily="49" charset="0"/>
                  </a:rPr>
                  <a:t>Grid'Range(1) </a:t>
                </a:r>
                <a:r>
                  <a:rPr lang="en-US" sz="3200" b="1" noProof="1">
                    <a:solidFill>
                      <a:schemeClr val="bg1"/>
                    </a:solidFill>
                    <a:latin typeface="Calibri" panose="020F0502020204030204" pitchFamily="34" charset="0"/>
                    <a:ea typeface="Source Code Pro" panose="020B0509030403020204" pitchFamily="49" charset="0"/>
                  </a:rPr>
                  <a:t>loop</a:t>
                </a:r>
              </a:p>
              <a:p>
                <a:pPr algn="l" rtl="0" latinLnBrk="1" hangingPunct="0">
                  <a:spcBef>
                    <a:spcPts val="600"/>
                  </a:spcBef>
                </a:pPr>
                <a:r>
                  <a:rPr lang="en-US" sz="3200" b="1" noProof="1">
                    <a:solidFill>
                      <a:schemeClr val="bg1"/>
                    </a:solidFill>
                    <a:latin typeface="Calibri" panose="020F0502020204030204" pitchFamily="34" charset="0"/>
                    <a:ea typeface="Source Code Pro" panose="020B0509030403020204" pitchFamily="49" charset="0"/>
                  </a:rPr>
                  <a:t>	</a:t>
                </a:r>
                <a:r>
                  <a:rPr lang="en-US" sz="3200" noProof="1">
                    <a:solidFill>
                      <a:schemeClr val="bg1"/>
                    </a:solidFill>
                    <a:latin typeface="Calibri" panose="020F0502020204030204" pitchFamily="34" charset="0"/>
                    <a:ea typeface="Source Code Pro" panose="020B0509030403020204" pitchFamily="49" charset="0"/>
                  </a:rPr>
                  <a:t>Grid (K, 1) := (</a:t>
                </a:r>
                <a:r>
                  <a:rPr lang="en-US" sz="3200" b="1" noProof="1">
                    <a:solidFill>
                      <a:schemeClr val="bg1"/>
                    </a:solidFill>
                    <a:latin typeface="Calibri" panose="020F0502020204030204" pitchFamily="34" charset="0"/>
                    <a:ea typeface="Source Code Pro" panose="020B0509030403020204" pitchFamily="49" charset="0"/>
                  </a:rPr>
                  <a:t>for all </a:t>
                </a:r>
                <a:r>
                  <a:rPr lang="en-US" sz="3200" noProof="1">
                    <a:solidFill>
                      <a:schemeClr val="bg1"/>
                    </a:solidFill>
                    <a:latin typeface="Calibri" panose="020F0502020204030204" pitchFamily="34" charset="0"/>
                    <a:ea typeface="Source Code Pro" panose="020B0509030403020204" pitchFamily="49" charset="0"/>
                  </a:rPr>
                  <a:t>J </a:t>
                </a:r>
                <a:r>
                  <a:rPr lang="en-US" sz="3200" b="1" noProof="1">
                    <a:solidFill>
                      <a:schemeClr val="bg1"/>
                    </a:solidFill>
                    <a:latin typeface="Calibri" panose="020F0502020204030204" pitchFamily="34" charset="0"/>
                    <a:ea typeface="Source Code Pro" panose="020B0509030403020204" pitchFamily="49" charset="0"/>
                  </a:rPr>
                  <a:t>in </a:t>
                </a:r>
                <a:r>
                  <a:rPr lang="en-US" sz="3200" noProof="1">
                    <a:solidFill>
                      <a:schemeClr val="bg1"/>
                    </a:solidFill>
                    <a:latin typeface="Calibri" panose="020F0502020204030204" pitchFamily="34" charset="0"/>
                    <a:ea typeface="Source Code Pro" panose="020B0509030403020204" pitchFamily="49" charset="0"/>
                  </a:rPr>
                  <a:t>Grid'Range (2) =&gt; </a:t>
                </a:r>
              </a:p>
              <a:p>
                <a:pPr algn="l" rtl="0" latinLnBrk="1" hangingPunct="0">
                  <a:spcBef>
                    <a:spcPts val="600"/>
                  </a:spcBef>
                </a:pPr>
                <a:r>
                  <a:rPr lang="en-US" sz="3200" noProof="1">
                    <a:solidFill>
                      <a:schemeClr val="bg1"/>
                    </a:solidFill>
                    <a:latin typeface="Calibri" panose="020F0502020204030204" pitchFamily="34" charset="0"/>
                    <a:ea typeface="Source Code Pro" panose="020B0509030403020204" pitchFamily="49" charset="0"/>
                  </a:rPr>
                  <a:t>						Grid (K,J) = True);</a:t>
                </a:r>
              </a:p>
              <a:p>
                <a:pPr algn="l" rtl="0" latinLnBrk="1" hangingPunct="0">
                  <a:spcBef>
                    <a:spcPts val="600"/>
                  </a:spcBef>
                </a:pPr>
                <a:r>
                  <a:rPr lang="en-US" sz="3200" b="1" noProof="1">
                    <a:solidFill>
                      <a:schemeClr val="bg1"/>
                    </a:solidFill>
                    <a:latin typeface="Calibri" panose="020F0502020204030204" pitchFamily="34" charset="0"/>
                    <a:ea typeface="Source Code Pro" panose="020B0509030403020204" pitchFamily="49" charset="0"/>
                  </a:rPr>
                  <a:t>end loop</a:t>
                </a:r>
                <a:r>
                  <a:rPr lang="en-US" sz="3200" noProof="1">
                    <a:solidFill>
                      <a:schemeClr val="bg1"/>
                    </a:solidFill>
                    <a:latin typeface="Calibri" panose="020F0502020204030204" pitchFamily="34" charset="0"/>
                    <a:ea typeface="Source Code Pro" panose="020B0509030403020204" pitchFamily="49" charset="0"/>
                  </a:rPr>
                  <a:t>;</a:t>
                </a:r>
                <a:endParaRPr kumimoji="0" lang="en-US" sz="3200" i="0" u="none" strike="noStrike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Calibri" panose="020F0502020204030204" pitchFamily="34" charset="0"/>
                  <a:ea typeface="Source Code Pro" panose="020B0509030403020204" pitchFamily="49" charset="0"/>
                  <a:sym typeface="Helvetica Light"/>
                </a:endParaRP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9364521" y="6766288"/>
            <a:ext cx="4081244" cy="759822"/>
          </a:xfrm>
          <a:prstGeom prst="rect">
            <a:avLst/>
          </a:prstGeom>
          <a:solidFill>
            <a:srgbClr val="FFC000"/>
          </a:solidFill>
          <a:ln w="12700" cap="flat">
            <a:solidFill>
              <a:schemeClr val="accent1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uFillTx/>
                <a:latin typeface="+mn-lt"/>
                <a:ea typeface="+mn-ea"/>
                <a:cs typeface="+mn-cs"/>
                <a:sym typeface="Helvetica Light"/>
              </a:rPr>
              <a:t>Separate threads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64714" y="6469660"/>
            <a:ext cx="340429" cy="3234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909E8E84-426E-40DD-AFC4-6F175D3DCCD1}">
              <a14:hiddenFill xmlns:a14="http://schemas.microsoft.com/office/drawing/2010/main">
                <a:blipFill rotWithShape="1">
                  <a:blip r:embed="rId3"/>
                  <a:srcRect/>
                  <a:tile tx="0" ty="0" sx="100000" sy="100000" flip="none" algn="tl"/>
                </a:blipFill>
              </a14:hiddenFill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16" name="Curved Connector 15"/>
          <p:cNvCxnSpPr>
            <a:stCxn id="3" idx="1"/>
            <a:endCxn id="14" idx="3"/>
          </p:cNvCxnSpPr>
          <p:nvPr/>
        </p:nvCxnSpPr>
        <p:spPr>
          <a:xfrm rot="10800000">
            <a:off x="7205143" y="6631367"/>
            <a:ext cx="2159378" cy="514832"/>
          </a:xfrm>
          <a:prstGeom prst="curvedConnector3">
            <a:avLst/>
          </a:prstGeom>
          <a:noFill/>
          <a:ln w="25400" cap="flat">
            <a:solidFill>
              <a:schemeClr val="accent4"/>
            </a:solidFill>
            <a:prstDash val="solid"/>
            <a:miter lim="400000"/>
            <a:headEnd type="none" w="med" len="med"/>
            <a:tailEnd type="triangle" w="lg" len="lg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Rectangle 22"/>
          <p:cNvSpPr/>
          <p:nvPr/>
        </p:nvSpPr>
        <p:spPr>
          <a:xfrm>
            <a:off x="7017114" y="7434860"/>
            <a:ext cx="340429" cy="3234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909E8E84-426E-40DD-AFC4-6F175D3DCCD1}">
              <a14:hiddenFill xmlns:a14="http://schemas.microsoft.com/office/drawing/2010/main">
                <a:blipFill rotWithShape="1">
                  <a:blip r:embed="rId3"/>
                  <a:srcRect/>
                  <a:tile tx="0" ty="0" sx="100000" sy="100000" flip="none" algn="tl"/>
                </a:blipFill>
              </a14:hiddenFill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24" name="Curved Connector 23"/>
          <p:cNvCxnSpPr>
            <a:stCxn id="3" idx="1"/>
            <a:endCxn id="23" idx="3"/>
          </p:cNvCxnSpPr>
          <p:nvPr/>
        </p:nvCxnSpPr>
        <p:spPr>
          <a:xfrm rot="10800000" flipV="1">
            <a:off x="7357543" y="7146199"/>
            <a:ext cx="2006978" cy="450368"/>
          </a:xfrm>
          <a:prstGeom prst="curvedConnector3">
            <a:avLst/>
          </a:prstGeom>
          <a:noFill/>
          <a:ln w="25400" cap="flat">
            <a:solidFill>
              <a:schemeClr val="accent4"/>
            </a:solidFill>
            <a:prstDash val="solid"/>
            <a:miter lim="400000"/>
            <a:headEnd type="none" w="med" len="med"/>
            <a:tailEnd type="triangle" w="lg" len="lg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5" name="Rectangle 24"/>
          <p:cNvSpPr/>
          <p:nvPr/>
        </p:nvSpPr>
        <p:spPr>
          <a:xfrm>
            <a:off x="7169514" y="8124286"/>
            <a:ext cx="340429" cy="3234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909E8E84-426E-40DD-AFC4-6F175D3DCCD1}">
              <a14:hiddenFill xmlns:a14="http://schemas.microsoft.com/office/drawing/2010/main">
                <a:blipFill rotWithShape="1">
                  <a:blip r:embed="rId3"/>
                  <a:srcRect/>
                  <a:tile tx="0" ty="0" sx="100000" sy="100000" flip="none" algn="tl"/>
                </a:blipFill>
              </a14:hiddenFill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26" name="Curved Connector 25"/>
          <p:cNvCxnSpPr>
            <a:stCxn id="3" idx="1"/>
            <a:endCxn id="25" idx="3"/>
          </p:cNvCxnSpPr>
          <p:nvPr/>
        </p:nvCxnSpPr>
        <p:spPr>
          <a:xfrm rot="10800000" flipV="1">
            <a:off x="7509943" y="7146199"/>
            <a:ext cx="1854578" cy="1139794"/>
          </a:xfrm>
          <a:prstGeom prst="curvedConnector3">
            <a:avLst/>
          </a:prstGeom>
          <a:noFill/>
          <a:ln w="25400" cap="flat">
            <a:solidFill>
              <a:schemeClr val="accent4"/>
            </a:solidFill>
            <a:prstDash val="solid"/>
            <a:miter lim="400000"/>
            <a:headEnd type="none" w="med" len="med"/>
            <a:tailEnd type="triangle" w="lg" len="lg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1" name="Rectangle 30"/>
          <p:cNvSpPr/>
          <p:nvPr/>
        </p:nvSpPr>
        <p:spPr>
          <a:xfrm>
            <a:off x="14734017" y="6882951"/>
            <a:ext cx="340429" cy="3234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909E8E84-426E-40DD-AFC4-6F175D3DCCD1}">
              <a14:hiddenFill xmlns:a14="http://schemas.microsoft.com/office/drawing/2010/main">
                <a:blipFill rotWithShape="1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accent4"/>
                </a:solidFill>
                <a:miter lim="400000"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32" name="Curved Connector 31"/>
          <p:cNvCxnSpPr>
            <a:stCxn id="3" idx="3"/>
            <a:endCxn id="31" idx="1"/>
          </p:cNvCxnSpPr>
          <p:nvPr/>
        </p:nvCxnSpPr>
        <p:spPr>
          <a:xfrm flipV="1">
            <a:off x="13445765" y="7044658"/>
            <a:ext cx="1288252" cy="101541"/>
          </a:xfrm>
          <a:prstGeom prst="curvedConnector3">
            <a:avLst>
              <a:gd name="adj1" fmla="val 50000"/>
            </a:avLst>
          </a:prstGeom>
          <a:noFill/>
          <a:ln w="25400" cap="flat">
            <a:solidFill>
              <a:schemeClr val="accent4"/>
            </a:solidFill>
            <a:prstDash val="solid"/>
            <a:miter lim="400000"/>
            <a:headEnd type="none" w="med" len="med"/>
            <a:tailEnd type="triangle" w="lg" len="lg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37794157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Jorvik Profile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12225" y="2905930"/>
            <a:ext cx="19508787" cy="6932669"/>
          </a:xfrm>
        </p:spPr>
        <p:txBody>
          <a:bodyPr/>
          <a:lstStyle/>
          <a:p>
            <a:r>
              <a:rPr lang="en-US" dirty="0"/>
              <a:t>A new profile based on Ravenscar</a:t>
            </a:r>
          </a:p>
          <a:p>
            <a:pPr lvl="1"/>
            <a:r>
              <a:rPr lang="en-US" dirty="0"/>
              <a:t>Not a replacement for Ravenscar!</a:t>
            </a:r>
          </a:p>
          <a:p>
            <a:pPr lvl="1"/>
            <a:r>
              <a:rPr lang="en-US" dirty="0"/>
              <a:t>Intended for cases in which most stringent analyses not required</a:t>
            </a:r>
          </a:p>
          <a:p>
            <a:r>
              <a:rPr lang="en-US" dirty="0"/>
              <a:t>Provides significant expressive power gain</a:t>
            </a:r>
          </a:p>
          <a:p>
            <a:pPr lvl="1"/>
            <a:r>
              <a:rPr lang="en-US" dirty="0"/>
              <a:t>Many/most protected object idioms now allowed</a:t>
            </a:r>
          </a:p>
          <a:p>
            <a:r>
              <a:rPr lang="en-US" dirty="0"/>
              <a:t>Predictability and efficiency retained</a:t>
            </a:r>
          </a:p>
          <a:p>
            <a:r>
              <a:rPr lang="en-US" dirty="0"/>
              <a:t>Schedulability analysis retained</a:t>
            </a:r>
          </a:p>
          <a:p>
            <a:r>
              <a:rPr lang="en-US" dirty="0"/>
              <a:t>Currently implemented as </a:t>
            </a:r>
            <a:r>
              <a:rPr lang="en-US" dirty="0" err="1"/>
              <a:t>GNAT_Extended_Ravenscar</a:t>
            </a:r>
            <a:r>
              <a:rPr lang="en-US" dirty="0"/>
              <a:t> profile</a:t>
            </a:r>
          </a:p>
          <a:p>
            <a:pPr lvl="1"/>
            <a:r>
              <a:rPr lang="en-US" dirty="0"/>
              <a:t>On selected platforms</a:t>
            </a:r>
          </a:p>
        </p:txBody>
      </p:sp>
    </p:spTree>
    <p:extLst>
      <p:ext uri="{BB962C8B-B14F-4D97-AF65-F5344CB8AC3E}">
        <p14:creationId xmlns:p14="http://schemas.microsoft.com/office/powerpoint/2010/main" val="4162893689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1203</TotalTime>
  <Words>722</Words>
  <Application>Microsoft Macintosh PowerPoint</Application>
  <PresentationFormat>Custom</PresentationFormat>
  <Paragraphs>221</Paragraphs>
  <Slides>22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Helvetica Light</vt:lpstr>
      <vt:lpstr>Helvetica Neue</vt:lpstr>
      <vt:lpstr>Times</vt:lpstr>
      <vt:lpstr>Verdana</vt:lpstr>
      <vt:lpstr>Wingdings</vt:lpstr>
      <vt:lpstr>Black</vt:lpstr>
      <vt:lpstr>PowerPoint Presentation</vt:lpstr>
      <vt:lpstr>Why Switch to a Later Version of Ada?</vt:lpstr>
      <vt:lpstr>Because changing people is difficult &amp; expensive</vt:lpstr>
      <vt:lpstr>A Later Version of Ada</vt:lpstr>
      <vt:lpstr>Ada Evolution Highlights</vt:lpstr>
      <vt:lpstr>Contracts Example</vt:lpstr>
      <vt:lpstr>Ada 202x (where x = 0)</vt:lpstr>
      <vt:lpstr>Parallel Block and Loop Examples</vt:lpstr>
      <vt:lpstr>The Jorvik Profile</vt:lpstr>
      <vt:lpstr>Jorvik Allowed PO Content Example </vt:lpstr>
      <vt:lpstr>Benefits? Don’t Believe Us</vt:lpstr>
      <vt:lpstr>SPARK and Ada</vt:lpstr>
      <vt:lpstr>What Can We Prove, Statically?</vt:lpstr>
      <vt:lpstr>Proving Functional Correctness Example</vt:lpstr>
      <vt:lpstr>Proving Abstract Properties Example</vt:lpstr>
      <vt:lpstr>SPARK Reliability Example</vt:lpstr>
      <vt:lpstr>SPARK Productivity Example</vt:lpstr>
      <vt:lpstr>SPARK C130J Project Results</vt:lpstr>
      <vt:lpstr>Adoption Guidelines Are Available</vt:lpstr>
      <vt:lpstr>Takeaway</vt:lpstr>
      <vt:lpstr>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dave@vignettecreative.com</cp:lastModifiedBy>
  <cp:revision>249</cp:revision>
  <dcterms:modified xsi:type="dcterms:W3CDTF">2018-11-21T20:14:45Z</dcterms:modified>
</cp:coreProperties>
</file>