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Helvetica Neue Ligh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Light-bold.fntdata"/><Relationship Id="rId30" Type="http://schemas.openxmlformats.org/officeDocument/2006/relationships/font" Target="fonts/HelveticaNeueLight-regular.fntdata"/><Relationship Id="rId11" Type="http://schemas.openxmlformats.org/officeDocument/2006/relationships/slide" Target="slides/slide6.xml"/><Relationship Id="rId33" Type="http://schemas.openxmlformats.org/officeDocument/2006/relationships/font" Target="fonts/HelveticaNeue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HelveticaNeueLigh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fa61faee8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g3fa61faee8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2d5059bda_0_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42d5059bda_0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2d5059bda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42d5059bda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2d5059bda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42d5059bda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2d5059bda_0_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42d5059bda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2d5059bda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42d5059bda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2d5059bda_0_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42d5059bda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2d5059bda_0_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42d5059bda_0_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2d5059bda_0_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42d5059bda_0_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2d5059bda_0_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42d5059bda_0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f7992a0d9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3f7992a0d9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fa61faee8_1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3fa61faee8_1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fa61faee8_1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fa61faee8_1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2d5059bda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42d5059bda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2d5059bda_1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42d5059bda_1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2d5059bda_1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42d5059bda_1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2d5059bda_1_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42d5059bda_1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fa61faee8_1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3fa61faee8_1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2d5059bda_0_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42d5059bda_0_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2d5059bda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42d5059bd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645295" y="133945"/>
            <a:ext cx="5853410" cy="1138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1" i="0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500"/>
              <a:buNone/>
              <a:defRPr b="0" i="0" sz="4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7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gradFill>
          <a:gsLst>
            <a:gs pos="0">
              <a:srgbClr val="16273E"/>
            </a:gs>
            <a:gs pos="100000">
              <a:srgbClr val="060C12"/>
            </a:gs>
          </a:gsLst>
          <a:lin ang="16200038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Simple Project Set Up</a:t>
            </a:r>
            <a:endParaRPr sz="500"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942084" y="10629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vailable at level 0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Only source directories need to be specified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 need to specify any naming scheme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Security Report</a:t>
            </a:r>
            <a:endParaRPr sz="500"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942084" y="10629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3700" y="955975"/>
            <a:ext cx="6196451" cy="360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Major Documentation Updates</a:t>
            </a:r>
            <a:endParaRPr sz="500"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942084" y="10629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Reorganization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Many user workflows documented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Analyzing code locally prior to commit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Nightly runs on a server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Continuous runs on a server after each change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Combined desktop/nightly run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Combined continuous/nightly run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Combined desktop/continuous/nightly run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Software customization per project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Compare local changes with master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Multiple teams analyzing multiple subsystems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</a:pPr>
            <a:r>
              <a:rPr i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Use CodePeer to generate a security report</a:t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GNATcheck integration</a:t>
            </a:r>
            <a:endParaRPr sz="500"/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942084" y="10629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Coding standard checker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Can be launched automatically by CodePeer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Results are integrated in the database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Displayed in GPS, HTML, ...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GPS Client/Server</a:t>
            </a:r>
            <a:endParaRPr sz="500"/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942084" y="10629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Access CodePeer results remotely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Perform manual review of messages remotely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Improved display of backtraces</a:t>
            </a:r>
            <a:endParaRPr sz="500"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7950" y="879540"/>
            <a:ext cx="6057609" cy="3959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/>
          <p:nvPr/>
        </p:nvSpPr>
        <p:spPr>
          <a:xfrm>
            <a:off x="1651000" y="1460500"/>
            <a:ext cx="4810200" cy="11112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9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Detailed Timing Info</a:t>
            </a:r>
            <a:endParaRPr sz="500"/>
          </a:p>
        </p:txBody>
      </p:sp>
      <p:sp>
        <p:nvSpPr>
          <p:cNvPr id="163" name="Google Shape;163;p29"/>
          <p:cNvSpPr txBox="1"/>
          <p:nvPr/>
        </p:nvSpPr>
        <p:spPr>
          <a:xfrm>
            <a:off x="1704975" y="1443050"/>
            <a:ext cx="49926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analyzed admin.scil in 1.21 seconds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analyzed msgproc__body.scil in 0.09 seconds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analyzed msgproc.scil in 0.00 seconds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analyzed cryptotypes.scil in 6.02 seconds</a:t>
            </a:r>
            <a:endParaRPr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/>
          <p:nvPr/>
        </p:nvSpPr>
        <p:spPr>
          <a:xfrm>
            <a:off x="930688" y="1598470"/>
            <a:ext cx="2069700" cy="2342400"/>
          </a:xfrm>
          <a:prstGeom prst="roundRect">
            <a:avLst>
              <a:gd fmla="val 7476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Ability to show only new messages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30"/>
          <p:cNvSpPr/>
          <p:nvPr/>
        </p:nvSpPr>
        <p:spPr>
          <a:xfrm>
            <a:off x="3537140" y="1598470"/>
            <a:ext cx="2069700" cy="2342400"/>
          </a:xfrm>
          <a:prstGeom prst="roundRect">
            <a:avLst>
              <a:gd fmla="val 7476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Ability to compare any two runs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0" name="Google Shape;17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0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Other Features (</a:t>
            </a: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1/2)</a:t>
            </a:r>
            <a:endParaRPr sz="500"/>
          </a:p>
        </p:txBody>
      </p:sp>
      <p:sp>
        <p:nvSpPr>
          <p:cNvPr id="172" name="Google Shape;172;p30"/>
          <p:cNvSpPr/>
          <p:nvPr/>
        </p:nvSpPr>
        <p:spPr>
          <a:xfrm>
            <a:off x="6143592" y="1598470"/>
            <a:ext cx="2069700" cy="2342400"/>
          </a:xfrm>
          <a:prstGeom prst="roundRect">
            <a:avLst>
              <a:gd fmla="val 7476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Filter messages via switches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/>
          <p:nvPr/>
        </p:nvSpPr>
        <p:spPr>
          <a:xfrm>
            <a:off x="930688" y="1598470"/>
            <a:ext cx="2069700" cy="2342400"/>
          </a:xfrm>
          <a:prstGeom prst="roundRect">
            <a:avLst>
              <a:gd fmla="val 7476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Reproducible successive runs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" name="Google Shape;178;p31"/>
          <p:cNvSpPr/>
          <p:nvPr/>
        </p:nvSpPr>
        <p:spPr>
          <a:xfrm>
            <a:off x="3537140" y="1598470"/>
            <a:ext cx="2069700" cy="2342400"/>
          </a:xfrm>
          <a:prstGeom prst="roundRect">
            <a:avLst>
              <a:gd fmla="val 7476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Performing reviews via a CSV file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9" name="Google Shape;17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1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Other Features (2/2)</a:t>
            </a:r>
            <a:endParaRPr sz="500"/>
          </a:p>
        </p:txBody>
      </p:sp>
      <p:sp>
        <p:nvSpPr>
          <p:cNvPr id="181" name="Google Shape;181;p31"/>
          <p:cNvSpPr/>
          <p:nvPr/>
        </p:nvSpPr>
        <p:spPr>
          <a:xfrm>
            <a:off x="6143592" y="1598470"/>
            <a:ext cx="2069700" cy="2342400"/>
          </a:xfrm>
          <a:prstGeom prst="roundRect">
            <a:avLst>
              <a:gd fmla="val 7476" name="adj"/>
            </a:avLst>
          </a:prstGeom>
          <a:solidFill>
            <a:srgbClr val="1D486F"/>
          </a:solidFill>
          <a:ln>
            <a:noFill/>
          </a:ln>
        </p:spPr>
        <p:txBody>
          <a:bodyPr anchorCtr="0" anchor="t" bIns="190500" lIns="190500" spcFirstLastPara="1" rIns="190500" wrap="square" tIns="1905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Improved precision and analysis time</a:t>
            </a:r>
            <a:endParaRPr sz="5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CodePeer Mentorship</a:t>
            </a:r>
            <a:endParaRPr sz="500"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942084" y="10629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541" y="1105349"/>
            <a:ext cx="1675440" cy="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>
            <p:ph type="title"/>
          </p:nvPr>
        </p:nvSpPr>
        <p:spPr>
          <a:xfrm>
            <a:off x="978932" y="2188698"/>
            <a:ext cx="6235391" cy="973364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CodePeer Update</a:t>
            </a:r>
            <a:endParaRPr sz="500"/>
          </a:p>
        </p:txBody>
      </p:sp>
      <p:sp>
        <p:nvSpPr>
          <p:cNvPr id="64" name="Google Shape;64;p15"/>
          <p:cNvSpPr/>
          <p:nvPr/>
        </p:nvSpPr>
        <p:spPr>
          <a:xfrm>
            <a:off x="978932" y="3312080"/>
            <a:ext cx="6235391" cy="518409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Arnaud Charlet</a:t>
            </a:r>
            <a:endParaRPr b="1" sz="1100">
              <a:solidFill>
                <a:srgbClr val="357DB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357DB0"/>
                </a:solidFill>
                <a:latin typeface="Verdana"/>
                <a:ea typeface="Verdana"/>
                <a:cs typeface="Verdana"/>
                <a:sym typeface="Verdana"/>
              </a:rPr>
              <a:t>2018-11-14</a:t>
            </a:r>
            <a:endParaRPr b="1" sz="1100">
              <a:solidFill>
                <a:srgbClr val="357DB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102" y="1567918"/>
            <a:ext cx="4717953" cy="2007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/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What is Static Analysis?</a:t>
            </a:r>
            <a:endParaRPr b="1" i="0" sz="2600" u="none" cap="none" strike="noStrike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Basic Static Analysis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coding standard checking, metrics, compiler warnings and style checks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Advanced Static Analysis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symbolic execution/interpretation of source code, whole program analysis to perform software analysis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Formal Verification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verify high level or abstract properties of your application, give strong guarantees</a:t>
            </a:r>
            <a:endParaRPr sz="500"/>
          </a:p>
          <a:p>
            <a:pPr indent="-25400" lvl="0" marL="127000" marR="0" rtl="0" algn="l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Why Use Static Analysis?</a:t>
            </a:r>
            <a:endParaRPr b="1" i="0" sz="2600" u="none" cap="none" strike="noStrike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Make software more reliable at reasonable cost</a:t>
            </a:r>
            <a:endParaRPr sz="500"/>
          </a:p>
          <a:p>
            <a:pPr indent="-120650" lvl="1" marL="2921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Full coverage of your code</a:t>
            </a:r>
            <a:endParaRPr sz="500"/>
          </a:p>
          <a:p>
            <a:pPr indent="-120650" lvl="1" marL="2921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No missing check (no “false negatives”)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Anticipate problems (get results before testing)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Automate part of code review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Express and verify your requirements and architecture</a:t>
            </a:r>
            <a:endParaRPr b="1" i="0" sz="15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CodePeer Overview</a:t>
            </a:r>
            <a:endParaRPr b="1" i="0" sz="2600" u="none" cap="none" strike="noStrike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942084" y="1596357"/>
            <a:ext cx="7259832" cy="2585436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127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Advanced static analysis tool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for Ada</a:t>
            </a:r>
            <a:endParaRPr sz="500"/>
          </a:p>
          <a:p>
            <a:pPr indent="-120650" lvl="1" marL="2921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Includes also basic static analysis (gnatcheck, gnatmetric)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Detects </a:t>
            </a:r>
            <a:r>
              <a:rPr b="1" i="0" lang="en" sz="15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runtime and logic errors</a:t>
            </a:r>
            <a:endParaRPr sz="500">
              <a:solidFill>
                <a:srgbClr val="67BCF9"/>
              </a:solidFill>
            </a:endParaRPr>
          </a:p>
          <a:p>
            <a:pPr indent="-120650" lvl="1" marL="2921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-"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Buffer overflow, division by zero, dead code, …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Analyzes </a:t>
            </a:r>
            <a:r>
              <a:rPr b="1" i="0" lang="en" sz="15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complete or partial programs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(full Ada)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Generates human readable annotations</a:t>
            </a:r>
            <a:endParaRPr sz="500"/>
          </a:p>
          <a:p>
            <a:pPr indent="0" lvl="0" marL="127000" marR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CWE compatible</a:t>
            </a:r>
            <a:r>
              <a:rPr b="1" i="0" lang="en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(http://cwe.mitre.org)</a:t>
            </a:r>
            <a:endParaRPr sz="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>
            <p:ph type="title"/>
          </p:nvPr>
        </p:nvSpPr>
        <p:spPr>
          <a:xfrm>
            <a:off x="942084" y="230289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600" u="none" cap="none" strike="noStrike">
                <a:solidFill>
                  <a:srgbClr val="67BCF9"/>
                </a:solidFill>
                <a:latin typeface="Verdana"/>
                <a:ea typeface="Verdana"/>
                <a:cs typeface="Verdana"/>
                <a:sym typeface="Verdana"/>
              </a:rPr>
              <a:t>What’s New in CodePeer 1</a:t>
            </a:r>
            <a:r>
              <a:rPr lang="en"/>
              <a:t>9</a:t>
            </a:r>
            <a:endParaRPr b="1" i="0" sz="2600" u="none" cap="none" strike="noStrike">
              <a:solidFill>
                <a:srgbClr val="67BCF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0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>
            <p:ph type="title"/>
          </p:nvPr>
        </p:nvSpPr>
        <p:spPr>
          <a:xfrm>
            <a:off x="942084" y="340740"/>
            <a:ext cx="7259832" cy="538898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New Web Interface</a:t>
            </a:r>
            <a:endParaRPr sz="500"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6499" y="879638"/>
            <a:ext cx="6127527" cy="3959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New Web Interface</a:t>
            </a:r>
            <a:endParaRPr sz="500"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6500" y="879540"/>
            <a:ext cx="6110132" cy="395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769" y="4492445"/>
            <a:ext cx="800931" cy="34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/>
          <p:nvPr>
            <p:ph type="title"/>
          </p:nvPr>
        </p:nvSpPr>
        <p:spPr>
          <a:xfrm>
            <a:off x="942084" y="340740"/>
            <a:ext cx="72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BC2FF"/>
                </a:solidFill>
                <a:latin typeface="Verdana"/>
                <a:ea typeface="Verdana"/>
                <a:cs typeface="Verdana"/>
                <a:sym typeface="Verdana"/>
              </a:rPr>
              <a:t>New Entry Level</a:t>
            </a:r>
            <a:endParaRPr sz="500"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942084" y="1062957"/>
            <a:ext cx="72597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Level 0 with lal checkers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New default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Very few false positives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Very fast analysis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Will allow users to write their own checkers in the future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5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