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6"/>
  </p:notesMasterIdLst>
  <p:sldIdLst>
    <p:sldId id="266" r:id="rId2"/>
    <p:sldId id="257" r:id="rId3"/>
    <p:sldId id="262" r:id="rId4"/>
    <p:sldId id="260" r:id="rId5"/>
    <p:sldId id="292" r:id="rId6"/>
    <p:sldId id="274" r:id="rId7"/>
    <p:sldId id="278" r:id="rId8"/>
    <p:sldId id="279" r:id="rId9"/>
    <p:sldId id="280" r:id="rId10"/>
    <p:sldId id="291" r:id="rId11"/>
    <p:sldId id="273" r:id="rId12"/>
    <p:sldId id="290" r:id="rId13"/>
    <p:sldId id="259" r:id="rId14"/>
    <p:sldId id="267" r:id="rId15"/>
    <p:sldId id="268" r:id="rId16"/>
    <p:sldId id="263" r:id="rId17"/>
    <p:sldId id="258" r:id="rId18"/>
    <p:sldId id="286" r:id="rId19"/>
    <p:sldId id="287" r:id="rId20"/>
    <p:sldId id="288" r:id="rId21"/>
    <p:sldId id="283" r:id="rId22"/>
    <p:sldId id="284" r:id="rId23"/>
    <p:sldId id="276" r:id="rId24"/>
    <p:sldId id="26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60"/>
  </p:normalViewPr>
  <p:slideViewPr>
    <p:cSldViewPr snapToGrid="0">
      <p:cViewPr varScale="1">
        <p:scale>
          <a:sx n="158" d="100"/>
          <a:sy n="158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fa61faee8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fa61fae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1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384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d4901a5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g40d4901a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17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983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76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0d4901a5b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0d4901a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63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a61faee8_1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g3fa61faee8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d4901a5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g40d4901a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563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23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25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333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254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442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a61faee8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fa61faee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a61faee8_1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endParaRPr lang="en-US" sz="1100" dirty="0"/>
          </a:p>
        </p:txBody>
      </p:sp>
      <p:sp>
        <p:nvSpPr>
          <p:cNvPr id="94" name="Google Shape;94;g3fa61faee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23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36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74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93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92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ADBCE2-9349-46A8-87E3-C59918E56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0" r="19133" b="60134"/>
          <a:stretch/>
        </p:blipFill>
        <p:spPr>
          <a:xfrm>
            <a:off x="136438" y="2246168"/>
            <a:ext cx="4280688" cy="2091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A953F6-B69F-45DD-A20E-E79D9D265E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73" r="15774" b="60942"/>
          <a:stretch/>
        </p:blipFill>
        <p:spPr>
          <a:xfrm>
            <a:off x="4387513" y="2246170"/>
            <a:ext cx="4666283" cy="20911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F1AEB2-496C-4147-A023-4D034753B2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070"/>
          <a:stretch/>
        </p:blipFill>
        <p:spPr>
          <a:xfrm>
            <a:off x="1872613" y="449802"/>
            <a:ext cx="5116733" cy="1225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EB471A-67AD-4875-9587-21CF80F756CA}"/>
              </a:ext>
            </a:extLst>
          </p:cNvPr>
          <p:cNvSpPr txBox="1"/>
          <p:nvPr/>
        </p:nvSpPr>
        <p:spPr>
          <a:xfrm>
            <a:off x="2592720" y="1282979"/>
            <a:ext cx="416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HGMaruGothicMPRO" panose="020B0400000000000000" pitchFamily="34" charset="-128"/>
              </a:rPr>
              <a:t>Mentorship</a:t>
            </a:r>
            <a:endParaRPr lang="en-US" sz="4800" dirty="0">
              <a:solidFill>
                <a:schemeClr val="bg1"/>
              </a:solidFill>
              <a:latin typeface="+mj-lt"/>
              <a:ea typeface="HGMaruGothicMPRO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02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Initial Mentorship Results</a:t>
            </a:r>
            <a:endParaRPr sz="500" dirty="0"/>
          </a:p>
        </p:txBody>
      </p:sp>
      <p:sp>
        <p:nvSpPr>
          <p:cNvPr id="8" name="Google Shape;91;p18">
            <a:extLst>
              <a:ext uri="{FF2B5EF4-FFF2-40B4-BE49-F238E27FC236}">
                <a16:creationId xmlns:a16="http://schemas.microsoft.com/office/drawing/2014/main" id="{B8FF978F-1C93-40C1-BC18-78AD68948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7799" y="1436972"/>
            <a:ext cx="8048401" cy="226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Successful SPARK/Ada feasibility studies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Teams identified and selected tools needed 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Initial development teams trained</a:t>
            </a:r>
          </a:p>
          <a:p>
            <a:pPr marL="114300" indent="0">
              <a:lnSpc>
                <a:spcPct val="150000"/>
              </a:lnSpc>
              <a:buClr>
                <a:srgbClr val="EFEFEF"/>
              </a:buClr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Verdan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rgbClr val="EFEFE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85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0" y="2302350"/>
            <a:ext cx="9111464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Services?</a:t>
            </a:r>
            <a:endParaRPr sz="500" dirty="0"/>
          </a:p>
        </p:txBody>
      </p:sp>
    </p:spTree>
    <p:extLst>
      <p:ext uri="{BB962C8B-B14F-4D97-AF65-F5344CB8AC3E}">
        <p14:creationId xmlns:p14="http://schemas.microsoft.com/office/powerpoint/2010/main" val="328234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93964" y="340750"/>
            <a:ext cx="8237836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Services?</a:t>
            </a:r>
            <a:endParaRPr sz="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B74EB-7753-453B-AD5E-4BA2D91DE857}"/>
              </a:ext>
            </a:extLst>
          </p:cNvPr>
          <p:cNvSpPr txBox="1"/>
          <p:nvPr/>
        </p:nvSpPr>
        <p:spPr>
          <a:xfrm>
            <a:off x="81769" y="1393567"/>
            <a:ext cx="898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en-US" sz="2400" b="1" dirty="0">
                <a:solidFill>
                  <a:schemeClr val="bg1"/>
                </a:solidFill>
              </a:rPr>
              <a:t>1. Because services are core to our mission.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17FE-700B-4EC5-B969-D5B9EFDF2055}"/>
              </a:ext>
            </a:extLst>
          </p:cNvPr>
          <p:cNvSpPr/>
          <p:nvPr/>
        </p:nvSpPr>
        <p:spPr>
          <a:xfrm>
            <a:off x="1385501" y="2571750"/>
            <a:ext cx="6226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Helping People Build Software that Matters</a:t>
            </a:r>
          </a:p>
        </p:txBody>
      </p:sp>
    </p:spTree>
    <p:extLst>
      <p:ext uri="{BB962C8B-B14F-4D97-AF65-F5344CB8AC3E}">
        <p14:creationId xmlns:p14="http://schemas.microsoft.com/office/powerpoint/2010/main" val="291750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73182" y="340750"/>
            <a:ext cx="8258618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Services?</a:t>
            </a:r>
            <a:endParaRPr sz="500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15904" y="2383072"/>
            <a:ext cx="8312191" cy="125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>
              <a:lnSpc>
                <a:spcPct val="100000"/>
              </a:lnSpc>
              <a:buClr>
                <a:srgbClr val="FFFFFF"/>
              </a:buClr>
              <a:buSzPts val="15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and non-military</a:t>
            </a:r>
          </a:p>
          <a:p>
            <a:pPr marL="0">
              <a:lnSpc>
                <a:spcPct val="100000"/>
              </a:lnSpc>
              <a:buClr>
                <a:srgbClr val="FFFFFF"/>
              </a:buClr>
              <a:buSzPts val="15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language experts and novices</a:t>
            </a:r>
          </a:p>
          <a:p>
            <a:pPr marL="0">
              <a:lnSpc>
                <a:spcPct val="100000"/>
              </a:lnSpc>
              <a:buClr>
                <a:srgbClr val="FFFFFF"/>
              </a:buClr>
              <a:buSzPts val="15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users of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AdaCore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 and first time users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F81E-7D1B-4B8A-9141-81129CC78DE1}"/>
              </a:ext>
            </a:extLst>
          </p:cNvPr>
          <p:cNvSpPr txBox="1"/>
          <p:nvPr/>
        </p:nvSpPr>
        <p:spPr>
          <a:xfrm>
            <a:off x="81767" y="1260651"/>
            <a:ext cx="898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en-US" sz="2400" b="1" dirty="0">
                <a:solidFill>
                  <a:schemeClr val="bg1"/>
                </a:solidFill>
              </a:rPr>
              <a:t>2. Because of industry requests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513932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Complex Technology Adoption Goals</a:t>
            </a:r>
            <a:endParaRPr sz="500"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83399" y="1258691"/>
            <a:ext cx="8048401" cy="282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Migrating to SPARK or Ada from other languages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Building a prototype application using SPARK or Ada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Migrating to GNAT Pro from other Ada compilers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Integrating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AdaCore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tools into engineering process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Integrating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CodePeer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into development </a:t>
            </a:r>
            <a:r>
              <a:rPr lang="en-US" sz="24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process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rgbClr val="EFEFE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18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0" y="338450"/>
            <a:ext cx="9144000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Mentorships in Various Industries </a:t>
            </a:r>
            <a:endParaRPr sz="500" dirty="0"/>
          </a:p>
        </p:txBody>
      </p:sp>
      <p:sp>
        <p:nvSpPr>
          <p:cNvPr id="106" name="Google Shape;106;p20"/>
          <p:cNvSpPr/>
          <p:nvPr/>
        </p:nvSpPr>
        <p:spPr>
          <a:xfrm>
            <a:off x="1841095" y="1392598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Automotive</a:t>
            </a:r>
            <a:endParaRPr sz="800" dirty="0"/>
          </a:p>
        </p:txBody>
      </p:sp>
      <p:sp>
        <p:nvSpPr>
          <p:cNvPr id="9" name="Google Shape;106;p20">
            <a:extLst>
              <a:ext uri="{FF2B5EF4-FFF2-40B4-BE49-F238E27FC236}">
                <a16:creationId xmlns:a16="http://schemas.microsoft.com/office/drawing/2014/main" id="{2FE15DD8-83DD-4494-A99D-CF8D31B6C933}"/>
              </a:ext>
            </a:extLst>
          </p:cNvPr>
          <p:cNvSpPr/>
          <p:nvPr/>
        </p:nvSpPr>
        <p:spPr>
          <a:xfrm>
            <a:off x="4486273" y="1392598"/>
            <a:ext cx="2695022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Military Drones</a:t>
            </a:r>
            <a:endParaRPr sz="800" dirty="0"/>
          </a:p>
        </p:txBody>
      </p:sp>
      <p:sp>
        <p:nvSpPr>
          <p:cNvPr id="10" name="Google Shape;106;p20">
            <a:extLst>
              <a:ext uri="{FF2B5EF4-FFF2-40B4-BE49-F238E27FC236}">
                <a16:creationId xmlns:a16="http://schemas.microsoft.com/office/drawing/2014/main" id="{D144754F-F69A-4D4B-A968-C96239CC9E68}"/>
              </a:ext>
            </a:extLst>
          </p:cNvPr>
          <p:cNvSpPr/>
          <p:nvPr/>
        </p:nvSpPr>
        <p:spPr>
          <a:xfrm>
            <a:off x="393871" y="2795244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Railway</a:t>
            </a:r>
            <a:endParaRPr sz="800" dirty="0"/>
          </a:p>
        </p:txBody>
      </p:sp>
      <p:sp>
        <p:nvSpPr>
          <p:cNvPr id="11" name="Google Shape;106;p20">
            <a:extLst>
              <a:ext uri="{FF2B5EF4-FFF2-40B4-BE49-F238E27FC236}">
                <a16:creationId xmlns:a16="http://schemas.microsoft.com/office/drawing/2014/main" id="{B308B4F0-94C2-45C2-87C1-6E2238BEB37C}"/>
              </a:ext>
            </a:extLst>
          </p:cNvPr>
          <p:cNvSpPr/>
          <p:nvPr/>
        </p:nvSpPr>
        <p:spPr>
          <a:xfrm>
            <a:off x="3056285" y="2795244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Security</a:t>
            </a:r>
            <a:endParaRPr sz="800" dirty="0"/>
          </a:p>
        </p:txBody>
      </p:sp>
      <p:sp>
        <p:nvSpPr>
          <p:cNvPr id="12" name="Google Shape;106;p20">
            <a:extLst>
              <a:ext uri="{FF2B5EF4-FFF2-40B4-BE49-F238E27FC236}">
                <a16:creationId xmlns:a16="http://schemas.microsoft.com/office/drawing/2014/main" id="{BC522EE1-E68B-4C05-B5EB-80E1DCA1A5BB}"/>
              </a:ext>
            </a:extLst>
          </p:cNvPr>
          <p:cNvSpPr/>
          <p:nvPr/>
        </p:nvSpPr>
        <p:spPr>
          <a:xfrm>
            <a:off x="5718699" y="2795244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Silicon</a:t>
            </a:r>
            <a:endParaRPr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0" y="2302350"/>
            <a:ext cx="9111464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Did You Know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 Offers Services?</a:t>
            </a:r>
            <a:endParaRPr sz="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F61536-2751-4462-81B6-54A40B1EBC74}"/>
              </a:ext>
            </a:extLst>
          </p:cNvPr>
          <p:cNvSpPr/>
          <p:nvPr/>
        </p:nvSpPr>
        <p:spPr>
          <a:xfrm>
            <a:off x="661800" y="737552"/>
            <a:ext cx="3403580" cy="31535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D772DBC2-34D8-420C-BCF6-48829E11D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954" y="1100296"/>
            <a:ext cx="2483316" cy="2649190"/>
          </a:xfrm>
          <a:prstGeom prst="rect">
            <a:avLst/>
          </a:prstGeom>
        </p:spPr>
      </p:pic>
      <p:pic>
        <p:nvPicPr>
          <p:cNvPr id="11" name="Graphic 10" descr="Lightbulb">
            <a:extLst>
              <a:ext uri="{FF2B5EF4-FFF2-40B4-BE49-F238E27FC236}">
                <a16:creationId xmlns:a16="http://schemas.microsoft.com/office/drawing/2014/main" id="{6683B0BC-409C-4713-B5A5-F772A70F5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9842" y="705816"/>
            <a:ext cx="871539" cy="929754"/>
          </a:xfrm>
          <a:prstGeom prst="rect">
            <a:avLst/>
          </a:prstGeom>
        </p:spPr>
      </p:pic>
      <p:pic>
        <p:nvPicPr>
          <p:cNvPr id="12" name="Graphic 11" descr="Speech">
            <a:extLst>
              <a:ext uri="{FF2B5EF4-FFF2-40B4-BE49-F238E27FC236}">
                <a16:creationId xmlns:a16="http://schemas.microsoft.com/office/drawing/2014/main" id="{4C299AD7-61BD-4301-9CBF-06142EB31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84036" y="1031140"/>
            <a:ext cx="871539" cy="929754"/>
          </a:xfrm>
          <a:prstGeom prst="rect">
            <a:avLst/>
          </a:prstGeom>
        </p:spPr>
      </p:pic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6831F533-0A23-4FF6-9DE9-A13BD52E7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64284" y="1031140"/>
            <a:ext cx="871539" cy="9297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05425B-A4F1-4BDF-88A9-50B81589F4FE}"/>
              </a:ext>
            </a:extLst>
          </p:cNvPr>
          <p:cNvSpPr txBox="1"/>
          <p:nvPr/>
        </p:nvSpPr>
        <p:spPr>
          <a:xfrm>
            <a:off x="892803" y="3100598"/>
            <a:ext cx="282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Consulting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Google Shape;99;p19">
            <a:extLst>
              <a:ext uri="{FF2B5EF4-FFF2-40B4-BE49-F238E27FC236}">
                <a16:creationId xmlns:a16="http://schemas.microsoft.com/office/drawing/2014/main" id="{32EABDBF-07B5-4E30-B0C3-5425DFFF981D}"/>
              </a:ext>
            </a:extLst>
          </p:cNvPr>
          <p:cNvSpPr/>
          <p:nvPr/>
        </p:nvSpPr>
        <p:spPr>
          <a:xfrm>
            <a:off x="4323330" y="1893097"/>
            <a:ext cx="4153786" cy="1357306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Leverage </a:t>
            </a:r>
            <a:r>
              <a:rPr lang="en-US" sz="2000" dirty="0" err="1">
                <a:solidFill>
                  <a:schemeClr val="bg1"/>
                </a:solidFill>
              </a:rPr>
              <a:t>AdaCore</a:t>
            </a:r>
            <a:r>
              <a:rPr lang="en-US" sz="2000" dirty="0">
                <a:solidFill>
                  <a:schemeClr val="bg1"/>
                </a:solidFill>
              </a:rPr>
              <a:t> Experts: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 high priority projects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 specialized expertise</a:t>
            </a:r>
          </a:p>
        </p:txBody>
      </p:sp>
    </p:spTree>
    <p:extLst>
      <p:ext uri="{BB962C8B-B14F-4D97-AF65-F5344CB8AC3E}">
        <p14:creationId xmlns:p14="http://schemas.microsoft.com/office/powerpoint/2010/main" val="321608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F61536-2751-4462-81B6-54A40B1EBC74}"/>
              </a:ext>
            </a:extLst>
          </p:cNvPr>
          <p:cNvSpPr/>
          <p:nvPr/>
        </p:nvSpPr>
        <p:spPr>
          <a:xfrm>
            <a:off x="584723" y="724916"/>
            <a:ext cx="3403580" cy="31535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9;p19">
            <a:extLst>
              <a:ext uri="{FF2B5EF4-FFF2-40B4-BE49-F238E27FC236}">
                <a16:creationId xmlns:a16="http://schemas.microsoft.com/office/drawing/2014/main" id="{32EABDBF-07B5-4E30-B0C3-5425DFFF981D}"/>
              </a:ext>
            </a:extLst>
          </p:cNvPr>
          <p:cNvSpPr/>
          <p:nvPr/>
        </p:nvSpPr>
        <p:spPr>
          <a:xfrm>
            <a:off x="4452227" y="1777172"/>
            <a:ext cx="4040373" cy="1397733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 and On-site Options: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 &amp; SPARK Languages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AdaCore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Tools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DBE35EEF-70DA-468A-8ED9-88D51F43E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960" y="716859"/>
            <a:ext cx="3009523" cy="3009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A519AA-55B6-48F8-97CB-664E5DA028BF}"/>
              </a:ext>
            </a:extLst>
          </p:cNvPr>
          <p:cNvSpPr txBox="1"/>
          <p:nvPr/>
        </p:nvSpPr>
        <p:spPr>
          <a:xfrm>
            <a:off x="1216884" y="3049009"/>
            <a:ext cx="213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2188700"/>
            <a:ext cx="91440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Services</a:t>
            </a:r>
            <a:endParaRPr sz="500"/>
          </a:p>
        </p:txBody>
      </p:sp>
      <p:sp>
        <p:nvSpPr>
          <p:cNvPr id="61" name="Google Shape;61;p14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Michelle Ricardo </a:t>
            </a:r>
            <a:endParaRPr sz="5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November 1</a:t>
            </a:r>
            <a: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4, 2018</a:t>
            </a:r>
            <a:endParaRPr sz="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F61536-2751-4462-81B6-54A40B1EBC74}"/>
              </a:ext>
            </a:extLst>
          </p:cNvPr>
          <p:cNvSpPr/>
          <p:nvPr/>
        </p:nvSpPr>
        <p:spPr>
          <a:xfrm>
            <a:off x="640857" y="817147"/>
            <a:ext cx="3403580" cy="31535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9;p19">
            <a:extLst>
              <a:ext uri="{FF2B5EF4-FFF2-40B4-BE49-F238E27FC236}">
                <a16:creationId xmlns:a16="http://schemas.microsoft.com/office/drawing/2014/main" id="{32EABDBF-07B5-4E30-B0C3-5425DFFF981D}"/>
              </a:ext>
            </a:extLst>
          </p:cNvPr>
          <p:cNvSpPr/>
          <p:nvPr/>
        </p:nvSpPr>
        <p:spPr>
          <a:xfrm>
            <a:off x="4392162" y="1904060"/>
            <a:ext cx="4040373" cy="1408042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 Development: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 adaptations 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ports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aphic 8" descr="Laptop">
            <a:extLst>
              <a:ext uri="{FF2B5EF4-FFF2-40B4-BE49-F238E27FC236}">
                <a16:creationId xmlns:a16="http://schemas.microsoft.com/office/drawing/2014/main" id="{B058C201-CE68-4779-8F0C-0A3C2B222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88" y="817147"/>
            <a:ext cx="2820703" cy="2820703"/>
          </a:xfrm>
          <a:prstGeom prst="rect">
            <a:avLst/>
          </a:prstGeom>
        </p:spPr>
      </p:pic>
      <p:pic>
        <p:nvPicPr>
          <p:cNvPr id="10" name="Graphic 9" descr="Mining Tools">
            <a:extLst>
              <a:ext uri="{FF2B5EF4-FFF2-40B4-BE49-F238E27FC236}">
                <a16:creationId xmlns:a16="http://schemas.microsoft.com/office/drawing/2014/main" id="{8EF95E99-E676-402D-8E40-04822714D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7255" y="1582713"/>
            <a:ext cx="1025368" cy="1025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2F7C8-D3D3-4CFA-8CCE-57CE42D0F6EB}"/>
              </a:ext>
            </a:extLst>
          </p:cNvPr>
          <p:cNvSpPr txBox="1"/>
          <p:nvPr/>
        </p:nvSpPr>
        <p:spPr>
          <a:xfrm>
            <a:off x="1070759" y="3057272"/>
            <a:ext cx="2538359" cy="3488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70027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CA901-3B5A-4E6B-A68E-88F42A0A0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1727724" y="1858890"/>
            <a:ext cx="5211788" cy="1248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A1E74-765D-443D-82D7-28780E273C70}"/>
              </a:ext>
            </a:extLst>
          </p:cNvPr>
          <p:cNvSpPr txBox="1"/>
          <p:nvPr/>
        </p:nvSpPr>
        <p:spPr>
          <a:xfrm>
            <a:off x="2481722" y="2702267"/>
            <a:ext cx="416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HGMaruGothicMPRO" panose="020B0400000000000000" pitchFamily="34" charset="-128"/>
              </a:rPr>
              <a:t>Mentorship</a:t>
            </a:r>
            <a:endParaRPr lang="en-US" sz="4800" dirty="0">
              <a:solidFill>
                <a:schemeClr val="bg1"/>
              </a:solidFill>
              <a:latin typeface="+mj-lt"/>
              <a:ea typeface="HGMaruGothicMPRO" panose="020B0400000000000000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D56AF4-F3E0-4E42-AD08-CDB9813AD8C4}"/>
              </a:ext>
            </a:extLst>
          </p:cNvPr>
          <p:cNvSpPr/>
          <p:nvPr/>
        </p:nvSpPr>
        <p:spPr>
          <a:xfrm>
            <a:off x="1656844" y="85060"/>
            <a:ext cx="5379269" cy="49983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D2E74-78C3-4FB2-918A-1B74819EAAE3}"/>
              </a:ext>
            </a:extLst>
          </p:cNvPr>
          <p:cNvSpPr txBox="1"/>
          <p:nvPr/>
        </p:nvSpPr>
        <p:spPr>
          <a:xfrm rot="21007152">
            <a:off x="4208093" y="3688316"/>
            <a:ext cx="253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F6C7A-8290-4206-A6DF-0973FBD01E54}"/>
              </a:ext>
            </a:extLst>
          </p:cNvPr>
          <p:cNvSpPr txBox="1"/>
          <p:nvPr/>
        </p:nvSpPr>
        <p:spPr>
          <a:xfrm rot="1298394">
            <a:off x="3568418" y="826010"/>
            <a:ext cx="334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CONSULTING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08C6B-2C60-4EF8-966D-97F5A651FCF6}"/>
              </a:ext>
            </a:extLst>
          </p:cNvPr>
          <p:cNvSpPr txBox="1"/>
          <p:nvPr/>
        </p:nvSpPr>
        <p:spPr>
          <a:xfrm rot="848839">
            <a:off x="2243386" y="3920673"/>
            <a:ext cx="228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MENTOR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6A100-400C-416C-B6BA-1CBB1087126D}"/>
              </a:ext>
            </a:extLst>
          </p:cNvPr>
          <p:cNvSpPr txBox="1"/>
          <p:nvPr/>
        </p:nvSpPr>
        <p:spPr>
          <a:xfrm rot="21149750">
            <a:off x="2425051" y="947914"/>
            <a:ext cx="228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7122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CA901-3B5A-4E6B-A68E-88F42A0A0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1656844" y="959461"/>
            <a:ext cx="5548586" cy="132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A1E74-765D-443D-82D7-28780E273C70}"/>
              </a:ext>
            </a:extLst>
          </p:cNvPr>
          <p:cNvSpPr txBox="1"/>
          <p:nvPr/>
        </p:nvSpPr>
        <p:spPr>
          <a:xfrm>
            <a:off x="2501370" y="1882221"/>
            <a:ext cx="416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HGMaruGothicMPRO" panose="020B0400000000000000" pitchFamily="34" charset="-128"/>
              </a:rPr>
              <a:t>Mentorship</a:t>
            </a:r>
            <a:endParaRPr lang="en-US" sz="4800" dirty="0">
              <a:solidFill>
                <a:schemeClr val="bg1"/>
              </a:solidFill>
              <a:latin typeface="+mj-lt"/>
              <a:ea typeface="HGMaruGothicMPRO" panose="020B0400000000000000" pitchFamily="34" charset="-128"/>
            </a:endParaRPr>
          </a:p>
        </p:txBody>
      </p:sp>
      <p:sp>
        <p:nvSpPr>
          <p:cNvPr id="10" name="Google Shape;83;p17">
            <a:extLst>
              <a:ext uri="{FF2B5EF4-FFF2-40B4-BE49-F238E27FC236}">
                <a16:creationId xmlns:a16="http://schemas.microsoft.com/office/drawing/2014/main" id="{CE2EF8D6-C151-401C-84CD-105F212AD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95" y="2978458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</a:t>
            </a:r>
            <a:endParaRPr sz="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C3788-8F25-40A4-877C-D89666F83349}"/>
              </a:ext>
            </a:extLst>
          </p:cNvPr>
          <p:cNvSpPr/>
          <p:nvPr/>
        </p:nvSpPr>
        <p:spPr>
          <a:xfrm>
            <a:off x="1590962" y="3286425"/>
            <a:ext cx="6056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Helping People Build Software that Matters</a:t>
            </a:r>
          </a:p>
        </p:txBody>
      </p:sp>
    </p:spTree>
    <p:extLst>
      <p:ext uri="{BB962C8B-B14F-4D97-AF65-F5344CB8AC3E}">
        <p14:creationId xmlns:p14="http://schemas.microsoft.com/office/powerpoint/2010/main" val="15922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2188700"/>
            <a:ext cx="91440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Services</a:t>
            </a:r>
            <a:endParaRPr sz="500"/>
          </a:p>
        </p:txBody>
      </p:sp>
      <p:sp>
        <p:nvSpPr>
          <p:cNvPr id="61" name="Google Shape;61;p14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Michelle Ricardo</a:t>
            </a:r>
            <a:b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Ricardo@AdaCore.com</a:t>
            </a:r>
            <a:endParaRPr sz="500" dirty="0"/>
          </a:p>
        </p:txBody>
      </p:sp>
    </p:spTree>
    <p:extLst>
      <p:ext uri="{BB962C8B-B14F-4D97-AF65-F5344CB8AC3E}">
        <p14:creationId xmlns:p14="http://schemas.microsoft.com/office/powerpoint/2010/main" val="149139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0" y="340740"/>
            <a:ext cx="9144000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Two Similar Requests from Industry</a:t>
            </a:r>
            <a:endParaRPr sz="500" dirty="0"/>
          </a:p>
        </p:txBody>
      </p:sp>
      <p:sp>
        <p:nvSpPr>
          <p:cNvPr id="6" name="Google Shape;99;p19">
            <a:extLst>
              <a:ext uri="{FF2B5EF4-FFF2-40B4-BE49-F238E27FC236}">
                <a16:creationId xmlns:a16="http://schemas.microsoft.com/office/drawing/2014/main" id="{87607AD8-CB82-440B-A21D-A36646D91881}"/>
              </a:ext>
            </a:extLst>
          </p:cNvPr>
          <p:cNvSpPr/>
          <p:nvPr/>
        </p:nvSpPr>
        <p:spPr>
          <a:xfrm>
            <a:off x="630167" y="1280161"/>
            <a:ext cx="7883666" cy="2696005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0" u="sng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Technology </a:t>
            </a:r>
            <a:r>
              <a:rPr lang="en-US" sz="2400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Goal</a:t>
            </a:r>
            <a:endParaRPr lang="en-US" sz="24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Complete feasibility study on </a:t>
            </a:r>
            <a:r>
              <a:rPr lang="en-US" sz="24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SPARK/Ada </a:t>
            </a:r>
            <a:br>
              <a:rPr lang="en-US" sz="24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an existing C application</a:t>
            </a:r>
            <a:endParaRPr lang="en-US" sz="24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Team:  very little</a:t>
            </a: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Ada and formal methods experience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0" y="23023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How can 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help? </a:t>
            </a:r>
            <a:endParaRPr sz="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0" y="508096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</a:t>
            </a:r>
            <a:endParaRPr sz="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CA901-3B5A-4E6B-A68E-88F42A0A0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1609649" y="1842655"/>
            <a:ext cx="5548586" cy="132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A1E74-765D-443D-82D7-28780E273C70}"/>
              </a:ext>
            </a:extLst>
          </p:cNvPr>
          <p:cNvSpPr txBox="1"/>
          <p:nvPr/>
        </p:nvSpPr>
        <p:spPr>
          <a:xfrm>
            <a:off x="2454175" y="2765415"/>
            <a:ext cx="416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HGMaruGothicMPRO" panose="020B0400000000000000" pitchFamily="34" charset="-128"/>
              </a:rPr>
              <a:t>Mentorship</a:t>
            </a:r>
            <a:endParaRPr lang="en-US" sz="4800" dirty="0">
              <a:solidFill>
                <a:schemeClr val="bg1"/>
              </a:solidFill>
              <a:latin typeface="+mj-lt"/>
              <a:ea typeface="HGMaruGothicMPRO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3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33CAD7C-9A54-44B8-9EDE-891461447916}"/>
              </a:ext>
            </a:extLst>
          </p:cNvPr>
          <p:cNvSpPr/>
          <p:nvPr/>
        </p:nvSpPr>
        <p:spPr>
          <a:xfrm>
            <a:off x="430229" y="1180098"/>
            <a:ext cx="3403580" cy="31535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Working with an 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AdaCore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 Mentor</a:t>
            </a:r>
            <a:endParaRPr sz="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5DFA1-1EAB-4AF5-A082-3296EF8AD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519998" y="2301782"/>
            <a:ext cx="3217133" cy="770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2EFF1-E778-4F2A-8FFE-6F1491B23D1B}"/>
              </a:ext>
            </a:extLst>
          </p:cNvPr>
          <p:cNvSpPr txBox="1"/>
          <p:nvPr/>
        </p:nvSpPr>
        <p:spPr>
          <a:xfrm>
            <a:off x="1308285" y="2752704"/>
            <a:ext cx="183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Mentor</a:t>
            </a:r>
          </a:p>
        </p:txBody>
      </p:sp>
      <p:sp>
        <p:nvSpPr>
          <p:cNvPr id="15" name="Google Shape;99;p19">
            <a:extLst>
              <a:ext uri="{FF2B5EF4-FFF2-40B4-BE49-F238E27FC236}">
                <a16:creationId xmlns:a16="http://schemas.microsoft.com/office/drawing/2014/main" id="{2AA47B5D-00CF-43AC-9CF5-CFF142B99301}"/>
              </a:ext>
            </a:extLst>
          </p:cNvPr>
          <p:cNvSpPr/>
          <p:nvPr/>
        </p:nvSpPr>
        <p:spPr>
          <a:xfrm>
            <a:off x="4075240" y="1857160"/>
            <a:ext cx="4638531" cy="1659817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Identify relevant tools and experts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Coordinate on-site visits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Host regular technical calls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Coordinate coding assistance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Track technical tickets </a:t>
            </a:r>
            <a:r>
              <a:rPr lang="en-US" sz="1600" u="sng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sz="500" u="sng" dirty="0"/>
          </a:p>
        </p:txBody>
      </p:sp>
    </p:spTree>
    <p:extLst>
      <p:ext uri="{BB962C8B-B14F-4D97-AF65-F5344CB8AC3E}">
        <p14:creationId xmlns:p14="http://schemas.microsoft.com/office/powerpoint/2010/main" val="303815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Prototyping with 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AdaCore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 Experts</a:t>
            </a:r>
            <a:endParaRPr sz="5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F61536-2751-4462-81B6-54A40B1EBC74}"/>
              </a:ext>
            </a:extLst>
          </p:cNvPr>
          <p:cNvSpPr/>
          <p:nvPr/>
        </p:nvSpPr>
        <p:spPr>
          <a:xfrm>
            <a:off x="649957" y="1180098"/>
            <a:ext cx="3403580" cy="31535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D772DBC2-34D8-420C-BCF6-48829E11D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199" y="1542842"/>
            <a:ext cx="2483316" cy="2649190"/>
          </a:xfrm>
          <a:prstGeom prst="rect">
            <a:avLst/>
          </a:prstGeom>
        </p:spPr>
      </p:pic>
      <p:pic>
        <p:nvPicPr>
          <p:cNvPr id="11" name="Graphic 10" descr="Lightbulb">
            <a:extLst>
              <a:ext uri="{FF2B5EF4-FFF2-40B4-BE49-F238E27FC236}">
                <a16:creationId xmlns:a16="http://schemas.microsoft.com/office/drawing/2014/main" id="{6683B0BC-409C-4713-B5A5-F772A70F5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3227" y="1207507"/>
            <a:ext cx="871539" cy="929754"/>
          </a:xfrm>
          <a:prstGeom prst="rect">
            <a:avLst/>
          </a:prstGeom>
        </p:spPr>
      </p:pic>
      <p:pic>
        <p:nvPicPr>
          <p:cNvPr id="12" name="Graphic 11" descr="Speech">
            <a:extLst>
              <a:ext uri="{FF2B5EF4-FFF2-40B4-BE49-F238E27FC236}">
                <a16:creationId xmlns:a16="http://schemas.microsoft.com/office/drawing/2014/main" id="{4C299AD7-61BD-4301-9CBF-06142EB31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9281" y="1473686"/>
            <a:ext cx="871539" cy="929754"/>
          </a:xfrm>
          <a:prstGeom prst="rect">
            <a:avLst/>
          </a:prstGeom>
        </p:spPr>
      </p:pic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6831F533-0A23-4FF6-9DE9-A13BD52E7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59529" y="1473686"/>
            <a:ext cx="871539" cy="9297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05425B-A4F1-4BDF-88A9-50B81589F4FE}"/>
              </a:ext>
            </a:extLst>
          </p:cNvPr>
          <p:cNvSpPr txBox="1"/>
          <p:nvPr/>
        </p:nvSpPr>
        <p:spPr>
          <a:xfrm>
            <a:off x="888048" y="3543144"/>
            <a:ext cx="282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Consulting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Google Shape;99;p19">
            <a:extLst>
              <a:ext uri="{FF2B5EF4-FFF2-40B4-BE49-F238E27FC236}">
                <a16:creationId xmlns:a16="http://schemas.microsoft.com/office/drawing/2014/main" id="{32EABDBF-07B5-4E30-B0C3-5425DFFF981D}"/>
              </a:ext>
            </a:extLst>
          </p:cNvPr>
          <p:cNvSpPr/>
          <p:nvPr/>
        </p:nvSpPr>
        <p:spPr>
          <a:xfrm>
            <a:off x="4492779" y="2290840"/>
            <a:ext cx="4001264" cy="1153194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On-site visits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Regular technical calls 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Coding assistance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Learning Spark/Ada</a:t>
            </a:r>
            <a:endParaRPr sz="5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F61536-2751-4462-81B6-54A40B1EBC74}"/>
              </a:ext>
            </a:extLst>
          </p:cNvPr>
          <p:cNvSpPr/>
          <p:nvPr/>
        </p:nvSpPr>
        <p:spPr>
          <a:xfrm>
            <a:off x="657045" y="1180098"/>
            <a:ext cx="3403580" cy="31535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9;p19">
            <a:extLst>
              <a:ext uri="{FF2B5EF4-FFF2-40B4-BE49-F238E27FC236}">
                <a16:creationId xmlns:a16="http://schemas.microsoft.com/office/drawing/2014/main" id="{32EABDBF-07B5-4E30-B0C3-5425DFFF981D}"/>
              </a:ext>
            </a:extLst>
          </p:cNvPr>
          <p:cNvSpPr/>
          <p:nvPr/>
        </p:nvSpPr>
        <p:spPr>
          <a:xfrm>
            <a:off x="4503773" y="2361522"/>
            <a:ext cx="3983182" cy="942787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Language training for SPARK/Ada</a:t>
            </a:r>
          </a:p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AdaCore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tools training</a:t>
            </a:r>
          </a:p>
        </p:txBody>
      </p: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DBE35EEF-70DA-468A-8ED9-88D51F43E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282" y="1172041"/>
            <a:ext cx="3009523" cy="3009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A519AA-55B6-48F8-97CB-664E5DA028BF}"/>
              </a:ext>
            </a:extLst>
          </p:cNvPr>
          <p:cNvSpPr txBox="1"/>
          <p:nvPr/>
        </p:nvSpPr>
        <p:spPr>
          <a:xfrm>
            <a:off x="1289206" y="3504191"/>
            <a:ext cx="213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Assessing Potential 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AdaCore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 Tools</a:t>
            </a:r>
            <a:endParaRPr sz="500" dirty="0"/>
          </a:p>
        </p:txBody>
      </p:sp>
      <p:sp>
        <p:nvSpPr>
          <p:cNvPr id="16" name="Google Shape;99;p19">
            <a:extLst>
              <a:ext uri="{FF2B5EF4-FFF2-40B4-BE49-F238E27FC236}">
                <a16:creationId xmlns:a16="http://schemas.microsoft.com/office/drawing/2014/main" id="{32EABDBF-07B5-4E30-B0C3-5425DFFF981D}"/>
              </a:ext>
            </a:extLst>
          </p:cNvPr>
          <p:cNvSpPr/>
          <p:nvPr/>
        </p:nvSpPr>
        <p:spPr>
          <a:xfrm>
            <a:off x="4572000" y="2153146"/>
            <a:ext cx="3743259" cy="1634957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GNAT Pro Ada &amp; C</a:t>
            </a:r>
          </a:p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SPARK Pro</a:t>
            </a:r>
          </a:p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GNATcoverage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CodePeer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indent="-9144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Natives and Cross Platforms</a:t>
            </a:r>
          </a:p>
        </p:txBody>
      </p:sp>
      <p:pic>
        <p:nvPicPr>
          <p:cNvPr id="10" name="Graphic 9" descr="Briefcase">
            <a:extLst>
              <a:ext uri="{FF2B5EF4-FFF2-40B4-BE49-F238E27FC236}">
                <a16:creationId xmlns:a16="http://schemas.microsoft.com/office/drawing/2014/main" id="{BD956783-4F3B-458A-9621-55D35E678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5" y="1018998"/>
            <a:ext cx="4443303" cy="3502449"/>
          </a:xfrm>
          <a:prstGeom prst="rect">
            <a:avLst/>
          </a:prstGeom>
        </p:spPr>
      </p:pic>
      <p:pic>
        <p:nvPicPr>
          <p:cNvPr id="11" name="Google Shape;61;p13">
            <a:extLst>
              <a:ext uri="{FF2B5EF4-FFF2-40B4-BE49-F238E27FC236}">
                <a16:creationId xmlns:a16="http://schemas.microsoft.com/office/drawing/2014/main" id="{32CAD263-C74E-43EF-9239-1AC80DE5050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741" y="3040983"/>
            <a:ext cx="3138289" cy="75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6834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279</Words>
  <Application>Microsoft Macintosh PowerPoint</Application>
  <PresentationFormat>On-screen Show (16:9)</PresentationFormat>
  <Paragraphs>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Verdana</vt:lpstr>
      <vt:lpstr>Simple Light</vt:lpstr>
      <vt:lpstr>PowerPoint Presentation</vt:lpstr>
      <vt:lpstr>Technology Adoption Services</vt:lpstr>
      <vt:lpstr>Two Similar Requests from Industry</vt:lpstr>
      <vt:lpstr>How can AdaCore help? </vt:lpstr>
      <vt:lpstr>New Technology Adoption Service</vt:lpstr>
      <vt:lpstr>Working with an AdaCore Mentor</vt:lpstr>
      <vt:lpstr>Prototyping with AdaCore Experts</vt:lpstr>
      <vt:lpstr>Learning Spark/Ada</vt:lpstr>
      <vt:lpstr>Assessing Potential AdaCore Tools</vt:lpstr>
      <vt:lpstr>PowerPoint Presentation</vt:lpstr>
      <vt:lpstr>Initial Mentorship Results</vt:lpstr>
      <vt:lpstr>Why Services?</vt:lpstr>
      <vt:lpstr>Why Services?</vt:lpstr>
      <vt:lpstr>Why Services?</vt:lpstr>
      <vt:lpstr>Complex Technology Adoption Goals</vt:lpstr>
      <vt:lpstr>AdaCore Mentorships in Various Industries </vt:lpstr>
      <vt:lpstr>Did You Know AdaCore Offers Services?</vt:lpstr>
      <vt:lpstr>PowerPoint Presentation</vt:lpstr>
      <vt:lpstr>PowerPoint Presentation</vt:lpstr>
      <vt:lpstr>PowerPoint Presentation</vt:lpstr>
      <vt:lpstr>PowerPoint Presentation</vt:lpstr>
      <vt:lpstr>New Technology Adoption Service</vt:lpstr>
      <vt:lpstr>Technology Adoption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</dc:creator>
  <cp:lastModifiedBy>dave@vignettecreative.com</cp:lastModifiedBy>
  <cp:revision>71</cp:revision>
  <dcterms:modified xsi:type="dcterms:W3CDTF">2018-11-21T20:15:54Z</dcterms:modified>
</cp:coreProperties>
</file>