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9"/>
  </p:notesMasterIdLst>
  <p:sldIdLst>
    <p:sldId id="256" r:id="rId2"/>
    <p:sldId id="259" r:id="rId3"/>
    <p:sldId id="260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61" r:id="rId15"/>
    <p:sldId id="276" r:id="rId16"/>
    <p:sldId id="263" r:id="rId17"/>
    <p:sldId id="291" r:id="rId18"/>
    <p:sldId id="292" r:id="rId19"/>
    <p:sldId id="277" r:id="rId20"/>
    <p:sldId id="265" r:id="rId21"/>
    <p:sldId id="29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5" r:id="rId31"/>
    <p:sldId id="287" r:id="rId32"/>
    <p:sldId id="288" r:id="rId33"/>
    <p:sldId id="289" r:id="rId34"/>
    <p:sldId id="290" r:id="rId35"/>
    <p:sldId id="295" r:id="rId36"/>
    <p:sldId id="293" r:id="rId37"/>
    <p:sldId id="258" r:id="rId38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62"/>
    <p:restoredTop sz="93620"/>
  </p:normalViewPr>
  <p:slideViewPr>
    <p:cSldViewPr snapToGrid="0">
      <p:cViewPr varScale="1">
        <p:scale>
          <a:sx n="156" d="100"/>
          <a:sy n="156" d="100"/>
        </p:scale>
        <p:origin x="140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fa61faee8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3fa61faee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8826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514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fa61faee8_1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3fa61faee8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6997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fa61faee8_1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3fa61faee8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6582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a61faee8_1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fa61faee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9077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8754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5489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9749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4341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3147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48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fa61faee8_1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3fa61faee8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145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4639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553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6904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6422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fa61faee8_1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3fa61faee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51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6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a61faee8_1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3fa61faee8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a61faee8_1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3fa61faee8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1958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a61faee8_1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fa61faee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a61faee8_1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fa61faee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6782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a61faee8_1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fa61faee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46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16273E"/>
            </a:gs>
            <a:gs pos="100000">
              <a:srgbClr val="060C12"/>
            </a:gs>
          </a:gsLst>
          <a:lin ang="16200038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37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Denial</a:t>
            </a: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of Service – Mitigations</a:t>
            </a:r>
            <a:endParaRPr lang="fr-FR" sz="500" dirty="0"/>
          </a:p>
        </p:txBody>
      </p:sp>
      <p:sp>
        <p:nvSpPr>
          <p:cNvPr id="7" name="Google Shape;85;p18">
            <a:extLst>
              <a:ext uri="{FF2B5EF4-FFF2-40B4-BE49-F238E27FC236}">
                <a16:creationId xmlns:a16="http://schemas.microsoft.com/office/drawing/2014/main" id="{218A1915-73DE-4B4A-88C0-048C9AD30429}"/>
              </a:ext>
            </a:extLst>
          </p:cNvPr>
          <p:cNvSpPr/>
          <p:nvPr/>
        </p:nvSpPr>
        <p:spPr>
          <a:xfrm>
            <a:off x="942084" y="3000181"/>
            <a:ext cx="3488758" cy="1520061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Dynamic Mitigation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Exception handling</a:t>
            </a:r>
          </a:p>
        </p:txBody>
      </p:sp>
      <p:sp>
        <p:nvSpPr>
          <p:cNvPr id="8" name="Google Shape;86;p18">
            <a:extLst>
              <a:ext uri="{FF2B5EF4-FFF2-40B4-BE49-F238E27FC236}">
                <a16:creationId xmlns:a16="http://schemas.microsoft.com/office/drawing/2014/main" id="{F184127A-4931-8B42-A581-8E05E846FDF0}"/>
              </a:ext>
            </a:extLst>
          </p:cNvPr>
          <p:cNvSpPr/>
          <p:nvPr/>
        </p:nvSpPr>
        <p:spPr>
          <a:xfrm>
            <a:off x="4818630" y="3000182"/>
            <a:ext cx="3488758" cy="1520060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Mitigation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</a:t>
            </a: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rash proof application?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Loop termination?</a:t>
            </a:r>
            <a:endParaRPr lang="en" sz="1500" i="0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</a:t>
            </a:r>
            <a:r>
              <a:rPr lang="en" sz="1500" i="0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CodePeer</a:t>
            </a: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 &amp; SPARK Pro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069EA0-DB44-1540-AA01-8E52892A3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09" y="1256901"/>
            <a:ext cx="5466032" cy="1301070"/>
          </a:xfrm>
          <a:prstGeom prst="rect">
            <a:avLst/>
          </a:prstGeom>
        </p:spPr>
      </p:pic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9F0385F9-63EB-8C4F-9040-CB7E2594FA2E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572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Information </a:t>
            </a: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Leak</a:t>
            </a: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– Mitigations</a:t>
            </a:r>
            <a:endParaRPr lang="fr-FR" sz="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DB8532-A5C3-D548-8D90-999CC98A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84" y="1033485"/>
            <a:ext cx="5650866" cy="3501945"/>
          </a:xfrm>
          <a:prstGeom prst="rect">
            <a:avLst/>
          </a:prstGeom>
        </p:spPr>
      </p:pic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86D2847F-38D3-F14C-BC7D-282789B2B30E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872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Information </a:t>
            </a: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Leak</a:t>
            </a: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– Mitigations</a:t>
            </a:r>
            <a:endParaRPr lang="fr-FR" sz="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DB8532-A5C3-D548-8D90-999CC98A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84" y="1033485"/>
            <a:ext cx="5650866" cy="3501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A23D90-8FC6-5D48-8A94-2E7C3DE760E5}"/>
              </a:ext>
            </a:extLst>
          </p:cNvPr>
          <p:cNvSpPr/>
          <p:nvPr/>
        </p:nvSpPr>
        <p:spPr>
          <a:xfrm>
            <a:off x="942084" y="3532611"/>
            <a:ext cx="5650866" cy="49170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17DB0E-5EC8-E348-BB9B-997EFD8719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629" y="1733908"/>
            <a:ext cx="1678085" cy="9596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DB6B40-E474-8E4F-9AA3-87B7B41D1D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629" y="3159612"/>
            <a:ext cx="1678085" cy="959689"/>
          </a:xfrm>
          <a:prstGeom prst="rect">
            <a:avLst/>
          </a:prstGeom>
        </p:spPr>
      </p:pic>
      <p:pic>
        <p:nvPicPr>
          <p:cNvPr id="10" name="Google Shape;100;p20">
            <a:extLst>
              <a:ext uri="{FF2B5EF4-FFF2-40B4-BE49-F238E27FC236}">
                <a16:creationId xmlns:a16="http://schemas.microsoft.com/office/drawing/2014/main" id="{3B84352F-3397-FF4B-B0F0-37E392CBB7E7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954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Information </a:t>
            </a: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Leak</a:t>
            </a: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– Mitigations</a:t>
            </a:r>
            <a:endParaRPr lang="fr-FR" sz="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DB8532-A5C3-D548-8D90-999CC98A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84" y="1033485"/>
            <a:ext cx="5650866" cy="3501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A23D90-8FC6-5D48-8A94-2E7C3DE760E5}"/>
              </a:ext>
            </a:extLst>
          </p:cNvPr>
          <p:cNvSpPr/>
          <p:nvPr/>
        </p:nvSpPr>
        <p:spPr>
          <a:xfrm>
            <a:off x="942084" y="3532611"/>
            <a:ext cx="5650866" cy="491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8E8DD4-6229-F940-98D0-F8FEEF2AD0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112" y="2328530"/>
            <a:ext cx="1780162" cy="10180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02B94EA-2345-A84C-8580-DBEC0D7842B8}"/>
              </a:ext>
            </a:extLst>
          </p:cNvPr>
          <p:cNvSpPr txBox="1"/>
          <p:nvPr/>
        </p:nvSpPr>
        <p:spPr>
          <a:xfrm>
            <a:off x="7423083" y="3348939"/>
            <a:ext cx="8002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pic>
        <p:nvPicPr>
          <p:cNvPr id="10" name="Google Shape;100;p20">
            <a:extLst>
              <a:ext uri="{FF2B5EF4-FFF2-40B4-BE49-F238E27FC236}">
                <a16:creationId xmlns:a16="http://schemas.microsoft.com/office/drawing/2014/main" id="{A3BB0CC2-C628-D947-9479-DEBB61A6C8ED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886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Side Channel Attacks</a:t>
            </a:r>
            <a:endParaRPr sz="500" dirty="0"/>
          </a:p>
        </p:txBody>
      </p:sp>
      <p:sp>
        <p:nvSpPr>
          <p:cNvPr id="85" name="Google Shape;85;p18"/>
          <p:cNvSpPr/>
          <p:nvPr/>
        </p:nvSpPr>
        <p:spPr>
          <a:xfrm>
            <a:off x="942084" y="1378616"/>
            <a:ext cx="3488758" cy="2661757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Data Leakage Attacks</a:t>
            </a:r>
          </a:p>
          <a:p>
            <a:pPr lvl="0"/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Key material is leaked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Branch test on secret data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Array read/write on secret 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data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Verification of secret is time   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sensitive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Secre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 data is left in memory</a:t>
            </a:r>
            <a:endParaRPr lang="en" sz="1500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" name="Google Shape;86;p18"/>
          <p:cNvSpPr/>
          <p:nvPr/>
        </p:nvSpPr>
        <p:spPr>
          <a:xfrm>
            <a:off x="4818630" y="1378616"/>
            <a:ext cx="3488758" cy="2661757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Fault Injection Attacks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Bit-flip </a:t>
            </a:r>
            <a:r>
              <a:rPr lang="fr-FR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oolean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enums</a:t>
            </a:r>
            <a:endParaRPr lang="en" sz="15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Data corruption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Corrupt return address/PC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Skip branch decision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Early loop termination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3BA53D-F7A3-0A45-87D3-524F440194AF}"/>
              </a:ext>
            </a:extLst>
          </p:cNvPr>
          <p:cNvSpPr txBox="1"/>
          <p:nvPr/>
        </p:nvSpPr>
        <p:spPr>
          <a:xfrm>
            <a:off x="1284983" y="4525494"/>
            <a:ext cx="785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www.riscure.com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/uploads/2017/08/</a:t>
            </a:r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Riscure_Whitepaper_Side_Channel_Patterns.pdf</a:t>
            </a: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(Compiler) Hardening</a:t>
            </a:r>
            <a:endParaRPr sz="500" dirty="0"/>
          </a:p>
        </p:txBody>
      </p:sp>
      <p:sp>
        <p:nvSpPr>
          <p:cNvPr id="85" name="Google Shape;85;p18"/>
          <p:cNvSpPr/>
          <p:nvPr/>
        </p:nvSpPr>
        <p:spPr>
          <a:xfrm>
            <a:off x="942084" y="1378616"/>
            <a:ext cx="3488758" cy="2661757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Data Leakage Attacks</a:t>
            </a:r>
          </a:p>
          <a:p>
            <a:pPr lvl="0"/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Detect sensitive control flow</a:t>
            </a:r>
            <a:endParaRPr lang="en" sz="15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Start 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rray read/write at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random index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Force verification of secret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to take same time always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Stack/register erasing</a:t>
            </a:r>
          </a:p>
          <a:p>
            <a:pPr lvl="0"/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" name="Google Shape;86;p18"/>
          <p:cNvSpPr/>
          <p:nvPr/>
        </p:nvSpPr>
        <p:spPr>
          <a:xfrm>
            <a:off x="4818630" y="1378616"/>
            <a:ext cx="3488758" cy="2661757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Fault Injection Attacks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Represent Boolean/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enums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on words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Use data checksums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Add explicit step counter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Replicate branch decisions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Verify loop termination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3BA53D-F7A3-0A45-87D3-524F440194AF}"/>
              </a:ext>
            </a:extLst>
          </p:cNvPr>
          <p:cNvSpPr txBox="1"/>
          <p:nvPr/>
        </p:nvSpPr>
        <p:spPr>
          <a:xfrm>
            <a:off x="4430842" y="4525494"/>
            <a:ext cx="471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www.embecosm.com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/research/secure/</a:t>
            </a:r>
          </a:p>
        </p:txBody>
      </p:sp>
    </p:spTree>
    <p:extLst>
      <p:ext uri="{BB962C8B-B14F-4D97-AF65-F5344CB8AC3E}">
        <p14:creationId xmlns:p14="http://schemas.microsoft.com/office/powerpoint/2010/main" val="2706305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938948" y="33845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Industrial Scenario Examples</a:t>
            </a:r>
            <a:endParaRPr sz="500" dirty="0"/>
          </a:p>
        </p:txBody>
      </p:sp>
      <p:sp>
        <p:nvSpPr>
          <p:cNvPr id="102" name="Google Shape;102;p20"/>
          <p:cNvSpPr/>
          <p:nvPr/>
        </p:nvSpPr>
        <p:spPr>
          <a:xfrm>
            <a:off x="938948" y="1008496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fr-F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Scenario 1:</a:t>
            </a:r>
          </a:p>
          <a:p>
            <a:pPr lvl="0"/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Identifying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and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repairing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security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vulnerabilities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in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existing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Ada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codebases</a:t>
            </a:r>
            <a:endParaRPr sz="1600" dirty="0"/>
          </a:p>
        </p:txBody>
      </p:sp>
      <p:sp>
        <p:nvSpPr>
          <p:cNvPr id="103" name="Google Shape;103;p20"/>
          <p:cNvSpPr/>
          <p:nvPr/>
        </p:nvSpPr>
        <p:spPr>
          <a:xfrm>
            <a:off x="4687059" y="1008497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fr-F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Scenario 2:</a:t>
            </a:r>
          </a:p>
          <a:p>
            <a:pPr lvl="0"/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software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development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practices for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increasing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security</a:t>
            </a:r>
            <a:endParaRPr sz="1600" dirty="0"/>
          </a:p>
        </p:txBody>
      </p:sp>
      <p:sp>
        <p:nvSpPr>
          <p:cNvPr id="8" name="Google Shape;102;p20">
            <a:extLst>
              <a:ext uri="{FF2B5EF4-FFF2-40B4-BE49-F238E27FC236}">
                <a16:creationId xmlns:a16="http://schemas.microsoft.com/office/drawing/2014/main" id="{3D307415-7B0F-954E-BA3A-0918F41496AA}"/>
              </a:ext>
            </a:extLst>
          </p:cNvPr>
          <p:cNvSpPr/>
          <p:nvPr/>
        </p:nvSpPr>
        <p:spPr>
          <a:xfrm>
            <a:off x="938948" y="2798310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fr-F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Scenario 3:</a:t>
            </a:r>
          </a:p>
          <a:p>
            <a:pPr lvl="0"/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Secure Design </a:t>
            </a:r>
          </a:p>
          <a:p>
            <a:pPr lvl="0"/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through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SPARK</a:t>
            </a:r>
            <a:endParaRPr sz="1600" dirty="0"/>
          </a:p>
        </p:txBody>
      </p:sp>
      <p:sp>
        <p:nvSpPr>
          <p:cNvPr id="9" name="Google Shape;103;p20">
            <a:extLst>
              <a:ext uri="{FF2B5EF4-FFF2-40B4-BE49-F238E27FC236}">
                <a16:creationId xmlns:a16="http://schemas.microsoft.com/office/drawing/2014/main" id="{5655DFAD-5412-B64E-B6B3-14DFE9521147}"/>
              </a:ext>
            </a:extLst>
          </p:cNvPr>
          <p:cNvSpPr/>
          <p:nvPr/>
        </p:nvSpPr>
        <p:spPr>
          <a:xfrm>
            <a:off x="4687059" y="2798311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fr-F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Scenario 4:</a:t>
            </a:r>
          </a:p>
          <a:p>
            <a:pPr lvl="0"/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Support for Mixed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Criticality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Systems</a:t>
            </a:r>
            <a:endParaRPr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938948" y="33845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Scenario 3 Example: </a:t>
            </a:r>
            <a:r>
              <a:rPr lang="en" sz="2600" b="1" i="0" u="none" strike="noStrike" cap="none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Muen</a:t>
            </a: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500" dirty="0"/>
          </a:p>
        </p:txBody>
      </p:sp>
      <p:pic>
        <p:nvPicPr>
          <p:cNvPr id="13316" name="Picture 4" descr="https://lh5.googleusercontent.com/Y8Bc-AUr_4JaxDboI_CrnrX-b8RufjRJu2WS3FUJapvIohJdn0rpITE6wr2e3QYwsa2fjnKvx8cGXLxWSghWOg-JcwbxvahAJPCZ0w6E2JO_3412bKZT21pIfxzoJ3RTMdG4Pthbt7o">
            <a:extLst>
              <a:ext uri="{FF2B5EF4-FFF2-40B4-BE49-F238E27FC236}">
                <a16:creationId xmlns:a16="http://schemas.microsoft.com/office/drawing/2014/main" id="{8E77B7BB-F8C7-2241-AE4C-84518DB6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38" y="1187231"/>
            <a:ext cx="28702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086C35-E9FE-4448-B80A-1EBCC139E24A}"/>
              </a:ext>
            </a:extLst>
          </p:cNvPr>
          <p:cNvSpPr txBox="1"/>
          <p:nvPr/>
        </p:nvSpPr>
        <p:spPr>
          <a:xfrm>
            <a:off x="3962399" y="1080120"/>
            <a:ext cx="49398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Muen</a:t>
            </a:r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Separation Kernel is the world’s first Open Source microkernel that has been formally proven to contain no runtime errors at the source code level.</a:t>
            </a:r>
          </a:p>
          <a:p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muen.codelabs.ch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70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lh5.googleusercontent.com/mzBagXSs4QWeK_vtslg83fbIV4DCXhLIsfzmwGjCLM5mzLZU0AaBML2kC6p2JPNfZNtXcKsu6YiRhHwX5xKQwaUlU--dEl1Ce0XPA5TbVBkSwThIOMAtlIt3WMoDsTP5dqDBkGt1PEI">
            <a:extLst>
              <a:ext uri="{FF2B5EF4-FFF2-40B4-BE49-F238E27FC236}">
                <a16:creationId xmlns:a16="http://schemas.microsoft.com/office/drawing/2014/main" id="{C4711F1F-7598-5947-A61A-4E267241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38" y="1187231"/>
            <a:ext cx="2870200" cy="269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Google Shape;100;p2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938948" y="33845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Scenario 3 Example: </a:t>
            </a:r>
            <a:r>
              <a:rPr lang="en" sz="2600" b="1" i="0" u="none" strike="noStrike" cap="none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WooKey</a:t>
            </a: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5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086C35-E9FE-4448-B80A-1EBCC139E24A}"/>
              </a:ext>
            </a:extLst>
          </p:cNvPr>
          <p:cNvSpPr txBox="1"/>
          <p:nvPr/>
        </p:nvSpPr>
        <p:spPr>
          <a:xfrm>
            <a:off x="3962399" y="1080120"/>
            <a:ext cx="493986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Software classes of attacks (e.g. buffer overflows) are mitigated using </a:t>
            </a:r>
            <a:r>
              <a:rPr lang="en-US" sz="2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EwoK</a:t>
            </a:r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[...] providing more confidence by using the Ada safe language along with SPARK for formal verification of critical parts.</a:t>
            </a:r>
          </a:p>
          <a:p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github.com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wookey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-project</a:t>
            </a: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01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Take Home Messages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marR="0" lvl="0" indent="-120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Use of Ada/SPARK and AdaCore tools helps prevent or mitigate a number of serious security vulnerabilities</a:t>
            </a:r>
            <a:endParaRPr sz="500" dirty="0"/>
          </a:p>
          <a:p>
            <a:pPr marL="127000" marR="0" lvl="0" indent="-120650" algn="l" rtl="0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analysis tools </a:t>
            </a:r>
            <a:r>
              <a:rPr lang="en-US" sz="15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CodePeer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and SPARK Pro (</a:t>
            </a:r>
            <a:r>
              <a:rPr lang="en-US" sz="15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GNATprove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) can be used to identify around 20 CWE vulnerabilities</a:t>
            </a:r>
            <a:endParaRPr sz="500" dirty="0"/>
          </a:p>
          <a:p>
            <a:pPr marL="127000" marR="0" lvl="0" indent="-120650" algn="l" rtl="0">
              <a:spcBef>
                <a:spcPts val="1500"/>
              </a:spcBef>
              <a:spcAft>
                <a:spcPts val="160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AdaCore roadmap includes features and tools to prevent or mitigate security vulnerabilities: fuzz testing, compiler hardening, taint analysis, proven secure libraries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321394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541" y="1105349"/>
            <a:ext cx="1675440" cy="7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978932" y="2188698"/>
            <a:ext cx="6235391" cy="97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AdaCore Technologies </a:t>
            </a:r>
            <a:br>
              <a:rPr lang="en" sz="26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26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 Cyber Security</a:t>
            </a:r>
            <a:endParaRPr sz="500" dirty="0"/>
          </a:p>
        </p:txBody>
      </p:sp>
      <p:sp>
        <p:nvSpPr>
          <p:cNvPr id="71" name="Google Shape;71;p16"/>
          <p:cNvSpPr/>
          <p:nvPr/>
        </p:nvSpPr>
        <p:spPr>
          <a:xfrm>
            <a:off x="978932" y="3312080"/>
            <a:ext cx="6235391" cy="51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Yannick Moy</a:t>
            </a:r>
            <a:endParaRPr sz="500"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November</a:t>
            </a:r>
            <a:r>
              <a:rPr lang="en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 14</a:t>
            </a:r>
            <a:r>
              <a:rPr lang="en" sz="1100" b="1" i="0" u="none" strike="noStrike" cap="none" baseline="30000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th</a:t>
            </a:r>
            <a:r>
              <a:rPr lang="en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, 2018</a:t>
            </a:r>
            <a:endParaRPr sz="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541" y="1105349"/>
            <a:ext cx="1675440" cy="7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978932" y="2188698"/>
            <a:ext cx="6235391" cy="97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SPARK Pro Update</a:t>
            </a:r>
            <a:endParaRPr sz="500" dirty="0"/>
          </a:p>
        </p:txBody>
      </p:sp>
      <p:sp>
        <p:nvSpPr>
          <p:cNvPr id="71" name="Google Shape;71;p16"/>
          <p:cNvSpPr/>
          <p:nvPr/>
        </p:nvSpPr>
        <p:spPr>
          <a:xfrm>
            <a:off x="978932" y="3312080"/>
            <a:ext cx="6235391" cy="51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Yannick Moy</a:t>
            </a:r>
            <a:endParaRPr sz="500"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November 14</a:t>
            </a:r>
            <a:r>
              <a:rPr lang="en" sz="1100" b="1" i="0" u="none" strike="noStrike" cap="none" baseline="30000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th</a:t>
            </a:r>
            <a:r>
              <a:rPr lang="en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, 2018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371532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541" y="1105349"/>
            <a:ext cx="1675440" cy="7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978932" y="2188698"/>
            <a:ext cx="6235391" cy="97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SPARK Discovery Update</a:t>
            </a:r>
            <a:endParaRPr sz="500" dirty="0"/>
          </a:p>
        </p:txBody>
      </p:sp>
      <p:sp>
        <p:nvSpPr>
          <p:cNvPr id="71" name="Google Shape;71;p16"/>
          <p:cNvSpPr/>
          <p:nvPr/>
        </p:nvSpPr>
        <p:spPr>
          <a:xfrm>
            <a:off x="978932" y="3312080"/>
            <a:ext cx="6235391" cy="51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Yannick Moy</a:t>
            </a:r>
            <a:endParaRPr sz="500"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November 14</a:t>
            </a:r>
            <a:r>
              <a:rPr lang="en" sz="1100" b="1" i="0" u="none" strike="noStrike" cap="none" baseline="30000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th</a:t>
            </a:r>
            <a:r>
              <a:rPr lang="en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, 2018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2880090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BF6D9AB-F281-5341-A8EF-2B4F2151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1" y="351952"/>
            <a:ext cx="12197412" cy="453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90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stedGraphic-14.png">
            <a:extLst>
              <a:ext uri="{FF2B5EF4-FFF2-40B4-BE49-F238E27FC236}">
                <a16:creationId xmlns:a16="http://schemas.microsoft.com/office/drawing/2014/main" id="{0C2ACE6F-A4A4-094F-8B2F-B4174A0E3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419" y="0"/>
            <a:ext cx="39007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E6A9344-065C-2E48-B097-D7142812D51E}"/>
              </a:ext>
            </a:extLst>
          </p:cNvPr>
          <p:cNvSpPr txBox="1"/>
          <p:nvPr/>
        </p:nvSpPr>
        <p:spPr>
          <a:xfrm>
            <a:off x="6400800" y="4261449"/>
            <a:ext cx="26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Already 940 books offered!</a:t>
            </a:r>
          </a:p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Already 1119 downloads!</a:t>
            </a:r>
          </a:p>
        </p:txBody>
      </p:sp>
      <p:pic>
        <p:nvPicPr>
          <p:cNvPr id="8" name="Google Shape;100;p20">
            <a:extLst>
              <a:ext uri="{FF2B5EF4-FFF2-40B4-BE49-F238E27FC236}">
                <a16:creationId xmlns:a16="http://schemas.microsoft.com/office/drawing/2014/main" id="{1AF0A174-351B-5E44-BE50-77EA900810C9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077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938948" y="33845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SPARK Pro 19 Content</a:t>
            </a:r>
            <a:endParaRPr sz="500" dirty="0"/>
          </a:p>
        </p:txBody>
      </p:sp>
      <p:sp>
        <p:nvSpPr>
          <p:cNvPr id="102" name="Google Shape;102;p20"/>
          <p:cNvSpPr/>
          <p:nvPr/>
        </p:nvSpPr>
        <p:spPr>
          <a:xfrm>
            <a:off x="938948" y="1008496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lvl="0" algn="ctr"/>
            <a:r>
              <a:rPr lang="fr-FR" sz="2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Program </a:t>
            </a:r>
            <a:r>
              <a:rPr lang="fr-FR" sz="28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Specification</a:t>
            </a:r>
            <a:endParaRPr sz="2800" dirty="0"/>
          </a:p>
        </p:txBody>
      </p:sp>
      <p:sp>
        <p:nvSpPr>
          <p:cNvPr id="103" name="Google Shape;103;p20"/>
          <p:cNvSpPr/>
          <p:nvPr/>
        </p:nvSpPr>
        <p:spPr>
          <a:xfrm>
            <a:off x="4687059" y="1008497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lvl="0" algn="ctr"/>
            <a:r>
              <a:rPr lang="fr-FR" sz="28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Tool</a:t>
            </a:r>
            <a:r>
              <a:rPr lang="fr-FR" sz="2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Automation</a:t>
            </a:r>
            <a:endParaRPr sz="2800" dirty="0"/>
          </a:p>
        </p:txBody>
      </p:sp>
      <p:sp>
        <p:nvSpPr>
          <p:cNvPr id="8" name="Google Shape;102;p20">
            <a:extLst>
              <a:ext uri="{FF2B5EF4-FFF2-40B4-BE49-F238E27FC236}">
                <a16:creationId xmlns:a16="http://schemas.microsoft.com/office/drawing/2014/main" id="{3D307415-7B0F-954E-BA3A-0918F41496AA}"/>
              </a:ext>
            </a:extLst>
          </p:cNvPr>
          <p:cNvSpPr/>
          <p:nvPr/>
        </p:nvSpPr>
        <p:spPr>
          <a:xfrm>
            <a:off x="938948" y="2798310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lvl="0" algn="ctr"/>
            <a:r>
              <a:rPr lang="fr-FR" sz="28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Tool</a:t>
            </a:r>
            <a:r>
              <a:rPr lang="fr-FR" sz="2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Interaction</a:t>
            </a:r>
            <a:endParaRPr sz="2800" dirty="0"/>
          </a:p>
        </p:txBody>
      </p:sp>
      <p:sp>
        <p:nvSpPr>
          <p:cNvPr id="9" name="Google Shape;103;p20">
            <a:extLst>
              <a:ext uri="{FF2B5EF4-FFF2-40B4-BE49-F238E27FC236}">
                <a16:creationId xmlns:a16="http://schemas.microsoft.com/office/drawing/2014/main" id="{5655DFAD-5412-B64E-B6B3-14DFE9521147}"/>
              </a:ext>
            </a:extLst>
          </p:cNvPr>
          <p:cNvSpPr/>
          <p:nvPr/>
        </p:nvSpPr>
        <p:spPr>
          <a:xfrm>
            <a:off x="4687059" y="2798311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lvl="0" algn="ctr"/>
            <a:r>
              <a:rPr lang="fr-FR" sz="28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Tool</a:t>
            </a:r>
            <a:r>
              <a:rPr lang="fr-FR" sz="2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28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Usability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041978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SPARK Pro 19 – Program Specification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More precise support for 'Image and '</a:t>
            </a:r>
            <a:r>
              <a:rPr lang="en-US" sz="15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Img</a:t>
            </a: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attributes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Support for more fixed-point types and operations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New SPARK-compatible libraries for dimensional analysis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New lemmas for exponentiation, fixed-point arithmetic and higher-order functions [only SPARK Pro]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2392290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SPARK Pro 19 – Tool Automation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Automatic detection of array initialization with non-static bounds 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Automatic unrolling of loops with dynamic bounds or executed only once</a:t>
            </a: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Improved support for floating-point computations [only SPARK Pro]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2283309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SPARK Pro 19 – Tool Interaction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149790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Better messages: </a:t>
            </a:r>
          </a:p>
          <a:p>
            <a:pPr marL="635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to understand root cause for SPARK violations</a:t>
            </a:r>
          </a:p>
          <a:p>
            <a:pPr marL="635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to investigate unproved checks 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to detect inconsistencies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Better counterexamples: [only SPARK Pro]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on values of private types and float types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on individual paths through subprograms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Better integration in GPS: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path for missing dependency can be displayed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ability to focus analysis on region of code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new Analysis Report panel</a:t>
            </a:r>
          </a:p>
        </p:txBody>
      </p:sp>
    </p:spTree>
    <p:extLst>
      <p:ext uri="{BB962C8B-B14F-4D97-AF65-F5344CB8AC3E}">
        <p14:creationId xmlns:p14="http://schemas.microsoft.com/office/powerpoint/2010/main" val="1457412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3" y="340740"/>
            <a:ext cx="7489535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Better messages – Info Messages</a:t>
            </a:r>
            <a:endParaRPr sz="5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299DCE-2637-6F45-8CC9-6A7C8F98B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83" y="1152626"/>
            <a:ext cx="7620040" cy="3066831"/>
          </a:xfrm>
          <a:prstGeom prst="rect">
            <a:avLst/>
          </a:prstGeom>
        </p:spPr>
      </p:pic>
      <p:sp>
        <p:nvSpPr>
          <p:cNvPr id="9" name="Google Shape;78;p17">
            <a:extLst>
              <a:ext uri="{FF2B5EF4-FFF2-40B4-BE49-F238E27FC236}">
                <a16:creationId xmlns:a16="http://schemas.microsoft.com/office/drawing/2014/main" id="{4E8BC35C-CCC7-3848-BC61-2CBA3A992F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19535" y="4492446"/>
            <a:ext cx="2829927" cy="34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Enabled by switch --info</a:t>
            </a:r>
          </a:p>
        </p:txBody>
      </p:sp>
    </p:spTree>
    <p:extLst>
      <p:ext uri="{BB962C8B-B14F-4D97-AF65-F5344CB8AC3E}">
        <p14:creationId xmlns:p14="http://schemas.microsoft.com/office/powerpoint/2010/main" val="3518832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3" y="340740"/>
            <a:ext cx="7489535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Better messages – Possible </a:t>
            </a:r>
            <a:r>
              <a:rPr lang="en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xplanation</a:t>
            </a:r>
            <a:endParaRPr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7319AA-3C0F-EA42-ACA1-24F0B60CD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95" y="3008945"/>
            <a:ext cx="8283904" cy="16731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1A7B06-89D5-0D47-B65D-25268FB19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95" y="1006097"/>
            <a:ext cx="8283904" cy="17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08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Take Home Messages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marR="0" lvl="0" indent="-120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Use of Ada/SPARK and AdaCore tools helps prevent or mitigate a number of serious security vulnerabilities</a:t>
            </a:r>
            <a:endParaRPr sz="500" dirty="0"/>
          </a:p>
          <a:p>
            <a:pPr marL="127000" marR="0" lvl="0" indent="-120650" algn="l" rtl="0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analysis tools </a:t>
            </a:r>
            <a:r>
              <a:rPr lang="en-US" sz="15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CodePeer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and SPARK Pro (</a:t>
            </a:r>
            <a:r>
              <a:rPr lang="en-US" sz="15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GNATprove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) can be used to identify around 20 CWE vulnerabilities</a:t>
            </a:r>
            <a:endParaRPr sz="500" dirty="0"/>
          </a:p>
          <a:p>
            <a:pPr marL="127000" marR="0" lvl="0" indent="-120650" algn="l" rtl="0">
              <a:spcBef>
                <a:spcPts val="1500"/>
              </a:spcBef>
              <a:spcAft>
                <a:spcPts val="160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AdaCore roadmap includes features and tools to prevent or mitigate security vulnerabilities: fuzz testing, compiler hardening, taint analysis, proven secure libraries</a:t>
            </a:r>
            <a:endParaRPr sz="5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3" y="340740"/>
            <a:ext cx="7489535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Better messages – Warnings by Proof</a:t>
            </a:r>
            <a:endParaRPr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3AA46C-A2C2-F44E-A633-663E3914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99" y="879638"/>
            <a:ext cx="4267200" cy="4114800"/>
          </a:xfrm>
          <a:prstGeom prst="rect">
            <a:avLst/>
          </a:prstGeom>
        </p:spPr>
      </p:pic>
      <p:sp>
        <p:nvSpPr>
          <p:cNvPr id="6" name="Google Shape;78;p17">
            <a:extLst>
              <a:ext uri="{FF2B5EF4-FFF2-40B4-BE49-F238E27FC236}">
                <a16:creationId xmlns:a16="http://schemas.microsoft.com/office/drawing/2014/main" id="{760441C4-B7D7-EF41-9F8F-1D058F5F01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30597" y="1507141"/>
            <a:ext cx="2840437" cy="278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Enabled by switch 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--proof-warnings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Warn on: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- precondition or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  postcondition 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  always False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- dead code after loop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- unreachable branches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   in assertions</a:t>
            </a:r>
          </a:p>
        </p:txBody>
      </p:sp>
    </p:spTree>
    <p:extLst>
      <p:ext uri="{BB962C8B-B14F-4D97-AF65-F5344CB8AC3E}">
        <p14:creationId xmlns:p14="http://schemas.microsoft.com/office/powerpoint/2010/main" val="661815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3" y="340740"/>
            <a:ext cx="7489535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Better counterexamples – Single Path</a:t>
            </a:r>
            <a:endParaRPr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057AF7-ACE4-0146-9BC5-8F667A38E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205" y="978513"/>
            <a:ext cx="4029622" cy="4071707"/>
          </a:xfrm>
          <a:prstGeom prst="rect">
            <a:avLst/>
          </a:prstGeom>
        </p:spPr>
      </p:pic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386BC5D2-253F-DF49-843C-F7FDF4116642}"/>
              </a:ext>
            </a:extLst>
          </p:cNvPr>
          <p:cNvSpPr/>
          <p:nvPr/>
        </p:nvSpPr>
        <p:spPr>
          <a:xfrm rot="10800000">
            <a:off x="5501769" y="1059638"/>
            <a:ext cx="905773" cy="3795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08B049F4-C00E-464A-AE20-A468A8D86ABF}"/>
              </a:ext>
            </a:extLst>
          </p:cNvPr>
          <p:cNvSpPr/>
          <p:nvPr/>
        </p:nvSpPr>
        <p:spPr>
          <a:xfrm rot="10800000">
            <a:off x="5501769" y="2592045"/>
            <a:ext cx="905773" cy="3795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55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3" y="340740"/>
            <a:ext cx="7712819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Better GPS Integration – Analyze Region</a:t>
            </a:r>
            <a:endParaRPr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276071-DE26-5242-937D-8114600E7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369" y="925512"/>
            <a:ext cx="6479409" cy="390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3" y="340740"/>
            <a:ext cx="7712819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Better GPS Integration – Analysis Report</a:t>
            </a:r>
            <a:endParaRPr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3FFBCF-2A35-2147-86CE-2ECE144A11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99" y="879638"/>
            <a:ext cx="7254070" cy="44504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434A83-7F38-DD4B-BE48-1AA50CAFFC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81" y="1049759"/>
            <a:ext cx="2089138" cy="24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91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SPARK Pro 19 – Tool Usability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New switches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to limit memory used by provers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to treat failed checks as errors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to support --subdirs and --no-subprojects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1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Better predictability of running time with --level switch</a:t>
            </a: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Speedup on large projects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3104436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9AC890-A366-C34C-B8AA-4C46AEBD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218" y="193775"/>
            <a:ext cx="4264474" cy="47559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0A8603-7314-794A-9EE9-CF77113AA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40" y="193775"/>
            <a:ext cx="3622570" cy="475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12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SPARK Pro 20 – Roadmap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3" y="1596357"/>
            <a:ext cx="7508233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Support for safe Rust-like ownership pointers 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Improved support for floating-point computations</a:t>
            </a:r>
            <a:endParaRPr lang="en-US" sz="500" dirty="0"/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Better interactions: messages, counterexamples, GPS integration…</a:t>
            </a:r>
            <a:endParaRPr lang="en-US" sz="500" dirty="0"/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Contracts on standard libraries and bindings to other libraries</a:t>
            </a: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Proven libraries and lemma libraries</a:t>
            </a: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22674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02" y="1567918"/>
            <a:ext cx="4717953" cy="2007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1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dqAUmskZzXhztx1LCxZ-6m6pERSH4XKeVNeutZNfMxtf8EpWTUEM7clX0DZleqd9xGo0AcE4k4C1aSeUf6CpKrDObhax7SlJ_2N_nGXgx2DAHE2aeGs5RG4tOrxbd0NMEkgXyxNee2M">
            <a:extLst>
              <a:ext uri="{FF2B5EF4-FFF2-40B4-BE49-F238E27FC236}">
                <a16:creationId xmlns:a16="http://schemas.microsoft.com/office/drawing/2014/main" id="{FCE7DBE3-75A5-ED43-B21D-4C7D4875D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575" y="0"/>
            <a:ext cx="60388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00;p20">
            <a:extLst>
              <a:ext uri="{FF2B5EF4-FFF2-40B4-BE49-F238E27FC236}">
                <a16:creationId xmlns:a16="http://schemas.microsoft.com/office/drawing/2014/main" id="{839CE93B-5890-AC4D-8EE6-F64D5762EFC1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557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m0DeMYKuexNgPQF4F7sk7l8vLiEX3SKoNS1bG2W6o8k3iBgiulFUa4nZig9pcfeg32dkBFR7_crFMAnYStbKZSc0t0zUlQW3Z-K4pBlMsGqmJjlx0Hc3I1roNj6vC4o-DBaYAkib1-8">
            <a:extLst>
              <a:ext uri="{FF2B5EF4-FFF2-40B4-BE49-F238E27FC236}">
                <a16:creationId xmlns:a16="http://schemas.microsoft.com/office/drawing/2014/main" id="{B73A4BD0-4175-FB40-8450-192273A35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675" y="0"/>
            <a:ext cx="3422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4AB0A5C-9CBD-594A-8D48-6ACEE791C9D4}"/>
              </a:ext>
            </a:extLst>
          </p:cNvPr>
          <p:cNvSpPr txBox="1"/>
          <p:nvPr/>
        </p:nvSpPr>
        <p:spPr>
          <a:xfrm>
            <a:off x="6400800" y="4261449"/>
            <a:ext cx="26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Already 690 books offered!</a:t>
            </a:r>
          </a:p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Already 1016 downloads!</a:t>
            </a:r>
          </a:p>
        </p:txBody>
      </p:sp>
      <p:pic>
        <p:nvPicPr>
          <p:cNvPr id="5" name="Google Shape;100;p20">
            <a:extLst>
              <a:ext uri="{FF2B5EF4-FFF2-40B4-BE49-F238E27FC236}">
                <a16:creationId xmlns:a16="http://schemas.microsoft.com/office/drawing/2014/main" id="{EDD145FB-7919-354C-AC1D-98AFFD9B62CC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0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8C7851-9939-6747-AE5E-277E12EFC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270000"/>
            <a:ext cx="8458200" cy="2603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2B8B7F0-E93C-7144-9DF7-0F477A863B05}"/>
              </a:ext>
            </a:extLst>
          </p:cNvPr>
          <p:cNvSpPr txBox="1"/>
          <p:nvPr/>
        </p:nvSpPr>
        <p:spPr>
          <a:xfrm>
            <a:off x="6546957" y="4520242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xkcd.com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/327/</a:t>
            </a:r>
          </a:p>
        </p:txBody>
      </p:sp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Data Validation – SQL Injection &amp; </a:t>
            </a: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friends</a:t>
            </a:r>
            <a:endParaRPr lang="fr-FR" sz="500" dirty="0"/>
          </a:p>
        </p:txBody>
      </p:sp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51738303-2C96-4A43-9892-E82FE0993E34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10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Data Validation – Mitigations</a:t>
            </a:r>
            <a:endParaRPr lang="fr-FR"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D3B293-4F86-7144-9937-7D085037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43" y="1300835"/>
            <a:ext cx="5684899" cy="1269521"/>
          </a:xfrm>
          <a:prstGeom prst="rect">
            <a:avLst/>
          </a:prstGeom>
        </p:spPr>
      </p:pic>
      <p:sp>
        <p:nvSpPr>
          <p:cNvPr id="7" name="Google Shape;85;p18">
            <a:extLst>
              <a:ext uri="{FF2B5EF4-FFF2-40B4-BE49-F238E27FC236}">
                <a16:creationId xmlns:a16="http://schemas.microsoft.com/office/drawing/2014/main" id="{218A1915-73DE-4B4A-88C0-048C9AD30429}"/>
              </a:ext>
            </a:extLst>
          </p:cNvPr>
          <p:cNvSpPr/>
          <p:nvPr/>
        </p:nvSpPr>
        <p:spPr>
          <a:xfrm>
            <a:off x="1218534" y="2991554"/>
            <a:ext cx="3488758" cy="1916876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Dynamic Mitigation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run-time checking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attribute 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X’Valid</a:t>
            </a:r>
            <a:endParaRPr lang="en" sz="15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 attribute 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X’Valid_Scalars</a:t>
            </a:r>
            <a:endParaRPr lang="en" sz="15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 validity checks -</a:t>
            </a:r>
            <a:r>
              <a:rPr lang="en" sz="150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gnatV</a:t>
            </a:r>
            <a:endParaRPr lang="en" sz="1500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86;p18">
            <a:extLst>
              <a:ext uri="{FF2B5EF4-FFF2-40B4-BE49-F238E27FC236}">
                <a16:creationId xmlns:a16="http://schemas.microsoft.com/office/drawing/2014/main" id="{F184127A-4931-8B42-A581-8E05E846FDF0}"/>
              </a:ext>
            </a:extLst>
          </p:cNvPr>
          <p:cNvSpPr/>
          <p:nvPr/>
        </p:nvSpPr>
        <p:spPr>
          <a:xfrm>
            <a:off x="5095080" y="2991554"/>
            <a:ext cx="3488758" cy="1856491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Mitigation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 warnings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CodePeer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static analysis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SPARK Pro proof of checks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SPARK Pro proof of contracts</a:t>
            </a:r>
            <a:endParaRPr lang="en" sz="1500" i="0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8D12A0A4-A082-5F46-B734-2E4EBAB7C05A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690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011D75-3740-364A-AB3A-33E2F3ABB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77"/>
            <a:ext cx="9144000" cy="4411945"/>
          </a:xfrm>
          <a:prstGeom prst="rect">
            <a:avLst/>
          </a:prstGeom>
        </p:spPr>
      </p:pic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41FFD555-6288-A44D-A2EA-FBBDDB07C607}"/>
              </a:ext>
            </a:extLst>
          </p:cNvPr>
          <p:cNvSpPr/>
          <p:nvPr/>
        </p:nvSpPr>
        <p:spPr>
          <a:xfrm>
            <a:off x="2769080" y="4380907"/>
            <a:ext cx="905773" cy="3795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63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Native Code Injection – Mitigations</a:t>
            </a:r>
            <a:endParaRPr lang="fr-FR" sz="500" dirty="0"/>
          </a:p>
        </p:txBody>
      </p:sp>
      <p:sp>
        <p:nvSpPr>
          <p:cNvPr id="7" name="Google Shape;85;p18">
            <a:extLst>
              <a:ext uri="{FF2B5EF4-FFF2-40B4-BE49-F238E27FC236}">
                <a16:creationId xmlns:a16="http://schemas.microsoft.com/office/drawing/2014/main" id="{218A1915-73DE-4B4A-88C0-048C9AD30429}"/>
              </a:ext>
            </a:extLst>
          </p:cNvPr>
          <p:cNvSpPr/>
          <p:nvPr/>
        </p:nvSpPr>
        <p:spPr>
          <a:xfrm>
            <a:off x="1186635" y="3379743"/>
            <a:ext cx="3488758" cy="1520061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Code Injection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No reflection/</a:t>
            </a:r>
            <a:r>
              <a:rPr lang="en" sz="150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eval</a:t>
            </a: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construct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linking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Execute from ROM/Flash</a:t>
            </a:r>
          </a:p>
        </p:txBody>
      </p:sp>
      <p:sp>
        <p:nvSpPr>
          <p:cNvPr id="8" name="Google Shape;86;p18">
            <a:extLst>
              <a:ext uri="{FF2B5EF4-FFF2-40B4-BE49-F238E27FC236}">
                <a16:creationId xmlns:a16="http://schemas.microsoft.com/office/drawing/2014/main" id="{F184127A-4931-8B42-A581-8E05E846FDF0}"/>
              </a:ext>
            </a:extLst>
          </p:cNvPr>
          <p:cNvSpPr/>
          <p:nvPr/>
        </p:nvSpPr>
        <p:spPr>
          <a:xfrm>
            <a:off x="5063181" y="3379744"/>
            <a:ext cx="3488758" cy="1520061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Machine Code Injection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Start from buffer overflow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Ada run-time checking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</a:t>
            </a:r>
            <a:r>
              <a:rPr lang="en" sz="1500" i="0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CodePeer</a:t>
            </a: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 &amp; SPARK Pro</a:t>
            </a:r>
            <a:endParaRPr lang="en" sz="1500" i="0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358743-ECAC-5948-92B4-52D3CFF49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180" y="987850"/>
            <a:ext cx="4920292" cy="2283680"/>
          </a:xfrm>
          <a:prstGeom prst="rect">
            <a:avLst/>
          </a:prstGeom>
        </p:spPr>
      </p:pic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CE0079D0-90A4-F447-A5DC-AFD2B856C087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4007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11481</TotalTime>
  <Words>809</Words>
  <Application>Microsoft Macintosh PowerPoint</Application>
  <PresentationFormat>On-screen Show (16:9)</PresentationFormat>
  <Paragraphs>183</Paragraphs>
  <Slides>37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Verdana</vt:lpstr>
      <vt:lpstr>Simple Light</vt:lpstr>
      <vt:lpstr>PowerPoint Presentation</vt:lpstr>
      <vt:lpstr>AdaCore Technologies  for Cyber Security</vt:lpstr>
      <vt:lpstr>Take Home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Side Channel Attacks</vt:lpstr>
      <vt:lpstr>(Compiler) Hardening</vt:lpstr>
      <vt:lpstr>Industrial Scenario Examples</vt:lpstr>
      <vt:lpstr>Scenario 3 Example: Muen </vt:lpstr>
      <vt:lpstr>Scenario 3 Example: WooKey </vt:lpstr>
      <vt:lpstr>Take Home Messages</vt:lpstr>
      <vt:lpstr>SPARK Pro Update</vt:lpstr>
      <vt:lpstr>SPARK Discovery Update</vt:lpstr>
      <vt:lpstr>PowerPoint Presentation</vt:lpstr>
      <vt:lpstr>PowerPoint Presentation</vt:lpstr>
      <vt:lpstr>SPARK Pro 19 Content</vt:lpstr>
      <vt:lpstr>SPARK Pro 19 – Program Specification</vt:lpstr>
      <vt:lpstr>SPARK Pro 19 – Tool Automation</vt:lpstr>
      <vt:lpstr>SPARK Pro 19 – Tool Interaction</vt:lpstr>
      <vt:lpstr>Better messages – Info Messages</vt:lpstr>
      <vt:lpstr>Better messages – Possible Explanation</vt:lpstr>
      <vt:lpstr>Better messages – Warnings by Proof</vt:lpstr>
      <vt:lpstr>Better counterexamples – Single Path</vt:lpstr>
      <vt:lpstr>Better GPS Integration – Analyze Region</vt:lpstr>
      <vt:lpstr>Better GPS Integration – Analysis Report</vt:lpstr>
      <vt:lpstr>SPARK Pro 19 – Tool Usability</vt:lpstr>
      <vt:lpstr>PowerPoint Presentation</vt:lpstr>
      <vt:lpstr>SPARK Pro 20 – Roadmap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dave@vignettecreative.com</cp:lastModifiedBy>
  <cp:revision>80</cp:revision>
  <dcterms:modified xsi:type="dcterms:W3CDTF">2018-11-21T20:20:31Z</dcterms:modified>
</cp:coreProperties>
</file>