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Helvetica Neue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bold.fntdata"/><Relationship Id="rId20" Type="http://schemas.openxmlformats.org/officeDocument/2006/relationships/slide" Target="slides/slide15.xml"/><Relationship Id="rId42" Type="http://schemas.openxmlformats.org/officeDocument/2006/relationships/font" Target="fonts/HelveticaNeueLight-boldItalic.fntdata"/><Relationship Id="rId41" Type="http://schemas.openxmlformats.org/officeDocument/2006/relationships/font" Target="fonts/HelveticaNeueLigh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HelveticaNeueLight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fa61faee8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3fa61faee8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2d34b68f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2d34b68f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0d42fbc0b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0d42fbc0b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32288cb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32288cb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2d34b68f1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2d34b68f1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0d42fbc0b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0d42fbc0b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2d34b68f1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2d34b68f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2d34b68f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2d34b68f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new tag for generic parameters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 documenting instantiations and renamings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2d34b68f1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2d34b68f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2d34b68f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2d34b68f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2d34b68f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2d34b68f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fa61faee8_1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3fa61faee8_1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2d34b68f1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2d34b68f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2d34b68f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2d34b68f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2d34b68f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2d34b68f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f796ed4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f796ed4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2d34b68f1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2d34b68f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2d34b68f1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2d34b68f1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2d34b68f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2d34b68f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2d34b68f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2d34b68f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2d34b68f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2d34b68f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fa61faee8_1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3fa61faee8_1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2d34b68f1_1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42d34b68f1_1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2d34b68f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2d34b68f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d34b68f1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42d34b68f1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0d42fbc0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0d42fbc0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0d42fbc0b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0d42fbc0b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0d42fbc0b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0d42fbc0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3124e37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3124e37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1" i="0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gradFill>
          <a:gsLst>
            <a:gs pos="0">
              <a:srgbClr val="16273E"/>
            </a:gs>
            <a:gs pos="100000">
              <a:srgbClr val="060C12"/>
            </a:gs>
          </a:gsLst>
          <a:lin ang="1620003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7BCF9"/>
                </a:solidFill>
              </a:rPr>
              <a:t>IDEs</a:t>
            </a:r>
            <a:endParaRPr b="1">
              <a:solidFill>
                <a:srgbClr val="67BCF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GPS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AdaCore’s main IDE</a:t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Stability and speed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5" name="Google Shape;12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GPS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Learn view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2" name="Google Shape;13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4">
            <a:alphaModFix/>
          </a:blip>
          <a:srcRect b="0" l="0" r="56161" t="18360"/>
          <a:stretch/>
        </p:blipFill>
        <p:spPr>
          <a:xfrm>
            <a:off x="3656700" y="634325"/>
            <a:ext cx="3558472" cy="419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GPS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Libadalang view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Improved integration with debugger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new Registers view 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set values in Variables view 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lazy retrieve of callstack information 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Improved Scenario view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untyped variables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variables in aggregated projects 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Revamp and simplification of color preferences + theme support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0" name="Google Shape;14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GNATbench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Eclipse Plug-In for Ada</a:t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Support for Eclipse 4.8 Photon, Wind River WorkBench 4.15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Eclipse SimRel 2018-09 under test</a:t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Improved Ada/C++ exception handling on VxWorks 7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Better integration with WorkBench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improve support for compiler with GNAT Pro C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full access to environment managed by WorkBench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New UI for runtime selection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7" name="Google Shape;14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GNATbench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GNAThub integration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4" name="Google Shape;15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 rotWithShape="1">
          <a:blip r:embed="rId4">
            <a:alphaModFix/>
          </a:blip>
          <a:srcRect b="39571" l="40799" r="37759" t="29474"/>
          <a:stretch/>
        </p:blipFill>
        <p:spPr>
          <a:xfrm>
            <a:off x="523900" y="2094700"/>
            <a:ext cx="1960552" cy="15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/>
          <p:cNvPicPr preferRelativeResize="0"/>
          <p:nvPr/>
        </p:nvPicPr>
        <p:blipFill rotWithShape="1">
          <a:blip r:embed="rId5">
            <a:alphaModFix/>
          </a:blip>
          <a:srcRect b="0" l="0" r="24653" t="0"/>
          <a:stretch/>
        </p:blipFill>
        <p:spPr>
          <a:xfrm>
            <a:off x="3066376" y="670050"/>
            <a:ext cx="5903000" cy="42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GNATdoc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Documentation Generator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Support for generics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GNATdashboard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GNAT Tools Aggregation and Visualization</a:t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Support for SonarQube 6.7 LTS 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New Web UI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0" name="Google Shape;17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7BCF9"/>
                </a:solidFill>
              </a:rPr>
              <a:t>Tools</a:t>
            </a:r>
            <a:endParaRPr b="1">
              <a:solidFill>
                <a:srgbClr val="67BCF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GPRbuild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Multipurpose GNAT builder</a:t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Removed compile command line length limitation on Windows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Recompile if GNAT toolchain version changes between compiles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Propagation of static SAL link dependencies upstream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2" name="Google Shape;18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541" y="1105349"/>
            <a:ext cx="1675440" cy="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>
            <p:ph type="title"/>
          </p:nvPr>
        </p:nvSpPr>
        <p:spPr>
          <a:xfrm>
            <a:off x="978932" y="2188698"/>
            <a:ext cx="6235391" cy="97336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GNAT Pro Update</a:t>
            </a:r>
            <a:endParaRPr sz="500"/>
          </a:p>
        </p:txBody>
      </p:sp>
      <p:sp>
        <p:nvSpPr>
          <p:cNvPr id="64" name="Google Shape;64;p15"/>
          <p:cNvSpPr/>
          <p:nvPr/>
        </p:nvSpPr>
        <p:spPr>
          <a:xfrm>
            <a:off x="978932" y="3312080"/>
            <a:ext cx="6235391" cy="518409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Arnaud Charlet</a:t>
            </a:r>
            <a:endParaRPr b="1" sz="1100">
              <a:solidFill>
                <a:srgbClr val="357DB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2018-11-14</a:t>
            </a:r>
            <a:endParaRPr b="1" sz="1100">
              <a:solidFill>
                <a:srgbClr val="357DB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GNATcheck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Qualifiable </a:t>
            </a: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Coding Standard Checker</a:t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Many new GNATcheck rules implemented &amp; qualified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9" name="Google Shape;1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GNATcoverage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Qualifiable Code Coverage</a:t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Improved handling of pragmas wrt statement coverage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Support for programs with compressed debug info section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6" name="Google Shape;19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7BCF9"/>
                </a:solidFill>
              </a:rPr>
              <a:t>In Our Labs</a:t>
            </a:r>
            <a:endParaRPr b="1">
              <a:solidFill>
                <a:srgbClr val="67BCF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New Elaboration Algorithm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7" name="Google Shape;20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Taking complete call graph into account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Will solve porting efforts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8" name="Google Shape;20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 Pro C++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4" name="Google Shape;21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Cross Linux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VxWorks 6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VxWorks 7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5" name="Google Shape;21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 LLVM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Working on plugging GNAT front-end with LLVM code generator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2" name="Google Shape;22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GNATcoverage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8" name="Google Shape;22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Support for source instrumentation to provide coverage everywhere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9" name="Google Shape;22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GPR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Google Shape;235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Active work on GPR2 library and tools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6" name="Google Shape;23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Libadalang and Tools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Google Shape;242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Libadalang will replace all source navigation, cross reference and refactoring capabilities in GPS and GNATbench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GNATstub, GNATmetric, GNATcheck are also being transitioned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3" name="Google Shape;24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102" y="1567918"/>
            <a:ext cx="4717953" cy="2007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Release Schedule</a:t>
            </a:r>
            <a:endParaRPr b="1" i="0" sz="2600" u="none" cap="none" strike="noStrike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2540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999225" y="1272499"/>
            <a:ext cx="7260000" cy="30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Verdana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October: Preview release	Oct 201</a:t>
            </a:r>
            <a:r>
              <a:rPr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1</a:t>
            </a:r>
            <a:r>
              <a:rPr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.0	</a:t>
            </a:r>
            <a:r>
              <a:rPr b="0" i="1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Continuous Release Area</a:t>
            </a:r>
            <a:endParaRPr sz="500"/>
          </a:p>
          <a:p>
            <a:pPr indent="-228600" lvl="0" marL="2286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Verdana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February: 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Major release</a:t>
            </a: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Feb 201</a:t>
            </a:r>
            <a:r>
              <a:rPr b="1"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1</a:t>
            </a:r>
            <a:r>
              <a:rPr b="1"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.1</a:t>
            </a:r>
            <a:endParaRPr b="0" i="0" sz="15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Verdana"/>
              <a:buNone/>
            </a:pP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July: 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Corrective release</a:t>
            </a: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July 201</a:t>
            </a:r>
            <a:r>
              <a:rPr b="1"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1</a:t>
            </a:r>
            <a:r>
              <a:rPr b="1"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.2</a:t>
            </a:r>
            <a:endParaRPr sz="500"/>
          </a:p>
          <a:p>
            <a:pPr indent="-228600" lvl="0" marL="2286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Verdana"/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						</a:t>
            </a: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Oct 201</a:t>
            </a:r>
            <a:r>
              <a:rPr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</a:t>
            </a:r>
            <a:r>
              <a:rPr b="0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.0</a:t>
            </a:r>
            <a:endParaRPr sz="500"/>
          </a:p>
          <a:p>
            <a:pPr indent="-228600" lvl="0" marL="2286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Verdana"/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						Feb 20</a:t>
            </a:r>
            <a:r>
              <a:rPr b="1"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.1</a:t>
            </a:r>
            <a:endParaRPr sz="500"/>
          </a:p>
          <a:p>
            <a:pPr indent="-228600" lvl="0" marL="2286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Verdana"/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						July 20</a:t>
            </a:r>
            <a:r>
              <a:rPr b="1"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lang="en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20.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500"/>
          </a:p>
          <a:p>
            <a:pPr indent="-2540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7BCF9"/>
                </a:solidFill>
              </a:rPr>
              <a:t>GNAT</a:t>
            </a:r>
            <a:endParaRPr b="1">
              <a:solidFill>
                <a:srgbClr val="67BCF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72159" y="53759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 Pro 1</a:t>
            </a:r>
            <a:r>
              <a:rPr lang="en"/>
              <a:t>9</a:t>
            </a:r>
            <a:r>
              <a:rPr b="1" i="0" lang="en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 overview</a:t>
            </a:r>
            <a:endParaRPr b="1" i="0" sz="2600" u="none" cap="none" strike="noStrike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25400" lvl="0" marL="127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372159" y="1204232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62</a:t>
            </a:r>
            <a:r>
              <a:rPr i="0" lang="en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platforms (</a:t>
            </a: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57</a:t>
            </a:r>
            <a:r>
              <a:rPr i="0" lang="en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cross, 5 native)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Support for Ada 83, 95, 2005, 2012, 202x, SPARK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GCC 6.x ➠ GCC 7.x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Binutils: 2.28.51 ➠ 2.30.52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GDB 7.10 ➠ GDB 8.2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MinGW 3.1.0 ➠ 5.0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QEMU 2.8.1 ➠ 2.12</a:t>
            </a:r>
            <a:endParaRPr b="1" sz="1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 Pro Ports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 new ports, 11 new configurations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riscv64-elf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aarch64-elf-{linux,windows}64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aarch64-linux-linux64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aarch64-qnx-{linux,windows}64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aarch64-vx7-{linux,windows}64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ppc-linux-windows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x86-lynx178elf-{linux,windows}64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GNAT on VxWorks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Simplify mixing Ada/C++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Better integration of GNAT in Workbench (even for Ada-only projects)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Add support for Wind River's LLVM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Libadalang integration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Libadalang available to customers and supported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GNATpp now based on libadalang</a:t>
            </a:r>
            <a:b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faster and doesn’t require closure, support for simple preprocessor</a:t>
            </a:r>
            <a:b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i="1"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directives</a:t>
            </a:r>
            <a:endParaRPr i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More to come</a:t>
            </a:r>
            <a:endParaRPr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Other GNAT Highlights</a:t>
            </a:r>
            <a:endParaRPr b="1" sz="2600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Spectre V2 mitigation (</a:t>
            </a:r>
            <a:r>
              <a:rPr lang="en" sz="1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-mindirect-branch</a:t>
            </a: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en" sz="1600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-mfunction-return</a:t>
            </a: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switches)</a:t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Link time speedup on Windows for large executables with multiple DLLs</a:t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Full Ada 2012 syntax for C/C++ binding produced by -fdump-ada-spec</a:t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Improved suppression of access-before-elaboration checks and warnings</a:t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AWS improvements</a:t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Enhanced interoperability with Apache CXF for document/literal WSDL and generated SOAP messages.</a:t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Improved session handling security by using a configurable private hash.</a:t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