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  <p:sldMasterId id="2147483669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elvetica Neue" panose="02000503000000020004" pitchFamily="2" charset="0"/>
      <p:regular r:id="rId33"/>
      <p:bold r:id="rId34"/>
      <p:italic r:id="rId35"/>
      <p:boldItalic r:id="rId36"/>
    </p:embeddedFont>
    <p:embeddedFont>
      <p:font typeface="Helvetica Neue Light" panose="02000403000000020004" pitchFamily="2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/>
    <p:restoredTop sz="94660"/>
  </p:normalViewPr>
  <p:slideViewPr>
    <p:cSldViewPr snapToGrid="0">
      <p:cViewPr varScale="1">
        <p:scale>
          <a:sx n="158" d="100"/>
          <a:sy n="158" d="100"/>
        </p:scale>
        <p:origin x="102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fa61faee8_1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3fa61faee8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2cb9d36dd_0_1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42cb9d36d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2cb9d36dd_0_1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42cb9d36d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2cb9d36dd_0_1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42cb9d36dd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2cb9d36dd_0_2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42cb9d36dd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2cb9d36dd_0_19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42cb9d36dd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35f7e64b9_1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435f7e64b9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2cb9d36dd_0_3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42cb9d36dd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37368e478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437368e4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2cb9d36dd_0_2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42cb9d36dd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35f7e64b9_1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435f7e64b9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2cb9d36dd_0_2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42cb9d36dd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35f7e64b9_1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435f7e64b9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2cb9d36dd_0_2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42cb9d36d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2cb9d36dd_0_2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42cb9d36dd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2cb9d36dd_0_20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42cb9d36dd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2cb9d36dd_0_2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42cb9d36dd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2cb9d36dd_0_28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42cb9d36dd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2cb9d36dd_0_2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42cb9d36dd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2cb9d36dd_0_2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42cb9d36dd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2cb9d36dd_0_2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42cb9d36dd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fa61faee8_1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3fa61faee8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2cb9d36d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42cb9d36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2cb9d36dd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18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39" name="Google Shape;139;g42cb9d36d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x">
  <p:cSld name="TITLE_AND_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2600" b="1" i="0" u="none" strike="noStrike" cap="none">
                <a:solidFill>
                  <a:srgbClr val="67BCF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177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2540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342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431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5207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596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685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1812726" y="2652117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sz="1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sz="1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sz="1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sz="1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sz="1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3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2600" b="1" i="0" u="none" strike="noStrike" cap="none">
                <a:solidFill>
                  <a:srgbClr val="67BCF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177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2540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342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431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5207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596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685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1645295" y="334863"/>
            <a:ext cx="2812800" cy="2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3200" b="1" i="0" u="none" strike="noStrike" cap="none">
                <a:solidFill>
                  <a:srgbClr val="67BCF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177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2540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342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431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5207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596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685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1645295" y="2511474"/>
            <a:ext cx="2812800" cy="21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sz="1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sz="1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sz="1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sz="1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sz="1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3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2600" b="1" i="0" u="none" strike="noStrike" cap="none">
                <a:solidFill>
                  <a:srgbClr val="67BCF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177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2540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342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431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5207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596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685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1645295" y="1366242"/>
            <a:ext cx="2812800" cy="3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/>
          <a:lstStyle>
            <a:lvl1pPr marL="457200" marR="0" lvl="0" indent="-298450" algn="l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Verdana"/>
              <a:buChar char="•"/>
              <a:defRPr sz="1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98450" algn="l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Verdana"/>
              <a:buChar char="•"/>
              <a:defRPr sz="1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98450" algn="l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Verdana"/>
              <a:buChar char="•"/>
              <a:defRPr sz="1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98450" algn="l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Verdana"/>
              <a:buChar char="•"/>
              <a:defRPr sz="1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98450" algn="l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Verdana"/>
              <a:buChar char="•"/>
              <a:defRPr sz="1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1645295" y="669726"/>
            <a:ext cx="5853300" cy="3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/>
          <a:lstStyle>
            <a:lvl1pPr marL="457200" marR="0" lvl="0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sz="2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sz="2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sz="2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sz="2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sz="2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sldNum" idx="12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 txBox="1">
            <a:spLocks noGrp="1"/>
          </p:cNvSpPr>
          <p:nvPr>
            <p:ph type="sldNum" idx="12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16273E"/>
            </a:gs>
            <a:gs pos="100000">
              <a:srgbClr val="060C12"/>
            </a:gs>
          </a:gsLst>
          <a:lin ang="16200038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12740"/>
            </a:gs>
            <a:gs pos="100000">
              <a:srgbClr val="040B11"/>
            </a:gs>
          </a:gsLst>
          <a:lin ang="5400012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645295" y="133945"/>
            <a:ext cx="58533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2600" b="1" i="0" u="none" strike="noStrike" cap="none">
                <a:solidFill>
                  <a:srgbClr val="67BCF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177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2540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342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431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5207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5969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68580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645295" y="1366242"/>
            <a:ext cx="5853300" cy="3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/>
          <a:lstStyle>
            <a:lvl1pPr marL="457200" marR="0" lvl="0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sz="2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sz="2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sz="2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sz="2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sz="2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0769" y="4492445"/>
            <a:ext cx="798928" cy="34067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541" y="1105349"/>
            <a:ext cx="1675440" cy="7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978932" y="2188698"/>
            <a:ext cx="6235391" cy="97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Market perspective - what’s new and where are we heading?</a:t>
            </a:r>
            <a:endParaRPr sz="500"/>
          </a:p>
        </p:txBody>
      </p:sp>
      <p:sp>
        <p:nvSpPr>
          <p:cNvPr id="87" name="Google Shape;87;p23"/>
          <p:cNvSpPr/>
          <p:nvPr/>
        </p:nvSpPr>
        <p:spPr>
          <a:xfrm>
            <a:off x="978932" y="3312080"/>
            <a:ext cx="6235391" cy="51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Jamie Ayre</a:t>
            </a:r>
            <a:endParaRPr sz="1100" b="1">
              <a:solidFill>
                <a:srgbClr val="357DB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Wednesday November 14th, Boston</a:t>
            </a:r>
            <a:endParaRPr sz="1100" b="1">
              <a:solidFill>
                <a:srgbClr val="357DB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2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Ada/C/C++ - GNAT supports them all</a:t>
            </a:r>
            <a:endParaRPr sz="500"/>
          </a:p>
        </p:txBody>
      </p:sp>
      <p:sp>
        <p:nvSpPr>
          <p:cNvPr id="183" name="Google Shape;183;p32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7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marR="0" lvl="0" indent="-120650" algn="l" rtl="0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C++ - native platforms: Linux and Windows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marR="0" lvl="0" indent="-1206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C++ - support for Embedded Linux &amp; RTOS platforms coming in 2019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marR="0" lvl="0" indent="-1206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Assurance available for all languages and platforms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○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Let us know what your plans and needs are!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3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Services for the discerning developer</a:t>
            </a:r>
            <a:endParaRPr sz="500"/>
          </a:p>
        </p:txBody>
      </p:sp>
      <p:sp>
        <p:nvSpPr>
          <p:cNvPr id="190" name="Google Shape;190;p33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7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marR="0" lvl="0" indent="-120650" algn="l" rtl="0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Getting the most out of AdaCore tools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marR="0" lvl="0" indent="-1206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Getting the most out of AdaCore technical expertise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marR="0" lvl="0" indent="-1206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Adopting and adapting the products to your environment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4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Beefing our RTOS support</a:t>
            </a:r>
            <a:endParaRPr sz="500"/>
          </a:p>
        </p:txBody>
      </p:sp>
      <p:sp>
        <p:nvSpPr>
          <p:cNvPr id="197" name="Google Shape;197;p34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7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marR="0" lvl="0" indent="-120650" algn="l" rtl="0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VxWorks 6, 7 &amp; 653 support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ARM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PowerPC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Intel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64 &amp; 32 bit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23850" algn="l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C++ 2019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Beefing our RTOS support</a:t>
            </a:r>
            <a:endParaRPr sz="500"/>
          </a:p>
        </p:txBody>
      </p:sp>
      <p:sp>
        <p:nvSpPr>
          <p:cNvPr id="204" name="Google Shape;204;p35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7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marR="0" lvl="0" indent="-120650" algn="l" rtl="0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LynxOS-178 2.2.4 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x86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238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PPC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marR="0" lvl="0" indent="-1206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LynxOS Separation Kernel on Intel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6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We can’t do it all...</a:t>
            </a:r>
            <a:endParaRPr sz="500"/>
          </a:p>
        </p:txBody>
      </p:sp>
      <p:sp>
        <p:nvSpPr>
          <p:cNvPr id="211" name="Google Shape;211;p36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7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marR="0" lvl="0" indent="-120650" algn="l" rtl="0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Rapita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marR="0" lvl="0" indent="-1206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Vector 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marR="0" lvl="0" indent="-1206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RTI 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marR="0" lvl="0" indent="-1206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Verocel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marR="0" lvl="0" indent="-1206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Lauterbach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marR="0" lvl="0" indent="-1206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...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7"/>
          <p:cNvSpPr txBox="1">
            <a:spLocks noGrp="1"/>
          </p:cNvSpPr>
          <p:nvPr>
            <p:ph type="title"/>
          </p:nvPr>
        </p:nvSpPr>
        <p:spPr>
          <a:xfrm>
            <a:off x="623425" y="1842650"/>
            <a:ext cx="4100400" cy="22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FACE</a:t>
            </a:r>
            <a:b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2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what is that?</a:t>
            </a:r>
            <a:endParaRPr sz="500">
              <a:solidFill>
                <a:srgbClr val="FFFFFF"/>
              </a:solidFill>
            </a:endParaRPr>
          </a:p>
        </p:txBody>
      </p:sp>
      <p:pic>
        <p:nvPicPr>
          <p:cNvPr id="218" name="Google Shape;21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800" y="408713"/>
            <a:ext cx="3403675" cy="432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8"/>
          <p:cNvSpPr txBox="1">
            <a:spLocks noGrp="1"/>
          </p:cNvSpPr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Focusing our strategy </a:t>
            </a:r>
            <a:endParaRPr sz="500"/>
          </a:p>
        </p:txBody>
      </p:sp>
      <p:sp>
        <p:nvSpPr>
          <p:cNvPr id="225" name="Google Shape;225;p38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name="adj" fmla="val 465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Promoting Ada as a modern language to new markets...</a:t>
            </a:r>
            <a:endParaRPr sz="3600" b="0" i="0" u="none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9"/>
          <p:cNvSpPr txBox="1">
            <a:spLocks noGrp="1"/>
          </p:cNvSpPr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Teach software engineering, not coding...</a:t>
            </a:r>
            <a:endParaRPr sz="500"/>
          </a:p>
        </p:txBody>
      </p:sp>
      <p:sp>
        <p:nvSpPr>
          <p:cNvPr id="232" name="Google Shape;232;p39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name="adj" fmla="val 465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Thanks to our Academic partners here today</a:t>
            </a:r>
            <a:endParaRPr sz="3600" b="0" i="0" u="none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0"/>
          <p:cNvSpPr txBox="1">
            <a:spLocks noGrp="1"/>
          </p:cNvSpPr>
          <p:nvPr>
            <p:ph type="title"/>
          </p:nvPr>
        </p:nvSpPr>
        <p:spPr>
          <a:xfrm>
            <a:off x="623425" y="1842650"/>
            <a:ext cx="4100400" cy="22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Cybersecurity</a:t>
            </a:r>
            <a:b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2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what does it mean?</a:t>
            </a:r>
            <a:endParaRPr sz="500">
              <a:solidFill>
                <a:srgbClr val="FFFFFF"/>
              </a:solidFill>
            </a:endParaRPr>
          </a:p>
        </p:txBody>
      </p:sp>
      <p:pic>
        <p:nvPicPr>
          <p:cNvPr id="239" name="Google Shape;23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2550" y="533290"/>
            <a:ext cx="2634170" cy="3959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1"/>
          <p:cNvSpPr txBox="1">
            <a:spLocks noGrp="1"/>
          </p:cNvSpPr>
          <p:nvPr>
            <p:ph type="title"/>
          </p:nvPr>
        </p:nvSpPr>
        <p:spPr>
          <a:xfrm>
            <a:off x="1254600" y="515675"/>
            <a:ext cx="67227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Cybersecurity — </a:t>
            </a:r>
            <a:r>
              <a:rPr lang="en" sz="2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How can Ada help?</a:t>
            </a:r>
            <a:endParaRPr sz="500">
              <a:solidFill>
                <a:srgbClr val="FFFFFF"/>
              </a:solidFill>
            </a:endParaRPr>
          </a:p>
        </p:txBody>
      </p:sp>
      <p:pic>
        <p:nvPicPr>
          <p:cNvPr id="246" name="Google Shape;24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1482978"/>
            <a:ext cx="9143997" cy="3660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4"/>
          <p:cNvSpPr txBox="1">
            <a:spLocks noGrp="1"/>
          </p:cNvSpPr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It’s all about you</a:t>
            </a:r>
            <a:endParaRPr sz="500"/>
          </a:p>
        </p:txBody>
      </p:sp>
      <p:sp>
        <p:nvSpPr>
          <p:cNvPr id="94" name="Google Shape;94;p24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name="adj" fmla="val 465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This event is your event!  </a:t>
            </a:r>
            <a:endParaRPr sz="3600" b="0" i="0" u="none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2"/>
          <p:cNvSpPr txBox="1">
            <a:spLocks noGrp="1"/>
          </p:cNvSpPr>
          <p:nvPr>
            <p:ph type="title"/>
          </p:nvPr>
        </p:nvSpPr>
        <p:spPr>
          <a:xfrm>
            <a:off x="623425" y="2299850"/>
            <a:ext cx="38238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Ada is economical</a:t>
            </a:r>
            <a:endParaRPr sz="500">
              <a:solidFill>
                <a:srgbClr val="FFFFFF"/>
              </a:solidFill>
            </a:endParaRPr>
          </a:p>
        </p:txBody>
      </p:sp>
      <p:pic>
        <p:nvPicPr>
          <p:cNvPr id="253" name="Google Shape;2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725" y="488475"/>
            <a:ext cx="4668077" cy="400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3"/>
          <p:cNvSpPr txBox="1">
            <a:spLocks noGrp="1"/>
          </p:cNvSpPr>
          <p:nvPr>
            <p:ph type="title"/>
          </p:nvPr>
        </p:nvSpPr>
        <p:spPr>
          <a:xfrm>
            <a:off x="942147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112740"/>
                </a:solidFill>
                <a:latin typeface="Verdana"/>
                <a:ea typeface="Verdana"/>
                <a:cs typeface="Verdana"/>
                <a:sym typeface="Verdana"/>
              </a:rPr>
              <a:t>So who’s convinced?</a:t>
            </a:r>
            <a:endParaRPr sz="500">
              <a:solidFill>
                <a:srgbClr val="112740"/>
              </a:solidFill>
            </a:endParaRPr>
          </a:p>
        </p:txBody>
      </p:sp>
      <p:pic>
        <p:nvPicPr>
          <p:cNvPr id="260" name="Google Shape;26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150" y="2302461"/>
            <a:ext cx="2692850" cy="5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0425" y="3319987"/>
            <a:ext cx="2143125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7675" y="2082963"/>
            <a:ext cx="3339249" cy="9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9912" y="1078263"/>
            <a:ext cx="1224200" cy="12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1659">
            <a:off x="468350" y="1796496"/>
            <a:ext cx="2777001" cy="155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4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Resources to help you code</a:t>
            </a:r>
            <a:endParaRPr sz="500"/>
          </a:p>
        </p:txBody>
      </p:sp>
      <p:pic>
        <p:nvPicPr>
          <p:cNvPr id="271" name="Google Shape;27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4924">
            <a:off x="2465325" y="2293170"/>
            <a:ext cx="2777000" cy="153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58092">
            <a:off x="5631550" y="2532933"/>
            <a:ext cx="2777000" cy="155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83068">
            <a:off x="3626350" y="1608250"/>
            <a:ext cx="2777000" cy="15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5"/>
          <p:cNvPicPr preferRelativeResize="0"/>
          <p:nvPr/>
        </p:nvPicPr>
        <p:blipFill rotWithShape="1">
          <a:blip r:embed="rId4">
            <a:alphaModFix/>
          </a:blip>
          <a:srcRect l="8906" r="-5506"/>
          <a:stretch/>
        </p:blipFill>
        <p:spPr>
          <a:xfrm>
            <a:off x="3625700" y="0"/>
            <a:ext cx="7449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5"/>
          <p:cNvSpPr txBox="1">
            <a:spLocks noGrp="1"/>
          </p:cNvSpPr>
          <p:nvPr>
            <p:ph type="title"/>
          </p:nvPr>
        </p:nvSpPr>
        <p:spPr>
          <a:xfrm>
            <a:off x="623425" y="1270750"/>
            <a:ext cx="2694000" cy="3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Going Green</a:t>
            </a:r>
            <a:b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2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Newsletter paper or electronic?</a:t>
            </a:r>
            <a:endParaRPr sz="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name="adj" fmla="val 465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Ada continues to be our focus, exceptional customer support is our business. </a:t>
            </a:r>
            <a:endParaRPr sz="3600" b="0" i="0" u="none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86" name="Google Shape;28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6"/>
          <p:cNvSpPr txBox="1">
            <a:spLocks noGrp="1"/>
          </p:cNvSpPr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Focusing our strategy </a:t>
            </a:r>
            <a:endParaRPr sz="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name="adj" fmla="val 465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Please continue to help us grow </a:t>
            </a:r>
            <a:endParaRPr sz="3600" b="0" i="0" u="none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93" name="Google Shape;29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7"/>
          <p:cNvSpPr txBox="1">
            <a:spLocks noGrp="1"/>
          </p:cNvSpPr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Focusing our strategy </a:t>
            </a:r>
            <a:endParaRPr sz="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Please pester the AdaCore staff!</a:t>
            </a:r>
            <a:endParaRPr sz="500"/>
          </a:p>
        </p:txBody>
      </p:sp>
      <p:sp>
        <p:nvSpPr>
          <p:cNvPr id="101" name="Google Shape;101;p25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name="adj" fmla="val 465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We’re here to answer your questions, discuss roadmaps, don’t leave with any un-asked questions! </a:t>
            </a:r>
            <a:endParaRPr sz="3600" b="0" i="0" u="none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Technical team is well represented!</a:t>
            </a:r>
            <a:endParaRPr sz="500"/>
          </a:p>
        </p:txBody>
      </p:sp>
      <p:sp>
        <p:nvSpPr>
          <p:cNvPr id="108" name="Google Shape;108;p26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name="adj" fmla="val 465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GNAT Pro, GPS, SPARK, CodePeer, Coverage, QGen, Libadalang, Cybersecurity, ... </a:t>
            </a:r>
            <a:endParaRPr sz="3600" b="0" i="0" u="none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Goodies!</a:t>
            </a:r>
            <a:endParaRPr sz="500"/>
          </a:p>
        </p:txBody>
      </p:sp>
      <p:sp>
        <p:nvSpPr>
          <p:cNvPr id="115" name="Google Shape;115;p27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name="adj" fmla="val 465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Help yourself to all the collateral available (we don’t want to take it home!)</a:t>
            </a:r>
            <a:endParaRPr sz="3600" b="0" i="0" u="none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942084" y="334217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Focusing our strategy </a:t>
            </a:r>
            <a:endParaRPr sz="500"/>
          </a:p>
        </p:txBody>
      </p:sp>
      <p:sp>
        <p:nvSpPr>
          <p:cNvPr id="122" name="Google Shape;122;p28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name="adj" fmla="val 465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Deepening our technical offer for our existing customers whilst promoting Ada to new markets.</a:t>
            </a:r>
            <a:endParaRPr sz="3600" b="0" i="0" u="none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9"/>
          <p:cNvSpPr txBox="1">
            <a:spLocks noGrp="1"/>
          </p:cNvSpPr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Focusing our strategy </a:t>
            </a:r>
            <a:endParaRPr sz="500"/>
          </a:p>
        </p:txBody>
      </p:sp>
      <p:sp>
        <p:nvSpPr>
          <p:cNvPr id="129" name="Google Shape;129;p29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name="adj" fmla="val 465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0500" tIns="190500" rIns="190500" bIns="1905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But what does that really mean? How does that translate?</a:t>
            </a:r>
            <a:endParaRPr sz="3600" b="0" i="0" u="none" strike="noStrike" cap="non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0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Products for the discerning developer</a:t>
            </a:r>
            <a:endParaRPr sz="500"/>
          </a:p>
        </p:txBody>
      </p:sp>
      <p:sp>
        <p:nvSpPr>
          <p:cNvPr id="136" name="Google Shape;136;p30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marR="0" lvl="0" indent="-120650" algn="l" rtl="0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GNAT Pro Assurance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marR="0" lvl="0" indent="-12065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C++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0" marR="0" lvl="0" indent="-120650" algn="l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500"/>
              <a:buFont typeface="Verdana"/>
              <a:buChar char="-"/>
            </a:pPr>
            <a:r>
              <a:rPr lang="en" sz="1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Services</a:t>
            </a: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>
            <a:spLocks noGrp="1"/>
          </p:cNvSpPr>
          <p:nvPr>
            <p:ph type="sldNum" idx="12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9</a:t>
            </a:fld>
            <a:endParaRPr sz="7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2" name="Google Shape;142;p31"/>
          <p:cNvSpPr txBox="1"/>
          <p:nvPr/>
        </p:nvSpPr>
        <p:spPr>
          <a:xfrm>
            <a:off x="3290590" y="127179"/>
            <a:ext cx="58533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7BCF9"/>
                </a:solidFill>
                <a:latin typeface="Verdana"/>
                <a:ea typeface="Verdana"/>
                <a:cs typeface="Verdana"/>
                <a:sym typeface="Verdana"/>
              </a:rPr>
              <a:t>GNAT Pro Assurance</a:t>
            </a:r>
            <a:endParaRPr sz="500"/>
          </a:p>
        </p:txBody>
      </p:sp>
      <p:sp>
        <p:nvSpPr>
          <p:cNvPr id="143" name="Google Shape;143;p31"/>
          <p:cNvSpPr/>
          <p:nvPr/>
        </p:nvSpPr>
        <p:spPr>
          <a:xfrm>
            <a:off x="617397" y="2716625"/>
            <a:ext cx="7404300" cy="159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endParaRPr sz="7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4" name="Google Shape;144;p31"/>
          <p:cNvGrpSpPr/>
          <p:nvPr/>
        </p:nvGrpSpPr>
        <p:grpSpPr>
          <a:xfrm>
            <a:off x="617380" y="1767665"/>
            <a:ext cx="7404407" cy="1766049"/>
            <a:chOff x="1043608" y="4765335"/>
            <a:chExt cx="6912900" cy="1599102"/>
          </a:xfrm>
        </p:grpSpPr>
        <p:sp>
          <p:nvSpPr>
            <p:cNvPr id="145" name="Google Shape;145;p31"/>
            <p:cNvSpPr/>
            <p:nvPr/>
          </p:nvSpPr>
          <p:spPr>
            <a:xfrm rot="-2244718">
              <a:off x="3969426" y="5203724"/>
              <a:ext cx="1458665" cy="4602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Helvetica Neue Light"/>
                <a:buNone/>
              </a:pPr>
              <a:endParaRPr sz="7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1"/>
            <p:cNvSpPr/>
            <p:nvPr/>
          </p:nvSpPr>
          <p:spPr>
            <a:xfrm>
              <a:off x="4283431" y="5400898"/>
              <a:ext cx="144000" cy="144000"/>
            </a:xfrm>
            <a:prstGeom prst="ellipse">
              <a:avLst/>
            </a:prstGeom>
            <a:solidFill>
              <a:srgbClr val="8EAFCB"/>
            </a:solidFill>
            <a:ln w="9525" cap="flat" cmpd="sng">
              <a:solidFill>
                <a:srgbClr val="3377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Helvetica Neue Light"/>
                <a:buNone/>
              </a:pPr>
              <a:endParaRPr sz="7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31"/>
            <p:cNvSpPr/>
            <p:nvPr/>
          </p:nvSpPr>
          <p:spPr>
            <a:xfrm>
              <a:off x="4612114" y="5152064"/>
              <a:ext cx="144000" cy="144000"/>
            </a:xfrm>
            <a:prstGeom prst="ellipse">
              <a:avLst/>
            </a:prstGeom>
            <a:solidFill>
              <a:srgbClr val="8EAFCB"/>
            </a:solidFill>
            <a:ln w="9525" cap="flat" cmpd="sng">
              <a:solidFill>
                <a:srgbClr val="3377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Helvetica Neue Light"/>
                <a:buNone/>
              </a:pPr>
              <a:endParaRPr sz="7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31"/>
            <p:cNvSpPr txBox="1"/>
            <p:nvPr/>
          </p:nvSpPr>
          <p:spPr>
            <a:xfrm>
              <a:off x="4684122" y="5080055"/>
              <a:ext cx="576000" cy="18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i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18.1</a:t>
              </a:r>
              <a:endParaRPr sz="500"/>
            </a:p>
          </p:txBody>
        </p:sp>
        <p:sp>
          <p:nvSpPr>
            <p:cNvPr id="149" name="Google Shape;149;p31"/>
            <p:cNvSpPr txBox="1"/>
            <p:nvPr/>
          </p:nvSpPr>
          <p:spPr>
            <a:xfrm>
              <a:off x="4427449" y="5339924"/>
              <a:ext cx="576000" cy="18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i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18.0</a:t>
              </a:r>
              <a:endParaRPr sz="500"/>
            </a:p>
          </p:txBody>
        </p:sp>
        <p:sp>
          <p:nvSpPr>
            <p:cNvPr id="150" name="Google Shape;150;p31"/>
            <p:cNvSpPr/>
            <p:nvPr/>
          </p:nvSpPr>
          <p:spPr>
            <a:xfrm>
              <a:off x="5292080" y="5661248"/>
              <a:ext cx="72000" cy="720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rgbClr val="3377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Helvetica Neue Light"/>
                <a:buNone/>
              </a:pPr>
              <a:endParaRPr sz="7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1"/>
            <p:cNvSpPr txBox="1"/>
            <p:nvPr/>
          </p:nvSpPr>
          <p:spPr>
            <a:xfrm>
              <a:off x="5004048" y="5733256"/>
              <a:ext cx="648000" cy="18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19.0</a:t>
              </a:r>
              <a:r>
                <a:rPr lang="en" sz="1100" i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</a:t>
              </a:r>
              <a:endParaRPr sz="500"/>
            </a:p>
          </p:txBody>
        </p:sp>
        <p:cxnSp>
          <p:nvCxnSpPr>
            <p:cNvPr id="152" name="Google Shape;152;p31"/>
            <p:cNvCxnSpPr/>
            <p:nvPr/>
          </p:nvCxnSpPr>
          <p:spPr>
            <a:xfrm>
              <a:off x="1043608" y="6165304"/>
              <a:ext cx="69129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rgbClr val="91B9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3" name="Google Shape;153;p31"/>
            <p:cNvCxnSpPr/>
            <p:nvPr/>
          </p:nvCxnSpPr>
          <p:spPr>
            <a:xfrm>
              <a:off x="2555776" y="6093296"/>
              <a:ext cx="0" cy="14400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rgbClr val="91B9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4" name="Google Shape;154;p31"/>
            <p:cNvCxnSpPr/>
            <p:nvPr/>
          </p:nvCxnSpPr>
          <p:spPr>
            <a:xfrm>
              <a:off x="4283968" y="6093296"/>
              <a:ext cx="0" cy="14400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rgbClr val="91B9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5" name="Google Shape;155;p31"/>
            <p:cNvCxnSpPr/>
            <p:nvPr/>
          </p:nvCxnSpPr>
          <p:spPr>
            <a:xfrm>
              <a:off x="6156176" y="6093296"/>
              <a:ext cx="0" cy="14400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rgbClr val="91B9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6" name="Google Shape;156;p31"/>
            <p:cNvSpPr txBox="1"/>
            <p:nvPr/>
          </p:nvSpPr>
          <p:spPr>
            <a:xfrm>
              <a:off x="3131840" y="6176337"/>
              <a:ext cx="648000" cy="18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i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endParaRPr sz="500"/>
            </a:p>
          </p:txBody>
        </p:sp>
        <p:sp>
          <p:nvSpPr>
            <p:cNvPr id="157" name="Google Shape;157;p31"/>
            <p:cNvSpPr txBox="1"/>
            <p:nvPr/>
          </p:nvSpPr>
          <p:spPr>
            <a:xfrm>
              <a:off x="4932040" y="6176337"/>
              <a:ext cx="648000" cy="18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i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endParaRPr sz="110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31"/>
            <p:cNvSpPr txBox="1"/>
            <p:nvPr/>
          </p:nvSpPr>
          <p:spPr>
            <a:xfrm>
              <a:off x="6732240" y="6176337"/>
              <a:ext cx="648000" cy="18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17150" rIns="34275" bIns="171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i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endParaRPr sz="500"/>
            </a:p>
          </p:txBody>
        </p:sp>
      </p:grpSp>
      <p:sp>
        <p:nvSpPr>
          <p:cNvPr id="159" name="Google Shape;159;p31"/>
          <p:cNvSpPr/>
          <p:nvPr/>
        </p:nvSpPr>
        <p:spPr>
          <a:xfrm>
            <a:off x="2694296" y="2752521"/>
            <a:ext cx="77100" cy="795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rgbClr val="3377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endParaRPr sz="7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1"/>
          <p:cNvSpPr txBox="1"/>
          <p:nvPr/>
        </p:nvSpPr>
        <p:spPr>
          <a:xfrm>
            <a:off x="2385780" y="2832044"/>
            <a:ext cx="6942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18.0</a:t>
            </a:r>
            <a:r>
              <a:rPr lang="en" sz="110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endParaRPr sz="500"/>
          </a:p>
        </p:txBody>
      </p:sp>
      <p:sp>
        <p:nvSpPr>
          <p:cNvPr id="161" name="Google Shape;161;p31"/>
          <p:cNvSpPr/>
          <p:nvPr/>
        </p:nvSpPr>
        <p:spPr>
          <a:xfrm>
            <a:off x="4858918" y="1887236"/>
            <a:ext cx="154200" cy="159000"/>
          </a:xfrm>
          <a:prstGeom prst="ellipse">
            <a:avLst/>
          </a:prstGeom>
          <a:solidFill>
            <a:srgbClr val="8EAFCB"/>
          </a:solidFill>
          <a:ln w="9525" cap="flat" cmpd="sng">
            <a:solidFill>
              <a:srgbClr val="3377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endParaRPr sz="7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1"/>
          <p:cNvSpPr txBox="1"/>
          <p:nvPr/>
        </p:nvSpPr>
        <p:spPr>
          <a:xfrm>
            <a:off x="4881305" y="1798476"/>
            <a:ext cx="617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18.2</a:t>
            </a:r>
            <a:endParaRPr sz="500"/>
          </a:p>
        </p:txBody>
      </p:sp>
      <p:sp>
        <p:nvSpPr>
          <p:cNvPr id="163" name="Google Shape;163;p31"/>
          <p:cNvSpPr/>
          <p:nvPr/>
        </p:nvSpPr>
        <p:spPr>
          <a:xfrm rot="-389876">
            <a:off x="5176269" y="1556531"/>
            <a:ext cx="2767579" cy="6824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endParaRPr sz="7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1"/>
          <p:cNvSpPr/>
          <p:nvPr/>
        </p:nvSpPr>
        <p:spPr>
          <a:xfrm>
            <a:off x="5809085" y="1597347"/>
            <a:ext cx="154200" cy="159000"/>
          </a:xfrm>
          <a:prstGeom prst="ellipse">
            <a:avLst/>
          </a:prstGeom>
          <a:solidFill>
            <a:srgbClr val="8EAFCB"/>
          </a:solidFill>
          <a:ln w="9525" cap="flat" cmpd="sng">
            <a:solidFill>
              <a:srgbClr val="3377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endParaRPr sz="7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1"/>
          <p:cNvSpPr/>
          <p:nvPr/>
        </p:nvSpPr>
        <p:spPr>
          <a:xfrm>
            <a:off x="6633458" y="1496620"/>
            <a:ext cx="154200" cy="159000"/>
          </a:xfrm>
          <a:prstGeom prst="ellipse">
            <a:avLst/>
          </a:prstGeom>
          <a:solidFill>
            <a:srgbClr val="8EAFCB"/>
          </a:solidFill>
          <a:ln w="9525" cap="flat" cmpd="sng">
            <a:solidFill>
              <a:srgbClr val="3377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endParaRPr sz="7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1"/>
          <p:cNvSpPr/>
          <p:nvPr/>
        </p:nvSpPr>
        <p:spPr>
          <a:xfrm>
            <a:off x="7317865" y="1404339"/>
            <a:ext cx="154200" cy="159000"/>
          </a:xfrm>
          <a:prstGeom prst="ellipse">
            <a:avLst/>
          </a:prstGeom>
          <a:solidFill>
            <a:srgbClr val="8EAFCB"/>
          </a:solidFill>
          <a:ln w="9525" cap="flat" cmpd="sng">
            <a:solidFill>
              <a:srgbClr val="3377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endParaRPr sz="7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1"/>
          <p:cNvSpPr txBox="1"/>
          <p:nvPr/>
        </p:nvSpPr>
        <p:spPr>
          <a:xfrm>
            <a:off x="5753699" y="1688020"/>
            <a:ext cx="617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18.3</a:t>
            </a:r>
            <a:endParaRPr sz="1100" i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1"/>
          <p:cNvSpPr txBox="1"/>
          <p:nvPr/>
        </p:nvSpPr>
        <p:spPr>
          <a:xfrm>
            <a:off x="6499760" y="1612030"/>
            <a:ext cx="617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18.4</a:t>
            </a:r>
            <a:endParaRPr sz="500"/>
          </a:p>
        </p:txBody>
      </p:sp>
      <p:sp>
        <p:nvSpPr>
          <p:cNvPr id="169" name="Google Shape;169;p31"/>
          <p:cNvSpPr txBox="1"/>
          <p:nvPr/>
        </p:nvSpPr>
        <p:spPr>
          <a:xfrm>
            <a:off x="7233284" y="1513365"/>
            <a:ext cx="617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18.5</a:t>
            </a:r>
            <a:endParaRPr sz="500"/>
          </a:p>
        </p:txBody>
      </p:sp>
      <p:sp>
        <p:nvSpPr>
          <p:cNvPr id="170" name="Google Shape;170;p31"/>
          <p:cNvSpPr/>
          <p:nvPr/>
        </p:nvSpPr>
        <p:spPr>
          <a:xfrm>
            <a:off x="176266" y="1007641"/>
            <a:ext cx="865800" cy="5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endParaRPr sz="7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1"/>
          <p:cNvSpPr/>
          <p:nvPr/>
        </p:nvSpPr>
        <p:spPr>
          <a:xfrm>
            <a:off x="187836" y="1420422"/>
            <a:ext cx="865800" cy="5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endParaRPr sz="7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1"/>
          <p:cNvSpPr txBox="1"/>
          <p:nvPr/>
        </p:nvSpPr>
        <p:spPr>
          <a:xfrm>
            <a:off x="1258265" y="901219"/>
            <a:ext cx="722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Enterprise</a:t>
            </a:r>
            <a:endParaRPr sz="1100" i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31"/>
          <p:cNvSpPr txBox="1"/>
          <p:nvPr/>
        </p:nvSpPr>
        <p:spPr>
          <a:xfrm>
            <a:off x="1076097" y="1284750"/>
            <a:ext cx="13983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Assurance (on 18)</a:t>
            </a:r>
            <a:endParaRPr sz="1100" i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4" name="Google Shape;174;p31"/>
          <p:cNvCxnSpPr/>
          <p:nvPr/>
        </p:nvCxnSpPr>
        <p:spPr>
          <a:xfrm>
            <a:off x="1242714" y="892377"/>
            <a:ext cx="0" cy="239700"/>
          </a:xfrm>
          <a:prstGeom prst="straightConnector1">
            <a:avLst/>
          </a:prstGeom>
          <a:noFill/>
          <a:ln w="25400" cap="flat" cmpd="sng">
            <a:solidFill>
              <a:srgbClr val="ECCD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5" name="Google Shape;175;p31"/>
          <p:cNvCxnSpPr/>
          <p:nvPr/>
        </p:nvCxnSpPr>
        <p:spPr>
          <a:xfrm>
            <a:off x="1150170" y="901227"/>
            <a:ext cx="0" cy="540900"/>
          </a:xfrm>
          <a:prstGeom prst="straightConnector1">
            <a:avLst/>
          </a:prstGeom>
          <a:noFill/>
          <a:ln w="25400" cap="flat" cmpd="sng">
            <a:solidFill>
              <a:srgbClr val="ECCD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6" name="Google Shape;176;p31"/>
          <p:cNvSpPr txBox="1"/>
          <p:nvPr/>
        </p:nvSpPr>
        <p:spPr>
          <a:xfrm>
            <a:off x="1933228" y="3909861"/>
            <a:ext cx="53463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GNAT Pro Enterprise + a Sustain Branch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		(Critical Fixes, Critical Problems Analysis)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</Words>
  <Application>Microsoft Macintosh PowerPoint</Application>
  <PresentationFormat>On-screen Show (16:9)</PresentationFormat>
  <Paragraphs>79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Helvetica Neue Light</vt:lpstr>
      <vt:lpstr>Helvetica Neue</vt:lpstr>
      <vt:lpstr>Calibri</vt:lpstr>
      <vt:lpstr>Arial</vt:lpstr>
      <vt:lpstr>Verdana</vt:lpstr>
      <vt:lpstr>Simple Light</vt:lpstr>
      <vt:lpstr>Black</vt:lpstr>
      <vt:lpstr>Market perspective - what’s new and where are we heading?</vt:lpstr>
      <vt:lpstr>It’s all about you</vt:lpstr>
      <vt:lpstr>Please pester the AdaCore staff!</vt:lpstr>
      <vt:lpstr>Technical team is well represented!</vt:lpstr>
      <vt:lpstr>Goodies!</vt:lpstr>
      <vt:lpstr>Focusing our strategy </vt:lpstr>
      <vt:lpstr>Focusing our strategy </vt:lpstr>
      <vt:lpstr>Products for the discerning developer</vt:lpstr>
      <vt:lpstr>PowerPoint Presentation</vt:lpstr>
      <vt:lpstr>Ada/C/C++ - GNAT supports them all</vt:lpstr>
      <vt:lpstr>Services for the discerning developer</vt:lpstr>
      <vt:lpstr>Beefing our RTOS support</vt:lpstr>
      <vt:lpstr>Beefing our RTOS support</vt:lpstr>
      <vt:lpstr>We can’t do it all...</vt:lpstr>
      <vt:lpstr>FACE what is that?</vt:lpstr>
      <vt:lpstr>Focusing our strategy </vt:lpstr>
      <vt:lpstr>Teach software engineering, not coding...</vt:lpstr>
      <vt:lpstr>Cybersecurity what does it mean?</vt:lpstr>
      <vt:lpstr>Cybersecurity — How can Ada help?</vt:lpstr>
      <vt:lpstr>Ada is economical</vt:lpstr>
      <vt:lpstr>So who’s convinced?</vt:lpstr>
      <vt:lpstr>Resources to help you code</vt:lpstr>
      <vt:lpstr>Going Green Newsletter paper or electronic?</vt:lpstr>
      <vt:lpstr>Focusing our strategy </vt:lpstr>
      <vt:lpstr>Focusing our strategy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 perspective - what’s new and where are we heading?</dc:title>
  <cp:lastModifiedBy>dave@vignettecreative.com</cp:lastModifiedBy>
  <cp:revision>1</cp:revision>
  <dcterms:modified xsi:type="dcterms:W3CDTF">2018-11-21T20:16:48Z</dcterms:modified>
</cp:coreProperties>
</file>