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5B6A350B-2DD3-41CA-8012-36C38A603861}">
  <a:tblStyle styleId="{5B6A350B-2DD3-41CA-8012-36C38A60386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5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fa61faee8_1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3fa61faee8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46c2662a96_0_6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46c2662a96_0_6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46c2662a96_0_8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g46c2662a96_0_8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46c2662a96_0_10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46c2662a96_0_10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46c2662a96_0_1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g46c2662a96_0_1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46c2662a96_0_12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46c2662a96_0_1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46c2662a96_0_13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g46c2662a96_0_1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46c2662a96_0_16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g46c2662a96_0_16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46c2662a96_0_17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g46c2662a96_0_17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46c2662a96_0_19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g46c2662a96_0_19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fa61faee8_1_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g3fa61faee8_1_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fa61faee8_1_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g3fa61faee8_1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fa61faee8_1_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g3fa61faee8_1_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6c2662a96_0_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g46c2662a96_0_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6c2662a96_0_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g46c2662a96_0_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46a42744e1_0_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g46a42744e1_0_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6a71f53c3_0_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g46a71f53c3_0_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6c2662a96_0_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g46c2662a96_0_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46c2662a96_0_3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46c2662a96_0_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gradFill>
          <a:gsLst>
            <a:gs pos="0">
              <a:srgbClr val="16273E"/>
            </a:gs>
            <a:gs pos="100000">
              <a:srgbClr val="060C12"/>
            </a:gs>
          </a:gsLst>
          <a:lin ang="16200038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Relationship Id="rId4" Type="http://schemas.openxmlformats.org/officeDocument/2006/relationships/hyperlink" Target="https://cwe.mitre.org/data/definitions/676.html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hyperlink" Target="https://cwe.mitre.org/data/definitions/467.html" TargetMode="External"/><Relationship Id="rId5" Type="http://schemas.openxmlformats.org/officeDocument/2006/relationships/hyperlink" Target="https://cwe.mitre.org/data/definitions/484.html" TargetMode="External"/><Relationship Id="rId6" Type="http://schemas.openxmlformats.org/officeDocument/2006/relationships/hyperlink" Target="https://cwe.mitre.org/data/definitions/500.html" TargetMode="External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hyperlink" Target="https://cwe.mitre.org/data/definitions/233.html" TargetMode="External"/><Relationship Id="rId10" Type="http://schemas.openxmlformats.org/officeDocument/2006/relationships/hyperlink" Target="https://cwe.mitre.org/data/definitions/229.html" TargetMode="External"/><Relationship Id="rId13" Type="http://schemas.openxmlformats.org/officeDocument/2006/relationships/hyperlink" Target="https://cwe.mitre.org/data/definitions/240.html" TargetMode="External"/><Relationship Id="rId12" Type="http://schemas.openxmlformats.org/officeDocument/2006/relationships/hyperlink" Target="https://cwe.mitre.org/data/definitions/237.html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hyperlink" Target="https://cwe.mitre.org/data/definitions/588.html" TargetMode="External"/><Relationship Id="rId9" Type="http://schemas.openxmlformats.org/officeDocument/2006/relationships/hyperlink" Target="https://cwe.mitre.org/data/definitions/228.html" TargetMode="External"/><Relationship Id="rId5" Type="http://schemas.openxmlformats.org/officeDocument/2006/relationships/hyperlink" Target="https://cwe.mitre.org/data/definitions/95.html" TargetMode="External"/><Relationship Id="rId6" Type="http://schemas.openxmlformats.org/officeDocument/2006/relationships/hyperlink" Target="https://cwe.mitre.org/data/definitions/481.html" TargetMode="External"/><Relationship Id="rId7" Type="http://schemas.openxmlformats.org/officeDocument/2006/relationships/hyperlink" Target="https://cwe.mitre.org/data/definitions/482.html" TargetMode="External"/><Relationship Id="rId8" Type="http://schemas.openxmlformats.org/officeDocument/2006/relationships/hyperlink" Target="https://cwe.mitre.org/data/definitions/170.html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2"/>
          <p:cNvSpPr txBox="1"/>
          <p:nvPr>
            <p:ph type="title"/>
          </p:nvPr>
        </p:nvSpPr>
        <p:spPr>
          <a:xfrm>
            <a:off x="378100" y="340750"/>
            <a:ext cx="85263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CWE-190: Integer Overflow or Wraparound</a:t>
            </a:r>
            <a:endParaRPr sz="1400"/>
          </a:p>
        </p:txBody>
      </p:sp>
      <p:sp>
        <p:nvSpPr>
          <p:cNvPr id="132" name="Google Shape;132;p22"/>
          <p:cNvSpPr txBox="1"/>
          <p:nvPr/>
        </p:nvSpPr>
        <p:spPr>
          <a:xfrm>
            <a:off x="573475" y="995700"/>
            <a:ext cx="3711900" cy="3257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00000"/>
                </a:solidFill>
                <a:highlight>
                  <a:srgbClr val="FFFFFF"/>
                </a:highlight>
              </a:rPr>
              <a:t>volatile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uint32_t myRegister</a:t>
            </a:r>
            <a:r>
              <a:rPr lang="en" sz="1100">
                <a:solidFill>
                  <a:srgbClr val="800080"/>
                </a:solidFill>
                <a:highlight>
                  <a:srgbClr val="FFFFFF"/>
                </a:highlight>
              </a:rPr>
              <a:t>;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1100">
                <a:solidFill>
                  <a:srgbClr val="800000"/>
                </a:solidFill>
                <a:highlight>
                  <a:srgbClr val="FFFFFF"/>
                </a:highlight>
              </a:rPr>
              <a:t>int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waitForFlag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()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100">
                <a:solidFill>
                  <a:srgbClr val="800080"/>
                </a:solidFill>
                <a:highlight>
                  <a:srgbClr val="FFFFFF"/>
                </a:highlight>
              </a:rPr>
              <a:t>{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b="1" lang="en" sz="1100">
                <a:solidFill>
                  <a:srgbClr val="800000"/>
                </a:solidFill>
                <a:highlight>
                  <a:srgbClr val="FFFFFF"/>
                </a:highlight>
              </a:rPr>
              <a:t>int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counter 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=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1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100">
                <a:solidFill>
                  <a:srgbClr val="800080"/>
                </a:solidFill>
                <a:highlight>
                  <a:srgbClr val="FFFFFF"/>
                </a:highlight>
              </a:rPr>
              <a:t>;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b="1" lang="en" sz="1100">
                <a:solidFill>
                  <a:srgbClr val="800000"/>
                </a:solidFill>
                <a:highlight>
                  <a:srgbClr val="FFFFFF"/>
                </a:highlight>
              </a:rPr>
              <a:t>while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myRegister 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==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1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)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100">
                <a:solidFill>
                  <a:srgbClr val="800080"/>
                </a:solidFill>
                <a:highlight>
                  <a:srgbClr val="FFFFFF"/>
                </a:highlight>
              </a:rPr>
              <a:t>{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		counter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++</a:t>
            </a:r>
            <a:r>
              <a:rPr lang="en" sz="1100">
                <a:solidFill>
                  <a:srgbClr val="800080"/>
                </a:solidFill>
                <a:highlight>
                  <a:srgbClr val="FFFFFF"/>
                </a:highlight>
              </a:rPr>
              <a:t>;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lang="en" sz="1100">
                <a:solidFill>
                  <a:srgbClr val="800080"/>
                </a:solidFill>
                <a:highlight>
                  <a:srgbClr val="FFFFFF"/>
                </a:highlight>
              </a:rPr>
              <a:t>}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b="1" lang="en" sz="1100">
                <a:solidFill>
                  <a:srgbClr val="800000"/>
                </a:solidFill>
                <a:highlight>
                  <a:srgbClr val="FFFFFF"/>
                </a:highlight>
              </a:rPr>
              <a:t>return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counter</a:t>
            </a:r>
            <a:r>
              <a:rPr lang="en" sz="1100">
                <a:solidFill>
                  <a:srgbClr val="800080"/>
                </a:solidFill>
                <a:highlight>
                  <a:srgbClr val="FFFFFF"/>
                </a:highlight>
              </a:rPr>
              <a:t>;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rgbClr val="800080"/>
                </a:solidFill>
                <a:highlight>
                  <a:srgbClr val="FFFFFF"/>
                </a:highlight>
              </a:rPr>
              <a:t>}</a:t>
            </a:r>
            <a:endParaRPr sz="1000">
              <a:solidFill>
                <a:srgbClr val="0057AE"/>
              </a:solidFill>
            </a:endParaRPr>
          </a:p>
        </p:txBody>
      </p:sp>
      <p:sp>
        <p:nvSpPr>
          <p:cNvPr id="133" name="Google Shape;133;p22"/>
          <p:cNvSpPr txBox="1"/>
          <p:nvPr/>
        </p:nvSpPr>
        <p:spPr>
          <a:xfrm>
            <a:off x="4809475" y="995700"/>
            <a:ext cx="3711900" cy="3257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My_Register 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Integer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rgbClr val="004A43"/>
                </a:solidFill>
                <a:highlight>
                  <a:srgbClr val="FFFFFF"/>
                </a:highlight>
              </a:rPr>
              <a:t>pragma Volatile (My_Register);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1100">
                <a:solidFill>
                  <a:srgbClr val="800000"/>
                </a:solidFill>
                <a:highlight>
                  <a:srgbClr val="FFFFFF"/>
                </a:highlight>
              </a:rPr>
              <a:t>function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Wait_For_Flag </a:t>
            </a:r>
            <a:r>
              <a:rPr b="1" lang="en" sz="1100">
                <a:solidFill>
                  <a:srgbClr val="800000"/>
                </a:solidFill>
                <a:highlight>
                  <a:srgbClr val="FFFFFF"/>
                </a:highlight>
              </a:rPr>
              <a:t>return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Integer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1100">
                <a:solidFill>
                  <a:srgbClr val="800000"/>
                </a:solidFill>
                <a:highlight>
                  <a:srgbClr val="FFFFFF"/>
                </a:highlight>
              </a:rPr>
              <a:t>is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	Counter 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Integer 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1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begin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b="1" lang="en" sz="1100">
                <a:solidFill>
                  <a:srgbClr val="800000"/>
                </a:solidFill>
                <a:highlight>
                  <a:srgbClr val="FFFFFF"/>
                </a:highlight>
              </a:rPr>
              <a:t>while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My_Register 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=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1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loop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		Counter 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Counter 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+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100">
                <a:solidFill>
                  <a:srgbClr val="008C00"/>
                </a:solidFill>
                <a:highlight>
                  <a:srgbClr val="FFFFFF"/>
                </a:highlight>
              </a:rPr>
              <a:t>1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end loop;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b="1" lang="en" sz="1100">
                <a:solidFill>
                  <a:srgbClr val="800000"/>
                </a:solidFill>
                <a:highlight>
                  <a:srgbClr val="FFFFFF"/>
                </a:highlight>
              </a:rPr>
              <a:t>return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Counter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end</a:t>
            </a:r>
            <a: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  <a:t> Wait_For_Flag</a:t>
            </a:r>
            <a:r>
              <a:rPr lang="en" sz="11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100">
                <a:solidFill>
                  <a:schemeClr val="dk1"/>
                </a:solidFill>
                <a:highlight>
                  <a:srgbClr val="FFFFFF"/>
                </a:highlight>
              </a:rPr>
            </a:br>
            <a:endParaRPr sz="11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0057AE"/>
              </a:solidFill>
            </a:endParaRPr>
          </a:p>
        </p:txBody>
      </p:sp>
      <p:sp>
        <p:nvSpPr>
          <p:cNvPr id="134" name="Google Shape;134;p22"/>
          <p:cNvSpPr/>
          <p:nvPr/>
        </p:nvSpPr>
        <p:spPr>
          <a:xfrm>
            <a:off x="945275" y="1959900"/>
            <a:ext cx="1865400" cy="6813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2"/>
          <p:cNvSpPr txBox="1"/>
          <p:nvPr/>
        </p:nvSpPr>
        <p:spPr>
          <a:xfrm>
            <a:off x="2445125" y="2482900"/>
            <a:ext cx="1600500" cy="3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Integer overflow!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36" name="Google Shape;136;p22"/>
          <p:cNvSpPr/>
          <p:nvPr/>
        </p:nvSpPr>
        <p:spPr>
          <a:xfrm>
            <a:off x="5647600" y="2356775"/>
            <a:ext cx="1865400" cy="6813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2"/>
          <p:cNvSpPr txBox="1"/>
          <p:nvPr/>
        </p:nvSpPr>
        <p:spPr>
          <a:xfrm>
            <a:off x="5805150" y="3703025"/>
            <a:ext cx="2950200" cy="3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0000"/>
                </a:solidFill>
              </a:rPr>
              <a:t>raised CONSTRAINT_ERROR : integer_overflow.adb:9 overflow check failed</a:t>
            </a:r>
            <a:endParaRPr sz="10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0000"/>
              </a:solidFill>
            </a:endParaRPr>
          </a:p>
        </p:txBody>
      </p:sp>
      <p:cxnSp>
        <p:nvCxnSpPr>
          <p:cNvPr id="138" name="Google Shape;138;p22"/>
          <p:cNvCxnSpPr>
            <a:endCxn id="136" idx="4"/>
          </p:cNvCxnSpPr>
          <p:nvPr/>
        </p:nvCxnSpPr>
        <p:spPr>
          <a:xfrm rot="10800000">
            <a:off x="6580300" y="3038075"/>
            <a:ext cx="263400" cy="6549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3"/>
          <p:cNvSpPr txBox="1"/>
          <p:nvPr>
            <p:ph type="title"/>
          </p:nvPr>
        </p:nvSpPr>
        <p:spPr>
          <a:xfrm>
            <a:off x="378100" y="340750"/>
            <a:ext cx="85263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Static Mitigation </a:t>
            </a:r>
            <a:r>
              <a:rPr b="1" lang="en" sz="18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CWE-1</a:t>
            </a:r>
            <a:r>
              <a:rPr b="1" lang="en" sz="18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b="1" lang="en" sz="18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0: Classic Buffer Overflow</a:t>
            </a:r>
            <a:endParaRPr sz="1800"/>
          </a:p>
        </p:txBody>
      </p:sp>
      <p:sp>
        <p:nvSpPr>
          <p:cNvPr id="145" name="Google Shape;145;p23"/>
          <p:cNvSpPr txBox="1"/>
          <p:nvPr/>
        </p:nvSpPr>
        <p:spPr>
          <a:xfrm>
            <a:off x="4738950" y="1071325"/>
            <a:ext cx="3711900" cy="335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procedure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Main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is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type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My_Array_Type 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is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array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Natural 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range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&lt;&gt;)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of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Integer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procedure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Foo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Arr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in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out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My_Array_Type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Len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Natural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)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is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begin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for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I 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in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008C00"/>
                </a:solidFill>
                <a:highlight>
                  <a:srgbClr val="FFFFFF"/>
                </a:highlight>
              </a:rPr>
              <a:t>1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..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Len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loop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      Arr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I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)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Arr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I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)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+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008C00"/>
                </a:solidFill>
                <a:highlight>
                  <a:srgbClr val="FFFFFF"/>
                </a:highlight>
              </a:rPr>
              <a:t>1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end loop;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end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Foo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procedure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Bar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is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   My_Array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My_Array_Type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900">
                <a:solidFill>
                  <a:srgbClr val="008C00"/>
                </a:solidFill>
                <a:highlight>
                  <a:srgbClr val="FFFFFF"/>
                </a:highlight>
              </a:rPr>
              <a:t>1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..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008C00"/>
                </a:solidFill>
                <a:highlight>
                  <a:srgbClr val="FFFFFF"/>
                </a:highlight>
              </a:rPr>
              <a:t>10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)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b="1" lang="en" sz="900">
                <a:solidFill>
                  <a:srgbClr val="800000"/>
                </a:solidFill>
                <a:highlight>
                  <a:srgbClr val="FFFFFF"/>
                </a:highlight>
              </a:rPr>
              <a:t>others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=&gt;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);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begin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   Foo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Arr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=&gt;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My_Array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,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Len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=&gt;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900">
                <a:solidFill>
                  <a:srgbClr val="008C00"/>
                </a:solidFill>
                <a:highlight>
                  <a:srgbClr val="FFFFFF"/>
                </a:highlight>
              </a:rPr>
              <a:t>30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);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end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Bar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begin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  Bar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end</a:t>
            </a: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  <a:t> Main</a:t>
            </a:r>
            <a:r>
              <a:rPr lang="en" sz="9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900">
                <a:solidFill>
                  <a:schemeClr val="dk1"/>
                </a:solidFill>
                <a:highlight>
                  <a:srgbClr val="FFFFFF"/>
                </a:highlight>
              </a:rPr>
            </a:br>
            <a:endParaRPr sz="9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800000"/>
              </a:solidFill>
              <a:highlight>
                <a:srgbClr val="FFFFFF"/>
              </a:highlight>
            </a:endParaRPr>
          </a:p>
        </p:txBody>
      </p:sp>
      <p:sp>
        <p:nvSpPr>
          <p:cNvPr id="146" name="Google Shape;146;p23"/>
          <p:cNvSpPr txBox="1"/>
          <p:nvPr/>
        </p:nvSpPr>
        <p:spPr>
          <a:xfrm>
            <a:off x="289875" y="2098525"/>
            <a:ext cx="4329300" cy="8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</a:rPr>
              <a:t>CodePeer Results:</a:t>
            </a:r>
            <a:endParaRPr b="1" sz="1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FF00"/>
                </a:solidFill>
              </a:rPr>
              <a:t>buffer_overflow.adb:18:7: high: precondition (array index check [CWE 120]) failure on call to main.foo: requires Len = 0 or Len &lt;= Arr'Last</a:t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</p:txBody>
      </p:sp>
      <p:cxnSp>
        <p:nvCxnSpPr>
          <p:cNvPr id="147" name="Google Shape;147;p23"/>
          <p:cNvCxnSpPr>
            <a:stCxn id="146" idx="2"/>
          </p:cNvCxnSpPr>
          <p:nvPr/>
        </p:nvCxnSpPr>
        <p:spPr>
          <a:xfrm>
            <a:off x="2454525" y="2949325"/>
            <a:ext cx="2221500" cy="5481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4"/>
          <p:cNvSpPr txBox="1"/>
          <p:nvPr>
            <p:ph type="title"/>
          </p:nvPr>
        </p:nvSpPr>
        <p:spPr>
          <a:xfrm>
            <a:off x="378100" y="340750"/>
            <a:ext cx="85263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Static Mitigation CWE-190: Integer Overflow</a:t>
            </a:r>
            <a:endParaRPr sz="1800"/>
          </a:p>
        </p:txBody>
      </p:sp>
      <p:sp>
        <p:nvSpPr>
          <p:cNvPr id="154" name="Google Shape;154;p24"/>
          <p:cNvSpPr txBox="1"/>
          <p:nvPr/>
        </p:nvSpPr>
        <p:spPr>
          <a:xfrm>
            <a:off x="4738950" y="1071325"/>
            <a:ext cx="3711900" cy="335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procedure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Main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is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My_Register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Integer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</a:t>
            </a:r>
            <a:r>
              <a:rPr lang="en" sz="1000">
                <a:solidFill>
                  <a:srgbClr val="004A43"/>
                </a:solidFill>
                <a:highlight>
                  <a:srgbClr val="FFFFFF"/>
                </a:highlight>
              </a:rPr>
              <a:t>pragma Volatile (My_Register);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function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Wait_For_Flag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return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Integer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is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    Counter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Integer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0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begin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   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while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My_Register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loop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        Counter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Counter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+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1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   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end loop;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   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return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Counter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end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Wait_For_Flag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Ret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Integer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begin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Ret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Wait_For_Flag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end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Main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endParaRPr b="1" sz="1000">
              <a:solidFill>
                <a:srgbClr val="800000"/>
              </a:solidFill>
              <a:highlight>
                <a:srgbClr val="FFFFFF"/>
              </a:highlight>
            </a:endParaRPr>
          </a:p>
        </p:txBody>
      </p:sp>
      <p:sp>
        <p:nvSpPr>
          <p:cNvPr id="155" name="Google Shape;155;p24"/>
          <p:cNvSpPr txBox="1"/>
          <p:nvPr/>
        </p:nvSpPr>
        <p:spPr>
          <a:xfrm>
            <a:off x="529325" y="3239150"/>
            <a:ext cx="3888300" cy="8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</a:rPr>
              <a:t>CodePeer Results:</a:t>
            </a:r>
            <a:endParaRPr b="1" sz="1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FF00"/>
                </a:solidFill>
              </a:rPr>
              <a:t>integer_overflow.adb:10:32: low: overflow check [CWE 190] might fail: requires Counter &lt;= Integer_32'Last-1</a:t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</p:txBody>
      </p:sp>
      <p:cxnSp>
        <p:nvCxnSpPr>
          <p:cNvPr id="156" name="Google Shape;156;p24"/>
          <p:cNvCxnSpPr/>
          <p:nvPr/>
        </p:nvCxnSpPr>
        <p:spPr>
          <a:xfrm flipH="1" rot="10800000">
            <a:off x="2350600" y="2621575"/>
            <a:ext cx="2754000" cy="10209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5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CWEs Mitigated with CodePeer</a:t>
            </a:r>
            <a:endParaRPr sz="500"/>
          </a:p>
        </p:txBody>
      </p:sp>
      <p:graphicFrame>
        <p:nvGraphicFramePr>
          <p:cNvPr id="163" name="Google Shape;163;p25"/>
          <p:cNvGraphicFramePr/>
          <p:nvPr/>
        </p:nvGraphicFramePr>
        <p:xfrm>
          <a:off x="3874038" y="1567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{5B6A350B-2DD3-41CA-8012-36C38A603861}</a:tableStyleId>
              </a:tblPr>
              <a:tblGrid>
                <a:gridCol w="735550"/>
                <a:gridCol w="3730450"/>
              </a:tblGrid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FFFFFF"/>
                          </a:solidFill>
                        </a:rPr>
                        <a:t>CWE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FFFFFF"/>
                          </a:solidFill>
                        </a:rPr>
                        <a:t>Description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137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Representation errors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362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Concurrent Execution using Shared Resource with Improper Synchronization ('Race Condition')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366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Race Condition within a Thread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457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Use of Uninitialized Variable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561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Dead Code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563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Assignment to Variable without Use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570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Expression is always false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571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Expression is always true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820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Missing synchronization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821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Incorrect synchronization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835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Loop with unreachable exit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4" name="Google Shape;164;p25"/>
          <p:cNvGraphicFramePr/>
          <p:nvPr/>
        </p:nvGraphicFramePr>
        <p:xfrm>
          <a:off x="493563" y="3065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{5B6A350B-2DD3-41CA-8012-36C38A603861}</a:tableStyleId>
              </a:tblPr>
              <a:tblGrid>
                <a:gridCol w="558675"/>
                <a:gridCol w="1656550"/>
              </a:tblGrid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FFFFFF"/>
                          </a:solidFill>
                        </a:rPr>
                        <a:t>CWE</a:t>
                      </a:r>
                      <a:endParaRPr b="1"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FFFFFF"/>
                          </a:solidFill>
                        </a:rPr>
                        <a:t>Description</a:t>
                      </a:r>
                      <a:endParaRPr b="1"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194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Unexpected sign extension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197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Numeric truncation error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252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Unchecked return value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253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Incorrect check of function return value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369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Divide-by-zero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476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Null pointer dereference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562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Return of stack variable address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682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Incorrect calculation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786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Access before start of buffer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787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Out-of-bounds write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788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Access after end of buffer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805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Buffer access with incorrect length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824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Uninitialized pointer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</a:tbl>
          </a:graphicData>
        </a:graphic>
      </p:graphicFrame>
      <p:sp>
        <p:nvSpPr>
          <p:cNvPr id="165" name="Google Shape;165;p25"/>
          <p:cNvSpPr txBox="1"/>
          <p:nvPr/>
        </p:nvSpPr>
        <p:spPr>
          <a:xfrm>
            <a:off x="2844950" y="819225"/>
            <a:ext cx="1887300" cy="2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</a:rPr>
              <a:t>CWE’s mitigated by Ada</a:t>
            </a:r>
            <a:endParaRPr sz="1000">
              <a:solidFill>
                <a:srgbClr val="FFFFFF"/>
              </a:solidFill>
            </a:endParaRPr>
          </a:p>
        </p:txBody>
      </p:sp>
      <p:cxnSp>
        <p:nvCxnSpPr>
          <p:cNvPr id="166" name="Google Shape;166;p25"/>
          <p:cNvCxnSpPr/>
          <p:nvPr/>
        </p:nvCxnSpPr>
        <p:spPr>
          <a:xfrm flipH="1">
            <a:off x="2838600" y="1128025"/>
            <a:ext cx="224100" cy="8034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67" name="Google Shape;167;p25"/>
          <p:cNvCxnSpPr/>
          <p:nvPr/>
        </p:nvCxnSpPr>
        <p:spPr>
          <a:xfrm flipH="1">
            <a:off x="2804150" y="1146950"/>
            <a:ext cx="378300" cy="23820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8" name="Google Shape;168;p25"/>
          <p:cNvSpPr txBox="1"/>
          <p:nvPr/>
        </p:nvSpPr>
        <p:spPr>
          <a:xfrm>
            <a:off x="3951825" y="1207400"/>
            <a:ext cx="4180200" cy="2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… plus these!</a:t>
            </a:r>
            <a:endParaRPr>
              <a:solidFill>
                <a:srgbClr val="FFFFFF"/>
              </a:solidFill>
            </a:endParaRPr>
          </a:p>
        </p:txBody>
      </p:sp>
      <p:graphicFrame>
        <p:nvGraphicFramePr>
          <p:cNvPr id="169" name="Google Shape;169;p25"/>
          <p:cNvGraphicFramePr/>
          <p:nvPr/>
        </p:nvGraphicFramePr>
        <p:xfrm>
          <a:off x="493575" y="801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{5B6A350B-2DD3-41CA-8012-36C38A603861}</a:tableStyleId>
              </a:tblPr>
              <a:tblGrid>
                <a:gridCol w="382850"/>
                <a:gridCol w="1832375"/>
              </a:tblGrid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FFFFFF"/>
                          </a:solidFill>
                        </a:rPr>
                        <a:t>CWE</a:t>
                      </a:r>
                      <a:endParaRPr b="1"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FFFFFF"/>
                          </a:solidFill>
                        </a:rPr>
                        <a:t>Description</a:t>
                      </a:r>
                      <a:endParaRPr b="1"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120*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Buffer Overflow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123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Write-what-where condition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124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Buffer Underwrite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125 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Out-of-bounds read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126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Buffer Over-read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127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Buffer Under-read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128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Wrap-around-error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129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Improper validation of array index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130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Improper handling of length parameter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131*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Incorrect calculation of buffer size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136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Type errors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190*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Integer overflow or wrap-around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191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Integer underflow or wrap-around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0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193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Off-by-one error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6"/>
          <p:cNvSpPr txBox="1"/>
          <p:nvPr>
            <p:ph type="title"/>
          </p:nvPr>
        </p:nvSpPr>
        <p:spPr>
          <a:xfrm>
            <a:off x="378100" y="340750"/>
            <a:ext cx="85263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Static Mitigation CWE-457: </a:t>
            </a:r>
            <a:r>
              <a:rPr b="1" lang="en" sz="18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Use of Uninitialized Variable</a:t>
            </a:r>
            <a:endParaRPr b="1" sz="18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6" name="Google Shape;176;p26"/>
          <p:cNvSpPr txBox="1"/>
          <p:nvPr/>
        </p:nvSpPr>
        <p:spPr>
          <a:xfrm>
            <a:off x="4738950" y="1071325"/>
            <a:ext cx="3711900" cy="335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with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Ada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.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Text_IO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use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Ada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.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Text_IO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procedure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Main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is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Global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Integer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procedure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Init_Global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is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begin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    Global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end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Init_Global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begin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</a:t>
            </a:r>
            <a:r>
              <a:rPr lang="en" sz="1000">
                <a:solidFill>
                  <a:srgbClr val="696969"/>
                </a:solidFill>
                <a:highlight>
                  <a:srgbClr val="FFFFFF"/>
                </a:highlight>
              </a:rPr>
              <a:t>--  Init_Global;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Global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Global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+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5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Put_Line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Global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'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Img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);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end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Main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rgbClr val="800000"/>
              </a:solidFill>
              <a:highlight>
                <a:srgbClr val="FFFFFF"/>
              </a:highlight>
            </a:endParaRPr>
          </a:p>
        </p:txBody>
      </p:sp>
      <p:sp>
        <p:nvSpPr>
          <p:cNvPr id="177" name="Google Shape;177;p26"/>
          <p:cNvSpPr txBox="1"/>
          <p:nvPr/>
        </p:nvSpPr>
        <p:spPr>
          <a:xfrm>
            <a:off x="510425" y="2004000"/>
            <a:ext cx="3888300" cy="8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</a:rPr>
              <a:t>CodePeer Results:</a:t>
            </a:r>
            <a:endParaRPr b="1" sz="1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FF00"/>
                </a:solidFill>
              </a:rPr>
              <a:t>uninit_var.adb:17:15: high: validity check [CWE 457]: Global is uninitialized here</a:t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</p:txBody>
      </p:sp>
      <p:cxnSp>
        <p:nvCxnSpPr>
          <p:cNvPr id="178" name="Google Shape;178;p26"/>
          <p:cNvCxnSpPr/>
          <p:nvPr/>
        </p:nvCxnSpPr>
        <p:spPr>
          <a:xfrm>
            <a:off x="2249775" y="2798025"/>
            <a:ext cx="2609100" cy="8697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27"/>
          <p:cNvSpPr txBox="1"/>
          <p:nvPr>
            <p:ph type="title"/>
          </p:nvPr>
        </p:nvSpPr>
        <p:spPr>
          <a:xfrm>
            <a:off x="378100" y="340750"/>
            <a:ext cx="85263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How many CWE violations will CodePeer find?</a:t>
            </a:r>
            <a:endParaRPr b="1" sz="18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5" name="Google Shape;185;p27"/>
          <p:cNvSpPr txBox="1"/>
          <p:nvPr/>
        </p:nvSpPr>
        <p:spPr>
          <a:xfrm>
            <a:off x="4738950" y="1071325"/>
            <a:ext cx="3711900" cy="3358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with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Ada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.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Text_IO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use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Ada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.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Text_IO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procedure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Main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is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Flag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Boolean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False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Counter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Integer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begin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loop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   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if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Flag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then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        Put_Line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1000">
                <a:solidFill>
                  <a:srgbClr val="0000E6"/>
                </a:solidFill>
                <a:highlight>
                  <a:srgbClr val="FFFFFF"/>
                </a:highlight>
              </a:rPr>
              <a:t>"Exiting..."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);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       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exit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   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else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        Counter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Counter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+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1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        Put_Line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1000">
                <a:solidFill>
                  <a:srgbClr val="0000E6"/>
                </a:solidFill>
                <a:highlight>
                  <a:srgbClr val="FFFFFF"/>
                </a:highlight>
              </a:rPr>
              <a:t>"Loop #"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&amp;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Counter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'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Img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);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   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end if;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end loop;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end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Main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endParaRPr b="1" sz="1000">
              <a:solidFill>
                <a:srgbClr val="800000"/>
              </a:solidFill>
              <a:highlight>
                <a:srgbClr val="FFFFFF"/>
              </a:highlight>
            </a:endParaRPr>
          </a:p>
        </p:txBody>
      </p:sp>
      <p:sp>
        <p:nvSpPr>
          <p:cNvPr id="186" name="Google Shape;186;p27"/>
          <p:cNvSpPr txBox="1"/>
          <p:nvPr/>
        </p:nvSpPr>
        <p:spPr>
          <a:xfrm>
            <a:off x="132300" y="2029775"/>
            <a:ext cx="3863100" cy="19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</a:rPr>
              <a:t>CodePeer Results:</a:t>
            </a:r>
            <a:endParaRPr b="1" sz="1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FF00"/>
                </a:solidFill>
              </a:rPr>
              <a:t>unreachable_exit.adb:11:12: medium warning: loop does not complete normally [CWE 835]</a:t>
            </a:r>
            <a:endParaRPr sz="8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FF00"/>
                </a:solidFill>
              </a:rPr>
              <a:t>unreachable_exit.adb:11:12: low warning: test always false [CWE 570] because Flag = false</a:t>
            </a:r>
            <a:endParaRPr sz="8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FF00"/>
                </a:solidFill>
              </a:rPr>
              <a:t>unreachable_exit.adb:12:13: medium warning: dead code [CWE 561] because Flag = false</a:t>
            </a:r>
            <a:endParaRPr sz="8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FF00"/>
                </a:solidFill>
              </a:rPr>
              <a:t>unreachable_exit.adb:15:24: low: validity check [CWE 457]: Counter might be uninitialized</a:t>
            </a:r>
            <a:endParaRPr sz="8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FF00"/>
                </a:solidFill>
              </a:rPr>
              <a:t>unreachable_exit.adb:15:32: low: overflow check [CWE 190] might fail: requires Counter &lt;= Integer_32'Last-1</a:t>
            </a:r>
            <a:endParaRPr sz="8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FF00"/>
              </a:solidFill>
            </a:endParaRPr>
          </a:p>
        </p:txBody>
      </p:sp>
      <p:cxnSp>
        <p:nvCxnSpPr>
          <p:cNvPr id="187" name="Google Shape;187;p27"/>
          <p:cNvCxnSpPr/>
          <p:nvPr/>
        </p:nvCxnSpPr>
        <p:spPr>
          <a:xfrm flipH="1" rot="10800000">
            <a:off x="3907150" y="2772850"/>
            <a:ext cx="1096500" cy="88200"/>
          </a:xfrm>
          <a:prstGeom prst="straightConnector1">
            <a:avLst/>
          </a:prstGeom>
          <a:noFill/>
          <a:ln cap="flat" cmpd="sng" w="952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8" name="Google Shape;188;p27"/>
          <p:cNvCxnSpPr/>
          <p:nvPr/>
        </p:nvCxnSpPr>
        <p:spPr>
          <a:xfrm>
            <a:off x="3850425" y="2615275"/>
            <a:ext cx="1033500" cy="12600"/>
          </a:xfrm>
          <a:prstGeom prst="straightConnector1">
            <a:avLst/>
          </a:prstGeom>
          <a:noFill/>
          <a:ln cap="flat" cmpd="sng" w="952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9" name="Google Shape;189;p27"/>
          <p:cNvCxnSpPr/>
          <p:nvPr/>
        </p:nvCxnSpPr>
        <p:spPr>
          <a:xfrm flipH="1" rot="10800000">
            <a:off x="3831525" y="3069050"/>
            <a:ext cx="1298100" cy="170100"/>
          </a:xfrm>
          <a:prstGeom prst="straightConnector1">
            <a:avLst/>
          </a:prstGeom>
          <a:noFill/>
          <a:ln cap="flat" cmpd="sng" w="952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0" name="Google Shape;190;p27"/>
          <p:cNvCxnSpPr/>
          <p:nvPr/>
        </p:nvCxnSpPr>
        <p:spPr>
          <a:xfrm flipH="1" rot="10800000">
            <a:off x="3793725" y="3377900"/>
            <a:ext cx="1354800" cy="315000"/>
          </a:xfrm>
          <a:prstGeom prst="straightConnector1">
            <a:avLst/>
          </a:prstGeom>
          <a:noFill/>
          <a:ln cap="flat" cmpd="sng" w="952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28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CWEs Mitigated with SPARK Pro</a:t>
            </a:r>
            <a:endParaRPr sz="500"/>
          </a:p>
        </p:txBody>
      </p:sp>
      <p:graphicFrame>
        <p:nvGraphicFramePr>
          <p:cNvPr id="197" name="Google Shape;197;p28"/>
          <p:cNvGraphicFramePr/>
          <p:nvPr/>
        </p:nvGraphicFramePr>
        <p:xfrm>
          <a:off x="3477013" y="2724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{5B6A350B-2DD3-41CA-8012-36C38A603861}</a:tableStyleId>
              </a:tblPr>
              <a:tblGrid>
                <a:gridCol w="735550"/>
                <a:gridCol w="3730450"/>
              </a:tblGrid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FFFFFF"/>
                          </a:solidFill>
                        </a:rPr>
                        <a:t>CWE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FFFFFF"/>
                          </a:solidFill>
                        </a:rPr>
                        <a:t>Description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188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Reliance on data layout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466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Return of pointer value outside expected range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468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Incorrect pointer scaling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469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Use of pointer subtraction to determine size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822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Untrusted pointer access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823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Out-of-range pointer offset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59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825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Expired pointer dereference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8" name="Google Shape;198;p28"/>
          <p:cNvGraphicFramePr/>
          <p:nvPr/>
        </p:nvGraphicFramePr>
        <p:xfrm>
          <a:off x="493563" y="3065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{5B6A350B-2DD3-41CA-8012-36C38A603861}</a:tableStyleId>
              </a:tblPr>
              <a:tblGrid>
                <a:gridCol w="558675"/>
                <a:gridCol w="1656550"/>
              </a:tblGrid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FFFFFF"/>
                          </a:solidFill>
                        </a:rPr>
                        <a:t>CWE</a:t>
                      </a:r>
                      <a:endParaRPr b="1"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FFFFFF"/>
                          </a:solidFill>
                        </a:rPr>
                        <a:t>Description</a:t>
                      </a:r>
                      <a:endParaRPr b="1"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194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Unexpected sign extension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197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Numeric truncation error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252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Unchecked return value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253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Incorrect check of function return value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369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Divide-by-zero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476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Null pointer dereference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562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Return of stack variable address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682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Incorrect calculation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786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Access before start of buffer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787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Out-of-bounds write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788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Access after end of buffer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805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Buffer access with incorrect length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573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824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Uninitialized pointer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</a:tbl>
          </a:graphicData>
        </a:graphic>
      </p:graphicFrame>
      <p:sp>
        <p:nvSpPr>
          <p:cNvPr id="199" name="Google Shape;199;p28"/>
          <p:cNvSpPr txBox="1"/>
          <p:nvPr/>
        </p:nvSpPr>
        <p:spPr>
          <a:xfrm>
            <a:off x="2844950" y="819225"/>
            <a:ext cx="1887300" cy="2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</a:rPr>
              <a:t>CWE’s mitigated by Ada</a:t>
            </a:r>
            <a:endParaRPr sz="1000">
              <a:solidFill>
                <a:srgbClr val="FFFFFF"/>
              </a:solidFill>
            </a:endParaRPr>
          </a:p>
        </p:txBody>
      </p:sp>
      <p:cxnSp>
        <p:nvCxnSpPr>
          <p:cNvPr id="200" name="Google Shape;200;p28"/>
          <p:cNvCxnSpPr/>
          <p:nvPr/>
        </p:nvCxnSpPr>
        <p:spPr>
          <a:xfrm flipH="1">
            <a:off x="2838600" y="1128025"/>
            <a:ext cx="224100" cy="8034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1" name="Google Shape;201;p28"/>
          <p:cNvCxnSpPr/>
          <p:nvPr/>
        </p:nvCxnSpPr>
        <p:spPr>
          <a:xfrm flipH="1">
            <a:off x="2804150" y="1146950"/>
            <a:ext cx="378300" cy="23820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graphicFrame>
        <p:nvGraphicFramePr>
          <p:cNvPr id="202" name="Google Shape;202;p28"/>
          <p:cNvGraphicFramePr/>
          <p:nvPr/>
        </p:nvGraphicFramePr>
        <p:xfrm>
          <a:off x="493575" y="801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{5B6A350B-2DD3-41CA-8012-36C38A603861}</a:tableStyleId>
              </a:tblPr>
              <a:tblGrid>
                <a:gridCol w="382850"/>
                <a:gridCol w="1832375"/>
              </a:tblGrid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FFFFFF"/>
                          </a:solidFill>
                        </a:rPr>
                        <a:t>CWE</a:t>
                      </a:r>
                      <a:endParaRPr b="1"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FFFFFF"/>
                          </a:solidFill>
                        </a:rPr>
                        <a:t>Description</a:t>
                      </a:r>
                      <a:endParaRPr b="1"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120*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Buffer Overflow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123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Write-what-where condition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124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Buffer Underwrite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125 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Out-of-bounds read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126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Buffer Over-read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127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Buffer Under-read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128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Wrap-around-error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129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Improper validation of array index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130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Improper handling of length parameter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131*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Incorrect calculation of buffer size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136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Type errors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190*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Integer overflow or wrap-around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478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191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Integer underflow or wrap-around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0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193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Off-by-one error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3" name="Google Shape;203;p28"/>
          <p:cNvGraphicFramePr/>
          <p:nvPr/>
        </p:nvGraphicFramePr>
        <p:xfrm>
          <a:off x="6397288" y="81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{5B6A350B-2DD3-41CA-8012-36C38A603861}</a:tableStyleId>
              </a:tblPr>
              <a:tblGrid>
                <a:gridCol w="588475"/>
                <a:gridCol w="1959550"/>
              </a:tblGrid>
              <a:tr h="1111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FFFFFF"/>
                          </a:solidFill>
                        </a:rPr>
                        <a:t>CWE</a:t>
                      </a:r>
                      <a:endParaRPr b="1"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600">
                          <a:solidFill>
                            <a:srgbClr val="FFFFFF"/>
                          </a:solidFill>
                        </a:rPr>
                        <a:t>Description</a:t>
                      </a:r>
                      <a:endParaRPr b="1"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</a:tr>
              <a:tr h="1111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137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Representation errors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111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362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Concurrent Execution using Shared Resource with Improper Synchronization ('Race Condition')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111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366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Race Condition within a Thread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111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457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Use of Uninitialized Variable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111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561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Dead Code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111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563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Assignment to Variable without Use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111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570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Expression is always false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111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571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Expression is always true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111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820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Missing synchronization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1111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821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Incorrect synchronization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1111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835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solidFill>
                            <a:srgbClr val="FFFFFF"/>
                          </a:solidFill>
                        </a:rPr>
                        <a:t>Loop with unreachable exit</a:t>
                      </a:r>
                      <a:endParaRPr sz="6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</a:tbl>
          </a:graphicData>
        </a:graphic>
      </p:graphicFrame>
      <p:sp>
        <p:nvSpPr>
          <p:cNvPr id="204" name="Google Shape;204;p28"/>
          <p:cNvSpPr txBox="1"/>
          <p:nvPr/>
        </p:nvSpPr>
        <p:spPr>
          <a:xfrm>
            <a:off x="3680300" y="1549475"/>
            <a:ext cx="2099400" cy="2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</a:rPr>
              <a:t>CWE’s mitigated with CodePeer</a:t>
            </a:r>
            <a:endParaRPr sz="1000">
              <a:solidFill>
                <a:srgbClr val="FFFFFF"/>
              </a:solidFill>
            </a:endParaRPr>
          </a:p>
        </p:txBody>
      </p:sp>
      <p:sp>
        <p:nvSpPr>
          <p:cNvPr id="205" name="Google Shape;205;p28"/>
          <p:cNvSpPr txBox="1"/>
          <p:nvPr/>
        </p:nvSpPr>
        <p:spPr>
          <a:xfrm>
            <a:off x="3477025" y="2390375"/>
            <a:ext cx="4180200" cy="2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… plus these!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206" name="Google Shape;206;p28"/>
          <p:cNvCxnSpPr>
            <a:stCxn id="204" idx="3"/>
          </p:cNvCxnSpPr>
          <p:nvPr/>
        </p:nvCxnSpPr>
        <p:spPr>
          <a:xfrm flipH="1" rot="10800000">
            <a:off x="5779700" y="1471925"/>
            <a:ext cx="478200" cy="1875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Google Shape;211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29"/>
          <p:cNvSpPr txBox="1"/>
          <p:nvPr>
            <p:ph type="title"/>
          </p:nvPr>
        </p:nvSpPr>
        <p:spPr>
          <a:xfrm>
            <a:off x="493574" y="340750"/>
            <a:ext cx="77082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Restricting to Prevent</a:t>
            </a:r>
            <a:endParaRPr sz="500"/>
          </a:p>
        </p:txBody>
      </p:sp>
      <p:graphicFrame>
        <p:nvGraphicFramePr>
          <p:cNvPr id="213" name="Google Shape;213;p29"/>
          <p:cNvGraphicFramePr/>
          <p:nvPr/>
        </p:nvGraphicFramePr>
        <p:xfrm>
          <a:off x="1417363" y="1767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{5B6A350B-2DD3-41CA-8012-36C38A603861}</a:tableStyleId>
              </a:tblPr>
              <a:tblGrid>
                <a:gridCol w="2048125"/>
                <a:gridCol w="4261150"/>
              </a:tblGrid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FFFFFF"/>
                          </a:solidFill>
                        </a:rPr>
                        <a:t>Restriction Identifier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FFFFFF"/>
                          </a:solidFill>
                        </a:rPr>
                        <a:t>CWE’s Prevented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No_Allocators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122, 244, 415, 416, 467, 590, 761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No_Tasking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362, 364, 366, 432, 479, 543, 558, 567, 572, 585, 662, 663, 820, 821, 828, 831, 833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No_Recursion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674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No_Exceptions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248, 396, 397, 460, 584, 600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No_Exception_Handlers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396, 584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No_Finalization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568, 583, 586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No_Streams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499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No_Unchecked_Conversion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197, 588, 704, 843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No_Wide_Characters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135, 176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No_Dependence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u="sng">
                          <a:solidFill>
                            <a:srgbClr val="FFFFFF"/>
                          </a:solidFill>
                          <a:hlinkClick r:id="rId4"/>
                        </a:rPr>
                        <a:t>676</a:t>
                      </a: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*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214" name="Google Shape;214;p29"/>
          <p:cNvSpPr txBox="1"/>
          <p:nvPr/>
        </p:nvSpPr>
        <p:spPr>
          <a:xfrm>
            <a:off x="1312825" y="1266650"/>
            <a:ext cx="47643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pragma Restrictions (Restriction_Identifier)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5" name="Google Shape;215;p29"/>
          <p:cNvSpPr txBox="1"/>
          <p:nvPr/>
        </p:nvSpPr>
        <p:spPr>
          <a:xfrm>
            <a:off x="1324950" y="4705325"/>
            <a:ext cx="72894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* </a:t>
            </a:r>
            <a:r>
              <a:rPr b="1" lang="en" sz="13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2011 CWE/SANS Top 25 Most Dangerous Software Errors (</a:t>
            </a:r>
            <a:r>
              <a:rPr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https://cwe.mitre.org/top25/)</a:t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Google Shape;220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30"/>
          <p:cNvSpPr txBox="1"/>
          <p:nvPr>
            <p:ph type="title"/>
          </p:nvPr>
        </p:nvSpPr>
        <p:spPr>
          <a:xfrm>
            <a:off x="776700" y="1629900"/>
            <a:ext cx="7590600" cy="18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Reduce risk!</a:t>
            </a:r>
            <a:endParaRPr b="1" sz="3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Use Ada, SPARK, &amp; CodePeer</a:t>
            </a:r>
            <a:endParaRPr sz="3600"/>
          </a:p>
        </p:txBody>
      </p:sp>
      <p:sp>
        <p:nvSpPr>
          <p:cNvPr id="222" name="Google Shape;222;p30"/>
          <p:cNvSpPr txBox="1"/>
          <p:nvPr/>
        </p:nvSpPr>
        <p:spPr>
          <a:xfrm>
            <a:off x="3384100" y="4228550"/>
            <a:ext cx="4953300" cy="7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Mitre recognized CWE-compatible products!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223" name="Google Shape;223;p30"/>
          <p:cNvCxnSpPr/>
          <p:nvPr/>
        </p:nvCxnSpPr>
        <p:spPr>
          <a:xfrm rot="10800000">
            <a:off x="4203375" y="3409225"/>
            <a:ext cx="81900" cy="7815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4" name="Google Shape;224;p30"/>
          <p:cNvCxnSpPr/>
          <p:nvPr/>
        </p:nvCxnSpPr>
        <p:spPr>
          <a:xfrm flipH="1" rot="10800000">
            <a:off x="6112800" y="3402950"/>
            <a:ext cx="107100" cy="8067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8102" y="1567918"/>
            <a:ext cx="4717953" cy="20076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8541" y="1105349"/>
            <a:ext cx="1675440" cy="712962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>
            <p:ph type="title"/>
          </p:nvPr>
        </p:nvSpPr>
        <p:spPr>
          <a:xfrm>
            <a:off x="978925" y="2188700"/>
            <a:ext cx="5477700" cy="9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Covering CWE with Programming Languages and Tools</a:t>
            </a:r>
            <a:endParaRPr sz="1800"/>
          </a:p>
        </p:txBody>
      </p:sp>
      <p:sp>
        <p:nvSpPr>
          <p:cNvPr id="61" name="Google Shape;61;p14"/>
          <p:cNvSpPr/>
          <p:nvPr/>
        </p:nvSpPr>
        <p:spPr>
          <a:xfrm>
            <a:off x="978932" y="4455080"/>
            <a:ext cx="6235500" cy="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357DB0"/>
                </a:solidFill>
                <a:latin typeface="Verdana"/>
                <a:ea typeface="Verdana"/>
                <a:cs typeface="Verdana"/>
                <a:sym typeface="Verdana"/>
              </a:rPr>
              <a:t>Robert Tice</a:t>
            </a:r>
            <a:endParaRPr sz="500"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357DB0"/>
                </a:solidFill>
                <a:latin typeface="Verdana"/>
                <a:ea typeface="Verdana"/>
                <a:cs typeface="Verdana"/>
                <a:sym typeface="Verdana"/>
              </a:rPr>
              <a:t>Technical Account Manager</a:t>
            </a:r>
            <a:endParaRPr sz="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0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>
            <p:ph type="title"/>
          </p:nvPr>
        </p:nvSpPr>
        <p:spPr>
          <a:xfrm>
            <a:off x="942084" y="340740"/>
            <a:ext cx="7259832" cy="538898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What is a CWE?</a:t>
            </a:r>
            <a:endParaRPr sz="500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942084" y="1367757"/>
            <a:ext cx="72597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</a:rPr>
              <a:t>Formal list of software weakness types: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rgbClr val="FFFFFF"/>
              </a:solidFill>
            </a:endParaRPr>
          </a:p>
          <a:p>
            <a:pPr indent="-342900" lvl="0" marL="647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Common language</a:t>
            </a:r>
            <a:endParaRPr>
              <a:solidFill>
                <a:srgbClr val="FFFFFF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-342900" lvl="0" marL="647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Standard measuring stick for software security tools</a:t>
            </a:r>
            <a:endParaRPr>
              <a:solidFill>
                <a:srgbClr val="FFFFFF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-342900" lvl="0" marL="6477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●"/>
            </a:pPr>
            <a:r>
              <a:rPr lang="en">
                <a:solidFill>
                  <a:srgbClr val="FFFFFF"/>
                </a:solidFill>
              </a:rPr>
              <a:t>Baseline for weakness identification, mitigation, and prevention</a:t>
            </a:r>
            <a:endParaRPr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title"/>
          </p:nvPr>
        </p:nvSpPr>
        <p:spPr>
          <a:xfrm>
            <a:off x="942084" y="4931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Prevention vs Mitigation</a:t>
            </a:r>
            <a:endParaRPr sz="500"/>
          </a:p>
        </p:txBody>
      </p:sp>
      <p:sp>
        <p:nvSpPr>
          <p:cNvPr id="75" name="Google Shape;75;p16"/>
          <p:cNvSpPr/>
          <p:nvPr/>
        </p:nvSpPr>
        <p:spPr>
          <a:xfrm>
            <a:off x="889348" y="1926192"/>
            <a:ext cx="3488700" cy="1558800"/>
          </a:xfrm>
          <a:prstGeom prst="roundRect">
            <a:avLst>
              <a:gd fmla="val 9927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Prevention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Entirely absent from application.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4765894" y="1926192"/>
            <a:ext cx="3488700" cy="1558800"/>
          </a:xfrm>
          <a:prstGeom prst="roundRect">
            <a:avLst>
              <a:gd fmla="val 9927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Mitigation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Reduced risk but may exist.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 txBox="1"/>
          <p:nvPr>
            <p:ph type="title"/>
          </p:nvPr>
        </p:nvSpPr>
        <p:spPr>
          <a:xfrm>
            <a:off x="942084" y="4931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Universal vs Application Specific</a:t>
            </a:r>
            <a:endParaRPr sz="500"/>
          </a:p>
        </p:txBody>
      </p:sp>
      <p:sp>
        <p:nvSpPr>
          <p:cNvPr id="83" name="Google Shape;83;p17"/>
          <p:cNvSpPr/>
          <p:nvPr/>
        </p:nvSpPr>
        <p:spPr>
          <a:xfrm>
            <a:off x="889348" y="1926192"/>
            <a:ext cx="3488700" cy="1558800"/>
          </a:xfrm>
          <a:prstGeom prst="roundRect">
            <a:avLst>
              <a:gd fmla="val 9927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Universal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All software should be free of these vulnerabilities. i.e. buffer overflow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4" name="Google Shape;84;p17"/>
          <p:cNvSpPr/>
          <p:nvPr/>
        </p:nvSpPr>
        <p:spPr>
          <a:xfrm>
            <a:off x="4765894" y="1926192"/>
            <a:ext cx="3488700" cy="1558800"/>
          </a:xfrm>
          <a:prstGeom prst="roundRect">
            <a:avLst>
              <a:gd fmla="val 9927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Application Specific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Dependent on the application. i.e. SQL Injection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5" name="Google Shape;85;p17"/>
          <p:cNvSpPr/>
          <p:nvPr/>
        </p:nvSpPr>
        <p:spPr>
          <a:xfrm>
            <a:off x="665725" y="1788325"/>
            <a:ext cx="3906300" cy="1847100"/>
          </a:xfrm>
          <a:prstGeom prst="ellipse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 txBox="1"/>
          <p:nvPr/>
        </p:nvSpPr>
        <p:spPr>
          <a:xfrm>
            <a:off x="3315600" y="4205350"/>
            <a:ext cx="3230700" cy="2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We will talk about these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87" name="Google Shape;87;p17"/>
          <p:cNvCxnSpPr>
            <a:stCxn id="86" idx="1"/>
            <a:endCxn id="85" idx="4"/>
          </p:cNvCxnSpPr>
          <p:nvPr/>
        </p:nvCxnSpPr>
        <p:spPr>
          <a:xfrm rot="10800000">
            <a:off x="2619000" y="3635500"/>
            <a:ext cx="696600" cy="713400"/>
          </a:xfrm>
          <a:prstGeom prst="straightConnector1">
            <a:avLst/>
          </a:prstGeom>
          <a:noFill/>
          <a:ln cap="flat" cmpd="sng" w="28575">
            <a:solidFill>
              <a:srgbClr val="00FF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8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CWEs Prevented by Ada</a:t>
            </a:r>
            <a:endParaRPr sz="500"/>
          </a:p>
        </p:txBody>
      </p:sp>
      <p:graphicFrame>
        <p:nvGraphicFramePr>
          <p:cNvPr id="94" name="Google Shape;94;p18"/>
          <p:cNvGraphicFramePr/>
          <p:nvPr/>
        </p:nvGraphicFramePr>
        <p:xfrm>
          <a:off x="952500" y="1657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{5B6A350B-2DD3-41CA-8012-36C38A603861}</a:tableStyleId>
              </a:tblPr>
              <a:tblGrid>
                <a:gridCol w="3182200"/>
                <a:gridCol w="40568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FFFFFF"/>
                          </a:solidFill>
                        </a:rPr>
                        <a:t>CWE Identifiers</a:t>
                      </a:r>
                      <a:endParaRPr b="1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43434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FFFFFF"/>
                          </a:solidFill>
                        </a:rPr>
                        <a:t>Note</a:t>
                      </a:r>
                      <a:endParaRPr b="1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434343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>
                          <a:solidFill>
                            <a:srgbClr val="FFFFFF"/>
                          </a:solidFill>
                          <a:hlinkClick r:id="rId4"/>
                        </a:rPr>
                        <a:t>467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, </a:t>
                      </a:r>
                      <a:r>
                        <a:rPr lang="en" u="sng">
                          <a:solidFill>
                            <a:srgbClr val="FFFFFF"/>
                          </a:solidFill>
                          <a:hlinkClick r:id="rId5"/>
                        </a:rPr>
                        <a:t>484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Only affects C and C++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99999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>
                          <a:solidFill>
                            <a:srgbClr val="FFFFFF"/>
                          </a:solidFill>
                          <a:hlinkClick r:id="rId6"/>
                        </a:rPr>
                        <a:t>500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Only affects C++ and Java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520, 526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Only affects .NET languages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99999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8, 9, 487, 555, 574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Only affects Java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103, 104, 107, 108, 109, 110, 608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Only affects Struts framework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999999"/>
                    </a:solidFill>
                  </a:tcPr>
                </a:tc>
              </a:tr>
            </a:tbl>
          </a:graphicData>
        </a:graphic>
      </p:graphicFrame>
      <p:sp>
        <p:nvSpPr>
          <p:cNvPr id="95" name="Google Shape;95;p18"/>
          <p:cNvSpPr txBox="1"/>
          <p:nvPr/>
        </p:nvSpPr>
        <p:spPr>
          <a:xfrm>
            <a:off x="920275" y="1196675"/>
            <a:ext cx="5939400" cy="2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These relate to specific features of other languages</a:t>
            </a:r>
            <a:endParaRPr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CWEs Prevented by Ada</a:t>
            </a:r>
            <a:endParaRPr sz="500"/>
          </a:p>
        </p:txBody>
      </p:sp>
      <p:graphicFrame>
        <p:nvGraphicFramePr>
          <p:cNvPr id="102" name="Google Shape;102;p19"/>
          <p:cNvGraphicFramePr/>
          <p:nvPr/>
        </p:nvGraphicFramePr>
        <p:xfrm>
          <a:off x="952500" y="1657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{5B6A350B-2DD3-41CA-8012-36C38A603861}</a:tableStyleId>
              </a:tblPr>
              <a:tblGrid>
                <a:gridCol w="3182200"/>
                <a:gridCol w="40568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FFFFFF"/>
                          </a:solidFill>
                        </a:rPr>
                        <a:t>CWE Identifiers</a:t>
                      </a:r>
                      <a:endParaRPr b="1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43434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FFFFFF"/>
                          </a:solidFill>
                        </a:rPr>
                        <a:t>Note</a:t>
                      </a:r>
                      <a:endParaRPr b="1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434343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>
                          <a:solidFill>
                            <a:srgbClr val="FFFFFF"/>
                          </a:solidFill>
                          <a:hlinkClick r:id="rId4"/>
                        </a:rPr>
                        <a:t>588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Unsafe pointer usage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99999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>
                          <a:solidFill>
                            <a:srgbClr val="FFFFFF"/>
                          </a:solidFill>
                          <a:hlinkClick r:id="rId5"/>
                        </a:rPr>
                        <a:t>95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Unvalidated code in dynamic “eval” context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>
                          <a:solidFill>
                            <a:srgbClr val="FFFFFF"/>
                          </a:solidFill>
                          <a:hlinkClick r:id="rId6"/>
                        </a:rPr>
                        <a:t>481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, </a:t>
                      </a:r>
                      <a:r>
                        <a:rPr lang="en" u="sng">
                          <a:solidFill>
                            <a:srgbClr val="FFFFFF"/>
                          </a:solidFill>
                          <a:hlinkClick r:id="rId7"/>
                        </a:rPr>
                        <a:t>482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Confusion between assignment and comparison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99999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>
                          <a:solidFill>
                            <a:srgbClr val="FFFFFF"/>
                          </a:solidFill>
                          <a:hlinkClick r:id="rId8"/>
                        </a:rPr>
                        <a:t>170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Improper null termination of Strings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666666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>
                          <a:solidFill>
                            <a:srgbClr val="FFFFFF"/>
                          </a:solidFill>
                          <a:hlinkClick r:id="rId9"/>
                        </a:rPr>
                        <a:t>228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, </a:t>
                      </a:r>
                      <a:r>
                        <a:rPr lang="en" u="sng">
                          <a:solidFill>
                            <a:srgbClr val="FFFFFF"/>
                          </a:solidFill>
                          <a:hlinkClick r:id="rId10"/>
                        </a:rPr>
                        <a:t>229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, </a:t>
                      </a:r>
                      <a:r>
                        <a:rPr lang="en" u="sng">
                          <a:solidFill>
                            <a:srgbClr val="FFFFFF"/>
                          </a:solidFill>
                          <a:hlinkClick r:id="rId11"/>
                        </a:rPr>
                        <a:t>233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, </a:t>
                      </a:r>
                      <a:r>
                        <a:rPr lang="en" u="sng">
                          <a:solidFill>
                            <a:srgbClr val="FFFFFF"/>
                          </a:solidFill>
                          <a:hlinkClick r:id="rId12"/>
                        </a:rPr>
                        <a:t>237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, </a:t>
                      </a:r>
                      <a:r>
                        <a:rPr lang="en" u="sng">
                          <a:solidFill>
                            <a:srgbClr val="FFFFFF"/>
                          </a:solidFill>
                          <a:hlinkClick r:id="rId13"/>
                        </a:rPr>
                        <a:t>240</a:t>
                      </a:r>
                      <a:r>
                        <a:rPr lang="en">
                          <a:solidFill>
                            <a:srgbClr val="FFFFFF"/>
                          </a:solidFill>
                        </a:rPr>
                        <a:t> (and variants)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Parameters missing/extra/confused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999999"/>
                    </a:solidFill>
                  </a:tcPr>
                </a:tc>
              </a:tr>
            </a:tbl>
          </a:graphicData>
        </a:graphic>
      </p:graphicFrame>
      <p:sp>
        <p:nvSpPr>
          <p:cNvPr id="103" name="Google Shape;103;p19"/>
          <p:cNvSpPr txBox="1"/>
          <p:nvPr/>
        </p:nvSpPr>
        <p:spPr>
          <a:xfrm>
            <a:off x="920275" y="1196675"/>
            <a:ext cx="5939400" cy="2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These relate to general problems and constructs of other languages</a:t>
            </a:r>
            <a:endParaRPr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0"/>
          <p:cNvSpPr txBox="1"/>
          <p:nvPr>
            <p:ph type="title"/>
          </p:nvPr>
        </p:nvSpPr>
        <p:spPr>
          <a:xfrm>
            <a:off x="493574" y="340750"/>
            <a:ext cx="77082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CWEs Mitigated by Ada (runtime checks)</a:t>
            </a:r>
            <a:endParaRPr sz="500"/>
          </a:p>
        </p:txBody>
      </p:sp>
      <p:graphicFrame>
        <p:nvGraphicFramePr>
          <p:cNvPr id="110" name="Google Shape;110;p20"/>
          <p:cNvGraphicFramePr/>
          <p:nvPr/>
        </p:nvGraphicFramePr>
        <p:xfrm>
          <a:off x="644800" y="1056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{5B6A350B-2DD3-41CA-8012-36C38A603861}</a:tableStyleId>
              </a:tblPr>
              <a:tblGrid>
                <a:gridCol w="586475"/>
                <a:gridCol w="2972050"/>
              </a:tblGrid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FFFFFF"/>
                          </a:solidFill>
                        </a:rPr>
                        <a:t>CWE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FFFFFF"/>
                          </a:solidFill>
                        </a:rPr>
                        <a:t>Description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120*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Buffer Overflow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123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Write-what-where condition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124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Buffer Underwrite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125 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Out-of-bounds read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126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Buffer Over-read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127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Buffer Under-read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128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Wrap-around-error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129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Improper validation of array index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130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Improper handling of length parameter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131*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Incorrect calculation of buffer size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136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Type errors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190*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Integer overflow or wrap-around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191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Integer underflow or wrap-around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193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Off-by-one error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1" name="Google Shape;111;p20"/>
          <p:cNvGraphicFramePr/>
          <p:nvPr/>
        </p:nvGraphicFramePr>
        <p:xfrm>
          <a:off x="4669675" y="10508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{5B6A350B-2DD3-41CA-8012-36C38A603861}</a:tableStyleId>
              </a:tblPr>
              <a:tblGrid>
                <a:gridCol w="642050"/>
                <a:gridCol w="3253625"/>
              </a:tblGrid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FFFFFF"/>
                          </a:solidFill>
                        </a:rPr>
                        <a:t>CWE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FFFFFF"/>
                          </a:solidFill>
                        </a:rPr>
                        <a:t>Description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434343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194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Unexpected sign extension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197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Numeric truncation error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252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Unchecked return value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253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Incorrect check of function return value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369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Divide-by-zero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476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Null pointer dereference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562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Return of stack variable address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682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Incorrect calculation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786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Access before start of buffer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787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Out-of-bounds write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788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Access after end of buffer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805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Buffer access with incorrect length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666666"/>
                    </a:solidFill>
                  </a:tcPr>
                </a:tc>
              </a:tr>
              <a:tr h="217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824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FFFFF"/>
                          </a:solidFill>
                        </a:rPr>
                        <a:t>Uninitialized pointer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0" marB="0" marR="91425" marL="91425" anchor="ctr">
                    <a:solidFill>
                      <a:srgbClr val="999999"/>
                    </a:solidFill>
                  </a:tcPr>
                </a:tc>
              </a:tr>
            </a:tbl>
          </a:graphicData>
        </a:graphic>
      </p:graphicFrame>
      <p:sp>
        <p:nvSpPr>
          <p:cNvPr id="112" name="Google Shape;112;p20"/>
          <p:cNvSpPr txBox="1"/>
          <p:nvPr/>
        </p:nvSpPr>
        <p:spPr>
          <a:xfrm>
            <a:off x="1324950" y="4705325"/>
            <a:ext cx="7289400" cy="3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* </a:t>
            </a:r>
            <a:r>
              <a:rPr b="1" lang="en" sz="13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2011 CWE/SANS Top 25 Most Dangerous Software Errors (</a:t>
            </a:r>
            <a:r>
              <a:rPr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https://cwe.mitre.org/top25/)</a:t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1"/>
          <p:cNvSpPr txBox="1"/>
          <p:nvPr>
            <p:ph type="title"/>
          </p:nvPr>
        </p:nvSpPr>
        <p:spPr>
          <a:xfrm>
            <a:off x="378100" y="340750"/>
            <a:ext cx="85263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CWE-120: Buffer Copy without Checking Size of Input (‘Classic Buffer Overflow’)</a:t>
            </a:r>
            <a:endParaRPr sz="1400"/>
          </a:p>
        </p:txBody>
      </p:sp>
      <p:sp>
        <p:nvSpPr>
          <p:cNvPr id="119" name="Google Shape;119;p21"/>
          <p:cNvSpPr txBox="1"/>
          <p:nvPr/>
        </p:nvSpPr>
        <p:spPr>
          <a:xfrm>
            <a:off x="573475" y="995700"/>
            <a:ext cx="3711900" cy="3257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void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foo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int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*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arr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,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int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length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)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{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for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int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&lt;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length</a:t>
            </a: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++)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{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		arr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[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i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]++</a:t>
            </a: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}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}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void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bar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()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{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int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myArray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[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10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]</a:t>
            </a: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lang="en" sz="1000">
                <a:solidFill>
                  <a:srgbClr val="696969"/>
                </a:solidFill>
                <a:highlight>
                  <a:srgbClr val="FFFFFF"/>
                </a:highlight>
              </a:rPr>
              <a:t>// init the array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for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int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&lt;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10</a:t>
            </a: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++)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		myArray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[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i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]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lang="en" sz="1000">
                <a:solidFill>
                  <a:srgbClr val="696969"/>
                </a:solidFill>
                <a:highlight>
                  <a:srgbClr val="FFFFFF"/>
                </a:highlight>
              </a:rPr>
              <a:t>// or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lang="en" sz="1000">
                <a:solidFill>
                  <a:srgbClr val="603000"/>
                </a:solidFill>
                <a:highlight>
                  <a:srgbClr val="FFFFFF"/>
                </a:highlight>
              </a:rPr>
              <a:t>memset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(&amp;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myArray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[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],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,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10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*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sizeof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myArray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[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]))</a:t>
            </a: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	foo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(&amp;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myArray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[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],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30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)</a:t>
            </a: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rgbClr val="800080"/>
                </a:solidFill>
                <a:highlight>
                  <a:srgbClr val="FFFFFF"/>
                </a:highlight>
              </a:rPr>
              <a:t>}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57AE"/>
              </a:solidFill>
            </a:endParaRPr>
          </a:p>
        </p:txBody>
      </p:sp>
      <p:sp>
        <p:nvSpPr>
          <p:cNvPr id="120" name="Google Shape;120;p21"/>
          <p:cNvSpPr txBox="1"/>
          <p:nvPr/>
        </p:nvSpPr>
        <p:spPr>
          <a:xfrm>
            <a:off x="4809475" y="995700"/>
            <a:ext cx="3711900" cy="3257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type</a:t>
            </a:r>
            <a:r>
              <a:rPr lang="en" sz="900">
                <a:solidFill>
                  <a:schemeClr val="dk1"/>
                </a:solidFill>
              </a:rPr>
              <a:t> My_Array_Type </a:t>
            </a:r>
            <a:r>
              <a:rPr b="1" lang="en" sz="900">
                <a:solidFill>
                  <a:schemeClr val="dk1"/>
                </a:solidFill>
              </a:rPr>
              <a:t>is array</a:t>
            </a:r>
            <a:r>
              <a:rPr lang="en" sz="900">
                <a:solidFill>
                  <a:schemeClr val="dk1"/>
                </a:solidFill>
              </a:rPr>
              <a:t> (</a:t>
            </a:r>
            <a:r>
              <a:rPr lang="en" sz="900">
                <a:solidFill>
                  <a:srgbClr val="0057AE"/>
                </a:solidFill>
              </a:rPr>
              <a:t>Natural </a:t>
            </a:r>
            <a:r>
              <a:rPr b="1" lang="en" sz="900">
                <a:solidFill>
                  <a:schemeClr val="dk1"/>
                </a:solidFill>
              </a:rPr>
              <a:t>range</a:t>
            </a:r>
            <a:r>
              <a:rPr lang="en" sz="900">
                <a:solidFill>
                  <a:schemeClr val="dk1"/>
                </a:solidFill>
              </a:rPr>
              <a:t> &lt;&gt;) </a:t>
            </a:r>
            <a:r>
              <a:rPr b="1" lang="en" sz="900">
                <a:solidFill>
                  <a:schemeClr val="dk1"/>
                </a:solidFill>
              </a:rPr>
              <a:t>of</a:t>
            </a:r>
            <a:r>
              <a:rPr lang="en" sz="900">
                <a:solidFill>
                  <a:schemeClr val="dk1"/>
                </a:solidFill>
              </a:rPr>
              <a:t> </a:t>
            </a:r>
            <a:r>
              <a:rPr lang="en" sz="900">
                <a:solidFill>
                  <a:srgbClr val="0057AE"/>
                </a:solidFill>
              </a:rPr>
              <a:t>Integer</a:t>
            </a:r>
            <a:r>
              <a:rPr lang="en" sz="900">
                <a:solidFill>
                  <a:schemeClr val="dk1"/>
                </a:solidFill>
              </a:rPr>
              <a:t>;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chemeClr val="dk1"/>
                </a:solidFill>
              </a:rPr>
              <a:t>procedure</a:t>
            </a:r>
            <a:r>
              <a:rPr lang="en" sz="900">
                <a:solidFill>
                  <a:schemeClr val="dk1"/>
                </a:solidFill>
              </a:rPr>
              <a:t> Foo (Arr : </a:t>
            </a:r>
            <a:r>
              <a:rPr b="1" lang="en" sz="900">
                <a:solidFill>
                  <a:schemeClr val="dk1"/>
                </a:solidFill>
              </a:rPr>
              <a:t>in out</a:t>
            </a:r>
            <a:r>
              <a:rPr lang="en" sz="900">
                <a:solidFill>
                  <a:schemeClr val="dk1"/>
                </a:solidFill>
              </a:rPr>
              <a:t> My_Array_Type)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chemeClr val="dk1"/>
                </a:solidFill>
              </a:rPr>
              <a:t>is</a:t>
            </a:r>
            <a:endParaRPr b="1"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chemeClr val="dk1"/>
                </a:solidFill>
              </a:rPr>
              <a:t>begin</a:t>
            </a:r>
            <a:endParaRPr b="1"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	</a:t>
            </a:r>
            <a:r>
              <a:rPr b="1" lang="en" sz="900">
                <a:solidFill>
                  <a:schemeClr val="dk1"/>
                </a:solidFill>
              </a:rPr>
              <a:t>for</a:t>
            </a:r>
            <a:r>
              <a:rPr lang="en" sz="900">
                <a:solidFill>
                  <a:schemeClr val="dk1"/>
                </a:solidFill>
              </a:rPr>
              <a:t> I </a:t>
            </a:r>
            <a:r>
              <a:rPr b="1" lang="en" sz="900">
                <a:solidFill>
                  <a:schemeClr val="dk1"/>
                </a:solidFill>
              </a:rPr>
              <a:t>in</a:t>
            </a:r>
            <a:r>
              <a:rPr lang="en" sz="900">
                <a:solidFill>
                  <a:schemeClr val="dk1"/>
                </a:solidFill>
              </a:rPr>
              <a:t> Arr</a:t>
            </a:r>
            <a:r>
              <a:rPr lang="en" sz="900">
                <a:solidFill>
                  <a:srgbClr val="010181"/>
                </a:solidFill>
              </a:rPr>
              <a:t>'Range </a:t>
            </a:r>
            <a:r>
              <a:rPr b="1" lang="en" sz="900">
                <a:solidFill>
                  <a:schemeClr val="dk1"/>
                </a:solidFill>
              </a:rPr>
              <a:t>loop</a:t>
            </a:r>
            <a:endParaRPr b="1"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    		Arr (I) := Arr (I) + </a:t>
            </a:r>
            <a:r>
              <a:rPr lang="en" sz="900">
                <a:solidFill>
                  <a:srgbClr val="B07E00"/>
                </a:solidFill>
              </a:rPr>
              <a:t>1</a:t>
            </a:r>
            <a:r>
              <a:rPr lang="en" sz="900">
                <a:solidFill>
                  <a:schemeClr val="dk1"/>
                </a:solidFill>
              </a:rPr>
              <a:t>;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	</a:t>
            </a:r>
            <a:r>
              <a:rPr b="1" lang="en" sz="900">
                <a:solidFill>
                  <a:schemeClr val="dk1"/>
                </a:solidFill>
              </a:rPr>
              <a:t>end loop</a:t>
            </a:r>
            <a:r>
              <a:rPr lang="en" sz="900">
                <a:solidFill>
                  <a:schemeClr val="dk1"/>
                </a:solidFill>
              </a:rPr>
              <a:t>;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end</a:t>
            </a:r>
            <a:r>
              <a:rPr lang="en" sz="900">
                <a:solidFill>
                  <a:schemeClr val="dk1"/>
                </a:solidFill>
              </a:rPr>
              <a:t> Foo;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chemeClr val="dk1"/>
                </a:solidFill>
              </a:rPr>
              <a:t>procedure</a:t>
            </a:r>
            <a:r>
              <a:rPr lang="en" sz="900">
                <a:solidFill>
                  <a:schemeClr val="dk1"/>
                </a:solidFill>
              </a:rPr>
              <a:t> Bar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chemeClr val="dk1"/>
                </a:solidFill>
              </a:rPr>
              <a:t>is</a:t>
            </a:r>
            <a:endParaRPr i="1" sz="900">
              <a:solidFill>
                <a:srgbClr val="83818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	My_Array : My_Array_Type (</a:t>
            </a:r>
            <a:r>
              <a:rPr lang="en" sz="900">
                <a:solidFill>
                  <a:srgbClr val="B07E00"/>
                </a:solidFill>
              </a:rPr>
              <a:t>1 </a:t>
            </a:r>
            <a:r>
              <a:rPr lang="en" sz="900">
                <a:solidFill>
                  <a:schemeClr val="dk1"/>
                </a:solidFill>
              </a:rPr>
              <a:t>.. </a:t>
            </a:r>
            <a:r>
              <a:rPr lang="en" sz="900">
                <a:solidFill>
                  <a:srgbClr val="B07E00"/>
                </a:solidFill>
              </a:rPr>
              <a:t>10</a:t>
            </a:r>
            <a:r>
              <a:rPr lang="en" sz="900">
                <a:solidFill>
                  <a:schemeClr val="dk1"/>
                </a:solidFill>
              </a:rPr>
              <a:t>) := (</a:t>
            </a:r>
            <a:r>
              <a:rPr b="1" lang="en" sz="900">
                <a:solidFill>
                  <a:schemeClr val="dk1"/>
                </a:solidFill>
              </a:rPr>
              <a:t>others</a:t>
            </a:r>
            <a:r>
              <a:rPr lang="en" sz="900">
                <a:solidFill>
                  <a:schemeClr val="dk1"/>
                </a:solidFill>
              </a:rPr>
              <a:t> =&gt; </a:t>
            </a:r>
            <a:r>
              <a:rPr lang="en" sz="900">
                <a:solidFill>
                  <a:srgbClr val="B07E00"/>
                </a:solidFill>
              </a:rPr>
              <a:t>0</a:t>
            </a:r>
            <a:r>
              <a:rPr lang="en" sz="900">
                <a:solidFill>
                  <a:schemeClr val="dk1"/>
                </a:solidFill>
              </a:rPr>
              <a:t>);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chemeClr val="dk1"/>
                </a:solidFill>
              </a:rPr>
              <a:t>begin</a:t>
            </a:r>
            <a:endParaRPr b="1"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	</a:t>
            </a:r>
            <a:r>
              <a:rPr i="1" lang="en" sz="900">
                <a:solidFill>
                  <a:srgbClr val="838183"/>
                </a:solidFill>
              </a:rPr>
              <a:t>-- no accidental length computation</a:t>
            </a:r>
            <a:endParaRPr i="1" sz="900">
              <a:solidFill>
                <a:srgbClr val="83818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	</a:t>
            </a:r>
            <a:r>
              <a:rPr i="1" lang="en" sz="900">
                <a:solidFill>
                  <a:srgbClr val="838183"/>
                </a:solidFill>
              </a:rPr>
              <a:t>-- no accidental buffer overflow because of a typo</a:t>
            </a:r>
            <a:endParaRPr i="1" sz="900">
              <a:solidFill>
                <a:srgbClr val="83818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	Foo (Arr =&gt; My_Array);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chemeClr val="dk1"/>
                </a:solidFill>
              </a:rPr>
              <a:t>end</a:t>
            </a:r>
            <a:r>
              <a:rPr lang="en" sz="900">
                <a:solidFill>
                  <a:schemeClr val="dk1"/>
                </a:solidFill>
              </a:rPr>
              <a:t> Bar;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rgbClr val="838183"/>
              </a:solidFill>
            </a:endParaRPr>
          </a:p>
        </p:txBody>
      </p:sp>
      <p:sp>
        <p:nvSpPr>
          <p:cNvPr id="121" name="Google Shape;121;p21"/>
          <p:cNvSpPr/>
          <p:nvPr/>
        </p:nvSpPr>
        <p:spPr>
          <a:xfrm>
            <a:off x="964175" y="1178450"/>
            <a:ext cx="1827600" cy="6744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1"/>
          <p:cNvSpPr txBox="1"/>
          <p:nvPr/>
        </p:nvSpPr>
        <p:spPr>
          <a:xfrm>
            <a:off x="2419925" y="1682600"/>
            <a:ext cx="1430400" cy="2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Buffer overflow!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23" name="Google Shape;123;p21"/>
          <p:cNvSpPr txBox="1"/>
          <p:nvPr/>
        </p:nvSpPr>
        <p:spPr>
          <a:xfrm>
            <a:off x="4809475" y="995700"/>
            <a:ext cx="3711900" cy="3257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type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My_Array_Type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is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array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Natural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range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&lt;&gt;)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of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Integer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procedure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Foo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Arr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in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out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My_Array_Type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Len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Natural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)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is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begin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for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I 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in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1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..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Len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loop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  		Arr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I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)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Arr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I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)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+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1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	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end loop;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end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Foo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procedure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Bar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is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	My_Array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My_Array_Type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1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..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10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)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:=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b="1" lang="en" sz="1000">
                <a:solidFill>
                  <a:srgbClr val="800000"/>
                </a:solidFill>
                <a:highlight>
                  <a:srgbClr val="FFFFFF"/>
                </a:highlight>
              </a:rPr>
              <a:t>others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=&gt;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0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);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begin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	Foo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(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Arr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=&gt;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My_Array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,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Len 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=&gt;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r>
              <a:rPr lang="en" sz="1000">
                <a:solidFill>
                  <a:srgbClr val="008C00"/>
                </a:solidFill>
                <a:highlight>
                  <a:srgbClr val="FFFFFF"/>
                </a:highlight>
              </a:rPr>
              <a:t>30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);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end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Bar</a:t>
            </a:r>
            <a:r>
              <a:rPr lang="en" sz="1000">
                <a:solidFill>
                  <a:srgbClr val="808030"/>
                </a:solidFill>
                <a:highlight>
                  <a:srgbClr val="FFFFFF"/>
                </a:highlight>
              </a:rPr>
              <a:t>;</a:t>
            </a:r>
            <a:b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</a:b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</a:endParaRPr>
          </a:p>
        </p:txBody>
      </p:sp>
      <p:sp>
        <p:nvSpPr>
          <p:cNvPr id="124" name="Google Shape;124;p21"/>
          <p:cNvSpPr txBox="1"/>
          <p:nvPr/>
        </p:nvSpPr>
        <p:spPr>
          <a:xfrm>
            <a:off x="5866475" y="2477875"/>
            <a:ext cx="29826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0000"/>
                </a:solidFill>
              </a:rPr>
              <a:t>raised CONSTRAINT_ERROR : </a:t>
            </a:r>
            <a:endParaRPr sz="10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0000"/>
                </a:solidFill>
              </a:rPr>
              <a:t>buffer_overflow.adb:7 index check failed</a:t>
            </a:r>
            <a:endParaRPr sz="1000">
              <a:solidFill>
                <a:srgbClr val="FF0000"/>
              </a:solidFill>
            </a:endParaRPr>
          </a:p>
        </p:txBody>
      </p:sp>
      <p:sp>
        <p:nvSpPr>
          <p:cNvPr id="125" name="Google Shape;125;p21"/>
          <p:cNvSpPr/>
          <p:nvPr/>
        </p:nvSpPr>
        <p:spPr>
          <a:xfrm>
            <a:off x="5351400" y="1803475"/>
            <a:ext cx="1827600" cy="674400"/>
          </a:xfrm>
          <a:prstGeom prst="ellipse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