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fa61faee8_1_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g3fa61faee8_1_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24eaad3d4_0_5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g424eaad3d4_0_5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424eaad3d4_0_9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g424eaad3d4_0_9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424eaad3d4_0_10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g424eaad3d4_0_10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424eaad3d4_0_12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g424eaad3d4_0_1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424eaad3d4_0_12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g424eaad3d4_0_1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424eaad3d4_0_11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g424eaad3d4_0_1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424eaad3d4_0_8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Tools (code generator, verifier, model debugger) got a very nice maturity level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Good progress on the work around infrastructure and tooling for qualification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g424eaad3d4_0_8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fa61faee8_1_1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g3fa61faee8_1_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24eaad3d4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g424eaad3d4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24eaad3d4_0_1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g424eaad3d4_0_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fa61faee8_1_2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g3fa61faee8_1_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24eaad3d4_0_2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g424eaad3d4_0_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24eaad3d4_0_3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g424eaad3d4_0_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24eaad3d4_0_4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424eaad3d4_0_4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424eaad3d4_0_6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g424eaad3d4_0_6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gradFill>
          <a:gsLst>
            <a:gs pos="0">
              <a:srgbClr val="16273E"/>
            </a:gs>
            <a:gs pos="100000">
              <a:srgbClr val="060C12"/>
            </a:gs>
          </a:gsLst>
          <a:lin ang="16200038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5" Type="http://schemas.openxmlformats.org/officeDocument/2006/relationships/image" Target="../media/image4.png"/><Relationship Id="rId6" Type="http://schemas.openxmlformats.org/officeDocument/2006/relationships/image" Target="../media/image3.png"/><Relationship Id="rId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2"/>
          <p:cNvSpPr txBox="1"/>
          <p:nvPr>
            <p:ph type="title"/>
          </p:nvPr>
        </p:nvSpPr>
        <p:spPr>
          <a:xfrm>
            <a:off x="942084" y="340740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Tests: Show Correctness</a:t>
            </a:r>
            <a:endParaRPr sz="500"/>
          </a:p>
        </p:txBody>
      </p:sp>
      <p:sp>
        <p:nvSpPr>
          <p:cNvPr id="138" name="Google Shape;138;p22"/>
          <p:cNvSpPr txBox="1"/>
          <p:nvPr>
            <p:ph idx="1" type="body"/>
          </p:nvPr>
        </p:nvSpPr>
        <p:spPr>
          <a:xfrm>
            <a:off x="942084" y="758157"/>
            <a:ext cx="7259700" cy="25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-120650" lvl="0" marL="127000" marR="0" rtl="0" algn="l"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-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Ensure behavioral equivalence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Model simulation is our oracle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20650" lvl="0" marL="1270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-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Ensure structural equivalence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Manual review of generated source code (representative subset)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2" marL="13716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■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Check compliance against requirements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2" marL="13716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■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Check structural equivalence between source model and generated code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Comparison of model coverage and code coverage</a:t>
            </a:r>
            <a:b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3"/>
          <p:cNvSpPr txBox="1"/>
          <p:nvPr>
            <p:ph type="title"/>
          </p:nvPr>
        </p:nvSpPr>
        <p:spPr>
          <a:xfrm>
            <a:off x="942084" y="340740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Tests: Show Completeness</a:t>
            </a:r>
            <a:endParaRPr sz="500"/>
          </a:p>
        </p:txBody>
      </p:sp>
      <p:sp>
        <p:nvSpPr>
          <p:cNvPr id="145" name="Google Shape;145;p23"/>
          <p:cNvSpPr txBox="1"/>
          <p:nvPr>
            <p:ph idx="1" type="body"/>
          </p:nvPr>
        </p:nvSpPr>
        <p:spPr>
          <a:xfrm>
            <a:off x="942084" y="1215357"/>
            <a:ext cx="7259700" cy="25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-120650" lvl="0" marL="127000" marR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-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Use formal semantic definition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Identify supported configurations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■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Nominal and robustness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Identify equivalence classes for tests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20650" lvl="0" marL="127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-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End-to-end testing, based on tool external interface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Input: model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Output: generated code and behavior (model and code)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4"/>
          <p:cNvSpPr txBox="1"/>
          <p:nvPr>
            <p:ph type="title"/>
          </p:nvPr>
        </p:nvSpPr>
        <p:spPr>
          <a:xfrm>
            <a:off x="942084" y="340740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2018: Code Generation</a:t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2" name="Google Shape;152;p24"/>
          <p:cNvSpPr txBox="1"/>
          <p:nvPr>
            <p:ph idx="1" type="body"/>
          </p:nvPr>
        </p:nvSpPr>
        <p:spPr>
          <a:xfrm>
            <a:off x="942084" y="986757"/>
            <a:ext cx="7259700" cy="25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-120650" lvl="0" marL="127000" marR="0" rtl="0" algn="l"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-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A lot around qualification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SOI#1 material (</a:t>
            </a: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planning</a:t>
            </a: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 and supporting tools</a:t>
            </a: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20650" lvl="0" marL="1270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-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Faster code generation with stable output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Incremental model export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Modular code generation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20650" lvl="0" marL="127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-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Enhanced Simulink support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Extract Bits, String support, Unit Conversion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Additional block configurations and  MATLAB functions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25"/>
          <p:cNvSpPr txBox="1"/>
          <p:nvPr>
            <p:ph type="title"/>
          </p:nvPr>
        </p:nvSpPr>
        <p:spPr>
          <a:xfrm>
            <a:off x="877109" y="201465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2018: Mod</a:t>
            </a: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el-</a:t>
            </a: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Based Toolset</a:t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9" name="Google Shape;159;p25"/>
          <p:cNvSpPr txBox="1"/>
          <p:nvPr>
            <p:ph idx="1" type="body"/>
          </p:nvPr>
        </p:nvSpPr>
        <p:spPr>
          <a:xfrm>
            <a:off x="942084" y="910557"/>
            <a:ext cx="7259700" cy="25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-120650" lvl="0" marL="127000" marR="0" rtl="0" algn="l"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-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Enhanced QGen Verifier messages and User Interface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20650" lvl="0" marL="127000" marR="0" rtl="0" algn="l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500"/>
              <a:buFont typeface="Verdana"/>
              <a:buChar char="-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Enhanced QGen Model Debugger</a:t>
            </a:r>
            <a:b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60" name="Google Shape;160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26650" y="1834650"/>
            <a:ext cx="5834926" cy="3220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Google Shape;165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26"/>
          <p:cNvSpPr txBox="1"/>
          <p:nvPr>
            <p:ph type="title"/>
          </p:nvPr>
        </p:nvSpPr>
        <p:spPr>
          <a:xfrm>
            <a:off x="942084" y="340740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2019-2020: Code Generation</a:t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7" name="Google Shape;167;p26"/>
          <p:cNvSpPr txBox="1"/>
          <p:nvPr>
            <p:ph idx="1" type="body"/>
          </p:nvPr>
        </p:nvSpPr>
        <p:spPr>
          <a:xfrm>
            <a:off x="942084" y="1520157"/>
            <a:ext cx="7259700" cy="25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-120650" lvl="0" marL="127000" marR="0" rtl="0" algn="l"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-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QGen TQL-1 Qualification Kit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20650" lvl="0" marL="1270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-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Support for new Simulink versions: 2019a/b, 2020a/b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Impact analysis for Simulink version upgrade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20650" lvl="0" marL="1270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-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Enhanced integration and debugging of S-Functions (Ada and C)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20650" lvl="0" marL="127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-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Support fixed-point data types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20650" lvl="0" marL="127000" marR="0" rtl="0" algn="l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500"/>
              <a:buFont typeface="Verdana"/>
              <a:buChar char="-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Support of Data Dictionary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7"/>
          <p:cNvSpPr txBox="1"/>
          <p:nvPr>
            <p:ph type="title"/>
          </p:nvPr>
        </p:nvSpPr>
        <p:spPr>
          <a:xfrm>
            <a:off x="942084" y="340740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2019-2020: Model-Based Toolset</a:t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4" name="Google Shape;174;p27"/>
          <p:cNvSpPr txBox="1"/>
          <p:nvPr>
            <p:ph idx="1" type="body"/>
          </p:nvPr>
        </p:nvSpPr>
        <p:spPr>
          <a:xfrm>
            <a:off x="942084" y="1596357"/>
            <a:ext cx="7259700" cy="25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-120650" lvl="0" marL="127000" rtl="0" algn="l"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-"/>
            </a:pPr>
            <a:r>
              <a:rPr b="1"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Support Stateflow within the QGen Debugger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20650" lvl="0" marL="127000" marR="0" rtl="0" algn="l"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-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Tool Support for System-to-Software Integrity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Support architectural specifications and requirements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Generate SPARK contracts to find requirement violations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20650" lvl="0" marL="1270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Verdana"/>
              <a:buChar char="-"/>
            </a:pPr>
            <a:r>
              <a:rPr b="1"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Enhancements for Automotive Domain</a:t>
            </a:r>
            <a:endParaRPr b="1"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rtl="0" algn="l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AutoSAR, TargetLink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8102" y="1567918"/>
            <a:ext cx="4717953" cy="20076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8541" y="1105349"/>
            <a:ext cx="1675440" cy="712962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 txBox="1"/>
          <p:nvPr>
            <p:ph type="title"/>
          </p:nvPr>
        </p:nvSpPr>
        <p:spPr>
          <a:xfrm>
            <a:off x="978932" y="2188698"/>
            <a:ext cx="6235391" cy="973364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QGen and TQL Qualification</a:t>
            </a:r>
            <a:endParaRPr sz="500"/>
          </a:p>
        </p:txBody>
      </p:sp>
      <p:sp>
        <p:nvSpPr>
          <p:cNvPr id="61" name="Google Shape;61;p14"/>
          <p:cNvSpPr/>
          <p:nvPr/>
        </p:nvSpPr>
        <p:spPr>
          <a:xfrm>
            <a:off x="978932" y="3312080"/>
            <a:ext cx="6235391" cy="518409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357DB0"/>
                </a:solidFill>
                <a:latin typeface="Verdana"/>
                <a:ea typeface="Verdana"/>
                <a:cs typeface="Verdana"/>
                <a:sym typeface="Verdana"/>
              </a:rPr>
              <a:t>Jose Ruiz</a:t>
            </a:r>
            <a:endParaRPr sz="500"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357DB0"/>
                </a:solidFill>
                <a:latin typeface="Verdana"/>
                <a:ea typeface="Verdana"/>
                <a:cs typeface="Verdana"/>
                <a:sym typeface="Verdana"/>
              </a:rPr>
              <a:t>Thursday October 4, 2018</a:t>
            </a:r>
            <a:endParaRPr sz="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>
            <p:ph type="title"/>
          </p:nvPr>
        </p:nvSpPr>
        <p:spPr>
          <a:xfrm>
            <a:off x="942084" y="340740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Index</a:t>
            </a:r>
            <a:endParaRPr sz="500"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942084" y="1596357"/>
            <a:ext cx="7259700" cy="25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-120650" lvl="0" marL="127000" marR="0" rtl="0" algn="l"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Arial"/>
              <a:buChar char="-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Two words about QGen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20650" lvl="0" marL="1270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-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Qualification benefits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20650" lvl="0" marL="1270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-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Qualification activities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20650" lvl="0" marL="127000" marR="0" rtl="0" algn="l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500"/>
              <a:buFont typeface="Verdana"/>
              <a:buChar char="-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Roadmap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/>
          <p:nvPr/>
        </p:nvSpPr>
        <p:spPr>
          <a:xfrm>
            <a:off x="539125" y="1598475"/>
            <a:ext cx="2461200" cy="2342400"/>
          </a:xfrm>
          <a:prstGeom prst="roundRect">
            <a:avLst>
              <a:gd fmla="val 7476" name="adj"/>
            </a:avLst>
          </a:prstGeom>
          <a:solidFill>
            <a:srgbClr val="1D486F"/>
          </a:solidFill>
          <a:ln>
            <a:noFill/>
          </a:ln>
        </p:spPr>
        <p:txBody>
          <a:bodyPr anchorCtr="0" anchor="t" bIns="190500" lIns="190500" spcFirstLastPara="1" rIns="190500" wrap="square" tIns="1905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Trusted Code Generator</a:t>
            </a:r>
            <a:endParaRPr b="1"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From Simulink® &amp; Stateflow® to SPARK Ada / MISRA C</a:t>
            </a:r>
            <a:endParaRPr sz="1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Customizable code generation</a:t>
            </a:r>
            <a:endParaRPr sz="1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Aiming for DO-178C at</a:t>
            </a:r>
            <a:br>
              <a:rPr lang="en" sz="1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" sz="1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Tool Qualification Level 1</a:t>
            </a:r>
            <a:endParaRPr sz="1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Consistency of the generated code and the Simulink® simulation</a:t>
            </a:r>
            <a:endParaRPr sz="1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4" name="Google Shape;74;p16"/>
          <p:cNvSpPr/>
          <p:nvPr/>
        </p:nvSpPr>
        <p:spPr>
          <a:xfrm>
            <a:off x="3301050" y="1598475"/>
            <a:ext cx="2461200" cy="2342400"/>
          </a:xfrm>
          <a:prstGeom prst="roundRect">
            <a:avLst>
              <a:gd fmla="val 7476" name="adj"/>
            </a:avLst>
          </a:prstGeom>
          <a:solidFill>
            <a:srgbClr val="1D486F"/>
          </a:solidFill>
          <a:ln>
            <a:noFill/>
          </a:ln>
        </p:spPr>
        <p:txBody>
          <a:bodyPr anchorCtr="0" anchor="t" bIns="190500" lIns="190500" spcFirstLastPara="1" rIns="190500" wrap="square" tIns="1905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Model Verifier</a:t>
            </a:r>
            <a:endParaRPr b="1"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n" sz="1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Formal static model verifier for runtime errors and functional properties</a:t>
            </a:r>
            <a:endParaRPr sz="10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100"/>
              <a:buNone/>
            </a:pPr>
            <a:r>
              <a:rPr lang="en" sz="1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Aiming for DO-178C at Tool Qualification Level 5</a:t>
            </a:r>
            <a:endParaRPr sz="1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5" name="Google Shape;75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6"/>
          <p:cNvSpPr txBox="1"/>
          <p:nvPr>
            <p:ph type="title"/>
          </p:nvPr>
        </p:nvSpPr>
        <p:spPr>
          <a:xfrm>
            <a:off x="942084" y="340740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What is QGen</a:t>
            </a:r>
            <a:endParaRPr sz="500"/>
          </a:p>
        </p:txBody>
      </p:sp>
      <p:sp>
        <p:nvSpPr>
          <p:cNvPr id="77" name="Google Shape;77;p16"/>
          <p:cNvSpPr/>
          <p:nvPr/>
        </p:nvSpPr>
        <p:spPr>
          <a:xfrm>
            <a:off x="6143600" y="1598475"/>
            <a:ext cx="2461200" cy="2342400"/>
          </a:xfrm>
          <a:prstGeom prst="roundRect">
            <a:avLst>
              <a:gd fmla="val 7476" name="adj"/>
            </a:avLst>
          </a:prstGeom>
          <a:solidFill>
            <a:srgbClr val="1D486F"/>
          </a:solidFill>
          <a:ln>
            <a:noFill/>
          </a:ln>
        </p:spPr>
        <p:txBody>
          <a:bodyPr anchorCtr="0" anchor="t" bIns="190500" lIns="190500" spcFirstLastPara="1" rIns="190500" wrap="square" tIns="1905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Integrated Model-Based Development Toolset</a:t>
            </a:r>
            <a:endParaRPr b="1"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n" sz="1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Model-level debugger</a:t>
            </a:r>
            <a:endParaRPr sz="10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n" sz="1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Processor-In-the-Loop testing</a:t>
            </a:r>
            <a:endParaRPr sz="10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Coverage analysis</a:t>
            </a:r>
            <a:endParaRPr b="1" sz="1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0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7"/>
          <p:cNvSpPr txBox="1"/>
          <p:nvPr>
            <p:ph type="title"/>
          </p:nvPr>
        </p:nvSpPr>
        <p:spPr>
          <a:xfrm>
            <a:off x="942084" y="340740"/>
            <a:ext cx="7259832" cy="538898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Why a Qualified Code Generator</a:t>
            </a:r>
            <a:endParaRPr sz="500"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942084" y="834357"/>
            <a:ext cx="7259700" cy="25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-120650" lvl="0" marL="127000" rtl="0" algn="l"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-"/>
            </a:pPr>
            <a:r>
              <a:rPr b="1"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Certification is expensive!</a:t>
            </a:r>
            <a:endParaRPr b="1"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0350" lvl="1" marL="9144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500"/>
              <a:buChar char="○"/>
            </a:pPr>
            <a:r>
              <a:rPr b="1"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Source code reviews and verifications</a:t>
            </a:r>
            <a:endParaRPr b="1"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0350" lvl="1" marL="9144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500"/>
              <a:buChar char="○"/>
            </a:pPr>
            <a:r>
              <a:rPr b="1"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Low-Level Requirements (LLR)-based testing</a:t>
            </a:r>
            <a:endParaRPr b="1"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0350" lvl="1" marL="9144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500"/>
              <a:buChar char="○"/>
            </a:pPr>
            <a:r>
              <a:rPr b="1"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Coverage analysis (MC/DC)</a:t>
            </a:r>
            <a:endParaRPr b="1" sz="15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20650" lvl="0" marL="127000" rtl="0" algn="l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500"/>
              <a:buFont typeface="Arial"/>
              <a:buChar char="-"/>
            </a:pPr>
            <a:r>
              <a:rPr b="1"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QGen Qualification at TQL-1 can greatly reduce that cost</a:t>
            </a:r>
            <a:br>
              <a:rPr b="1" lang="en" sz="15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sz="500"/>
          </a:p>
        </p:txBody>
      </p:sp>
      <p:sp>
        <p:nvSpPr>
          <p:cNvPr id="85" name="Google Shape;85;p17"/>
          <p:cNvSpPr/>
          <p:nvPr/>
        </p:nvSpPr>
        <p:spPr>
          <a:xfrm>
            <a:off x="1745725" y="3738100"/>
            <a:ext cx="1410000" cy="538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LLR expressed</a:t>
            </a:r>
            <a:br>
              <a:rPr lang="en"/>
            </a:br>
            <a:r>
              <a:rPr lang="en"/>
              <a:t>as Model</a:t>
            </a:r>
            <a:endParaRPr/>
          </a:p>
        </p:txBody>
      </p:sp>
      <p:sp>
        <p:nvSpPr>
          <p:cNvPr id="86" name="Google Shape;86;p17"/>
          <p:cNvSpPr/>
          <p:nvPr/>
        </p:nvSpPr>
        <p:spPr>
          <a:xfrm>
            <a:off x="3654400" y="3708100"/>
            <a:ext cx="1530600" cy="598800"/>
          </a:xfrm>
          <a:prstGeom prst="ellipse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TQL-1</a:t>
            </a:r>
            <a:br>
              <a:rPr lang="en"/>
            </a:br>
            <a:r>
              <a:rPr lang="en"/>
              <a:t>QGen</a:t>
            </a:r>
            <a:endParaRPr/>
          </a:p>
        </p:txBody>
      </p:sp>
      <p:sp>
        <p:nvSpPr>
          <p:cNvPr id="87" name="Google Shape;87;p17"/>
          <p:cNvSpPr/>
          <p:nvPr/>
        </p:nvSpPr>
        <p:spPr>
          <a:xfrm>
            <a:off x="5704825" y="3738100"/>
            <a:ext cx="1233000" cy="538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Generated</a:t>
            </a:r>
            <a:br>
              <a:rPr lang="en"/>
            </a:br>
            <a:r>
              <a:rPr lang="en"/>
              <a:t>Source Code</a:t>
            </a:r>
            <a:endParaRPr/>
          </a:p>
        </p:txBody>
      </p:sp>
      <p:cxnSp>
        <p:nvCxnSpPr>
          <p:cNvPr id="88" name="Google Shape;88;p17"/>
          <p:cNvCxnSpPr>
            <a:stCxn id="85" idx="3"/>
            <a:endCxn id="86" idx="2"/>
          </p:cNvCxnSpPr>
          <p:nvPr/>
        </p:nvCxnSpPr>
        <p:spPr>
          <a:xfrm>
            <a:off x="3155725" y="4007500"/>
            <a:ext cx="498600" cy="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9" name="Google Shape;89;p17"/>
          <p:cNvCxnSpPr>
            <a:stCxn id="86" idx="6"/>
            <a:endCxn id="87" idx="1"/>
          </p:cNvCxnSpPr>
          <p:nvPr/>
        </p:nvCxnSpPr>
        <p:spPr>
          <a:xfrm>
            <a:off x="5185000" y="4007500"/>
            <a:ext cx="519900" cy="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/>
          <p:nvPr/>
        </p:nvSpPr>
        <p:spPr>
          <a:xfrm>
            <a:off x="549688" y="1598470"/>
            <a:ext cx="2377500" cy="2342400"/>
          </a:xfrm>
          <a:prstGeom prst="roundRect">
            <a:avLst>
              <a:gd fmla="val 7476" name="adj"/>
            </a:avLst>
          </a:prstGeom>
          <a:solidFill>
            <a:srgbClr val="1D486F"/>
          </a:solidFill>
          <a:ln>
            <a:noFill/>
          </a:ln>
        </p:spPr>
        <p:txBody>
          <a:bodyPr anchorCtr="0" anchor="t" bIns="190500" lIns="190500" spcFirstLastPara="1" rIns="190500" wrap="square" tIns="1905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Bypass reviewing the generated source code</a:t>
            </a:r>
            <a:endParaRPr sz="1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QGen TQL-1 guarantees: compliance with requirements &amp; standards, and traceability between model and generated code</a:t>
            </a:r>
            <a:br>
              <a:rPr lang="en" sz="1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sz="1000"/>
          </a:p>
        </p:txBody>
      </p:sp>
      <p:sp>
        <p:nvSpPr>
          <p:cNvPr id="95" name="Google Shape;95;p18"/>
          <p:cNvSpPr/>
          <p:nvPr/>
        </p:nvSpPr>
        <p:spPr>
          <a:xfrm>
            <a:off x="3308540" y="1598470"/>
            <a:ext cx="2377500" cy="2342400"/>
          </a:xfrm>
          <a:prstGeom prst="roundRect">
            <a:avLst>
              <a:gd fmla="val 7476" name="adj"/>
            </a:avLst>
          </a:prstGeom>
          <a:solidFill>
            <a:srgbClr val="1D486F"/>
          </a:solidFill>
          <a:ln>
            <a:noFill/>
          </a:ln>
        </p:spPr>
        <p:txBody>
          <a:bodyPr anchorCtr="0" anchor="t" bIns="190500" lIns="190500" spcFirstLastPara="1" rIns="190500" wrap="square" tIns="1905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Bypass LLR-based testing of the generated source code</a:t>
            </a:r>
            <a:endParaRPr b="1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Conformance to Simulink semantics guaranteed by QGen TQL-1</a:t>
            </a:r>
            <a:endParaRPr sz="1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High-Level Requirements (HLR) simulation cases can be re-run on target to validate the compiler</a:t>
            </a:r>
            <a:br>
              <a:rPr lang="en" sz="1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sz="1000"/>
          </a:p>
        </p:txBody>
      </p:sp>
      <p:pic>
        <p:nvPicPr>
          <p:cNvPr id="96" name="Google Shape;96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8"/>
          <p:cNvSpPr txBox="1"/>
          <p:nvPr>
            <p:ph type="title"/>
          </p:nvPr>
        </p:nvSpPr>
        <p:spPr>
          <a:xfrm>
            <a:off x="942084" y="340740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The Qualification Advantage</a:t>
            </a:r>
            <a:endParaRPr sz="500"/>
          </a:p>
        </p:txBody>
      </p:sp>
      <p:sp>
        <p:nvSpPr>
          <p:cNvPr id="98" name="Google Shape;98;p18"/>
          <p:cNvSpPr/>
          <p:nvPr/>
        </p:nvSpPr>
        <p:spPr>
          <a:xfrm>
            <a:off x="6143592" y="1598470"/>
            <a:ext cx="2377500" cy="2342400"/>
          </a:xfrm>
          <a:prstGeom prst="roundRect">
            <a:avLst>
              <a:gd fmla="val 7476" name="adj"/>
            </a:avLst>
          </a:prstGeom>
          <a:solidFill>
            <a:srgbClr val="1D486F"/>
          </a:solidFill>
          <a:ln>
            <a:noFill/>
          </a:ln>
        </p:spPr>
        <p:txBody>
          <a:bodyPr anchorCtr="0" anchor="t" bIns="190500" lIns="190500" spcFirstLastPara="1" rIns="190500" wrap="square" tIns="1905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Bypass coverage analysis of generated source code</a:t>
            </a:r>
            <a:endParaRPr b="1" sz="12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Model-level coverage + QGen TQL-1 guarantee code-level coverage</a:t>
            </a:r>
            <a:br>
              <a:rPr lang="en" sz="1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sz="1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9"/>
          <p:cNvSpPr txBox="1"/>
          <p:nvPr>
            <p:ph type="title"/>
          </p:nvPr>
        </p:nvSpPr>
        <p:spPr>
          <a:xfrm>
            <a:off x="942084" y="340740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What We are Doing for Qualification</a:t>
            </a:r>
            <a:endParaRPr sz="500"/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1018275" y="889924"/>
            <a:ext cx="7259700" cy="29109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-120650" lvl="0" marL="127000" marR="0" rtl="0" algn="l"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-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Together with partner Verocel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Working very closely with FAA and QGen TQL-1 launch customers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20650" lvl="0" marL="1270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-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Qualification artifacts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Documentation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Risk-based analysis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Requirements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Test cases and procedures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Coverage analysis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0"/>
          <p:cNvSpPr txBox="1"/>
          <p:nvPr>
            <p:ph type="title"/>
          </p:nvPr>
        </p:nvSpPr>
        <p:spPr>
          <a:xfrm>
            <a:off x="942084" y="340740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Risk-Based Analysis</a:t>
            </a:r>
            <a:endParaRPr sz="500"/>
          </a:p>
        </p:txBody>
      </p:sp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942084" y="758157"/>
            <a:ext cx="7259700" cy="25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-120650" lvl="0" marL="127000" marR="0" rtl="0" algn="l">
              <a:spcBef>
                <a:spcPts val="15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-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Hazard analysis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Identification and satisfaction of safety requirements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20650" lvl="0" marL="1270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-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Include risks from development methods and tools, such as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Dynamic memory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Uninitialized variables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Code complexity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20650" lvl="0" marL="127000" marR="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Verdana"/>
              <a:buChar char="-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Assurance Case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23850" lvl="1" marL="914400" marR="0" rtl="0" algn="l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500"/>
              <a:buFont typeface="Verdana"/>
              <a:buChar char="○"/>
            </a:pPr>
            <a:r>
              <a:rPr b="1"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Structured argument presenting evidences with rationale</a:t>
            </a:r>
            <a:endParaRPr b="1" sz="15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1"/>
          <p:cNvSpPr txBox="1"/>
          <p:nvPr>
            <p:ph type="title"/>
          </p:nvPr>
        </p:nvSpPr>
        <p:spPr>
          <a:xfrm>
            <a:off x="942084" y="340740"/>
            <a:ext cx="7259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rgbClr val="6BC2FF"/>
                </a:solidFill>
                <a:latin typeface="Verdana"/>
                <a:ea typeface="Verdana"/>
                <a:cs typeface="Verdana"/>
                <a:sym typeface="Verdana"/>
              </a:rPr>
              <a:t>Requirement Definition</a:t>
            </a:r>
            <a:endParaRPr b="1" sz="2600">
              <a:solidFill>
                <a:srgbClr val="6BC2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19" name="Google Shape;119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32625" y="750657"/>
            <a:ext cx="2757718" cy="656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00000" y="1501775"/>
            <a:ext cx="3174175" cy="114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659363" y="3812298"/>
            <a:ext cx="3656250" cy="126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399750" y="2149775"/>
            <a:ext cx="2699650" cy="210035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1"/>
          <p:cNvSpPr txBox="1"/>
          <p:nvPr/>
        </p:nvSpPr>
        <p:spPr>
          <a:xfrm>
            <a:off x="7672775" y="883446"/>
            <a:ext cx="12204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Description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4" name="Google Shape;124;p21"/>
          <p:cNvSpPr txBox="1"/>
          <p:nvPr/>
        </p:nvSpPr>
        <p:spPr>
          <a:xfrm>
            <a:off x="6374375" y="1790550"/>
            <a:ext cx="10161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Structure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5" name="Google Shape;125;p21"/>
          <p:cNvSpPr txBox="1"/>
          <p:nvPr/>
        </p:nvSpPr>
        <p:spPr>
          <a:xfrm>
            <a:off x="4945650" y="2983050"/>
            <a:ext cx="13011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Configuration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6" name="Google Shape;126;p21"/>
          <p:cNvSpPr txBox="1"/>
          <p:nvPr/>
        </p:nvSpPr>
        <p:spPr>
          <a:xfrm>
            <a:off x="6620125" y="4283650"/>
            <a:ext cx="14319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Implementation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7" name="Google Shape;127;p21"/>
          <p:cNvSpPr/>
          <p:nvPr/>
        </p:nvSpPr>
        <p:spPr>
          <a:xfrm>
            <a:off x="7445200" y="997975"/>
            <a:ext cx="225600" cy="1623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1"/>
          <p:cNvSpPr/>
          <p:nvPr/>
        </p:nvSpPr>
        <p:spPr>
          <a:xfrm>
            <a:off x="6148775" y="1916350"/>
            <a:ext cx="225600" cy="1623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1"/>
          <p:cNvSpPr/>
          <p:nvPr/>
        </p:nvSpPr>
        <p:spPr>
          <a:xfrm>
            <a:off x="6134238" y="3118800"/>
            <a:ext cx="225600" cy="1623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1"/>
          <p:cNvSpPr/>
          <p:nvPr/>
        </p:nvSpPr>
        <p:spPr>
          <a:xfrm>
            <a:off x="6378938" y="4415200"/>
            <a:ext cx="225600" cy="1623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1"/>
          <p:cNvSpPr/>
          <p:nvPr/>
        </p:nvSpPr>
        <p:spPr>
          <a:xfrm>
            <a:off x="107675" y="1293350"/>
            <a:ext cx="2552700" cy="2511600"/>
          </a:xfrm>
          <a:prstGeom prst="roundRect">
            <a:avLst>
              <a:gd fmla="val 7476" name="adj"/>
            </a:avLst>
          </a:prstGeom>
          <a:solidFill>
            <a:srgbClr val="1D486F"/>
          </a:solidFill>
          <a:ln>
            <a:noFill/>
          </a:ln>
        </p:spPr>
        <p:txBody>
          <a:bodyPr anchorCtr="0" anchor="t" bIns="190500" lIns="190500" spcFirstLastPara="1" rIns="190500" wrap="square" tIns="1905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Use of formal language to define operational semantics</a:t>
            </a:r>
            <a:endParaRPr sz="1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Set of blocks supported</a:t>
            </a:r>
            <a:endParaRPr sz="1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Types</a:t>
            </a:r>
            <a:endParaRPr sz="1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Configurations</a:t>
            </a:r>
            <a:endParaRPr sz="1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Parameter values</a:t>
            </a:r>
            <a:endParaRPr sz="1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Behavior</a:t>
            </a:r>
            <a:endParaRPr sz="10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...</a:t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