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21" Type="http://schemas.openxmlformats.org/officeDocument/2006/relationships/slide" Target="slides/slide16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19" Type="http://schemas.openxmlformats.org/officeDocument/2006/relationships/slide" Target="slides/slide14.xml"/><Relationship Id="rId6" Type="http://schemas.openxmlformats.org/officeDocument/2006/relationships/slide" Target="slides/slide1.xml"/><Relationship Id="rId18" Type="http://schemas.openxmlformats.org/officeDocument/2006/relationships/slide" Target="slides/slide13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3fa61faee8_1_6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2" name="Google Shape;52;g3fa61faee8_1_6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g424eaad3d4_0_54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4" name="Google Shape;134;g424eaad3d4_0_54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g424eaad3d4_0_95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1" name="Google Shape;141;g424eaad3d4_0_95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g424eaad3d4_0_108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8" name="Google Shape;148;g424eaad3d4_0_108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53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g424eaad3d4_0_120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5" name="Google Shape;155;g424eaad3d4_0_120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g424eaad3d4_0_126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3" name="Google Shape;163;g424eaad3d4_0_126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68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g424eaad3d4_0_114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0" name="Google Shape;170;g424eaad3d4_0_114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75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g424eaad3d4_0_86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Tools (code generator, verifier, model debugger) got a very nice maturity level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Good progress on the work around infrastructure and tooling for qualification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7" name="Google Shape;177;g424eaad3d4_0_86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g3fa61faee8_1_14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7" name="Google Shape;57;g3fa61faee8_1_14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424eaad3d4_0_0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4" name="Google Shape;64;g424eaad3d4_0_0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g424eaad3d4_0_11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1" name="Google Shape;71;g424eaad3d4_0_1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g3fa61faee8_1_20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0" name="Google Shape;80;g3fa61faee8_1_20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g424eaad3d4_0_27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2" name="Google Shape;92;g424eaad3d4_0_27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g424eaad3d4_0_36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1" name="Google Shape;101;g424eaad3d4_0_36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g424eaad3d4_0_42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8" name="Google Shape;108;g424eaad3d4_0_42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g424eaad3d4_0_62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5" name="Google Shape;115;g424eaad3d4_0_62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imple-light-2">
    <p:bg>
      <p:bgPr>
        <a:gradFill>
          <a:gsLst>
            <a:gs pos="0">
              <a:srgbClr val="16273E"/>
            </a:gs>
            <a:gs pos="100000">
              <a:srgbClr val="060C12"/>
            </a:gs>
          </a:gsLst>
          <a:lin ang="16200038" scaled="0"/>
        </a:gra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jp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7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7.pn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7.pn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7.png"/><Relationship Id="rId4" Type="http://schemas.openxmlformats.org/officeDocument/2006/relationships/image" Target="../media/image1.png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7.png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7.png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6.xml"/><Relationship Id="rId3" Type="http://schemas.openxmlformats.org/officeDocument/2006/relationships/image" Target="../media/image7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7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7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7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7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7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7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7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7.png"/><Relationship Id="rId4" Type="http://schemas.openxmlformats.org/officeDocument/2006/relationships/image" Target="../media/image6.png"/><Relationship Id="rId5" Type="http://schemas.openxmlformats.org/officeDocument/2006/relationships/image" Target="../media/image4.png"/><Relationship Id="rId6" Type="http://schemas.openxmlformats.org/officeDocument/2006/relationships/image" Target="../media/image3.png"/><Relationship Id="rId7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6" name="Google Shape;136;p2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20769" y="4492445"/>
            <a:ext cx="800931" cy="340826"/>
          </a:xfrm>
          <a:prstGeom prst="rect">
            <a:avLst/>
          </a:prstGeom>
          <a:noFill/>
          <a:ln>
            <a:noFill/>
          </a:ln>
        </p:spPr>
      </p:pic>
      <p:sp>
        <p:nvSpPr>
          <p:cNvPr id="137" name="Google Shape;137;p22"/>
          <p:cNvSpPr txBox="1"/>
          <p:nvPr>
            <p:ph type="title"/>
          </p:nvPr>
        </p:nvSpPr>
        <p:spPr>
          <a:xfrm>
            <a:off x="942084" y="340740"/>
            <a:ext cx="7259700" cy="5388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50" lIns="17150" spcFirstLastPara="1" rIns="17150" wrap="square" tIns="17150">
            <a:noAutofit/>
          </a:bodyPr>
          <a:lstStyle/>
          <a:p>
            <a:pPr indent="0" lvl="0" marL="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600">
                <a:solidFill>
                  <a:srgbClr val="6BC2FF"/>
                </a:solidFill>
                <a:latin typeface="Verdana"/>
                <a:ea typeface="Verdana"/>
                <a:cs typeface="Verdana"/>
                <a:sym typeface="Verdana"/>
              </a:rPr>
              <a:t>Tests: Show Correctness</a:t>
            </a:r>
            <a:endParaRPr sz="500"/>
          </a:p>
        </p:txBody>
      </p:sp>
      <p:sp>
        <p:nvSpPr>
          <p:cNvPr id="138" name="Google Shape;138;p22"/>
          <p:cNvSpPr txBox="1"/>
          <p:nvPr>
            <p:ph idx="1" type="body"/>
          </p:nvPr>
        </p:nvSpPr>
        <p:spPr>
          <a:xfrm>
            <a:off x="942084" y="758157"/>
            <a:ext cx="7259700" cy="25854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50" lIns="17150" spcFirstLastPara="1" rIns="17150" wrap="square" tIns="17150">
            <a:noAutofit/>
          </a:bodyPr>
          <a:lstStyle/>
          <a:p>
            <a:pPr indent="-120650" lvl="0" marL="127000" marR="0" rtl="0" algn="l">
              <a:spcBef>
                <a:spcPts val="1500"/>
              </a:spcBef>
              <a:spcAft>
                <a:spcPts val="0"/>
              </a:spcAft>
              <a:buClr>
                <a:srgbClr val="FFFFFF"/>
              </a:buClr>
              <a:buSzPts val="1500"/>
              <a:buFont typeface="Verdana"/>
              <a:buChar char="-"/>
            </a:pPr>
            <a:r>
              <a:rPr b="1" lang="en" sz="1500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rPr>
              <a:t>Ensure behavioral equivalence</a:t>
            </a:r>
            <a:endParaRPr b="1" sz="1500">
              <a:solidFill>
                <a:srgbClr val="FFFFFF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323850" lvl="1" marL="914400" marR="0" rtl="0" algn="l">
              <a:spcBef>
                <a:spcPts val="1600"/>
              </a:spcBef>
              <a:spcAft>
                <a:spcPts val="0"/>
              </a:spcAft>
              <a:buClr>
                <a:srgbClr val="FFFFFF"/>
              </a:buClr>
              <a:buSzPts val="1500"/>
              <a:buFont typeface="Verdana"/>
              <a:buChar char="○"/>
            </a:pPr>
            <a:r>
              <a:rPr b="1" lang="en" sz="1500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rPr>
              <a:t>Model simulation is our oracle</a:t>
            </a:r>
            <a:endParaRPr b="1" sz="1500">
              <a:solidFill>
                <a:srgbClr val="FFFFFF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120650" lvl="0" marL="127000" marR="0" rtl="0" algn="l">
              <a:spcBef>
                <a:spcPts val="1600"/>
              </a:spcBef>
              <a:spcAft>
                <a:spcPts val="0"/>
              </a:spcAft>
              <a:buClr>
                <a:srgbClr val="FFFFFF"/>
              </a:buClr>
              <a:buSzPts val="1500"/>
              <a:buFont typeface="Verdana"/>
              <a:buChar char="-"/>
            </a:pPr>
            <a:r>
              <a:rPr b="1" lang="en" sz="1500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rPr>
              <a:t>Ensure structural equivalence</a:t>
            </a:r>
            <a:endParaRPr b="1" sz="1500">
              <a:solidFill>
                <a:srgbClr val="FFFFFF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323850" lvl="1" marL="914400" marR="0" rtl="0" algn="l">
              <a:spcBef>
                <a:spcPts val="1600"/>
              </a:spcBef>
              <a:spcAft>
                <a:spcPts val="0"/>
              </a:spcAft>
              <a:buClr>
                <a:srgbClr val="FFFFFF"/>
              </a:buClr>
              <a:buSzPts val="1500"/>
              <a:buFont typeface="Verdana"/>
              <a:buChar char="○"/>
            </a:pPr>
            <a:r>
              <a:rPr b="1" lang="en" sz="1500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rPr>
              <a:t>Manual review of generated source code (representative subset)</a:t>
            </a:r>
            <a:endParaRPr b="1" sz="1500">
              <a:solidFill>
                <a:srgbClr val="FFFFFF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323850" lvl="2" marL="1371600" marR="0" rtl="0" algn="l">
              <a:spcBef>
                <a:spcPts val="1600"/>
              </a:spcBef>
              <a:spcAft>
                <a:spcPts val="0"/>
              </a:spcAft>
              <a:buClr>
                <a:srgbClr val="FFFFFF"/>
              </a:buClr>
              <a:buSzPts val="1500"/>
              <a:buFont typeface="Verdana"/>
              <a:buChar char="■"/>
            </a:pPr>
            <a:r>
              <a:rPr b="1" lang="en" sz="1500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rPr>
              <a:t>Check compliance against requirements</a:t>
            </a:r>
            <a:endParaRPr b="1" sz="1500">
              <a:solidFill>
                <a:srgbClr val="FFFFFF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323850" lvl="2" marL="1371600" marR="0" rtl="0" algn="l">
              <a:spcBef>
                <a:spcPts val="1600"/>
              </a:spcBef>
              <a:spcAft>
                <a:spcPts val="0"/>
              </a:spcAft>
              <a:buClr>
                <a:srgbClr val="FFFFFF"/>
              </a:buClr>
              <a:buSzPts val="1500"/>
              <a:buFont typeface="Verdana"/>
              <a:buChar char="■"/>
            </a:pPr>
            <a:r>
              <a:rPr b="1" lang="en" sz="1500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rPr>
              <a:t>Check structural equivalence between source model and generated code</a:t>
            </a:r>
            <a:endParaRPr b="1" sz="1500">
              <a:solidFill>
                <a:srgbClr val="FFFFFF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323850" lvl="1" marL="914400" marR="0" rtl="0" algn="l">
              <a:spcBef>
                <a:spcPts val="1600"/>
              </a:spcBef>
              <a:spcAft>
                <a:spcPts val="1600"/>
              </a:spcAft>
              <a:buClr>
                <a:srgbClr val="FFFFFF"/>
              </a:buClr>
              <a:buSzPts val="1500"/>
              <a:buFont typeface="Verdana"/>
              <a:buChar char="○"/>
            </a:pPr>
            <a:r>
              <a:rPr b="1" lang="en" sz="1500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rPr>
              <a:t>Comparison of model coverage and code coverage</a:t>
            </a:r>
            <a:br>
              <a:rPr b="1" lang="en" sz="1500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rPr>
            </a:br>
            <a:endParaRPr b="1" sz="1500">
              <a:solidFill>
                <a:srgbClr val="FFFFFF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" name="Google Shape;143;p2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20769" y="4492445"/>
            <a:ext cx="800931" cy="340826"/>
          </a:xfrm>
          <a:prstGeom prst="rect">
            <a:avLst/>
          </a:prstGeom>
          <a:noFill/>
          <a:ln>
            <a:noFill/>
          </a:ln>
        </p:spPr>
      </p:pic>
      <p:sp>
        <p:nvSpPr>
          <p:cNvPr id="144" name="Google Shape;144;p23"/>
          <p:cNvSpPr txBox="1"/>
          <p:nvPr>
            <p:ph type="title"/>
          </p:nvPr>
        </p:nvSpPr>
        <p:spPr>
          <a:xfrm>
            <a:off x="942084" y="340740"/>
            <a:ext cx="7259700" cy="5388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50" lIns="17150" spcFirstLastPara="1" rIns="17150" wrap="square" tIns="17150">
            <a:noAutofit/>
          </a:bodyPr>
          <a:lstStyle/>
          <a:p>
            <a:pPr indent="0" lvl="0" marL="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600">
                <a:solidFill>
                  <a:srgbClr val="6BC2FF"/>
                </a:solidFill>
                <a:latin typeface="Verdana"/>
                <a:ea typeface="Verdana"/>
                <a:cs typeface="Verdana"/>
                <a:sym typeface="Verdana"/>
              </a:rPr>
              <a:t>Tests: Show Completeness</a:t>
            </a:r>
            <a:endParaRPr sz="500"/>
          </a:p>
        </p:txBody>
      </p:sp>
      <p:sp>
        <p:nvSpPr>
          <p:cNvPr id="145" name="Google Shape;145;p23"/>
          <p:cNvSpPr txBox="1"/>
          <p:nvPr>
            <p:ph idx="1" type="body"/>
          </p:nvPr>
        </p:nvSpPr>
        <p:spPr>
          <a:xfrm>
            <a:off x="942084" y="1215357"/>
            <a:ext cx="7259700" cy="25854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50" lIns="17150" spcFirstLastPara="1" rIns="17150" wrap="square" tIns="17150">
            <a:noAutofit/>
          </a:bodyPr>
          <a:lstStyle/>
          <a:p>
            <a:pPr indent="-120650" lvl="0" marL="127000" marR="0" rtl="0" algn="l">
              <a:lnSpc>
                <a:spcPct val="115000"/>
              </a:lnSpc>
              <a:spcBef>
                <a:spcPts val="1500"/>
              </a:spcBef>
              <a:spcAft>
                <a:spcPts val="0"/>
              </a:spcAft>
              <a:buClr>
                <a:srgbClr val="FFFFFF"/>
              </a:buClr>
              <a:buSzPts val="1500"/>
              <a:buFont typeface="Verdana"/>
              <a:buChar char="-"/>
            </a:pPr>
            <a:r>
              <a:rPr b="1" lang="en" sz="1500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rPr>
              <a:t>Use formal semantic definition</a:t>
            </a:r>
            <a:endParaRPr b="1" sz="1500">
              <a:solidFill>
                <a:srgbClr val="FFFFFF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323850" lvl="1" marL="9144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FFFFFF"/>
              </a:buClr>
              <a:buSzPts val="1500"/>
              <a:buFont typeface="Verdana"/>
              <a:buChar char="○"/>
            </a:pPr>
            <a:r>
              <a:rPr b="1" lang="en" sz="1500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rPr>
              <a:t>Identify supported configurations</a:t>
            </a:r>
            <a:endParaRPr b="1" sz="1500">
              <a:solidFill>
                <a:srgbClr val="FFFFFF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323850" lvl="2" marL="13716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FFFFFF"/>
              </a:buClr>
              <a:buSzPts val="1500"/>
              <a:buFont typeface="Verdana"/>
              <a:buChar char="■"/>
            </a:pPr>
            <a:r>
              <a:rPr b="1" lang="en" sz="1500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rPr>
              <a:t>Nominal and robustness</a:t>
            </a:r>
            <a:endParaRPr b="1" sz="1500">
              <a:solidFill>
                <a:srgbClr val="FFFFFF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323850" lvl="1" marL="9144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FFFFFF"/>
              </a:buClr>
              <a:buSzPts val="1500"/>
              <a:buFont typeface="Verdana"/>
              <a:buChar char="○"/>
            </a:pPr>
            <a:r>
              <a:rPr b="1" lang="en" sz="1500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rPr>
              <a:t>Identify equivalence classes for tests</a:t>
            </a:r>
            <a:endParaRPr b="1" sz="1500">
              <a:solidFill>
                <a:srgbClr val="FFFFFF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120650" lvl="0" marL="1270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FFFFFF"/>
              </a:buClr>
              <a:buSzPts val="1500"/>
              <a:buFont typeface="Verdana"/>
              <a:buChar char="-"/>
            </a:pPr>
            <a:r>
              <a:rPr b="1" lang="en" sz="1500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rPr>
              <a:t>End-to-end testing, based on tool external interface</a:t>
            </a:r>
            <a:endParaRPr b="1" sz="1500">
              <a:solidFill>
                <a:srgbClr val="FFFFFF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323850" lvl="1" marL="9144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FFFFFF"/>
              </a:buClr>
              <a:buSzPts val="1500"/>
              <a:buFont typeface="Verdana"/>
              <a:buChar char="○"/>
            </a:pPr>
            <a:r>
              <a:rPr b="1" lang="en" sz="1500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rPr>
              <a:t>Input: model</a:t>
            </a:r>
            <a:endParaRPr b="1" sz="1500">
              <a:solidFill>
                <a:srgbClr val="FFFFFF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323850" lvl="1" marL="914400" marR="0" rtl="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rgbClr val="FFFFFF"/>
              </a:buClr>
              <a:buSzPts val="1500"/>
              <a:buFont typeface="Verdana"/>
              <a:buChar char="○"/>
            </a:pPr>
            <a:r>
              <a:rPr b="1" lang="en" sz="1500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rPr>
              <a:t>Output: generated code and behavior (model and code)</a:t>
            </a:r>
            <a:endParaRPr b="1" sz="1500">
              <a:solidFill>
                <a:srgbClr val="FFFFFF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0" name="Google Shape;150;p2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20769" y="4492445"/>
            <a:ext cx="800931" cy="340826"/>
          </a:xfrm>
          <a:prstGeom prst="rect">
            <a:avLst/>
          </a:prstGeom>
          <a:noFill/>
          <a:ln>
            <a:noFill/>
          </a:ln>
        </p:spPr>
      </p:pic>
      <p:sp>
        <p:nvSpPr>
          <p:cNvPr id="151" name="Google Shape;151;p24"/>
          <p:cNvSpPr txBox="1"/>
          <p:nvPr>
            <p:ph type="title"/>
          </p:nvPr>
        </p:nvSpPr>
        <p:spPr>
          <a:xfrm>
            <a:off x="942084" y="340740"/>
            <a:ext cx="7259700" cy="5388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50" lIns="17150" spcFirstLastPara="1" rIns="17150" wrap="square" tIns="17150">
            <a:noAutofit/>
          </a:bodyPr>
          <a:lstStyle/>
          <a:p>
            <a:pPr indent="0" lvl="0" marL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600">
                <a:solidFill>
                  <a:srgbClr val="6BC2FF"/>
                </a:solidFill>
                <a:latin typeface="Verdana"/>
                <a:ea typeface="Verdana"/>
                <a:cs typeface="Verdana"/>
                <a:sym typeface="Verdana"/>
              </a:rPr>
              <a:t>2018: Code Generation</a:t>
            </a:r>
            <a:endParaRPr b="1" sz="2600">
              <a:solidFill>
                <a:srgbClr val="6BC2FF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152" name="Google Shape;152;p24"/>
          <p:cNvSpPr txBox="1"/>
          <p:nvPr>
            <p:ph idx="1" type="body"/>
          </p:nvPr>
        </p:nvSpPr>
        <p:spPr>
          <a:xfrm>
            <a:off x="942084" y="986757"/>
            <a:ext cx="7259700" cy="25854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50" lIns="17150" spcFirstLastPara="1" rIns="17150" wrap="square" tIns="17150">
            <a:noAutofit/>
          </a:bodyPr>
          <a:lstStyle/>
          <a:p>
            <a:pPr indent="-120650" lvl="0" marL="127000" marR="0" rtl="0" algn="l">
              <a:spcBef>
                <a:spcPts val="1500"/>
              </a:spcBef>
              <a:spcAft>
                <a:spcPts val="0"/>
              </a:spcAft>
              <a:buClr>
                <a:srgbClr val="FFFFFF"/>
              </a:buClr>
              <a:buSzPts val="1500"/>
              <a:buFont typeface="Verdana"/>
              <a:buChar char="-"/>
            </a:pPr>
            <a:r>
              <a:rPr b="1" lang="en" sz="1500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rPr>
              <a:t>A lot around qualification</a:t>
            </a:r>
            <a:endParaRPr b="1" sz="1500">
              <a:solidFill>
                <a:srgbClr val="FFFFFF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323850" lvl="1" marL="914400" marR="0" rtl="0" algn="l">
              <a:spcBef>
                <a:spcPts val="1600"/>
              </a:spcBef>
              <a:spcAft>
                <a:spcPts val="0"/>
              </a:spcAft>
              <a:buClr>
                <a:srgbClr val="FFFFFF"/>
              </a:buClr>
              <a:buSzPts val="1500"/>
              <a:buFont typeface="Verdana"/>
              <a:buChar char="○"/>
            </a:pPr>
            <a:r>
              <a:rPr b="1" lang="en" sz="1500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rPr>
              <a:t>SOI#1 material (</a:t>
            </a:r>
            <a:r>
              <a:rPr b="1" lang="en" sz="1500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rPr>
              <a:t>planning</a:t>
            </a:r>
            <a:r>
              <a:rPr b="1" lang="en" sz="1500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rPr>
              <a:t> and supporting tools</a:t>
            </a:r>
            <a:r>
              <a:rPr b="1" lang="en" sz="1500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rPr>
              <a:t>)</a:t>
            </a:r>
            <a:endParaRPr b="1" sz="1500">
              <a:solidFill>
                <a:srgbClr val="FFFFFF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120650" lvl="0" marL="127000" marR="0" rtl="0" algn="l">
              <a:spcBef>
                <a:spcPts val="1600"/>
              </a:spcBef>
              <a:spcAft>
                <a:spcPts val="0"/>
              </a:spcAft>
              <a:buClr>
                <a:srgbClr val="FFFFFF"/>
              </a:buClr>
              <a:buSzPts val="1500"/>
              <a:buFont typeface="Verdana"/>
              <a:buChar char="-"/>
            </a:pPr>
            <a:r>
              <a:rPr b="1" lang="en" sz="1500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rPr>
              <a:t>Faster code generation with stable output</a:t>
            </a:r>
            <a:endParaRPr b="1" sz="1500">
              <a:solidFill>
                <a:srgbClr val="FFFFFF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323850" lvl="1" marL="914400" marR="0" rtl="0" algn="l">
              <a:spcBef>
                <a:spcPts val="1600"/>
              </a:spcBef>
              <a:spcAft>
                <a:spcPts val="0"/>
              </a:spcAft>
              <a:buClr>
                <a:srgbClr val="FFFFFF"/>
              </a:buClr>
              <a:buSzPts val="1500"/>
              <a:buFont typeface="Verdana"/>
              <a:buChar char="○"/>
            </a:pPr>
            <a:r>
              <a:rPr b="1" lang="en" sz="1500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rPr>
              <a:t>Incremental model export</a:t>
            </a:r>
            <a:endParaRPr b="1" sz="1500">
              <a:solidFill>
                <a:srgbClr val="FFFFFF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323850" lvl="1" marL="914400" marR="0" rtl="0" algn="l">
              <a:spcBef>
                <a:spcPts val="1600"/>
              </a:spcBef>
              <a:spcAft>
                <a:spcPts val="0"/>
              </a:spcAft>
              <a:buClr>
                <a:srgbClr val="FFFFFF"/>
              </a:buClr>
              <a:buSzPts val="1500"/>
              <a:buFont typeface="Verdana"/>
              <a:buChar char="○"/>
            </a:pPr>
            <a:r>
              <a:rPr b="1" lang="en" sz="1500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rPr>
              <a:t>Modular code generation</a:t>
            </a:r>
            <a:endParaRPr b="1" sz="1500">
              <a:solidFill>
                <a:srgbClr val="FFFFFF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120650" lvl="0" marL="1270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FFFFFF"/>
              </a:buClr>
              <a:buSzPts val="1500"/>
              <a:buFont typeface="Verdana"/>
              <a:buChar char="-"/>
            </a:pPr>
            <a:r>
              <a:rPr b="1" lang="en" sz="1500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rPr>
              <a:t>Enhanced Simulink support</a:t>
            </a:r>
            <a:endParaRPr b="1" sz="1500">
              <a:solidFill>
                <a:srgbClr val="FFFFFF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323850" lvl="1" marL="914400" marR="0" rtl="0" algn="l">
              <a:spcBef>
                <a:spcPts val="1600"/>
              </a:spcBef>
              <a:spcAft>
                <a:spcPts val="0"/>
              </a:spcAft>
              <a:buClr>
                <a:srgbClr val="FFFFFF"/>
              </a:buClr>
              <a:buSzPts val="1500"/>
              <a:buFont typeface="Verdana"/>
              <a:buChar char="○"/>
            </a:pPr>
            <a:r>
              <a:rPr b="1" lang="en" sz="1500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rPr>
              <a:t>Extract Bits, String support, Unit Conversion</a:t>
            </a:r>
            <a:endParaRPr b="1" sz="1500">
              <a:solidFill>
                <a:srgbClr val="FFFFFF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323850" lvl="1" marL="914400" marR="0" rtl="0" algn="l">
              <a:spcBef>
                <a:spcPts val="1600"/>
              </a:spcBef>
              <a:spcAft>
                <a:spcPts val="1600"/>
              </a:spcAft>
              <a:buClr>
                <a:srgbClr val="FFFFFF"/>
              </a:buClr>
              <a:buSzPts val="1500"/>
              <a:buFont typeface="Verdana"/>
              <a:buChar char="○"/>
            </a:pPr>
            <a:r>
              <a:rPr b="1" lang="en" sz="1500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rPr>
              <a:t>Additional block configurations and  MATLAB functions</a:t>
            </a:r>
            <a:endParaRPr b="1" sz="1500">
              <a:solidFill>
                <a:srgbClr val="FFFFFF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56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7" name="Google Shape;157;p2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20769" y="4492445"/>
            <a:ext cx="800931" cy="340826"/>
          </a:xfrm>
          <a:prstGeom prst="rect">
            <a:avLst/>
          </a:prstGeom>
          <a:noFill/>
          <a:ln>
            <a:noFill/>
          </a:ln>
        </p:spPr>
      </p:pic>
      <p:sp>
        <p:nvSpPr>
          <p:cNvPr id="158" name="Google Shape;158;p25"/>
          <p:cNvSpPr txBox="1"/>
          <p:nvPr>
            <p:ph type="title"/>
          </p:nvPr>
        </p:nvSpPr>
        <p:spPr>
          <a:xfrm>
            <a:off x="877109" y="201465"/>
            <a:ext cx="7259700" cy="5388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50" lIns="17150" spcFirstLastPara="1" rIns="17150" wrap="square" tIns="17150">
            <a:noAutofit/>
          </a:bodyPr>
          <a:lstStyle/>
          <a:p>
            <a:pPr indent="0" lvl="0" marL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600">
                <a:solidFill>
                  <a:srgbClr val="6BC2FF"/>
                </a:solidFill>
                <a:latin typeface="Verdana"/>
                <a:ea typeface="Verdana"/>
                <a:cs typeface="Verdana"/>
                <a:sym typeface="Verdana"/>
              </a:rPr>
              <a:t>2018: Mod</a:t>
            </a:r>
            <a:r>
              <a:rPr b="1" lang="en" sz="2600">
                <a:solidFill>
                  <a:srgbClr val="6BC2FF"/>
                </a:solidFill>
                <a:latin typeface="Verdana"/>
                <a:ea typeface="Verdana"/>
                <a:cs typeface="Verdana"/>
                <a:sym typeface="Verdana"/>
              </a:rPr>
              <a:t>el-</a:t>
            </a:r>
            <a:r>
              <a:rPr b="1" lang="en" sz="2600">
                <a:solidFill>
                  <a:srgbClr val="6BC2FF"/>
                </a:solidFill>
                <a:latin typeface="Verdana"/>
                <a:ea typeface="Verdana"/>
                <a:cs typeface="Verdana"/>
                <a:sym typeface="Verdana"/>
              </a:rPr>
              <a:t>Based Toolset</a:t>
            </a:r>
            <a:endParaRPr b="1" sz="2600">
              <a:solidFill>
                <a:srgbClr val="6BC2FF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159" name="Google Shape;159;p25"/>
          <p:cNvSpPr txBox="1"/>
          <p:nvPr>
            <p:ph idx="1" type="body"/>
          </p:nvPr>
        </p:nvSpPr>
        <p:spPr>
          <a:xfrm>
            <a:off x="942084" y="910557"/>
            <a:ext cx="7259700" cy="25854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50" lIns="17150" spcFirstLastPara="1" rIns="17150" wrap="square" tIns="17150">
            <a:noAutofit/>
          </a:bodyPr>
          <a:lstStyle/>
          <a:p>
            <a:pPr indent="-120650" lvl="0" marL="127000" marR="0" rtl="0" algn="l">
              <a:spcBef>
                <a:spcPts val="1500"/>
              </a:spcBef>
              <a:spcAft>
                <a:spcPts val="0"/>
              </a:spcAft>
              <a:buClr>
                <a:srgbClr val="FFFFFF"/>
              </a:buClr>
              <a:buSzPts val="1500"/>
              <a:buFont typeface="Verdana"/>
              <a:buChar char="-"/>
            </a:pPr>
            <a:r>
              <a:rPr b="1" lang="en" sz="1500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rPr>
              <a:t>Enhanced QGen Verifier messages and User Interface</a:t>
            </a:r>
            <a:endParaRPr b="1" sz="1500">
              <a:solidFill>
                <a:srgbClr val="FFFFFF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120650" lvl="0" marL="127000" marR="0" rtl="0" algn="l">
              <a:spcBef>
                <a:spcPts val="1600"/>
              </a:spcBef>
              <a:spcAft>
                <a:spcPts val="1600"/>
              </a:spcAft>
              <a:buClr>
                <a:srgbClr val="FFFFFF"/>
              </a:buClr>
              <a:buSzPts val="1500"/>
              <a:buFont typeface="Verdana"/>
              <a:buChar char="-"/>
            </a:pPr>
            <a:r>
              <a:rPr b="1" lang="en" sz="1500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rPr>
              <a:t>Enhanced QGen Model Debugger</a:t>
            </a:r>
            <a:br>
              <a:rPr b="1" lang="en" sz="1500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rPr>
            </a:br>
            <a:endParaRPr b="1" sz="1500">
              <a:solidFill>
                <a:srgbClr val="FFFFFF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pic>
        <p:nvPicPr>
          <p:cNvPr id="160" name="Google Shape;160;p2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826650" y="1834650"/>
            <a:ext cx="5834926" cy="32204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64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5" name="Google Shape;165;p2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20769" y="4492445"/>
            <a:ext cx="800931" cy="340826"/>
          </a:xfrm>
          <a:prstGeom prst="rect">
            <a:avLst/>
          </a:prstGeom>
          <a:noFill/>
          <a:ln>
            <a:noFill/>
          </a:ln>
        </p:spPr>
      </p:pic>
      <p:sp>
        <p:nvSpPr>
          <p:cNvPr id="166" name="Google Shape;166;p26"/>
          <p:cNvSpPr txBox="1"/>
          <p:nvPr>
            <p:ph type="title"/>
          </p:nvPr>
        </p:nvSpPr>
        <p:spPr>
          <a:xfrm>
            <a:off x="942084" y="340740"/>
            <a:ext cx="7259700" cy="5388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50" lIns="17150" spcFirstLastPara="1" rIns="17150" wrap="square" tIns="17150">
            <a:noAutofit/>
          </a:bodyPr>
          <a:lstStyle/>
          <a:p>
            <a:pPr indent="0" lvl="0" marL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600">
                <a:solidFill>
                  <a:srgbClr val="6BC2FF"/>
                </a:solidFill>
                <a:latin typeface="Verdana"/>
                <a:ea typeface="Verdana"/>
                <a:cs typeface="Verdana"/>
                <a:sym typeface="Verdana"/>
              </a:rPr>
              <a:t>2019-2020: Code Generation</a:t>
            </a:r>
            <a:endParaRPr b="1" sz="2600">
              <a:solidFill>
                <a:srgbClr val="6BC2FF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167" name="Google Shape;167;p26"/>
          <p:cNvSpPr txBox="1"/>
          <p:nvPr>
            <p:ph idx="1" type="body"/>
          </p:nvPr>
        </p:nvSpPr>
        <p:spPr>
          <a:xfrm>
            <a:off x="942084" y="1520157"/>
            <a:ext cx="7259700" cy="25854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50" lIns="17150" spcFirstLastPara="1" rIns="17150" wrap="square" tIns="17150">
            <a:noAutofit/>
          </a:bodyPr>
          <a:lstStyle/>
          <a:p>
            <a:pPr indent="-120650" lvl="0" marL="127000" marR="0" rtl="0" algn="l">
              <a:spcBef>
                <a:spcPts val="1500"/>
              </a:spcBef>
              <a:spcAft>
                <a:spcPts val="0"/>
              </a:spcAft>
              <a:buClr>
                <a:srgbClr val="FFFFFF"/>
              </a:buClr>
              <a:buSzPts val="1500"/>
              <a:buFont typeface="Verdana"/>
              <a:buChar char="-"/>
            </a:pPr>
            <a:r>
              <a:rPr b="1" lang="en" sz="1500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rPr>
              <a:t>QGen TQL-1 Qualification Kit</a:t>
            </a:r>
            <a:endParaRPr b="1" sz="1500">
              <a:solidFill>
                <a:srgbClr val="FFFFFF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120650" lvl="0" marL="127000" marR="0" rtl="0" algn="l">
              <a:spcBef>
                <a:spcPts val="1600"/>
              </a:spcBef>
              <a:spcAft>
                <a:spcPts val="0"/>
              </a:spcAft>
              <a:buClr>
                <a:srgbClr val="FFFFFF"/>
              </a:buClr>
              <a:buSzPts val="1500"/>
              <a:buFont typeface="Verdana"/>
              <a:buChar char="-"/>
            </a:pPr>
            <a:r>
              <a:rPr b="1" lang="en" sz="1500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rPr>
              <a:t>Support for new Simulink versions: 2019a/b, 2020a/b</a:t>
            </a:r>
            <a:endParaRPr b="1" sz="1500">
              <a:solidFill>
                <a:srgbClr val="FFFFFF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323850" lvl="1" marL="914400" marR="0" rtl="0" algn="l">
              <a:spcBef>
                <a:spcPts val="1600"/>
              </a:spcBef>
              <a:spcAft>
                <a:spcPts val="0"/>
              </a:spcAft>
              <a:buClr>
                <a:srgbClr val="FFFFFF"/>
              </a:buClr>
              <a:buSzPts val="1500"/>
              <a:buFont typeface="Verdana"/>
              <a:buChar char="○"/>
            </a:pPr>
            <a:r>
              <a:rPr b="1" lang="en" sz="1500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rPr>
              <a:t>Impact analysis for Simulink version upgrade</a:t>
            </a:r>
            <a:endParaRPr b="1" sz="1500">
              <a:solidFill>
                <a:srgbClr val="FFFFFF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120650" lvl="0" marL="127000" marR="0" rtl="0" algn="l">
              <a:spcBef>
                <a:spcPts val="1600"/>
              </a:spcBef>
              <a:spcAft>
                <a:spcPts val="0"/>
              </a:spcAft>
              <a:buClr>
                <a:srgbClr val="FFFFFF"/>
              </a:buClr>
              <a:buSzPts val="1500"/>
              <a:buFont typeface="Verdana"/>
              <a:buChar char="-"/>
            </a:pPr>
            <a:r>
              <a:rPr b="1" lang="en" sz="1500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rPr>
              <a:t>Enhanced integration and debugging of S-Functions (Ada and C)</a:t>
            </a:r>
            <a:endParaRPr b="1" sz="1500">
              <a:solidFill>
                <a:srgbClr val="FFFFFF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120650" lvl="0" marL="1270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FFFFFF"/>
              </a:buClr>
              <a:buSzPts val="1500"/>
              <a:buFont typeface="Verdana"/>
              <a:buChar char="-"/>
            </a:pPr>
            <a:r>
              <a:rPr b="1" lang="en" sz="1500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rPr>
              <a:t>Support fixed-point data types</a:t>
            </a:r>
            <a:endParaRPr b="1" sz="1500">
              <a:solidFill>
                <a:srgbClr val="FFFFFF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120650" lvl="0" marL="127000" marR="0" rtl="0" algn="l">
              <a:spcBef>
                <a:spcPts val="1600"/>
              </a:spcBef>
              <a:spcAft>
                <a:spcPts val="1600"/>
              </a:spcAft>
              <a:buClr>
                <a:srgbClr val="FFFFFF"/>
              </a:buClr>
              <a:buSzPts val="1500"/>
              <a:buFont typeface="Verdana"/>
              <a:buChar char="-"/>
            </a:pPr>
            <a:r>
              <a:rPr b="1" lang="en" sz="1500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rPr>
              <a:t>Support of Data Dictionary</a:t>
            </a:r>
            <a:endParaRPr b="1" sz="1500">
              <a:solidFill>
                <a:srgbClr val="FFFFFF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7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2" name="Google Shape;172;p2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20769" y="4492445"/>
            <a:ext cx="800931" cy="340826"/>
          </a:xfrm>
          <a:prstGeom prst="rect">
            <a:avLst/>
          </a:prstGeom>
          <a:noFill/>
          <a:ln>
            <a:noFill/>
          </a:ln>
        </p:spPr>
      </p:pic>
      <p:sp>
        <p:nvSpPr>
          <p:cNvPr id="173" name="Google Shape;173;p27"/>
          <p:cNvSpPr txBox="1"/>
          <p:nvPr>
            <p:ph type="title"/>
          </p:nvPr>
        </p:nvSpPr>
        <p:spPr>
          <a:xfrm>
            <a:off x="942084" y="340740"/>
            <a:ext cx="7259700" cy="5388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50" lIns="17150" spcFirstLastPara="1" rIns="17150" wrap="square" tIns="17150">
            <a:noAutofit/>
          </a:bodyPr>
          <a:lstStyle/>
          <a:p>
            <a:pPr indent="0" lvl="0" marL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600">
                <a:solidFill>
                  <a:srgbClr val="6BC2FF"/>
                </a:solidFill>
                <a:latin typeface="Verdana"/>
                <a:ea typeface="Verdana"/>
                <a:cs typeface="Verdana"/>
                <a:sym typeface="Verdana"/>
              </a:rPr>
              <a:t>2019-2020: Model-Based Toolset</a:t>
            </a:r>
            <a:endParaRPr b="1" sz="2600">
              <a:solidFill>
                <a:srgbClr val="6BC2FF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174" name="Google Shape;174;p27"/>
          <p:cNvSpPr txBox="1"/>
          <p:nvPr>
            <p:ph idx="1" type="body"/>
          </p:nvPr>
        </p:nvSpPr>
        <p:spPr>
          <a:xfrm>
            <a:off x="942084" y="1596357"/>
            <a:ext cx="7259700" cy="25854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50" lIns="17150" spcFirstLastPara="1" rIns="17150" wrap="square" tIns="17150">
            <a:noAutofit/>
          </a:bodyPr>
          <a:lstStyle/>
          <a:p>
            <a:pPr indent="-120650" lvl="0" marL="127000" rtl="0" algn="l">
              <a:spcBef>
                <a:spcPts val="1500"/>
              </a:spcBef>
              <a:spcAft>
                <a:spcPts val="0"/>
              </a:spcAft>
              <a:buClr>
                <a:schemeClr val="lt1"/>
              </a:buClr>
              <a:buSzPts val="1500"/>
              <a:buFont typeface="Verdana"/>
              <a:buChar char="-"/>
            </a:pPr>
            <a:r>
              <a:rPr b="1" lang="en" sz="150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Support Stateflow within the QGen Debugger</a:t>
            </a:r>
            <a:endParaRPr b="1" sz="1500">
              <a:solidFill>
                <a:srgbClr val="FFFFFF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120650" lvl="0" marL="127000" marR="0" rtl="0" algn="l">
              <a:spcBef>
                <a:spcPts val="1500"/>
              </a:spcBef>
              <a:spcAft>
                <a:spcPts val="0"/>
              </a:spcAft>
              <a:buClr>
                <a:srgbClr val="FFFFFF"/>
              </a:buClr>
              <a:buSzPts val="1500"/>
              <a:buFont typeface="Verdana"/>
              <a:buChar char="-"/>
            </a:pPr>
            <a:r>
              <a:rPr b="1" lang="en" sz="1500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rPr>
              <a:t>Tool Support for System-to-Software Integrity</a:t>
            </a:r>
            <a:endParaRPr b="1" sz="1500">
              <a:solidFill>
                <a:srgbClr val="FFFFFF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323850" lvl="1" marL="914400" marR="0" rtl="0" algn="l">
              <a:spcBef>
                <a:spcPts val="1600"/>
              </a:spcBef>
              <a:spcAft>
                <a:spcPts val="0"/>
              </a:spcAft>
              <a:buClr>
                <a:srgbClr val="FFFFFF"/>
              </a:buClr>
              <a:buSzPts val="1500"/>
              <a:buFont typeface="Verdana"/>
              <a:buChar char="○"/>
            </a:pPr>
            <a:r>
              <a:rPr b="1" lang="en" sz="1500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rPr>
              <a:t>Support architectural specifications and requirements</a:t>
            </a:r>
            <a:endParaRPr b="1" sz="1500">
              <a:solidFill>
                <a:srgbClr val="FFFFFF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323850" lvl="1" marL="914400" marR="0" rtl="0" algn="l">
              <a:spcBef>
                <a:spcPts val="1600"/>
              </a:spcBef>
              <a:spcAft>
                <a:spcPts val="0"/>
              </a:spcAft>
              <a:buClr>
                <a:srgbClr val="FFFFFF"/>
              </a:buClr>
              <a:buSzPts val="1500"/>
              <a:buFont typeface="Verdana"/>
              <a:buChar char="○"/>
            </a:pPr>
            <a:r>
              <a:rPr b="1" lang="en" sz="1500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rPr>
              <a:t>Generate SPARK contracts to find requirement violations</a:t>
            </a:r>
            <a:endParaRPr b="1" sz="1500">
              <a:solidFill>
                <a:srgbClr val="FFFFFF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120650" lvl="0" marL="127000" rtl="0" algn="l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500"/>
              <a:buFont typeface="Verdana"/>
              <a:buChar char="-"/>
            </a:pPr>
            <a:r>
              <a:rPr b="1" lang="en" sz="150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Enhancements for Automotive Domain</a:t>
            </a:r>
            <a:endParaRPr b="1" sz="1500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323850" lvl="1" marL="914400" rtl="0" algn="l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500"/>
              <a:buFont typeface="Verdana"/>
              <a:buChar char="○"/>
            </a:pPr>
            <a:r>
              <a:rPr b="1" lang="en" sz="150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AutoSAR, TargetLink</a:t>
            </a:r>
            <a:endParaRPr b="1" sz="1500">
              <a:solidFill>
                <a:srgbClr val="FFFFFF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78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9" name="Google Shape;179;p2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998102" y="1567918"/>
            <a:ext cx="4717953" cy="200766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Google Shape;59;p1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948541" y="1105349"/>
            <a:ext cx="1675440" cy="712962"/>
          </a:xfrm>
          <a:prstGeom prst="rect">
            <a:avLst/>
          </a:prstGeom>
          <a:noFill/>
          <a:ln>
            <a:noFill/>
          </a:ln>
        </p:spPr>
      </p:pic>
      <p:sp>
        <p:nvSpPr>
          <p:cNvPr id="60" name="Google Shape;60;p14"/>
          <p:cNvSpPr txBox="1"/>
          <p:nvPr>
            <p:ph type="title"/>
          </p:nvPr>
        </p:nvSpPr>
        <p:spPr>
          <a:xfrm>
            <a:off x="978932" y="2188698"/>
            <a:ext cx="6235391" cy="973364"/>
          </a:xfrm>
          <a:prstGeom prst="rect">
            <a:avLst/>
          </a:prstGeom>
          <a:noFill/>
          <a:ln>
            <a:noFill/>
          </a:ln>
        </p:spPr>
        <p:txBody>
          <a:bodyPr anchorCtr="0" anchor="t" bIns="17150" lIns="17150" spcFirstLastPara="1" rIns="17150" wrap="square" tIns="17150">
            <a:noAutofit/>
          </a:bodyPr>
          <a:lstStyle/>
          <a:p>
            <a:pPr indent="0" lvl="0" marL="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600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rPr>
              <a:t>QGen and TQL Qualification</a:t>
            </a:r>
            <a:endParaRPr sz="500"/>
          </a:p>
        </p:txBody>
      </p:sp>
      <p:sp>
        <p:nvSpPr>
          <p:cNvPr id="61" name="Google Shape;61;p14"/>
          <p:cNvSpPr/>
          <p:nvPr/>
        </p:nvSpPr>
        <p:spPr>
          <a:xfrm>
            <a:off x="978932" y="3312080"/>
            <a:ext cx="6235391" cy="518409"/>
          </a:xfrm>
          <a:prstGeom prst="rect">
            <a:avLst/>
          </a:prstGeom>
          <a:noFill/>
          <a:ln>
            <a:noFill/>
          </a:ln>
        </p:spPr>
        <p:txBody>
          <a:bodyPr anchorCtr="0" anchor="t" bIns="17150" lIns="17150" spcFirstLastPara="1" rIns="17150" wrap="square" tIns="17150">
            <a:noAutofit/>
          </a:bodyPr>
          <a:lstStyle/>
          <a:p>
            <a:pPr indent="0" lvl="0" marL="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100">
                <a:solidFill>
                  <a:srgbClr val="357DB0"/>
                </a:solidFill>
                <a:latin typeface="Verdana"/>
                <a:ea typeface="Verdana"/>
                <a:cs typeface="Verdana"/>
                <a:sym typeface="Verdana"/>
              </a:rPr>
              <a:t>Jose Ruiz</a:t>
            </a:r>
            <a:endParaRPr sz="500"/>
          </a:p>
          <a:p>
            <a:pPr indent="0" lvl="0" marL="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100">
                <a:solidFill>
                  <a:srgbClr val="357DB0"/>
                </a:solidFill>
                <a:latin typeface="Verdana"/>
                <a:ea typeface="Verdana"/>
                <a:cs typeface="Verdana"/>
                <a:sym typeface="Verdana"/>
              </a:rPr>
              <a:t>Thursday October 4, 2018</a:t>
            </a:r>
            <a:endParaRPr sz="5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Google Shape;66;p1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20769" y="4492445"/>
            <a:ext cx="800931" cy="340826"/>
          </a:xfrm>
          <a:prstGeom prst="rect">
            <a:avLst/>
          </a:prstGeom>
          <a:noFill/>
          <a:ln>
            <a:noFill/>
          </a:ln>
        </p:spPr>
      </p:pic>
      <p:sp>
        <p:nvSpPr>
          <p:cNvPr id="67" name="Google Shape;67;p15"/>
          <p:cNvSpPr txBox="1"/>
          <p:nvPr>
            <p:ph type="title"/>
          </p:nvPr>
        </p:nvSpPr>
        <p:spPr>
          <a:xfrm>
            <a:off x="942084" y="340740"/>
            <a:ext cx="7259700" cy="5388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50" lIns="17150" spcFirstLastPara="1" rIns="17150" wrap="square" tIns="17150">
            <a:noAutofit/>
          </a:bodyPr>
          <a:lstStyle/>
          <a:p>
            <a:pPr indent="0" lvl="0" marL="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600">
                <a:solidFill>
                  <a:srgbClr val="6BC2FF"/>
                </a:solidFill>
                <a:latin typeface="Verdana"/>
                <a:ea typeface="Verdana"/>
                <a:cs typeface="Verdana"/>
                <a:sym typeface="Verdana"/>
              </a:rPr>
              <a:t>Index</a:t>
            </a:r>
            <a:endParaRPr sz="500"/>
          </a:p>
        </p:txBody>
      </p:sp>
      <p:sp>
        <p:nvSpPr>
          <p:cNvPr id="68" name="Google Shape;68;p15"/>
          <p:cNvSpPr txBox="1"/>
          <p:nvPr>
            <p:ph idx="1" type="body"/>
          </p:nvPr>
        </p:nvSpPr>
        <p:spPr>
          <a:xfrm>
            <a:off x="942084" y="1596357"/>
            <a:ext cx="7259700" cy="25854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50" lIns="17150" spcFirstLastPara="1" rIns="17150" wrap="square" tIns="17150">
            <a:noAutofit/>
          </a:bodyPr>
          <a:lstStyle/>
          <a:p>
            <a:pPr indent="-120650" lvl="0" marL="127000" marR="0" rtl="0" algn="l">
              <a:spcBef>
                <a:spcPts val="1500"/>
              </a:spcBef>
              <a:spcAft>
                <a:spcPts val="0"/>
              </a:spcAft>
              <a:buClr>
                <a:srgbClr val="FFFFFF"/>
              </a:buClr>
              <a:buSzPts val="1500"/>
              <a:buFont typeface="Arial"/>
              <a:buChar char="-"/>
            </a:pPr>
            <a:r>
              <a:rPr b="1" lang="en" sz="1500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rPr>
              <a:t>Two words about QGen</a:t>
            </a:r>
            <a:endParaRPr b="1" sz="1500">
              <a:solidFill>
                <a:srgbClr val="FFFFFF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120650" lvl="0" marL="127000" marR="0" rtl="0" algn="l">
              <a:spcBef>
                <a:spcPts val="1600"/>
              </a:spcBef>
              <a:spcAft>
                <a:spcPts val="0"/>
              </a:spcAft>
              <a:buClr>
                <a:srgbClr val="FFFFFF"/>
              </a:buClr>
              <a:buSzPts val="1500"/>
              <a:buFont typeface="Verdana"/>
              <a:buChar char="-"/>
            </a:pPr>
            <a:r>
              <a:rPr b="1" lang="en" sz="1500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rPr>
              <a:t>Qualification benefits</a:t>
            </a:r>
            <a:endParaRPr b="1" sz="1500">
              <a:solidFill>
                <a:srgbClr val="FFFFFF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120650" lvl="0" marL="127000" marR="0" rtl="0" algn="l">
              <a:spcBef>
                <a:spcPts val="1600"/>
              </a:spcBef>
              <a:spcAft>
                <a:spcPts val="0"/>
              </a:spcAft>
              <a:buClr>
                <a:srgbClr val="FFFFFF"/>
              </a:buClr>
              <a:buSzPts val="1500"/>
              <a:buFont typeface="Verdana"/>
              <a:buChar char="-"/>
            </a:pPr>
            <a:r>
              <a:rPr b="1" lang="en" sz="1500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rPr>
              <a:t>Qualification activities</a:t>
            </a:r>
            <a:endParaRPr b="1" sz="1500">
              <a:solidFill>
                <a:srgbClr val="FFFFFF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120650" lvl="0" marL="127000" marR="0" rtl="0" algn="l">
              <a:spcBef>
                <a:spcPts val="1600"/>
              </a:spcBef>
              <a:spcAft>
                <a:spcPts val="1600"/>
              </a:spcAft>
              <a:buClr>
                <a:srgbClr val="FFFFFF"/>
              </a:buClr>
              <a:buSzPts val="1500"/>
              <a:buFont typeface="Verdana"/>
              <a:buChar char="-"/>
            </a:pPr>
            <a:r>
              <a:rPr b="1" lang="en" sz="1500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rPr>
              <a:t>Roadmap</a:t>
            </a:r>
            <a:endParaRPr b="1" sz="1500">
              <a:solidFill>
                <a:srgbClr val="FFFFFF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6"/>
          <p:cNvSpPr/>
          <p:nvPr/>
        </p:nvSpPr>
        <p:spPr>
          <a:xfrm>
            <a:off x="539125" y="1598475"/>
            <a:ext cx="2461200" cy="2342400"/>
          </a:xfrm>
          <a:prstGeom prst="roundRect">
            <a:avLst>
              <a:gd fmla="val 7476" name="adj"/>
            </a:avLst>
          </a:prstGeom>
          <a:solidFill>
            <a:srgbClr val="1D486F"/>
          </a:solidFill>
          <a:ln>
            <a:noFill/>
          </a:ln>
        </p:spPr>
        <p:txBody>
          <a:bodyPr anchorCtr="0" anchor="t" bIns="190500" lIns="190500" spcFirstLastPara="1" rIns="190500" wrap="square" tIns="1905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200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rPr>
              <a:t>Trusted Code Generator</a:t>
            </a:r>
            <a:endParaRPr b="1" sz="1200">
              <a:solidFill>
                <a:srgbClr val="FFFFFF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" sz="1000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rPr>
              <a:t>From Simulink® &amp; Stateflow® to SPARK Ada / MISRA C</a:t>
            </a:r>
            <a:endParaRPr sz="1000">
              <a:solidFill>
                <a:srgbClr val="FFFFFF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" sz="1000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rPr>
              <a:t>Customizable code generation</a:t>
            </a:r>
            <a:endParaRPr sz="1000">
              <a:solidFill>
                <a:srgbClr val="FFFFFF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" sz="1000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rPr>
              <a:t>Aiming for DO-178C at</a:t>
            </a:r>
            <a:br>
              <a:rPr lang="en" sz="1000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rPr>
            </a:br>
            <a:r>
              <a:rPr lang="en" sz="1000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rPr>
              <a:t>Tool Qualification Level 1</a:t>
            </a:r>
            <a:endParaRPr sz="1000">
              <a:solidFill>
                <a:srgbClr val="FFFFFF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" sz="1000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rPr>
              <a:t>Consistency of the generated code and the Simulink® simulation</a:t>
            </a:r>
            <a:endParaRPr sz="1000">
              <a:solidFill>
                <a:srgbClr val="FFFFFF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74" name="Google Shape;74;p16"/>
          <p:cNvSpPr/>
          <p:nvPr/>
        </p:nvSpPr>
        <p:spPr>
          <a:xfrm>
            <a:off x="3301050" y="1598475"/>
            <a:ext cx="2461200" cy="2342400"/>
          </a:xfrm>
          <a:prstGeom prst="roundRect">
            <a:avLst>
              <a:gd fmla="val 7476" name="adj"/>
            </a:avLst>
          </a:prstGeom>
          <a:solidFill>
            <a:srgbClr val="1D486F"/>
          </a:solidFill>
          <a:ln>
            <a:noFill/>
          </a:ln>
        </p:spPr>
        <p:txBody>
          <a:bodyPr anchorCtr="0" anchor="t" bIns="190500" lIns="190500" spcFirstLastPara="1" rIns="190500" wrap="square" tIns="1905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200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rPr>
              <a:t>Model Verifier</a:t>
            </a:r>
            <a:endParaRPr b="1" sz="1200">
              <a:solidFill>
                <a:srgbClr val="FFFFFF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00"/>
              <a:buNone/>
            </a:pPr>
            <a:r>
              <a:rPr lang="en" sz="100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Formal static model verifier for runtime errors and functional properties</a:t>
            </a:r>
            <a:endParaRPr sz="1000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rtl="0" algn="l">
              <a:lnSpc>
                <a:spcPct val="100000"/>
              </a:lnSpc>
              <a:spcBef>
                <a:spcPts val="1000"/>
              </a:spcBef>
              <a:spcAft>
                <a:spcPts val="1000"/>
              </a:spcAft>
              <a:buSzPts val="1100"/>
              <a:buNone/>
            </a:pPr>
            <a:r>
              <a:rPr lang="en" sz="100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Aiming for DO-178C at Tool Qualification Level 5</a:t>
            </a:r>
            <a:endParaRPr sz="1000">
              <a:solidFill>
                <a:srgbClr val="FFFFFF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pic>
        <p:nvPicPr>
          <p:cNvPr id="75" name="Google Shape;75;p1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20769" y="4492445"/>
            <a:ext cx="800931" cy="340826"/>
          </a:xfrm>
          <a:prstGeom prst="rect">
            <a:avLst/>
          </a:prstGeom>
          <a:noFill/>
          <a:ln>
            <a:noFill/>
          </a:ln>
        </p:spPr>
      </p:pic>
      <p:sp>
        <p:nvSpPr>
          <p:cNvPr id="76" name="Google Shape;76;p16"/>
          <p:cNvSpPr txBox="1"/>
          <p:nvPr>
            <p:ph type="title"/>
          </p:nvPr>
        </p:nvSpPr>
        <p:spPr>
          <a:xfrm>
            <a:off x="942084" y="340740"/>
            <a:ext cx="7259700" cy="5388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50" lIns="17150" spcFirstLastPara="1" rIns="17150" wrap="square" tIns="17150">
            <a:noAutofit/>
          </a:bodyPr>
          <a:lstStyle/>
          <a:p>
            <a:pPr indent="0" lvl="0" marL="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600">
                <a:solidFill>
                  <a:srgbClr val="6BC2FF"/>
                </a:solidFill>
                <a:latin typeface="Verdana"/>
                <a:ea typeface="Verdana"/>
                <a:cs typeface="Verdana"/>
                <a:sym typeface="Verdana"/>
              </a:rPr>
              <a:t>What is QGen</a:t>
            </a:r>
            <a:endParaRPr sz="500"/>
          </a:p>
        </p:txBody>
      </p:sp>
      <p:sp>
        <p:nvSpPr>
          <p:cNvPr id="77" name="Google Shape;77;p16"/>
          <p:cNvSpPr/>
          <p:nvPr/>
        </p:nvSpPr>
        <p:spPr>
          <a:xfrm>
            <a:off x="6143600" y="1598475"/>
            <a:ext cx="2461200" cy="2342400"/>
          </a:xfrm>
          <a:prstGeom prst="roundRect">
            <a:avLst>
              <a:gd fmla="val 7476" name="adj"/>
            </a:avLst>
          </a:prstGeom>
          <a:solidFill>
            <a:srgbClr val="1D486F"/>
          </a:solidFill>
          <a:ln>
            <a:noFill/>
          </a:ln>
        </p:spPr>
        <p:txBody>
          <a:bodyPr anchorCtr="0" anchor="t" bIns="190500" lIns="190500" spcFirstLastPara="1" rIns="190500" wrap="square" tIns="1905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200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rPr>
              <a:t>Integrated Model-Based Development Toolset</a:t>
            </a:r>
            <a:endParaRPr b="1" sz="1200">
              <a:solidFill>
                <a:srgbClr val="FFFFFF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00"/>
              <a:buNone/>
            </a:pPr>
            <a:r>
              <a:rPr lang="en" sz="100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Model-level debugger</a:t>
            </a:r>
            <a:endParaRPr sz="1000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00"/>
              <a:buNone/>
            </a:pPr>
            <a:r>
              <a:rPr lang="en" sz="100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Processor-In-the-Loop testing</a:t>
            </a:r>
            <a:endParaRPr sz="1000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rtl="0" algn="l">
              <a:lnSpc>
                <a:spcPct val="100000"/>
              </a:lnSpc>
              <a:spcBef>
                <a:spcPts val="1000"/>
              </a:spcBef>
              <a:spcAft>
                <a:spcPts val="10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00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Coverage analysis</a:t>
            </a:r>
            <a:endParaRPr b="1" sz="1000">
              <a:solidFill>
                <a:srgbClr val="FFFFFF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2" name="Google Shape;82;p1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20769" y="4492445"/>
            <a:ext cx="800930" cy="340826"/>
          </a:xfrm>
          <a:prstGeom prst="rect">
            <a:avLst/>
          </a:prstGeom>
          <a:noFill/>
          <a:ln>
            <a:noFill/>
          </a:ln>
        </p:spPr>
      </p:pic>
      <p:sp>
        <p:nvSpPr>
          <p:cNvPr id="83" name="Google Shape;83;p17"/>
          <p:cNvSpPr txBox="1"/>
          <p:nvPr>
            <p:ph type="title"/>
          </p:nvPr>
        </p:nvSpPr>
        <p:spPr>
          <a:xfrm>
            <a:off x="942084" y="340740"/>
            <a:ext cx="7259832" cy="538898"/>
          </a:xfrm>
          <a:prstGeom prst="rect">
            <a:avLst/>
          </a:prstGeom>
          <a:noFill/>
          <a:ln>
            <a:noFill/>
          </a:ln>
        </p:spPr>
        <p:txBody>
          <a:bodyPr anchorCtr="0" anchor="t" bIns="17150" lIns="17150" spcFirstLastPara="1" rIns="17150" wrap="square" tIns="17150">
            <a:noAutofit/>
          </a:bodyPr>
          <a:lstStyle/>
          <a:p>
            <a:pPr indent="0" lvl="0" marL="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600">
                <a:solidFill>
                  <a:srgbClr val="6BC2FF"/>
                </a:solidFill>
                <a:latin typeface="Verdana"/>
                <a:ea typeface="Verdana"/>
                <a:cs typeface="Verdana"/>
                <a:sym typeface="Verdana"/>
              </a:rPr>
              <a:t>Why a Qualified Code Generator</a:t>
            </a:r>
            <a:endParaRPr sz="500"/>
          </a:p>
        </p:txBody>
      </p:sp>
      <p:sp>
        <p:nvSpPr>
          <p:cNvPr id="84" name="Google Shape;84;p17"/>
          <p:cNvSpPr txBox="1"/>
          <p:nvPr>
            <p:ph idx="1" type="body"/>
          </p:nvPr>
        </p:nvSpPr>
        <p:spPr>
          <a:xfrm>
            <a:off x="942084" y="834357"/>
            <a:ext cx="7259700" cy="25854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50" lIns="17150" spcFirstLastPara="1" rIns="17150" wrap="square" tIns="17150">
            <a:noAutofit/>
          </a:bodyPr>
          <a:lstStyle/>
          <a:p>
            <a:pPr indent="-120650" lvl="0" marL="127000" rtl="0" algn="l">
              <a:spcBef>
                <a:spcPts val="1500"/>
              </a:spcBef>
              <a:spcAft>
                <a:spcPts val="0"/>
              </a:spcAft>
              <a:buClr>
                <a:schemeClr val="lt1"/>
              </a:buClr>
              <a:buSzPts val="1500"/>
              <a:buFont typeface="Arial"/>
              <a:buChar char="-"/>
            </a:pPr>
            <a:r>
              <a:rPr b="1" lang="en" sz="150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Certification is expensive!</a:t>
            </a:r>
            <a:endParaRPr b="1" sz="1500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260350" lvl="1" marL="914400" rtl="0" algn="l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500"/>
              <a:buChar char="○"/>
            </a:pPr>
            <a:r>
              <a:rPr b="1" lang="en" sz="150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Source code reviews and verifications</a:t>
            </a:r>
            <a:endParaRPr b="1" sz="1500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260350" lvl="1" marL="914400" rtl="0" algn="l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500"/>
              <a:buChar char="○"/>
            </a:pPr>
            <a:r>
              <a:rPr b="1" lang="en" sz="150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Low-Level Requirements (LLR)-based testing</a:t>
            </a:r>
            <a:endParaRPr b="1" sz="1500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260350" lvl="1" marL="914400" rtl="0" algn="l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500"/>
              <a:buChar char="○"/>
            </a:pPr>
            <a:r>
              <a:rPr b="1" lang="en" sz="150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Coverage analysis (MC/DC)</a:t>
            </a:r>
            <a:endParaRPr b="1" sz="1500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120650" lvl="0" marL="127000" rtl="0" algn="l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500"/>
              <a:buFont typeface="Arial"/>
              <a:buChar char="-"/>
            </a:pPr>
            <a:r>
              <a:rPr b="1" lang="en" sz="150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QGen Qualification at TQL-1 can greatly reduce that cost</a:t>
            </a:r>
            <a:br>
              <a:rPr b="1" lang="en" sz="150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</a:br>
            <a:endParaRPr sz="500"/>
          </a:p>
        </p:txBody>
      </p:sp>
      <p:sp>
        <p:nvSpPr>
          <p:cNvPr id="85" name="Google Shape;85;p17"/>
          <p:cNvSpPr/>
          <p:nvPr/>
        </p:nvSpPr>
        <p:spPr>
          <a:xfrm>
            <a:off x="1745725" y="3738100"/>
            <a:ext cx="1410000" cy="5388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LLR expressed</a:t>
            </a:r>
            <a:br>
              <a:rPr lang="en"/>
            </a:br>
            <a:r>
              <a:rPr lang="en"/>
              <a:t>as Model</a:t>
            </a:r>
            <a:endParaRPr/>
          </a:p>
        </p:txBody>
      </p:sp>
      <p:sp>
        <p:nvSpPr>
          <p:cNvPr id="86" name="Google Shape;86;p17"/>
          <p:cNvSpPr/>
          <p:nvPr/>
        </p:nvSpPr>
        <p:spPr>
          <a:xfrm>
            <a:off x="3654400" y="3708100"/>
            <a:ext cx="1530600" cy="598800"/>
          </a:xfrm>
          <a:prstGeom prst="ellipse">
            <a:avLst/>
          </a:prstGeom>
          <a:solidFill>
            <a:srgbClr val="FFF2CC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TQL-1</a:t>
            </a:r>
            <a:br>
              <a:rPr lang="en"/>
            </a:br>
            <a:r>
              <a:rPr lang="en"/>
              <a:t>QGen</a:t>
            </a:r>
            <a:endParaRPr/>
          </a:p>
        </p:txBody>
      </p:sp>
      <p:sp>
        <p:nvSpPr>
          <p:cNvPr id="87" name="Google Shape;87;p17"/>
          <p:cNvSpPr/>
          <p:nvPr/>
        </p:nvSpPr>
        <p:spPr>
          <a:xfrm>
            <a:off x="5704825" y="3738100"/>
            <a:ext cx="1233000" cy="5388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Generated</a:t>
            </a:r>
            <a:br>
              <a:rPr lang="en"/>
            </a:br>
            <a:r>
              <a:rPr lang="en"/>
              <a:t>Source Code</a:t>
            </a:r>
            <a:endParaRPr/>
          </a:p>
        </p:txBody>
      </p:sp>
      <p:cxnSp>
        <p:nvCxnSpPr>
          <p:cNvPr id="88" name="Google Shape;88;p17"/>
          <p:cNvCxnSpPr>
            <a:stCxn id="85" idx="3"/>
            <a:endCxn id="86" idx="2"/>
          </p:cNvCxnSpPr>
          <p:nvPr/>
        </p:nvCxnSpPr>
        <p:spPr>
          <a:xfrm>
            <a:off x="3155725" y="4007500"/>
            <a:ext cx="498600" cy="0"/>
          </a:xfrm>
          <a:prstGeom prst="straightConnector1">
            <a:avLst/>
          </a:prstGeom>
          <a:noFill/>
          <a:ln cap="flat" cmpd="sng" w="9525">
            <a:solidFill>
              <a:schemeClr val="lt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89" name="Google Shape;89;p17"/>
          <p:cNvCxnSpPr>
            <a:stCxn id="86" idx="6"/>
            <a:endCxn id="87" idx="1"/>
          </p:cNvCxnSpPr>
          <p:nvPr/>
        </p:nvCxnSpPr>
        <p:spPr>
          <a:xfrm>
            <a:off x="5185000" y="4007500"/>
            <a:ext cx="519900" cy="0"/>
          </a:xfrm>
          <a:prstGeom prst="straightConnector1">
            <a:avLst/>
          </a:prstGeom>
          <a:noFill/>
          <a:ln cap="flat" cmpd="sng" w="9525">
            <a:solidFill>
              <a:schemeClr val="lt2"/>
            </a:solidFill>
            <a:prstDash val="solid"/>
            <a:round/>
            <a:headEnd len="med" w="med" type="none"/>
            <a:tailEnd len="med" w="med" type="triangle"/>
          </a:ln>
        </p:spPr>
      </p:cxn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8"/>
          <p:cNvSpPr/>
          <p:nvPr/>
        </p:nvSpPr>
        <p:spPr>
          <a:xfrm>
            <a:off x="549688" y="1598470"/>
            <a:ext cx="2377500" cy="2342400"/>
          </a:xfrm>
          <a:prstGeom prst="roundRect">
            <a:avLst>
              <a:gd fmla="val 7476" name="adj"/>
            </a:avLst>
          </a:prstGeom>
          <a:solidFill>
            <a:srgbClr val="1D486F"/>
          </a:solidFill>
          <a:ln>
            <a:noFill/>
          </a:ln>
        </p:spPr>
        <p:txBody>
          <a:bodyPr anchorCtr="0" anchor="t" bIns="190500" lIns="190500" spcFirstLastPara="1" rIns="190500" wrap="square" tIns="1905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200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rPr>
              <a:t>Bypass reviewing the generated source code</a:t>
            </a:r>
            <a:endParaRPr sz="1000">
              <a:solidFill>
                <a:srgbClr val="FFFFFF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marR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" sz="1000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rPr>
              <a:t>QGen TQL-1 guarantees: compliance with requirements &amp; standards, and traceability between model and generated code</a:t>
            </a:r>
            <a:br>
              <a:rPr lang="en" sz="1000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rPr>
            </a:br>
            <a:endParaRPr sz="1000"/>
          </a:p>
        </p:txBody>
      </p:sp>
      <p:sp>
        <p:nvSpPr>
          <p:cNvPr id="95" name="Google Shape;95;p18"/>
          <p:cNvSpPr/>
          <p:nvPr/>
        </p:nvSpPr>
        <p:spPr>
          <a:xfrm>
            <a:off x="3308540" y="1598470"/>
            <a:ext cx="2377500" cy="2342400"/>
          </a:xfrm>
          <a:prstGeom prst="roundRect">
            <a:avLst>
              <a:gd fmla="val 7476" name="adj"/>
            </a:avLst>
          </a:prstGeom>
          <a:solidFill>
            <a:srgbClr val="1D486F"/>
          </a:solidFill>
          <a:ln>
            <a:noFill/>
          </a:ln>
        </p:spPr>
        <p:txBody>
          <a:bodyPr anchorCtr="0" anchor="t" bIns="190500" lIns="190500" spcFirstLastPara="1" rIns="190500" wrap="square" tIns="1905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200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rPr>
              <a:t>Bypass LLR-based testing of the generated source code</a:t>
            </a:r>
            <a:endParaRPr b="1">
              <a:solidFill>
                <a:srgbClr val="FFFFFF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marR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" sz="1000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rPr>
              <a:t>Conformance to Simulink semantics guaranteed by QGen TQL-1</a:t>
            </a:r>
            <a:endParaRPr sz="1000">
              <a:solidFill>
                <a:srgbClr val="FFFFFF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marR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" sz="1000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rPr>
              <a:t>High-Level Requirements (HLR) simulation cases can be re-run on target to validate the compiler</a:t>
            </a:r>
            <a:br>
              <a:rPr lang="en" sz="1000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rPr>
            </a:br>
            <a:endParaRPr sz="1000"/>
          </a:p>
        </p:txBody>
      </p:sp>
      <p:pic>
        <p:nvPicPr>
          <p:cNvPr id="96" name="Google Shape;96;p1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20769" y="4492445"/>
            <a:ext cx="800931" cy="340826"/>
          </a:xfrm>
          <a:prstGeom prst="rect">
            <a:avLst/>
          </a:prstGeom>
          <a:noFill/>
          <a:ln>
            <a:noFill/>
          </a:ln>
        </p:spPr>
      </p:pic>
      <p:sp>
        <p:nvSpPr>
          <p:cNvPr id="97" name="Google Shape;97;p18"/>
          <p:cNvSpPr txBox="1"/>
          <p:nvPr>
            <p:ph type="title"/>
          </p:nvPr>
        </p:nvSpPr>
        <p:spPr>
          <a:xfrm>
            <a:off x="942084" y="340740"/>
            <a:ext cx="7259700" cy="5388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50" lIns="17150" spcFirstLastPara="1" rIns="17150" wrap="square" tIns="17150">
            <a:noAutofit/>
          </a:bodyPr>
          <a:lstStyle/>
          <a:p>
            <a:pPr indent="0" lvl="0" marL="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600">
                <a:solidFill>
                  <a:srgbClr val="6BC2FF"/>
                </a:solidFill>
                <a:latin typeface="Verdana"/>
                <a:ea typeface="Verdana"/>
                <a:cs typeface="Verdana"/>
                <a:sym typeface="Verdana"/>
              </a:rPr>
              <a:t>The Qualification Advantage</a:t>
            </a:r>
            <a:endParaRPr sz="500"/>
          </a:p>
        </p:txBody>
      </p:sp>
      <p:sp>
        <p:nvSpPr>
          <p:cNvPr id="98" name="Google Shape;98;p18"/>
          <p:cNvSpPr/>
          <p:nvPr/>
        </p:nvSpPr>
        <p:spPr>
          <a:xfrm>
            <a:off x="6143592" y="1598470"/>
            <a:ext cx="2377500" cy="2342400"/>
          </a:xfrm>
          <a:prstGeom prst="roundRect">
            <a:avLst>
              <a:gd fmla="val 7476" name="adj"/>
            </a:avLst>
          </a:prstGeom>
          <a:solidFill>
            <a:srgbClr val="1D486F"/>
          </a:solidFill>
          <a:ln>
            <a:noFill/>
          </a:ln>
        </p:spPr>
        <p:txBody>
          <a:bodyPr anchorCtr="0" anchor="t" bIns="190500" lIns="190500" spcFirstLastPara="1" rIns="190500" wrap="square" tIns="1905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200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rPr>
              <a:t>Bypass coverage analysis of generated source code</a:t>
            </a:r>
            <a:endParaRPr b="1" sz="1200">
              <a:solidFill>
                <a:srgbClr val="FFFFFF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marR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" sz="1000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rPr>
              <a:t>Model-level coverage + QGen TQL-1 guarantee code-level coverage</a:t>
            </a:r>
            <a:br>
              <a:rPr lang="en" sz="1000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rPr>
            </a:br>
            <a:endParaRPr sz="10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" name="Google Shape;103;p1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20769" y="4492445"/>
            <a:ext cx="800931" cy="340826"/>
          </a:xfrm>
          <a:prstGeom prst="rect">
            <a:avLst/>
          </a:prstGeom>
          <a:noFill/>
          <a:ln>
            <a:noFill/>
          </a:ln>
        </p:spPr>
      </p:pic>
      <p:sp>
        <p:nvSpPr>
          <p:cNvPr id="104" name="Google Shape;104;p19"/>
          <p:cNvSpPr txBox="1"/>
          <p:nvPr>
            <p:ph type="title"/>
          </p:nvPr>
        </p:nvSpPr>
        <p:spPr>
          <a:xfrm>
            <a:off x="942084" y="340740"/>
            <a:ext cx="7259700" cy="5388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50" lIns="17150" spcFirstLastPara="1" rIns="17150" wrap="square" tIns="17150">
            <a:noAutofit/>
          </a:bodyPr>
          <a:lstStyle/>
          <a:p>
            <a:pPr indent="0" lvl="0" marL="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600">
                <a:solidFill>
                  <a:srgbClr val="6BC2FF"/>
                </a:solidFill>
                <a:latin typeface="Verdana"/>
                <a:ea typeface="Verdana"/>
                <a:cs typeface="Verdana"/>
                <a:sym typeface="Verdana"/>
              </a:rPr>
              <a:t>What We are Doing for Qualification</a:t>
            </a:r>
            <a:endParaRPr sz="500"/>
          </a:p>
        </p:txBody>
      </p:sp>
      <p:sp>
        <p:nvSpPr>
          <p:cNvPr id="105" name="Google Shape;105;p19"/>
          <p:cNvSpPr txBox="1"/>
          <p:nvPr>
            <p:ph idx="1" type="body"/>
          </p:nvPr>
        </p:nvSpPr>
        <p:spPr>
          <a:xfrm>
            <a:off x="1018275" y="889924"/>
            <a:ext cx="7259700" cy="29109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50" lIns="17150" spcFirstLastPara="1" rIns="17150" wrap="square" tIns="17150">
            <a:noAutofit/>
          </a:bodyPr>
          <a:lstStyle/>
          <a:p>
            <a:pPr indent="-120650" lvl="0" marL="127000" marR="0" rtl="0" algn="l">
              <a:spcBef>
                <a:spcPts val="1500"/>
              </a:spcBef>
              <a:spcAft>
                <a:spcPts val="0"/>
              </a:spcAft>
              <a:buClr>
                <a:srgbClr val="FFFFFF"/>
              </a:buClr>
              <a:buSzPts val="1500"/>
              <a:buFont typeface="Verdana"/>
              <a:buChar char="-"/>
            </a:pPr>
            <a:r>
              <a:rPr b="1" lang="en" sz="1500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rPr>
              <a:t>Together with partner Verocel</a:t>
            </a:r>
            <a:endParaRPr b="1" sz="1500">
              <a:solidFill>
                <a:srgbClr val="FFFFFF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323850" lvl="1" marL="914400" marR="0" rtl="0" algn="l">
              <a:spcBef>
                <a:spcPts val="1600"/>
              </a:spcBef>
              <a:spcAft>
                <a:spcPts val="0"/>
              </a:spcAft>
              <a:buClr>
                <a:srgbClr val="FFFFFF"/>
              </a:buClr>
              <a:buSzPts val="1500"/>
              <a:buFont typeface="Verdana"/>
              <a:buChar char="○"/>
            </a:pPr>
            <a:r>
              <a:rPr b="1" lang="en" sz="1500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rPr>
              <a:t>Working very closely with FAA and QGen TQL-1 launch customers</a:t>
            </a:r>
            <a:endParaRPr b="1" sz="1500">
              <a:solidFill>
                <a:srgbClr val="FFFFFF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120650" lvl="0" marL="127000" marR="0" rtl="0" algn="l">
              <a:spcBef>
                <a:spcPts val="1600"/>
              </a:spcBef>
              <a:spcAft>
                <a:spcPts val="0"/>
              </a:spcAft>
              <a:buClr>
                <a:srgbClr val="FFFFFF"/>
              </a:buClr>
              <a:buSzPts val="1500"/>
              <a:buFont typeface="Verdana"/>
              <a:buChar char="-"/>
            </a:pPr>
            <a:r>
              <a:rPr b="1" lang="en" sz="1500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rPr>
              <a:t>Qualification artifacts</a:t>
            </a:r>
            <a:endParaRPr b="1" sz="1500">
              <a:solidFill>
                <a:srgbClr val="FFFFFF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323850" lvl="1" marL="914400" marR="0" rtl="0" algn="l">
              <a:spcBef>
                <a:spcPts val="1600"/>
              </a:spcBef>
              <a:spcAft>
                <a:spcPts val="0"/>
              </a:spcAft>
              <a:buClr>
                <a:srgbClr val="FFFFFF"/>
              </a:buClr>
              <a:buSzPts val="1500"/>
              <a:buFont typeface="Verdana"/>
              <a:buChar char="○"/>
            </a:pPr>
            <a:r>
              <a:rPr b="1" lang="en" sz="1500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rPr>
              <a:t>Documentation</a:t>
            </a:r>
            <a:endParaRPr b="1" sz="1500">
              <a:solidFill>
                <a:srgbClr val="FFFFFF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323850" lvl="1" marL="914400" marR="0" rtl="0" algn="l">
              <a:spcBef>
                <a:spcPts val="1600"/>
              </a:spcBef>
              <a:spcAft>
                <a:spcPts val="0"/>
              </a:spcAft>
              <a:buClr>
                <a:srgbClr val="FFFFFF"/>
              </a:buClr>
              <a:buSzPts val="1500"/>
              <a:buFont typeface="Verdana"/>
              <a:buChar char="○"/>
            </a:pPr>
            <a:r>
              <a:rPr b="1" lang="en" sz="1500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rPr>
              <a:t>Risk-based analysis</a:t>
            </a:r>
            <a:endParaRPr b="1" sz="1500">
              <a:solidFill>
                <a:srgbClr val="FFFFFF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323850" lvl="1" marL="914400" marR="0" rtl="0" algn="l">
              <a:spcBef>
                <a:spcPts val="1600"/>
              </a:spcBef>
              <a:spcAft>
                <a:spcPts val="0"/>
              </a:spcAft>
              <a:buClr>
                <a:srgbClr val="FFFFFF"/>
              </a:buClr>
              <a:buSzPts val="1500"/>
              <a:buFont typeface="Verdana"/>
              <a:buChar char="○"/>
            </a:pPr>
            <a:r>
              <a:rPr b="1" lang="en" sz="1500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rPr>
              <a:t>Requirements</a:t>
            </a:r>
            <a:endParaRPr b="1" sz="1500">
              <a:solidFill>
                <a:srgbClr val="FFFFFF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323850" lvl="1" marL="914400" marR="0" rtl="0" algn="l">
              <a:spcBef>
                <a:spcPts val="1600"/>
              </a:spcBef>
              <a:spcAft>
                <a:spcPts val="0"/>
              </a:spcAft>
              <a:buClr>
                <a:srgbClr val="FFFFFF"/>
              </a:buClr>
              <a:buSzPts val="1500"/>
              <a:buFont typeface="Verdana"/>
              <a:buChar char="○"/>
            </a:pPr>
            <a:r>
              <a:rPr b="1" lang="en" sz="1500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rPr>
              <a:t>Test cases and procedures</a:t>
            </a:r>
            <a:endParaRPr b="1" sz="1500">
              <a:solidFill>
                <a:srgbClr val="FFFFFF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323850" lvl="1" marL="914400" marR="0" rtl="0" algn="l">
              <a:spcBef>
                <a:spcPts val="1600"/>
              </a:spcBef>
              <a:spcAft>
                <a:spcPts val="1600"/>
              </a:spcAft>
              <a:buClr>
                <a:srgbClr val="FFFFFF"/>
              </a:buClr>
              <a:buSzPts val="1500"/>
              <a:buFont typeface="Verdana"/>
              <a:buChar char="○"/>
            </a:pPr>
            <a:r>
              <a:rPr b="1" lang="en" sz="1500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rPr>
              <a:t>Coverage analysis</a:t>
            </a:r>
            <a:endParaRPr b="1" sz="1500">
              <a:solidFill>
                <a:srgbClr val="FFFFFF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0" name="Google Shape;110;p2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20769" y="4492445"/>
            <a:ext cx="800931" cy="340826"/>
          </a:xfrm>
          <a:prstGeom prst="rect">
            <a:avLst/>
          </a:prstGeom>
          <a:noFill/>
          <a:ln>
            <a:noFill/>
          </a:ln>
        </p:spPr>
      </p:pic>
      <p:sp>
        <p:nvSpPr>
          <p:cNvPr id="111" name="Google Shape;111;p20"/>
          <p:cNvSpPr txBox="1"/>
          <p:nvPr>
            <p:ph type="title"/>
          </p:nvPr>
        </p:nvSpPr>
        <p:spPr>
          <a:xfrm>
            <a:off x="942084" y="340740"/>
            <a:ext cx="7259700" cy="5388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50" lIns="17150" spcFirstLastPara="1" rIns="17150" wrap="square" tIns="17150">
            <a:noAutofit/>
          </a:bodyPr>
          <a:lstStyle/>
          <a:p>
            <a:pPr indent="0" lvl="0" marL="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600">
                <a:solidFill>
                  <a:srgbClr val="6BC2FF"/>
                </a:solidFill>
                <a:latin typeface="Verdana"/>
                <a:ea typeface="Verdana"/>
                <a:cs typeface="Verdana"/>
                <a:sym typeface="Verdana"/>
              </a:rPr>
              <a:t>Risk-Based Analysis</a:t>
            </a:r>
            <a:endParaRPr sz="500"/>
          </a:p>
        </p:txBody>
      </p:sp>
      <p:sp>
        <p:nvSpPr>
          <p:cNvPr id="112" name="Google Shape;112;p20"/>
          <p:cNvSpPr txBox="1"/>
          <p:nvPr>
            <p:ph idx="1" type="body"/>
          </p:nvPr>
        </p:nvSpPr>
        <p:spPr>
          <a:xfrm>
            <a:off x="942084" y="758157"/>
            <a:ext cx="7259700" cy="25854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50" lIns="17150" spcFirstLastPara="1" rIns="17150" wrap="square" tIns="17150">
            <a:noAutofit/>
          </a:bodyPr>
          <a:lstStyle/>
          <a:p>
            <a:pPr indent="-120650" lvl="0" marL="127000" marR="0" rtl="0" algn="l">
              <a:spcBef>
                <a:spcPts val="1500"/>
              </a:spcBef>
              <a:spcAft>
                <a:spcPts val="0"/>
              </a:spcAft>
              <a:buClr>
                <a:srgbClr val="FFFFFF"/>
              </a:buClr>
              <a:buSzPts val="1500"/>
              <a:buFont typeface="Verdana"/>
              <a:buChar char="-"/>
            </a:pPr>
            <a:r>
              <a:rPr b="1" lang="en" sz="1500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rPr>
              <a:t>Hazard analysis</a:t>
            </a:r>
            <a:endParaRPr b="1" sz="1500">
              <a:solidFill>
                <a:srgbClr val="FFFFFF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323850" lvl="1" marL="914400" marR="0" rtl="0" algn="l">
              <a:spcBef>
                <a:spcPts val="1600"/>
              </a:spcBef>
              <a:spcAft>
                <a:spcPts val="0"/>
              </a:spcAft>
              <a:buClr>
                <a:srgbClr val="FFFFFF"/>
              </a:buClr>
              <a:buSzPts val="1500"/>
              <a:buFont typeface="Verdana"/>
              <a:buChar char="○"/>
            </a:pPr>
            <a:r>
              <a:rPr b="1" lang="en" sz="1500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rPr>
              <a:t>Identification and satisfaction of safety requirements</a:t>
            </a:r>
            <a:endParaRPr b="1" sz="1500">
              <a:solidFill>
                <a:srgbClr val="FFFFFF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120650" lvl="0" marL="127000" marR="0" rtl="0" algn="l">
              <a:spcBef>
                <a:spcPts val="1600"/>
              </a:spcBef>
              <a:spcAft>
                <a:spcPts val="0"/>
              </a:spcAft>
              <a:buClr>
                <a:srgbClr val="FFFFFF"/>
              </a:buClr>
              <a:buSzPts val="1500"/>
              <a:buFont typeface="Verdana"/>
              <a:buChar char="-"/>
            </a:pPr>
            <a:r>
              <a:rPr b="1" lang="en" sz="1500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rPr>
              <a:t>Include risks from development methods and tools, such as</a:t>
            </a:r>
            <a:endParaRPr b="1" sz="1500">
              <a:solidFill>
                <a:srgbClr val="FFFFFF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323850" lvl="1" marL="914400" marR="0" rtl="0" algn="l">
              <a:spcBef>
                <a:spcPts val="1600"/>
              </a:spcBef>
              <a:spcAft>
                <a:spcPts val="0"/>
              </a:spcAft>
              <a:buClr>
                <a:srgbClr val="FFFFFF"/>
              </a:buClr>
              <a:buSzPts val="1500"/>
              <a:buFont typeface="Verdana"/>
              <a:buChar char="○"/>
            </a:pPr>
            <a:r>
              <a:rPr b="1" lang="en" sz="1500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rPr>
              <a:t>Dynamic memory</a:t>
            </a:r>
            <a:endParaRPr b="1" sz="1500">
              <a:solidFill>
                <a:srgbClr val="FFFFFF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323850" lvl="1" marL="914400" marR="0" rtl="0" algn="l">
              <a:spcBef>
                <a:spcPts val="1600"/>
              </a:spcBef>
              <a:spcAft>
                <a:spcPts val="0"/>
              </a:spcAft>
              <a:buClr>
                <a:srgbClr val="FFFFFF"/>
              </a:buClr>
              <a:buSzPts val="1500"/>
              <a:buFont typeface="Verdana"/>
              <a:buChar char="○"/>
            </a:pPr>
            <a:r>
              <a:rPr b="1" lang="en" sz="1500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rPr>
              <a:t>Uninitialized variables</a:t>
            </a:r>
            <a:endParaRPr b="1" sz="1500">
              <a:solidFill>
                <a:srgbClr val="FFFFFF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323850" lvl="1" marL="914400" marR="0" rtl="0" algn="l">
              <a:spcBef>
                <a:spcPts val="1600"/>
              </a:spcBef>
              <a:spcAft>
                <a:spcPts val="0"/>
              </a:spcAft>
              <a:buClr>
                <a:srgbClr val="FFFFFF"/>
              </a:buClr>
              <a:buSzPts val="1500"/>
              <a:buFont typeface="Verdana"/>
              <a:buChar char="○"/>
            </a:pPr>
            <a:r>
              <a:rPr b="1" lang="en" sz="1500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rPr>
              <a:t>Code complexity</a:t>
            </a:r>
            <a:endParaRPr b="1" sz="1500">
              <a:solidFill>
                <a:srgbClr val="FFFFFF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120650" lvl="0" marL="127000" marR="0" rtl="0" algn="l">
              <a:spcBef>
                <a:spcPts val="1600"/>
              </a:spcBef>
              <a:spcAft>
                <a:spcPts val="0"/>
              </a:spcAft>
              <a:buClr>
                <a:srgbClr val="FFFFFF"/>
              </a:buClr>
              <a:buSzPts val="1500"/>
              <a:buFont typeface="Verdana"/>
              <a:buChar char="-"/>
            </a:pPr>
            <a:r>
              <a:rPr b="1" lang="en" sz="1500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rPr>
              <a:t>Assurance Case</a:t>
            </a:r>
            <a:endParaRPr b="1" sz="1500">
              <a:solidFill>
                <a:srgbClr val="FFFFFF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323850" lvl="1" marL="914400" marR="0" rtl="0" algn="l">
              <a:spcBef>
                <a:spcPts val="1600"/>
              </a:spcBef>
              <a:spcAft>
                <a:spcPts val="1600"/>
              </a:spcAft>
              <a:buClr>
                <a:srgbClr val="FFFFFF"/>
              </a:buClr>
              <a:buSzPts val="1500"/>
              <a:buFont typeface="Verdana"/>
              <a:buChar char="○"/>
            </a:pPr>
            <a:r>
              <a:rPr b="1" lang="en" sz="1500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rPr>
              <a:t>Structured argument presenting evidences with rationale</a:t>
            </a:r>
            <a:endParaRPr b="1" sz="1500">
              <a:solidFill>
                <a:srgbClr val="FFFFFF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7" name="Google Shape;117;p2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20769" y="4492445"/>
            <a:ext cx="800931" cy="340826"/>
          </a:xfrm>
          <a:prstGeom prst="rect">
            <a:avLst/>
          </a:prstGeom>
          <a:noFill/>
          <a:ln>
            <a:noFill/>
          </a:ln>
        </p:spPr>
      </p:pic>
      <p:sp>
        <p:nvSpPr>
          <p:cNvPr id="118" name="Google Shape;118;p21"/>
          <p:cNvSpPr txBox="1"/>
          <p:nvPr>
            <p:ph type="title"/>
          </p:nvPr>
        </p:nvSpPr>
        <p:spPr>
          <a:xfrm>
            <a:off x="942084" y="340740"/>
            <a:ext cx="7259700" cy="5388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50" lIns="17150" spcFirstLastPara="1" rIns="17150" wrap="square" tIns="17150">
            <a:noAutofit/>
          </a:bodyPr>
          <a:lstStyle/>
          <a:p>
            <a:pPr indent="0" lvl="0" marL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600">
                <a:solidFill>
                  <a:srgbClr val="6BC2FF"/>
                </a:solidFill>
                <a:latin typeface="Verdana"/>
                <a:ea typeface="Verdana"/>
                <a:cs typeface="Verdana"/>
                <a:sym typeface="Verdana"/>
              </a:rPr>
              <a:t>Requirement Definition</a:t>
            </a:r>
            <a:endParaRPr b="1" sz="2600">
              <a:solidFill>
                <a:srgbClr val="6BC2FF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pic>
        <p:nvPicPr>
          <p:cNvPr id="119" name="Google Shape;119;p21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632625" y="750657"/>
            <a:ext cx="2757718" cy="656943"/>
          </a:xfrm>
          <a:prstGeom prst="rect">
            <a:avLst/>
          </a:prstGeom>
          <a:noFill/>
          <a:ln>
            <a:noFill/>
          </a:ln>
        </p:spPr>
      </p:pic>
      <p:pic>
        <p:nvPicPr>
          <p:cNvPr id="120" name="Google Shape;120;p21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2900000" y="1501775"/>
            <a:ext cx="3174175" cy="1145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21" name="Google Shape;121;p21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2659363" y="3812298"/>
            <a:ext cx="3656250" cy="1265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22" name="Google Shape;122;p21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6399750" y="2149775"/>
            <a:ext cx="2699650" cy="2100350"/>
          </a:xfrm>
          <a:prstGeom prst="rect">
            <a:avLst/>
          </a:prstGeom>
          <a:noFill/>
          <a:ln>
            <a:noFill/>
          </a:ln>
        </p:spPr>
      </p:pic>
      <p:sp>
        <p:nvSpPr>
          <p:cNvPr id="123" name="Google Shape;123;p21"/>
          <p:cNvSpPr txBox="1"/>
          <p:nvPr/>
        </p:nvSpPr>
        <p:spPr>
          <a:xfrm>
            <a:off x="7672775" y="883446"/>
            <a:ext cx="1220400" cy="340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lt1"/>
                </a:solidFill>
              </a:rPr>
              <a:t>Description</a:t>
            </a:r>
            <a:endParaRPr>
              <a:solidFill>
                <a:schemeClr val="lt1"/>
              </a:solidFill>
            </a:endParaRPr>
          </a:p>
        </p:txBody>
      </p:sp>
      <p:sp>
        <p:nvSpPr>
          <p:cNvPr id="124" name="Google Shape;124;p21"/>
          <p:cNvSpPr txBox="1"/>
          <p:nvPr/>
        </p:nvSpPr>
        <p:spPr>
          <a:xfrm>
            <a:off x="6374375" y="1790550"/>
            <a:ext cx="1016100" cy="340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lt1"/>
                </a:solidFill>
              </a:rPr>
              <a:t>Structure</a:t>
            </a:r>
            <a:endParaRPr>
              <a:solidFill>
                <a:schemeClr val="lt1"/>
              </a:solidFill>
            </a:endParaRPr>
          </a:p>
        </p:txBody>
      </p:sp>
      <p:sp>
        <p:nvSpPr>
          <p:cNvPr id="125" name="Google Shape;125;p21"/>
          <p:cNvSpPr txBox="1"/>
          <p:nvPr/>
        </p:nvSpPr>
        <p:spPr>
          <a:xfrm>
            <a:off x="4945650" y="2983050"/>
            <a:ext cx="1301100" cy="340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lt1"/>
                </a:solidFill>
              </a:rPr>
              <a:t>Configuration</a:t>
            </a:r>
            <a:endParaRPr>
              <a:solidFill>
                <a:schemeClr val="lt1"/>
              </a:solidFill>
            </a:endParaRPr>
          </a:p>
        </p:txBody>
      </p:sp>
      <p:sp>
        <p:nvSpPr>
          <p:cNvPr id="126" name="Google Shape;126;p21"/>
          <p:cNvSpPr txBox="1"/>
          <p:nvPr/>
        </p:nvSpPr>
        <p:spPr>
          <a:xfrm>
            <a:off x="6620125" y="4283650"/>
            <a:ext cx="1431900" cy="340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lt1"/>
                </a:solidFill>
              </a:rPr>
              <a:t>Implementation</a:t>
            </a:r>
            <a:endParaRPr>
              <a:solidFill>
                <a:schemeClr val="lt1"/>
              </a:solidFill>
            </a:endParaRPr>
          </a:p>
        </p:txBody>
      </p:sp>
      <p:sp>
        <p:nvSpPr>
          <p:cNvPr id="127" name="Google Shape;127;p21"/>
          <p:cNvSpPr/>
          <p:nvPr/>
        </p:nvSpPr>
        <p:spPr>
          <a:xfrm>
            <a:off x="7445200" y="997975"/>
            <a:ext cx="225600" cy="162300"/>
          </a:xfrm>
          <a:prstGeom prst="leftRightArrow">
            <a:avLst>
              <a:gd fmla="val 50000" name="adj1"/>
              <a:gd fmla="val 50000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8" name="Google Shape;128;p21"/>
          <p:cNvSpPr/>
          <p:nvPr/>
        </p:nvSpPr>
        <p:spPr>
          <a:xfrm>
            <a:off x="6148775" y="1916350"/>
            <a:ext cx="225600" cy="162300"/>
          </a:xfrm>
          <a:prstGeom prst="leftRightArrow">
            <a:avLst>
              <a:gd fmla="val 50000" name="adj1"/>
              <a:gd fmla="val 50000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9" name="Google Shape;129;p21"/>
          <p:cNvSpPr/>
          <p:nvPr/>
        </p:nvSpPr>
        <p:spPr>
          <a:xfrm>
            <a:off x="6134238" y="3118800"/>
            <a:ext cx="225600" cy="162300"/>
          </a:xfrm>
          <a:prstGeom prst="leftRightArrow">
            <a:avLst>
              <a:gd fmla="val 50000" name="adj1"/>
              <a:gd fmla="val 50000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0" name="Google Shape;130;p21"/>
          <p:cNvSpPr/>
          <p:nvPr/>
        </p:nvSpPr>
        <p:spPr>
          <a:xfrm>
            <a:off x="6378938" y="4415200"/>
            <a:ext cx="225600" cy="162300"/>
          </a:xfrm>
          <a:prstGeom prst="leftRightArrow">
            <a:avLst>
              <a:gd fmla="val 50000" name="adj1"/>
              <a:gd fmla="val 50000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1" name="Google Shape;131;p21"/>
          <p:cNvSpPr/>
          <p:nvPr/>
        </p:nvSpPr>
        <p:spPr>
          <a:xfrm>
            <a:off x="107675" y="1293350"/>
            <a:ext cx="2552700" cy="2511600"/>
          </a:xfrm>
          <a:prstGeom prst="roundRect">
            <a:avLst>
              <a:gd fmla="val 7476" name="adj"/>
            </a:avLst>
          </a:prstGeom>
          <a:solidFill>
            <a:srgbClr val="1D486F"/>
          </a:solidFill>
          <a:ln>
            <a:noFill/>
          </a:ln>
        </p:spPr>
        <p:txBody>
          <a:bodyPr anchorCtr="0" anchor="t" bIns="190500" lIns="190500" spcFirstLastPara="1" rIns="190500" wrap="square" tIns="1905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200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rPr>
              <a:t>Use of formal language to define operational semantics</a:t>
            </a:r>
            <a:endParaRPr sz="1000">
              <a:solidFill>
                <a:srgbClr val="FFFFFF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marR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" sz="1000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rPr>
              <a:t>Set of blocks supported</a:t>
            </a:r>
            <a:endParaRPr sz="1000">
              <a:solidFill>
                <a:srgbClr val="FFFFFF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marR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" sz="1000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rPr>
              <a:t>Types</a:t>
            </a:r>
            <a:endParaRPr sz="1000">
              <a:solidFill>
                <a:srgbClr val="FFFFFF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marR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" sz="1000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rPr>
              <a:t>Configurations</a:t>
            </a:r>
            <a:endParaRPr sz="1000">
              <a:solidFill>
                <a:srgbClr val="FFFFFF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marR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" sz="1000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rPr>
              <a:t>Parameter values</a:t>
            </a:r>
            <a:endParaRPr sz="1000">
              <a:solidFill>
                <a:srgbClr val="FFFFFF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marR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" sz="1000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rPr>
              <a:t>Behavior</a:t>
            </a:r>
            <a:endParaRPr sz="1000">
              <a:solidFill>
                <a:srgbClr val="FFFFFF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marR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" sz="1000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rPr>
              <a:t>...</a:t>
            </a:r>
            <a:endParaRPr sz="10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