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9" r:id="rId9"/>
    <p:sldId id="263" r:id="rId10"/>
    <p:sldId id="262" r:id="rId11"/>
    <p:sldId id="274" r:id="rId12"/>
    <p:sldId id="275" r:id="rId13"/>
    <p:sldId id="273" r:id="rId14"/>
    <p:sldId id="270" r:id="rId15"/>
    <p:sldId id="276" r:id="rId16"/>
    <p:sldId id="265" r:id="rId17"/>
  </p:sldIdLst>
  <p:sldSz cx="9144000" cy="5143500" type="screen16x9"/>
  <p:notesSz cx="6858000" cy="9144000"/>
  <p:embeddedFontLst>
    <p:embeddedFont>
      <p:font typeface="HGMaruGothicMPRO" panose="020F0600000000000000" pitchFamily="34" charset="-128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fa61faee8_1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3fa61faee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fa61faee8_1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None/>
            </a:pPr>
            <a:r>
              <a:rPr lang="en-US" dirty="0"/>
              <a:t>Tools:  </a:t>
            </a:r>
            <a:r>
              <a:rPr lang="en-US" sz="1100" dirty="0">
                <a:solidFill>
                  <a:schemeClr val="bg1"/>
                </a:solidFill>
              </a:rPr>
              <a:t>GNAT Pro Ada &amp; C, SPARK Pro, </a:t>
            </a:r>
            <a:r>
              <a:rPr lang="en-US" sz="1100" dirty="0" err="1">
                <a:solidFill>
                  <a:schemeClr val="bg1"/>
                </a:solidFill>
              </a:rPr>
              <a:t>GNATcoverage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u="none" dirty="0">
                <a:solidFill>
                  <a:schemeClr val="bg1"/>
                </a:solidFill>
              </a:rPr>
              <a:t>Platforms:  </a:t>
            </a:r>
            <a:r>
              <a:rPr lang="en-US" sz="1100" dirty="0">
                <a:solidFill>
                  <a:schemeClr val="bg1"/>
                </a:solidFill>
              </a:rPr>
              <a:t>PPC Linux 32 bits, Windows 32 &amp; 64 bits, Linux 32 &amp; 64 bits</a:t>
            </a:r>
            <a:endParaRPr lang="en-US" sz="1100" dirty="0"/>
          </a:p>
        </p:txBody>
      </p:sp>
      <p:sp>
        <p:nvSpPr>
          <p:cNvPr id="94" name="Google Shape;94;g3fa61faee8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Acted as C2’s </a:t>
            </a:r>
            <a:r>
              <a:rPr lang="en-US" sz="1100" dirty="0" err="1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AdaCore</a:t>
            </a:r>
            <a:r>
              <a:rPr lang="en-US" sz="11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 liaison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2368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605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384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046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fa61faee8_1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3fa61faee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3442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fa61faee8_1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fa61faee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fa61faee8_1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3fa61faee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0d4901a5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Consulting:  </a:t>
            </a:r>
            <a:r>
              <a:rPr lang="en-US" sz="1100" dirty="0">
                <a:solidFill>
                  <a:schemeClr val="bg1"/>
                </a:solidFill>
              </a:rPr>
              <a:t>Support high priority projects &amp; Provide specialized expertise</a:t>
            </a:r>
          </a:p>
          <a:p>
            <a:r>
              <a:rPr lang="en-US" sz="1100" dirty="0">
                <a:solidFill>
                  <a:schemeClr val="bg1"/>
                </a:solidFill>
              </a:rPr>
              <a:t>Training:  Demonstrate that the Ada language is learnable &amp; Help </a:t>
            </a:r>
            <a:r>
              <a:rPr lang="en-US" sz="1100" dirty="0" err="1">
                <a:solidFill>
                  <a:schemeClr val="bg1"/>
                </a:solidFill>
              </a:rPr>
              <a:t>AdaCore</a:t>
            </a:r>
            <a:r>
              <a:rPr lang="en-US" sz="1100" dirty="0">
                <a:solidFill>
                  <a:schemeClr val="bg1"/>
                </a:solidFill>
              </a:rPr>
              <a:t> developers get the most out of </a:t>
            </a:r>
            <a:r>
              <a:rPr lang="en-US" sz="1100" dirty="0" err="1">
                <a:solidFill>
                  <a:schemeClr val="bg1"/>
                </a:solidFill>
              </a:rPr>
              <a:t>AdaCore</a:t>
            </a:r>
            <a:r>
              <a:rPr lang="en-US" sz="1100" dirty="0">
                <a:solidFill>
                  <a:schemeClr val="bg1"/>
                </a:solidFill>
              </a:rPr>
              <a:t> technology (public training, and onsite more customizable training)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Custom Development:  </a:t>
            </a:r>
            <a:r>
              <a:rPr lang="en-US" sz="1050" dirty="0">
                <a:solidFill>
                  <a:schemeClr val="bg1"/>
                </a:solidFill>
              </a:rPr>
              <a:t>Ensure Ada is available on platforms and in all contexts needed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g40d4901a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6046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0d4901a5b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6BC2FF"/>
                </a:solidFill>
                <a:latin typeface="Verdana"/>
                <a:ea typeface="Verdana"/>
              </a:rPr>
              <a:t>Teams invest time and resources to adopt our tools AND providing services that ease the complex and often difficult process of developing high integrity software is our mission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40d4901a5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611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300"/>
              <a:buFont typeface="Calibri"/>
              <a:buChar char="•"/>
              <a:tabLst/>
              <a:defRPr/>
            </a:pPr>
            <a:r>
              <a:rPr lang="en-US" sz="1100" dirty="0">
                <a:solidFill>
                  <a:srgbClr val="EFEFE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customized services and tools bundled with premium support</a:t>
            </a:r>
            <a:endParaRPr lang="en-US" sz="1100" dirty="0"/>
          </a:p>
          <a:p>
            <a:pPr lvl="0" indent="-374650">
              <a:lnSpc>
                <a:spcPct val="100000"/>
              </a:lnSpc>
              <a:buClr>
                <a:srgbClr val="EFEFEF"/>
              </a:buClr>
              <a:buSzPts val="2300"/>
              <a:buFont typeface="Calibri"/>
              <a:buChar char="•"/>
            </a:pPr>
            <a:r>
              <a:rPr lang="en-US" sz="1100" dirty="0">
                <a:solidFill>
                  <a:srgbClr val="EFEFE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Training</a:t>
            </a:r>
          </a:p>
          <a:p>
            <a:pPr lvl="0" indent="-374650">
              <a:lnSpc>
                <a:spcPct val="100000"/>
              </a:lnSpc>
              <a:buClr>
                <a:srgbClr val="EFEFEF"/>
              </a:buClr>
              <a:buSzPts val="2300"/>
              <a:buFont typeface="Calibri"/>
              <a:buChar char="•"/>
            </a:pPr>
            <a:r>
              <a:rPr lang="en-US" sz="1100" dirty="0">
                <a:solidFill>
                  <a:srgbClr val="EFEFE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Consulting (visits, calls, coding assistance)</a:t>
            </a:r>
          </a:p>
          <a:p>
            <a:pPr lvl="0" indent="-374650">
              <a:lnSpc>
                <a:spcPct val="100000"/>
              </a:lnSpc>
              <a:buClr>
                <a:srgbClr val="EFEFEF"/>
              </a:buClr>
              <a:buSzPts val="2300"/>
              <a:buFont typeface="Calibri"/>
              <a:buChar char="•"/>
            </a:pPr>
            <a:r>
              <a:rPr lang="en-US" sz="1100" dirty="0">
                <a:solidFill>
                  <a:srgbClr val="EFEFE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Access to all relevant </a:t>
            </a:r>
            <a:r>
              <a:rPr lang="en-US" sz="1100" dirty="0" err="1">
                <a:solidFill>
                  <a:srgbClr val="EFEFE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AdaCore</a:t>
            </a:r>
            <a:r>
              <a:rPr lang="en-US" sz="1100" dirty="0">
                <a:solidFill>
                  <a:srgbClr val="EFEFE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tools </a:t>
            </a:r>
          </a:p>
          <a:p>
            <a:pPr lvl="0" indent="-374650">
              <a:lnSpc>
                <a:spcPct val="100000"/>
              </a:lnSpc>
              <a:buClr>
                <a:srgbClr val="EFEFEF"/>
              </a:buClr>
              <a:buSzPts val="2300"/>
              <a:buFont typeface="Calibri"/>
              <a:buChar char="•"/>
            </a:pPr>
            <a:r>
              <a:rPr lang="en-US" sz="1100" dirty="0">
                <a:solidFill>
                  <a:srgbClr val="EFEFE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Expert technical support </a:t>
            </a:r>
          </a:p>
          <a:p>
            <a:pPr lvl="0" indent="-374650">
              <a:lnSpc>
                <a:spcPct val="100000"/>
              </a:lnSpc>
              <a:buClr>
                <a:srgbClr val="EFEFEF"/>
              </a:buClr>
              <a:buSzPts val="2300"/>
              <a:buFont typeface="Calibri"/>
              <a:buChar char="•"/>
            </a:pPr>
            <a:r>
              <a:rPr lang="en-US" sz="1100" dirty="0">
                <a:solidFill>
                  <a:srgbClr val="EFEFE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Dedicated mentor</a:t>
            </a:r>
          </a:p>
          <a:p>
            <a:pPr marL="0" indent="0">
              <a:lnSpc>
                <a:spcPct val="115000"/>
              </a:lnSpc>
              <a:spcBef>
                <a:spcPts val="734"/>
              </a:spcBef>
              <a:buClr>
                <a:schemeClr val="dk1"/>
              </a:buClr>
              <a:buSzPts val="3600"/>
            </a:pPr>
            <a:r>
              <a:rPr lang="en-US" sz="1100" dirty="0"/>
              <a:t>Defined goals and time period defined at the outset.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3fa61fae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035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fa61faee8_1_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3fa61faee8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16273E"/>
            </a:gs>
            <a:gs pos="100000">
              <a:srgbClr val="060C1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4.svg"/><Relationship Id="rId4" Type="http://schemas.openxmlformats.org/officeDocument/2006/relationships/image" Target="../media/image10.sv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0" y="340740"/>
            <a:ext cx="9144000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Mentorship Railway Case Study – “C2 Corp”</a:t>
            </a:r>
            <a:endParaRPr sz="500" dirty="0"/>
          </a:p>
        </p:txBody>
      </p:sp>
      <p:sp>
        <p:nvSpPr>
          <p:cNvPr id="6" name="Google Shape;99;p19">
            <a:extLst>
              <a:ext uri="{FF2B5EF4-FFF2-40B4-BE49-F238E27FC236}">
                <a16:creationId xmlns:a16="http://schemas.microsoft.com/office/drawing/2014/main" id="{87607AD8-CB82-440B-A21D-A36646D91881}"/>
              </a:ext>
            </a:extLst>
          </p:cNvPr>
          <p:cNvSpPr/>
          <p:nvPr/>
        </p:nvSpPr>
        <p:spPr>
          <a:xfrm>
            <a:off x="543843" y="1704648"/>
            <a:ext cx="8056314" cy="2141730"/>
          </a:xfrm>
          <a:prstGeom prst="roundRect">
            <a:avLst>
              <a:gd name="adj" fmla="val 9927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i="0" u="sng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C2 Corp’s Technology </a:t>
            </a:r>
            <a:r>
              <a:rPr lang="en-US" sz="2000" u="sng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Adoption Goal</a:t>
            </a:r>
            <a:endParaRPr lang="en-US" sz="200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Build protype application using SPARK/Ada </a:t>
            </a:r>
            <a:b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 an existing C application within 4 months</a:t>
            </a:r>
            <a:b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Team:  very little</a:t>
            </a:r>
            <a:r>
              <a:rPr lang="en-US" sz="20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Ada and formal methods experience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4;p16">
            <a:extLst>
              <a:ext uri="{FF2B5EF4-FFF2-40B4-BE49-F238E27FC236}">
                <a16:creationId xmlns:a16="http://schemas.microsoft.com/office/drawing/2014/main" id="{A6D4A850-B577-4334-9485-525606EAE9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40750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lvl="0" algn="ctr">
              <a:lnSpc>
                <a:spcPct val="110000"/>
              </a:lnSpc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Mentorship Railway Case Study – “C2 Corp”</a:t>
            </a:r>
            <a:endParaRPr sz="5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CB7041-26A8-42DF-AE23-D7B3E6B38409}"/>
              </a:ext>
            </a:extLst>
          </p:cNvPr>
          <p:cNvSpPr/>
          <p:nvPr/>
        </p:nvSpPr>
        <p:spPr>
          <a:xfrm>
            <a:off x="295855" y="1267784"/>
            <a:ext cx="3403581" cy="299499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5DFA1-1EAB-4AF5-A082-3296EF8AD8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070"/>
          <a:stretch/>
        </p:blipFill>
        <p:spPr>
          <a:xfrm>
            <a:off x="371150" y="2280518"/>
            <a:ext cx="3217133" cy="770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F2EFF1-E778-4F2A-8FFE-6F1491B23D1B}"/>
              </a:ext>
            </a:extLst>
          </p:cNvPr>
          <p:cNvSpPr txBox="1"/>
          <p:nvPr/>
        </p:nvSpPr>
        <p:spPr>
          <a:xfrm>
            <a:off x="1159437" y="2731440"/>
            <a:ext cx="1830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Mentor</a:t>
            </a:r>
          </a:p>
        </p:txBody>
      </p:sp>
      <p:sp>
        <p:nvSpPr>
          <p:cNvPr id="15" name="Google Shape;99;p19">
            <a:extLst>
              <a:ext uri="{FF2B5EF4-FFF2-40B4-BE49-F238E27FC236}">
                <a16:creationId xmlns:a16="http://schemas.microsoft.com/office/drawing/2014/main" id="{2AA47B5D-00CF-43AC-9CF5-CFF142B99301}"/>
              </a:ext>
            </a:extLst>
          </p:cNvPr>
          <p:cNvSpPr/>
          <p:nvPr/>
        </p:nvSpPr>
        <p:spPr>
          <a:xfrm>
            <a:off x="4231399" y="1884522"/>
            <a:ext cx="4346262" cy="2026751"/>
          </a:xfrm>
          <a:prstGeom prst="roundRect">
            <a:avLst>
              <a:gd name="adj" fmla="val 9927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5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C2’s </a:t>
            </a:r>
            <a:r>
              <a:rPr lang="en-US" sz="1500" dirty="0" err="1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AdaCore</a:t>
            </a:r>
            <a:r>
              <a:rPr lang="en-US" sz="15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 Mentor: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15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Identified relevant tools and experts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15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Coordinated on-site visits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15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Hosted regular technical calls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15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Coordinated coding assistance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15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Tracked all technical tickets </a:t>
            </a:r>
            <a:r>
              <a:rPr lang="en-US" sz="1500" u="sng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 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sz="500" u="sng" dirty="0"/>
          </a:p>
        </p:txBody>
      </p:sp>
    </p:spTree>
    <p:extLst>
      <p:ext uri="{BB962C8B-B14F-4D97-AF65-F5344CB8AC3E}">
        <p14:creationId xmlns:p14="http://schemas.microsoft.com/office/powerpoint/2010/main" val="303815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4;p16">
            <a:extLst>
              <a:ext uri="{FF2B5EF4-FFF2-40B4-BE49-F238E27FC236}">
                <a16:creationId xmlns:a16="http://schemas.microsoft.com/office/drawing/2014/main" id="{A6D4A850-B577-4334-9485-525606EAE9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40750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lvl="0" algn="ctr">
              <a:lnSpc>
                <a:spcPct val="110000"/>
              </a:lnSpc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Mentorship Railway Case Study – “C2 Corp”</a:t>
            </a:r>
            <a:endParaRPr sz="5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23FE01E-0531-4C96-815B-0064F6464681}"/>
              </a:ext>
            </a:extLst>
          </p:cNvPr>
          <p:cNvSpPr/>
          <p:nvPr/>
        </p:nvSpPr>
        <p:spPr>
          <a:xfrm>
            <a:off x="61628" y="912511"/>
            <a:ext cx="2725095" cy="256124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Meeting">
            <a:extLst>
              <a:ext uri="{FF2B5EF4-FFF2-40B4-BE49-F238E27FC236}">
                <a16:creationId xmlns:a16="http://schemas.microsoft.com/office/drawing/2014/main" id="{1EF689E2-82F1-4B5A-8E2F-50E2DC119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079" y="1246076"/>
            <a:ext cx="1988281" cy="1988281"/>
          </a:xfrm>
          <a:prstGeom prst="rect">
            <a:avLst/>
          </a:prstGeom>
        </p:spPr>
      </p:pic>
      <p:pic>
        <p:nvPicPr>
          <p:cNvPr id="11" name="Graphic 10" descr="Lightbulb">
            <a:extLst>
              <a:ext uri="{FF2B5EF4-FFF2-40B4-BE49-F238E27FC236}">
                <a16:creationId xmlns:a16="http://schemas.microsoft.com/office/drawing/2014/main" id="{364D31ED-29CE-40F3-BCA7-E201E78F4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072" y="927676"/>
            <a:ext cx="697803" cy="697803"/>
          </a:xfrm>
          <a:prstGeom prst="rect">
            <a:avLst/>
          </a:prstGeom>
        </p:spPr>
      </p:pic>
      <p:pic>
        <p:nvPicPr>
          <p:cNvPr id="12" name="Graphic 11" descr="Speech">
            <a:extLst>
              <a:ext uri="{FF2B5EF4-FFF2-40B4-BE49-F238E27FC236}">
                <a16:creationId xmlns:a16="http://schemas.microsoft.com/office/drawing/2014/main" id="{FAF9DABA-AC8D-492C-B07D-3F30F2EA9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57038" y="1193855"/>
            <a:ext cx="697803" cy="697803"/>
          </a:xfrm>
          <a:prstGeom prst="rect">
            <a:avLst/>
          </a:prstGeom>
        </p:spPr>
      </p:pic>
      <p:pic>
        <p:nvPicPr>
          <p:cNvPr id="13" name="Graphic 12" descr="Speech">
            <a:extLst>
              <a:ext uri="{FF2B5EF4-FFF2-40B4-BE49-F238E27FC236}">
                <a16:creationId xmlns:a16="http://schemas.microsoft.com/office/drawing/2014/main" id="{C114610A-BDE7-405F-9D39-DE615F4A8A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37288" y="1193855"/>
            <a:ext cx="697803" cy="69780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6CA75C-745D-4E93-880B-7465EDE1E17D}"/>
              </a:ext>
            </a:extLst>
          </p:cNvPr>
          <p:cNvSpPr txBox="1"/>
          <p:nvPr/>
        </p:nvSpPr>
        <p:spPr>
          <a:xfrm>
            <a:off x="244406" y="2735580"/>
            <a:ext cx="226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Consulting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C0A4BC-F66D-4E47-8491-283B1D3A271C}"/>
              </a:ext>
            </a:extLst>
          </p:cNvPr>
          <p:cNvSpPr/>
          <p:nvPr/>
        </p:nvSpPr>
        <p:spPr>
          <a:xfrm>
            <a:off x="2892168" y="912511"/>
            <a:ext cx="2816733" cy="25612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Teacher">
            <a:extLst>
              <a:ext uri="{FF2B5EF4-FFF2-40B4-BE49-F238E27FC236}">
                <a16:creationId xmlns:a16="http://schemas.microsoft.com/office/drawing/2014/main" id="{0F409205-011F-4633-9237-FC70BA15E0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3806" y="879550"/>
            <a:ext cx="2394707" cy="23947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E557FC-9E0F-4C7D-9EE9-267353671853}"/>
              </a:ext>
            </a:extLst>
          </p:cNvPr>
          <p:cNvSpPr txBox="1"/>
          <p:nvPr/>
        </p:nvSpPr>
        <p:spPr>
          <a:xfrm>
            <a:off x="3443634" y="2751037"/>
            <a:ext cx="176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Training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" name="Graphic 17" descr="Briefcase">
            <a:extLst>
              <a:ext uri="{FF2B5EF4-FFF2-40B4-BE49-F238E27FC236}">
                <a16:creationId xmlns:a16="http://schemas.microsoft.com/office/drawing/2014/main" id="{FB30B7A5-B9E4-469C-8BAD-01B071E821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07475" y="637034"/>
            <a:ext cx="3841970" cy="3028446"/>
          </a:xfrm>
          <a:prstGeom prst="rect">
            <a:avLst/>
          </a:prstGeom>
        </p:spPr>
      </p:pic>
      <p:pic>
        <p:nvPicPr>
          <p:cNvPr id="19" name="Google Shape;61;p13">
            <a:extLst>
              <a:ext uri="{FF2B5EF4-FFF2-40B4-BE49-F238E27FC236}">
                <a16:creationId xmlns:a16="http://schemas.microsoft.com/office/drawing/2014/main" id="{826A0DAA-EFC3-430A-B782-981C6EAFF3D1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53645" y="2370475"/>
            <a:ext cx="2892161" cy="65248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99;p19">
            <a:extLst>
              <a:ext uri="{FF2B5EF4-FFF2-40B4-BE49-F238E27FC236}">
                <a16:creationId xmlns:a16="http://schemas.microsoft.com/office/drawing/2014/main" id="{6A1EE8EB-AD62-42FB-B2A9-7A7C14C278FF}"/>
              </a:ext>
            </a:extLst>
          </p:cNvPr>
          <p:cNvSpPr/>
          <p:nvPr/>
        </p:nvSpPr>
        <p:spPr>
          <a:xfrm>
            <a:off x="167073" y="3626447"/>
            <a:ext cx="2558429" cy="1209083"/>
          </a:xfrm>
          <a:prstGeom prst="roundRect">
            <a:avLst>
              <a:gd name="adj" fmla="val 9927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t" anchorCtr="0">
            <a:noAutofit/>
          </a:bodyPr>
          <a:lstStyle/>
          <a:p>
            <a:pPr marR="0" lvl="0" indent="-9144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Two 1-day visits</a:t>
            </a:r>
          </a:p>
          <a:p>
            <a:pPr marR="0" lvl="0" indent="-9144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Two 2-day visits</a:t>
            </a:r>
          </a:p>
          <a:p>
            <a:pPr marR="0" lvl="0" indent="-9144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Weekly technical calls</a:t>
            </a:r>
          </a:p>
          <a:p>
            <a:pPr marR="0" lvl="0" indent="-9144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Coding assistance</a:t>
            </a:r>
            <a:endParaRPr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Google Shape;99;p19">
            <a:extLst>
              <a:ext uri="{FF2B5EF4-FFF2-40B4-BE49-F238E27FC236}">
                <a16:creationId xmlns:a16="http://schemas.microsoft.com/office/drawing/2014/main" id="{A4CF600B-0282-4483-BFE1-39369520550E}"/>
              </a:ext>
            </a:extLst>
          </p:cNvPr>
          <p:cNvSpPr/>
          <p:nvPr/>
        </p:nvSpPr>
        <p:spPr>
          <a:xfrm>
            <a:off x="3161965" y="3593666"/>
            <a:ext cx="2312331" cy="1209083"/>
          </a:xfrm>
          <a:prstGeom prst="roundRect">
            <a:avLst>
              <a:gd name="adj" fmla="val 9927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ctr" anchorCtr="0">
            <a:noAutofit/>
          </a:bodyPr>
          <a:lstStyle/>
          <a:p>
            <a:pPr marR="0" lvl="0" indent="-9144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5-day SPARK/Ada</a:t>
            </a:r>
          </a:p>
          <a:p>
            <a:pPr marR="0" lvl="0" indent="-9144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3-day SPARK</a:t>
            </a:r>
            <a:endParaRPr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Google Shape;99;p19">
            <a:extLst>
              <a:ext uri="{FF2B5EF4-FFF2-40B4-BE49-F238E27FC236}">
                <a16:creationId xmlns:a16="http://schemas.microsoft.com/office/drawing/2014/main" id="{4FB9E70D-F393-488F-9C17-5A4491C113D3}"/>
              </a:ext>
            </a:extLst>
          </p:cNvPr>
          <p:cNvSpPr/>
          <p:nvPr/>
        </p:nvSpPr>
        <p:spPr>
          <a:xfrm>
            <a:off x="5910760" y="3593666"/>
            <a:ext cx="3072367" cy="1209083"/>
          </a:xfrm>
          <a:prstGeom prst="roundRect">
            <a:avLst>
              <a:gd name="adj" fmla="val 9927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t" anchorCtr="0">
            <a:noAutofit/>
          </a:bodyPr>
          <a:lstStyle/>
          <a:p>
            <a:pPr marR="0" lvl="0" indent="-9144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GNAT Pro Ada &amp; C</a:t>
            </a:r>
          </a:p>
          <a:p>
            <a:pPr marR="0" lvl="0" indent="-9144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SPARK Pro</a:t>
            </a:r>
          </a:p>
          <a:p>
            <a:pPr marR="0" lvl="0" indent="-9144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GNATcoverage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indent="-9144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Natives and Cross Platforms</a:t>
            </a:r>
            <a:endParaRPr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0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4;p16">
            <a:extLst>
              <a:ext uri="{FF2B5EF4-FFF2-40B4-BE49-F238E27FC236}">
                <a16:creationId xmlns:a16="http://schemas.microsoft.com/office/drawing/2014/main" id="{A6D4A850-B577-4334-9485-525606EAE9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40750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lvl="0" algn="ctr">
              <a:lnSpc>
                <a:spcPct val="110000"/>
              </a:lnSpc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C2 Corp Mentorship Conclusion</a:t>
            </a:r>
            <a:endParaRPr sz="500" dirty="0"/>
          </a:p>
        </p:txBody>
      </p:sp>
      <p:sp>
        <p:nvSpPr>
          <p:cNvPr id="8" name="Google Shape;91;p18">
            <a:extLst>
              <a:ext uri="{FF2B5EF4-FFF2-40B4-BE49-F238E27FC236}">
                <a16:creationId xmlns:a16="http://schemas.microsoft.com/office/drawing/2014/main" id="{B8FF978F-1C93-40C1-BC18-78AD68948C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5487" y="1275956"/>
            <a:ext cx="8048401" cy="282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Verdana"/>
              </a:rPr>
              <a:t>Successful SPARK/Ada prototype built after 6 months</a:t>
            </a:r>
          </a:p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Verdana"/>
              </a:rPr>
              <a:t>Identified and selected tools needed </a:t>
            </a:r>
          </a:p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Verdana"/>
              </a:rPr>
              <a:t>Identified development team</a:t>
            </a:r>
          </a:p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Verdana"/>
              </a:rPr>
              <a:t>Working toward railway certification</a:t>
            </a:r>
          </a:p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Verdana"/>
            </a:endParaRPr>
          </a:p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Verdana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srgbClr val="EFEFE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85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FCA901-3B5A-4E6B-A68E-88F42A0A0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070"/>
          <a:stretch/>
        </p:blipFill>
        <p:spPr>
          <a:xfrm>
            <a:off x="1656844" y="959461"/>
            <a:ext cx="5548586" cy="1329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AA1E74-765D-443D-82D7-28780E273C70}"/>
              </a:ext>
            </a:extLst>
          </p:cNvPr>
          <p:cNvSpPr txBox="1"/>
          <p:nvPr/>
        </p:nvSpPr>
        <p:spPr>
          <a:xfrm>
            <a:off x="2501370" y="1882221"/>
            <a:ext cx="4166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  <a:ea typeface="HGMaruGothicMPRO" panose="020B0400000000000000" pitchFamily="34" charset="-128"/>
              </a:rPr>
              <a:t>Mentorship</a:t>
            </a:r>
            <a:endParaRPr lang="en-US" sz="4800" dirty="0">
              <a:solidFill>
                <a:schemeClr val="bg1"/>
              </a:solidFill>
              <a:latin typeface="+mj-lt"/>
              <a:ea typeface="HGMaruGothicMPRO" panose="020B0400000000000000" pitchFamily="34" charset="-128"/>
            </a:endParaRPr>
          </a:p>
        </p:txBody>
      </p:sp>
      <p:sp>
        <p:nvSpPr>
          <p:cNvPr id="10" name="Google Shape;83;p17">
            <a:extLst>
              <a:ext uri="{FF2B5EF4-FFF2-40B4-BE49-F238E27FC236}">
                <a16:creationId xmlns:a16="http://schemas.microsoft.com/office/drawing/2014/main" id="{CE2EF8D6-C151-401C-84CD-105F212AD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95" y="2978458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New </a:t>
            </a:r>
            <a:r>
              <a:rPr lang="en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Technology Adoption Service</a:t>
            </a:r>
            <a:endParaRPr sz="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C3788-8F25-40A4-877C-D89666F83349}"/>
              </a:ext>
            </a:extLst>
          </p:cNvPr>
          <p:cNvSpPr/>
          <p:nvPr/>
        </p:nvSpPr>
        <p:spPr>
          <a:xfrm>
            <a:off x="1590962" y="3286425"/>
            <a:ext cx="6056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Helping People Build Software that Matters</a:t>
            </a:r>
          </a:p>
        </p:txBody>
      </p:sp>
    </p:spTree>
    <p:extLst>
      <p:ext uri="{BB962C8B-B14F-4D97-AF65-F5344CB8AC3E}">
        <p14:creationId xmlns:p14="http://schemas.microsoft.com/office/powerpoint/2010/main" val="21910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541" y="1105349"/>
            <a:ext cx="1675440" cy="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0" y="2188700"/>
            <a:ext cx="91440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Technology Adoption Services</a:t>
            </a:r>
            <a:endParaRPr sz="500"/>
          </a:p>
        </p:txBody>
      </p:sp>
      <p:sp>
        <p:nvSpPr>
          <p:cNvPr id="61" name="Google Shape;61;p14"/>
          <p:cNvSpPr/>
          <p:nvPr/>
        </p:nvSpPr>
        <p:spPr>
          <a:xfrm>
            <a:off x="978932" y="3312080"/>
            <a:ext cx="6235391" cy="518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Michelle Ricardo</a:t>
            </a:r>
            <a:br>
              <a:rPr lang="en" sz="1100" b="1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100" b="1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Ricardo@AdaCore.com</a:t>
            </a:r>
            <a:endParaRPr sz="500" dirty="0"/>
          </a:p>
        </p:txBody>
      </p:sp>
    </p:spTree>
    <p:extLst>
      <p:ext uri="{BB962C8B-B14F-4D97-AF65-F5344CB8AC3E}">
        <p14:creationId xmlns:p14="http://schemas.microsoft.com/office/powerpoint/2010/main" val="1491390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102" y="1567918"/>
            <a:ext cx="4717953" cy="2007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541" y="1105349"/>
            <a:ext cx="1675440" cy="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0" y="2188700"/>
            <a:ext cx="91440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Technology Adoption Services</a:t>
            </a:r>
            <a:endParaRPr sz="500"/>
          </a:p>
        </p:txBody>
      </p:sp>
      <p:sp>
        <p:nvSpPr>
          <p:cNvPr id="61" name="Google Shape;61;p14"/>
          <p:cNvSpPr/>
          <p:nvPr/>
        </p:nvSpPr>
        <p:spPr>
          <a:xfrm>
            <a:off x="978932" y="3312080"/>
            <a:ext cx="6235391" cy="518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Michelle Ricardo </a:t>
            </a:r>
            <a:endParaRPr sz="500"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October 4, 2018</a:t>
            </a:r>
            <a:endParaRPr sz="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2578" y="605225"/>
            <a:ext cx="9111464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Did You Know </a:t>
            </a:r>
            <a:r>
              <a:rPr lang="en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AdaCore Offers Services?</a:t>
            </a:r>
            <a:endParaRPr sz="500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127000" marR="0" lvl="0" indent="0" algn="l" rtl="0">
              <a:spcBef>
                <a:spcPts val="1500"/>
              </a:spcBef>
              <a:spcAft>
                <a:spcPts val="1600"/>
              </a:spcAft>
              <a:buNone/>
            </a:pPr>
            <a:endParaRPr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D6A0AAA-FE82-44CD-8AA0-24DA9D190B00}"/>
              </a:ext>
            </a:extLst>
          </p:cNvPr>
          <p:cNvSpPr/>
          <p:nvPr/>
        </p:nvSpPr>
        <p:spPr>
          <a:xfrm>
            <a:off x="3068295" y="1486651"/>
            <a:ext cx="3012782" cy="277022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F8CFBE-43AB-4C5D-82A3-0CE03EC327A5}"/>
              </a:ext>
            </a:extLst>
          </p:cNvPr>
          <p:cNvSpPr/>
          <p:nvPr/>
        </p:nvSpPr>
        <p:spPr>
          <a:xfrm>
            <a:off x="6121260" y="1463878"/>
            <a:ext cx="3012782" cy="27702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E174FD-E508-4384-855F-DE3933C202C6}"/>
              </a:ext>
            </a:extLst>
          </p:cNvPr>
          <p:cNvSpPr/>
          <p:nvPr/>
        </p:nvSpPr>
        <p:spPr>
          <a:xfrm>
            <a:off x="22578" y="1463878"/>
            <a:ext cx="3012782" cy="277022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 descr="Teacher">
            <a:extLst>
              <a:ext uri="{FF2B5EF4-FFF2-40B4-BE49-F238E27FC236}">
                <a16:creationId xmlns:a16="http://schemas.microsoft.com/office/drawing/2014/main" id="{72553C24-7230-437F-982D-AFDEC89FD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55442" y="1457146"/>
            <a:ext cx="2654771" cy="2654771"/>
          </a:xfrm>
          <a:prstGeom prst="rect">
            <a:avLst/>
          </a:prstGeom>
        </p:spPr>
      </p:pic>
      <p:pic>
        <p:nvPicPr>
          <p:cNvPr id="22" name="Graphic 21" descr="Laptop">
            <a:extLst>
              <a:ext uri="{FF2B5EF4-FFF2-40B4-BE49-F238E27FC236}">
                <a16:creationId xmlns:a16="http://schemas.microsoft.com/office/drawing/2014/main" id="{3D3C7759-BD1D-4731-83D1-FC8912326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12448" y="1291501"/>
            <a:ext cx="2820703" cy="2820703"/>
          </a:xfrm>
          <a:prstGeom prst="rect">
            <a:avLst/>
          </a:prstGeom>
        </p:spPr>
      </p:pic>
      <p:pic>
        <p:nvPicPr>
          <p:cNvPr id="23" name="Graphic 22" descr="Mining Tools">
            <a:extLst>
              <a:ext uri="{FF2B5EF4-FFF2-40B4-BE49-F238E27FC236}">
                <a16:creationId xmlns:a16="http://schemas.microsoft.com/office/drawing/2014/main" id="{43DEA9F1-9E6C-43E6-8703-9BBEA58E6A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10115" y="2057067"/>
            <a:ext cx="1025368" cy="1025368"/>
          </a:xfrm>
          <a:prstGeom prst="rect">
            <a:avLst/>
          </a:prstGeom>
        </p:spPr>
      </p:pic>
      <p:pic>
        <p:nvPicPr>
          <p:cNvPr id="24" name="Graphic 23" descr="Meeting">
            <a:extLst>
              <a:ext uri="{FF2B5EF4-FFF2-40B4-BE49-F238E27FC236}">
                <a16:creationId xmlns:a16="http://schemas.microsoft.com/office/drawing/2014/main" id="{80C864F0-1159-4C38-B49B-752B61A57A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3274" y="1797407"/>
            <a:ext cx="2310079" cy="2310079"/>
          </a:xfrm>
          <a:prstGeom prst="rect">
            <a:avLst/>
          </a:prstGeom>
        </p:spPr>
      </p:pic>
      <p:pic>
        <p:nvPicPr>
          <p:cNvPr id="25" name="Graphic 24" descr="Lightbulb">
            <a:extLst>
              <a:ext uri="{FF2B5EF4-FFF2-40B4-BE49-F238E27FC236}">
                <a16:creationId xmlns:a16="http://schemas.microsoft.com/office/drawing/2014/main" id="{71550187-6E73-4890-9781-DAFEF9D1EB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525" y="1487680"/>
            <a:ext cx="810741" cy="810741"/>
          </a:xfrm>
          <a:prstGeom prst="rect">
            <a:avLst/>
          </a:prstGeom>
        </p:spPr>
      </p:pic>
      <p:pic>
        <p:nvPicPr>
          <p:cNvPr id="26" name="Graphic 25" descr="Speech">
            <a:extLst>
              <a:ext uri="{FF2B5EF4-FFF2-40B4-BE49-F238E27FC236}">
                <a16:creationId xmlns:a16="http://schemas.microsoft.com/office/drawing/2014/main" id="{1E60B401-AF43-4F19-91A9-12FCEE8F16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72080" y="1744868"/>
            <a:ext cx="810741" cy="810741"/>
          </a:xfrm>
          <a:prstGeom prst="rect">
            <a:avLst/>
          </a:prstGeom>
        </p:spPr>
      </p:pic>
      <p:pic>
        <p:nvPicPr>
          <p:cNvPr id="27" name="Graphic 26" descr="Speech">
            <a:extLst>
              <a:ext uri="{FF2B5EF4-FFF2-40B4-BE49-F238E27FC236}">
                <a16:creationId xmlns:a16="http://schemas.microsoft.com/office/drawing/2014/main" id="{29F41C2C-B5B5-43E1-9F0B-294CF920D4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469462" y="1757313"/>
            <a:ext cx="810741" cy="81074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38A3FDC-0049-4BB0-BB40-C51E9329D385}"/>
              </a:ext>
            </a:extLst>
          </p:cNvPr>
          <p:cNvSpPr txBox="1"/>
          <p:nvPr/>
        </p:nvSpPr>
        <p:spPr>
          <a:xfrm>
            <a:off x="375253" y="3543998"/>
            <a:ext cx="221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Consulting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645575-CC23-4C2A-90A4-BFBD92F453A9}"/>
              </a:ext>
            </a:extLst>
          </p:cNvPr>
          <p:cNvSpPr txBox="1"/>
          <p:nvPr/>
        </p:nvSpPr>
        <p:spPr>
          <a:xfrm>
            <a:off x="3660791" y="3490073"/>
            <a:ext cx="182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Training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325DA8-1F1F-4270-9CA8-7537BDFA9DA2}"/>
              </a:ext>
            </a:extLst>
          </p:cNvPr>
          <p:cNvSpPr txBox="1"/>
          <p:nvPr/>
        </p:nvSpPr>
        <p:spPr>
          <a:xfrm>
            <a:off x="6353619" y="3531626"/>
            <a:ext cx="2538359" cy="3488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93964" y="340750"/>
            <a:ext cx="8237836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Why Services?</a:t>
            </a:r>
            <a:endParaRPr sz="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9F170-72CC-466C-B4B1-99767E3DA9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23" t="23013" r="16761" b="63818"/>
          <a:stretch/>
        </p:blipFill>
        <p:spPr>
          <a:xfrm>
            <a:off x="81768" y="2002123"/>
            <a:ext cx="8980461" cy="2058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EB74EB-7753-453B-AD5E-4BA2D91DE857}"/>
              </a:ext>
            </a:extLst>
          </p:cNvPr>
          <p:cNvSpPr txBox="1"/>
          <p:nvPr/>
        </p:nvSpPr>
        <p:spPr>
          <a:xfrm>
            <a:off x="81769" y="913507"/>
            <a:ext cx="898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/>
            <a:r>
              <a:rPr lang="en-US" sz="2400" b="1" dirty="0">
                <a:solidFill>
                  <a:schemeClr val="bg1"/>
                </a:solidFill>
              </a:rPr>
              <a:t>1. Because services are core to our mission.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EC3D9A-EAEA-47E9-8179-A48065A4FC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22" t="26834" r="45972" b="71361"/>
          <a:stretch/>
        </p:blipFill>
        <p:spPr>
          <a:xfrm>
            <a:off x="958336" y="4114614"/>
            <a:ext cx="7227322" cy="397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CDDA8-49CE-471F-B1EC-696CAF1900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23" t="17811" r="16761" b="78956"/>
          <a:stretch/>
        </p:blipFill>
        <p:spPr>
          <a:xfrm>
            <a:off x="81767" y="1589084"/>
            <a:ext cx="8980461" cy="5053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2902F0-02C8-4EB1-B5B5-C40EB8BB2C5B}"/>
              </a:ext>
            </a:extLst>
          </p:cNvPr>
          <p:cNvCxnSpPr>
            <a:cxnSpLocks/>
          </p:cNvCxnSpPr>
          <p:nvPr/>
        </p:nvCxnSpPr>
        <p:spPr>
          <a:xfrm>
            <a:off x="135498" y="2851159"/>
            <a:ext cx="80044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925E3A-05F7-40A3-B1DF-14DDC5F69030}"/>
              </a:ext>
            </a:extLst>
          </p:cNvPr>
          <p:cNvCxnSpPr>
            <a:cxnSpLocks/>
          </p:cNvCxnSpPr>
          <p:nvPr/>
        </p:nvCxnSpPr>
        <p:spPr>
          <a:xfrm>
            <a:off x="855406" y="3290429"/>
            <a:ext cx="62506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E6A0A7-764D-4EB5-B43F-582B36C6A58F}"/>
              </a:ext>
            </a:extLst>
          </p:cNvPr>
          <p:cNvCxnSpPr>
            <a:cxnSpLocks/>
          </p:cNvCxnSpPr>
          <p:nvPr/>
        </p:nvCxnSpPr>
        <p:spPr>
          <a:xfrm>
            <a:off x="7751476" y="3762572"/>
            <a:ext cx="12890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9AC035-EE3C-451B-8812-A06F6568AF88}"/>
              </a:ext>
            </a:extLst>
          </p:cNvPr>
          <p:cNvCxnSpPr>
            <a:cxnSpLocks/>
          </p:cNvCxnSpPr>
          <p:nvPr/>
        </p:nvCxnSpPr>
        <p:spPr>
          <a:xfrm>
            <a:off x="135498" y="4001566"/>
            <a:ext cx="18785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73182" y="340750"/>
            <a:ext cx="8258618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Why Services?</a:t>
            </a:r>
            <a:endParaRPr sz="500" dirty="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415903" y="1523103"/>
            <a:ext cx="8312191" cy="270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indent="0">
              <a:spcBef>
                <a:spcPts val="1500"/>
              </a:spcBef>
              <a:spcAft>
                <a:spcPts val="1600"/>
              </a:spcAft>
              <a:buClr>
                <a:srgbClr val="FFFFFF"/>
              </a:buClr>
              <a:buSzPts val="1500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Seeking to Adopt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AdaCore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Technology in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Environments:</a:t>
            </a:r>
          </a:p>
          <a:p>
            <a:pPr marL="0">
              <a:lnSpc>
                <a:spcPct val="100000"/>
              </a:lnSpc>
              <a:buClr>
                <a:srgbClr val="FFFFFF"/>
              </a:buClr>
              <a:buSzPts val="15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and non-military</a:t>
            </a:r>
          </a:p>
          <a:p>
            <a:pPr marL="0">
              <a:lnSpc>
                <a:spcPct val="100000"/>
              </a:lnSpc>
              <a:buClr>
                <a:srgbClr val="FFFFFF"/>
              </a:buClr>
              <a:buSzPts val="15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 experts and novices</a:t>
            </a:r>
          </a:p>
          <a:p>
            <a:pPr marL="0">
              <a:lnSpc>
                <a:spcPct val="100000"/>
              </a:lnSpc>
              <a:buClr>
                <a:srgbClr val="FFFFFF"/>
              </a:buClr>
              <a:buSzPts val="15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users of some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AdaCore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tools and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others endeavoring to use them for the first time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F81E-7D1B-4B8A-9141-81129CC78DE1}"/>
              </a:ext>
            </a:extLst>
          </p:cNvPr>
          <p:cNvSpPr txBox="1"/>
          <p:nvPr/>
        </p:nvSpPr>
        <p:spPr>
          <a:xfrm>
            <a:off x="81769" y="913507"/>
            <a:ext cx="898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/>
            <a:r>
              <a:rPr lang="en-US" sz="2400" b="1" dirty="0">
                <a:solidFill>
                  <a:schemeClr val="bg1"/>
                </a:solidFill>
              </a:rPr>
              <a:t>2. Because industry requests services.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6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0" y="513932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Complex Technology Adoption Goals</a:t>
            </a:r>
            <a:endParaRPr sz="500" dirty="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83399" y="1258691"/>
            <a:ext cx="8048401" cy="282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Migrating to SPARK or Ada from other languages</a:t>
            </a:r>
          </a:p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Building a prototype application using SPARK or Ada</a:t>
            </a:r>
          </a:p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Migrating to GNAT Pro from other Ada compilers</a:t>
            </a:r>
          </a:p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Integrating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AdaCore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tools into engineering process</a:t>
            </a:r>
          </a:p>
          <a:p>
            <a:pPr>
              <a:lnSpc>
                <a:spcPct val="150000"/>
              </a:lnSpc>
              <a:buClr>
                <a:srgbClr val="EFEFEF"/>
              </a:buClr>
              <a:buFont typeface="Calibri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Integrating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CodePeer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into development </a:t>
            </a:r>
            <a:r>
              <a:rPr lang="en-US" sz="2400" dirty="0">
                <a:solidFill>
                  <a:srgbClr val="EFEFE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process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srgbClr val="EFEFE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80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0" y="508096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New </a:t>
            </a:r>
            <a:r>
              <a:rPr lang="en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Technology Adoption Service?</a:t>
            </a:r>
            <a:endParaRPr sz="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CA901-3B5A-4E6B-A68E-88F42A0A0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070"/>
          <a:stretch/>
        </p:blipFill>
        <p:spPr>
          <a:xfrm>
            <a:off x="1609649" y="1842655"/>
            <a:ext cx="5548586" cy="1329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AA1E74-765D-443D-82D7-28780E273C70}"/>
              </a:ext>
            </a:extLst>
          </p:cNvPr>
          <p:cNvSpPr txBox="1"/>
          <p:nvPr/>
        </p:nvSpPr>
        <p:spPr>
          <a:xfrm>
            <a:off x="2454175" y="2765415"/>
            <a:ext cx="4166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  <a:ea typeface="HGMaruGothicMPRO" panose="020B0400000000000000" pitchFamily="34" charset="-128"/>
              </a:rPr>
              <a:t>Mentorship</a:t>
            </a:r>
            <a:endParaRPr lang="en-US" sz="4800" dirty="0">
              <a:solidFill>
                <a:schemeClr val="bg1"/>
              </a:solidFill>
              <a:latin typeface="+mj-lt"/>
              <a:ea typeface="HGMaruGothicMPRO" panose="020B04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4;p16">
            <a:extLst>
              <a:ext uri="{FF2B5EF4-FFF2-40B4-BE49-F238E27FC236}">
                <a16:creationId xmlns:a16="http://schemas.microsoft.com/office/drawing/2014/main" id="{A6D4A850-B577-4334-9485-525606EAE9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182" y="340750"/>
            <a:ext cx="8258618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</a:t>
            </a: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at is </a:t>
            </a:r>
            <a:r>
              <a:rPr lang="en-US" sz="2600" b="1" dirty="0" err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AdaCore</a:t>
            </a: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 Mentorship?</a:t>
            </a:r>
            <a:endParaRPr sz="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7B758-A56C-47BC-9B9E-78F78C323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1" y="1236426"/>
            <a:ext cx="9144000" cy="34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9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938948" y="33845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 err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AdaCore</a:t>
            </a: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 Mentorships </a:t>
            </a:r>
            <a:endParaRPr sz="500" dirty="0"/>
          </a:p>
        </p:txBody>
      </p:sp>
      <p:sp>
        <p:nvSpPr>
          <p:cNvPr id="106" name="Google Shape;106;p20"/>
          <p:cNvSpPr/>
          <p:nvPr/>
        </p:nvSpPr>
        <p:spPr>
          <a:xfrm>
            <a:off x="1841095" y="1392598"/>
            <a:ext cx="2430379" cy="1145840"/>
          </a:xfrm>
          <a:prstGeom prst="roundRect">
            <a:avLst>
              <a:gd name="adj" fmla="val 9522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Automotive</a:t>
            </a:r>
            <a:endParaRPr sz="800" dirty="0"/>
          </a:p>
        </p:txBody>
      </p:sp>
      <p:sp>
        <p:nvSpPr>
          <p:cNvPr id="9" name="Google Shape;106;p20">
            <a:extLst>
              <a:ext uri="{FF2B5EF4-FFF2-40B4-BE49-F238E27FC236}">
                <a16:creationId xmlns:a16="http://schemas.microsoft.com/office/drawing/2014/main" id="{2FE15DD8-83DD-4494-A99D-CF8D31B6C933}"/>
              </a:ext>
            </a:extLst>
          </p:cNvPr>
          <p:cNvSpPr/>
          <p:nvPr/>
        </p:nvSpPr>
        <p:spPr>
          <a:xfrm>
            <a:off x="4486273" y="1392598"/>
            <a:ext cx="2695022" cy="1145840"/>
          </a:xfrm>
          <a:prstGeom prst="roundRect">
            <a:avLst>
              <a:gd name="adj" fmla="val 9522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Military Drones</a:t>
            </a:r>
            <a:endParaRPr sz="800" dirty="0"/>
          </a:p>
        </p:txBody>
      </p:sp>
      <p:sp>
        <p:nvSpPr>
          <p:cNvPr id="10" name="Google Shape;106;p20">
            <a:extLst>
              <a:ext uri="{FF2B5EF4-FFF2-40B4-BE49-F238E27FC236}">
                <a16:creationId xmlns:a16="http://schemas.microsoft.com/office/drawing/2014/main" id="{D144754F-F69A-4D4B-A968-C96239CC9E68}"/>
              </a:ext>
            </a:extLst>
          </p:cNvPr>
          <p:cNvSpPr/>
          <p:nvPr/>
        </p:nvSpPr>
        <p:spPr>
          <a:xfrm>
            <a:off x="393871" y="2795244"/>
            <a:ext cx="2430379" cy="1145840"/>
          </a:xfrm>
          <a:prstGeom prst="roundRect">
            <a:avLst>
              <a:gd name="adj" fmla="val 9522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Railway</a:t>
            </a:r>
            <a:endParaRPr sz="800" dirty="0"/>
          </a:p>
        </p:txBody>
      </p:sp>
      <p:sp>
        <p:nvSpPr>
          <p:cNvPr id="11" name="Google Shape;106;p20">
            <a:extLst>
              <a:ext uri="{FF2B5EF4-FFF2-40B4-BE49-F238E27FC236}">
                <a16:creationId xmlns:a16="http://schemas.microsoft.com/office/drawing/2014/main" id="{B308B4F0-94C2-45C2-87C1-6E2238BEB37C}"/>
              </a:ext>
            </a:extLst>
          </p:cNvPr>
          <p:cNvSpPr/>
          <p:nvPr/>
        </p:nvSpPr>
        <p:spPr>
          <a:xfrm>
            <a:off x="3056285" y="2795244"/>
            <a:ext cx="2430379" cy="1145840"/>
          </a:xfrm>
          <a:prstGeom prst="roundRect">
            <a:avLst>
              <a:gd name="adj" fmla="val 9522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Security</a:t>
            </a:r>
            <a:endParaRPr sz="800" dirty="0"/>
          </a:p>
        </p:txBody>
      </p:sp>
      <p:sp>
        <p:nvSpPr>
          <p:cNvPr id="12" name="Google Shape;106;p20">
            <a:extLst>
              <a:ext uri="{FF2B5EF4-FFF2-40B4-BE49-F238E27FC236}">
                <a16:creationId xmlns:a16="http://schemas.microsoft.com/office/drawing/2014/main" id="{BC522EE1-E68B-4C05-B5EB-80E1DCA1A5BB}"/>
              </a:ext>
            </a:extLst>
          </p:cNvPr>
          <p:cNvSpPr/>
          <p:nvPr/>
        </p:nvSpPr>
        <p:spPr>
          <a:xfrm>
            <a:off x="5718699" y="2795244"/>
            <a:ext cx="2430379" cy="1145840"/>
          </a:xfrm>
          <a:prstGeom prst="roundRect">
            <a:avLst>
              <a:gd name="adj" fmla="val 9522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Silicon</a:t>
            </a:r>
            <a:endParaRPr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381</Words>
  <Application>Microsoft Office PowerPoint</Application>
  <PresentationFormat>On-screen Show (16:9)</PresentationFormat>
  <Paragraphs>78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HGMaruGothicMPRO</vt:lpstr>
      <vt:lpstr>Arial</vt:lpstr>
      <vt:lpstr>Calibri</vt:lpstr>
      <vt:lpstr>Verdana</vt:lpstr>
      <vt:lpstr>Simple Light</vt:lpstr>
      <vt:lpstr>PowerPoint Presentation</vt:lpstr>
      <vt:lpstr>Technology Adoption Services</vt:lpstr>
      <vt:lpstr>Did You Know AdaCore Offers Services?</vt:lpstr>
      <vt:lpstr>Why Services?</vt:lpstr>
      <vt:lpstr>Why Services?</vt:lpstr>
      <vt:lpstr>Complex Technology Adoption Goals</vt:lpstr>
      <vt:lpstr>New Technology Adoption Service?</vt:lpstr>
      <vt:lpstr>What is AdaCore Mentorship?</vt:lpstr>
      <vt:lpstr>AdaCore Mentorships </vt:lpstr>
      <vt:lpstr>Mentorship Railway Case Study – “C2 Corp”</vt:lpstr>
      <vt:lpstr>Mentorship Railway Case Study – “C2 Corp”</vt:lpstr>
      <vt:lpstr>Mentorship Railway Case Study – “C2 Corp”</vt:lpstr>
      <vt:lpstr>C2 Corp Mentorship Conclusion</vt:lpstr>
      <vt:lpstr>New Technology Adoption Service</vt:lpstr>
      <vt:lpstr>Technology Adoption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</dc:creator>
  <cp:lastModifiedBy>ricardo</cp:lastModifiedBy>
  <cp:revision>33</cp:revision>
  <dcterms:modified xsi:type="dcterms:W3CDTF">2018-09-28T23:01:48Z</dcterms:modified>
</cp:coreProperties>
</file>