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9" r:id="rId1"/>
  </p:sldMasterIdLst>
  <p:notesMasterIdLst>
    <p:notesMasterId r:id="rId40"/>
  </p:notesMasterIdLst>
  <p:sldIdLst>
    <p:sldId id="257" r:id="rId2"/>
    <p:sldId id="259" r:id="rId3"/>
    <p:sldId id="260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61" r:id="rId15"/>
    <p:sldId id="276" r:id="rId16"/>
    <p:sldId id="263" r:id="rId17"/>
    <p:sldId id="291" r:id="rId18"/>
    <p:sldId id="292" r:id="rId19"/>
    <p:sldId id="277" r:id="rId20"/>
    <p:sldId id="296" r:id="rId21"/>
    <p:sldId id="265" r:id="rId22"/>
    <p:sldId id="294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6" r:id="rId31"/>
    <p:sldId id="285" r:id="rId32"/>
    <p:sldId id="287" r:id="rId33"/>
    <p:sldId id="288" r:id="rId34"/>
    <p:sldId id="289" r:id="rId35"/>
    <p:sldId id="290" r:id="rId36"/>
    <p:sldId id="295" r:id="rId37"/>
    <p:sldId id="293" r:id="rId38"/>
    <p:sldId id="258" r:id="rId39"/>
  </p:sldIdLst>
  <p:sldSz cx="9144000" cy="5143500" type="screen16x9"/>
  <p:notesSz cx="6858000" cy="9144000"/>
  <p:embeddedFontLst>
    <p:embeddedFont>
      <p:font typeface="Verdana" panose="020B0604030504040204" pitchFamily="34" charset="0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62"/>
    <p:restoredTop sz="93620"/>
  </p:normalViewPr>
  <p:slideViewPr>
    <p:cSldViewPr snapToGrid="0">
      <p:cViewPr varScale="1">
        <p:scale>
          <a:sx n="156" d="100"/>
          <a:sy n="156" d="100"/>
        </p:scale>
        <p:origin x="1408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3fa61faee8_1_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g3fa61faee8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3fa61faee8_1_2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g3fa61faee8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375147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fa61faee8_1_1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g3fa61faee8_1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869971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fa61faee8_1_1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g3fa61faee8_1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663502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fa61faee8_1_4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g3fa61faee8_1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890775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3fa61faee8_1_2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g3fa61faee8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987545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3fa61faee8_1_2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g3fa61faee8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554898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3fa61faee8_1_2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g3fa61faee8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897492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3fa61faee8_1_2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g3fa61faee8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843411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3fa61faee8_1_2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g3fa61faee8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931471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3fa61faee8_1_2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g3fa61faee8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814878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fa61faee8_1_1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g3fa61faee8_1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3fa61faee8_1_2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g3fa61faee8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21455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3fa61faee8_1_2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g3fa61faee8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946395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3fa61faee8_1_2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g3fa61faee8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875533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3fa61faee8_1_2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g3fa61faee8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969048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3fa61faee8_1_2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g3fa61faee8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164229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fa61faee8_1_1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g3fa61faee8_1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87518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3fa61faee8_1_2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g3fa61faee8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79648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fa61faee8_1_2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g3fa61faee8_1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fa61faee8_1_2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g3fa61faee8_1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419581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fa61faee8_1_4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g3fa61faee8_1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fa61faee8_1_4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g3fa61faee8_1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267820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fa61faee8_1_4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g3fa61faee8_1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29465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>
          <a:gsLst>
            <a:gs pos="0">
              <a:srgbClr val="16273E"/>
            </a:gs>
            <a:gs pos="100000">
              <a:srgbClr val="060C12"/>
            </a:gs>
          </a:gsLst>
          <a:lin ang="16200038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84;p18">
            <a:extLst>
              <a:ext uri="{FF2B5EF4-FFF2-40B4-BE49-F238E27FC236}">
                <a16:creationId xmlns:a16="http://schemas.microsoft.com/office/drawing/2014/main" id="{7B7A7C6D-7F43-134A-BB12-C49D966E442C}"/>
              </a:ext>
            </a:extLst>
          </p:cNvPr>
          <p:cNvSpPr txBox="1">
            <a:spLocks/>
          </p:cNvSpPr>
          <p:nvPr/>
        </p:nvSpPr>
        <p:spPr>
          <a:xfrm>
            <a:off x="942084" y="340740"/>
            <a:ext cx="7859016" cy="538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10000"/>
              </a:lnSpc>
            </a:pPr>
            <a:r>
              <a:rPr lang="fr-FR" sz="2600" b="1" dirty="0" err="1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Denial</a:t>
            </a:r>
            <a:r>
              <a:rPr lang="fr-FR" sz="2600" b="1" dirty="0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 of Service – Mitigations</a:t>
            </a:r>
            <a:endParaRPr lang="fr-FR" sz="500" dirty="0"/>
          </a:p>
        </p:txBody>
      </p:sp>
      <p:sp>
        <p:nvSpPr>
          <p:cNvPr id="7" name="Google Shape;85;p18">
            <a:extLst>
              <a:ext uri="{FF2B5EF4-FFF2-40B4-BE49-F238E27FC236}">
                <a16:creationId xmlns:a16="http://schemas.microsoft.com/office/drawing/2014/main" id="{218A1915-73DE-4B4A-88C0-048C9AD30429}"/>
              </a:ext>
            </a:extLst>
          </p:cNvPr>
          <p:cNvSpPr/>
          <p:nvPr/>
        </p:nvSpPr>
        <p:spPr>
          <a:xfrm>
            <a:off x="942084" y="3000181"/>
            <a:ext cx="3488758" cy="1520061"/>
          </a:xfrm>
          <a:prstGeom prst="roundRect">
            <a:avLst>
              <a:gd name="adj" fmla="val 9927"/>
            </a:avLst>
          </a:prstGeom>
          <a:solidFill>
            <a:srgbClr val="1D486F"/>
          </a:solidFill>
          <a:ln>
            <a:noFill/>
          </a:ln>
        </p:spPr>
        <p:txBody>
          <a:bodyPr spcFirstLastPara="1" wrap="square" lIns="190500" tIns="190500" rIns="190500" bIns="1905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Dynamic Mitigation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15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Exception handling</a:t>
            </a:r>
          </a:p>
        </p:txBody>
      </p:sp>
      <p:sp>
        <p:nvSpPr>
          <p:cNvPr id="8" name="Google Shape;86;p18">
            <a:extLst>
              <a:ext uri="{FF2B5EF4-FFF2-40B4-BE49-F238E27FC236}">
                <a16:creationId xmlns:a16="http://schemas.microsoft.com/office/drawing/2014/main" id="{F184127A-4931-8B42-A581-8E05E846FDF0}"/>
              </a:ext>
            </a:extLst>
          </p:cNvPr>
          <p:cNvSpPr/>
          <p:nvPr/>
        </p:nvSpPr>
        <p:spPr>
          <a:xfrm>
            <a:off x="4818630" y="3000182"/>
            <a:ext cx="3488758" cy="1520060"/>
          </a:xfrm>
          <a:prstGeom prst="roundRect">
            <a:avLst>
              <a:gd name="adj" fmla="val 9927"/>
            </a:avLst>
          </a:prstGeom>
          <a:solidFill>
            <a:srgbClr val="1D486F"/>
          </a:solidFill>
          <a:ln>
            <a:noFill/>
          </a:ln>
        </p:spPr>
        <p:txBody>
          <a:bodyPr spcFirstLastPara="1" wrap="square" lIns="190500" tIns="190500" rIns="190500" bIns="1905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Static Mitigation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15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500" i="0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C</a:t>
            </a:r>
            <a:r>
              <a:rPr lang="en" sz="1500" i="0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rash proof application?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Loop termination?</a:t>
            </a:r>
            <a:endParaRPr lang="en" sz="1500" i="0" strike="noStrike" cap="none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i="0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Wingdings" pitchFamily="2" charset="2"/>
              </a:rPr>
              <a:t> </a:t>
            </a:r>
            <a:r>
              <a:rPr lang="en" sz="1500" i="0" strike="noStrike" cap="none" dirty="0" err="1">
                <a:solidFill>
                  <a:srgbClr val="FFFFFF"/>
                </a:solidFill>
                <a:latin typeface="Verdana"/>
                <a:ea typeface="Verdana"/>
                <a:cs typeface="Verdana"/>
                <a:sym typeface="Wingdings" pitchFamily="2" charset="2"/>
              </a:rPr>
              <a:t>CodePeer</a:t>
            </a:r>
            <a:r>
              <a:rPr lang="en" sz="1500" i="0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Wingdings" pitchFamily="2" charset="2"/>
              </a:rPr>
              <a:t> &amp; SPARK Pro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E069EA0-DB44-1540-AA01-8E52892A33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7409" y="1256901"/>
            <a:ext cx="5466032" cy="1301070"/>
          </a:xfrm>
          <a:prstGeom prst="rect">
            <a:avLst/>
          </a:prstGeom>
        </p:spPr>
      </p:pic>
      <p:pic>
        <p:nvPicPr>
          <p:cNvPr id="9" name="Google Shape;100;p20">
            <a:extLst>
              <a:ext uri="{FF2B5EF4-FFF2-40B4-BE49-F238E27FC236}">
                <a16:creationId xmlns:a16="http://schemas.microsoft.com/office/drawing/2014/main" id="{9F0385F9-63EB-8C4F-9040-CB7E2594FA2E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769" y="4492445"/>
            <a:ext cx="800930" cy="3408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85729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84;p18">
            <a:extLst>
              <a:ext uri="{FF2B5EF4-FFF2-40B4-BE49-F238E27FC236}">
                <a16:creationId xmlns:a16="http://schemas.microsoft.com/office/drawing/2014/main" id="{7B7A7C6D-7F43-134A-BB12-C49D966E442C}"/>
              </a:ext>
            </a:extLst>
          </p:cNvPr>
          <p:cNvSpPr txBox="1">
            <a:spLocks/>
          </p:cNvSpPr>
          <p:nvPr/>
        </p:nvSpPr>
        <p:spPr>
          <a:xfrm>
            <a:off x="942084" y="340740"/>
            <a:ext cx="7859016" cy="538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10000"/>
              </a:lnSpc>
            </a:pPr>
            <a:r>
              <a:rPr lang="fr-FR" sz="2600" b="1" dirty="0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Information </a:t>
            </a:r>
            <a:r>
              <a:rPr lang="fr-FR" sz="2600" b="1" dirty="0" err="1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Leak</a:t>
            </a:r>
            <a:r>
              <a:rPr lang="fr-FR" sz="2600" b="1" dirty="0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 – Mitigations</a:t>
            </a:r>
            <a:endParaRPr lang="fr-FR" sz="5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BDB8532-A5C3-D548-8D90-999CC98A44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084" y="1033485"/>
            <a:ext cx="5650866" cy="3501945"/>
          </a:xfrm>
          <a:prstGeom prst="rect">
            <a:avLst/>
          </a:prstGeom>
        </p:spPr>
      </p:pic>
      <p:pic>
        <p:nvPicPr>
          <p:cNvPr id="9" name="Google Shape;100;p20">
            <a:extLst>
              <a:ext uri="{FF2B5EF4-FFF2-40B4-BE49-F238E27FC236}">
                <a16:creationId xmlns:a16="http://schemas.microsoft.com/office/drawing/2014/main" id="{86D2847F-38D3-F14C-BC7D-282789B2B30E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769" y="4492445"/>
            <a:ext cx="800930" cy="3408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38726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84;p18">
            <a:extLst>
              <a:ext uri="{FF2B5EF4-FFF2-40B4-BE49-F238E27FC236}">
                <a16:creationId xmlns:a16="http://schemas.microsoft.com/office/drawing/2014/main" id="{7B7A7C6D-7F43-134A-BB12-C49D966E442C}"/>
              </a:ext>
            </a:extLst>
          </p:cNvPr>
          <p:cNvSpPr txBox="1">
            <a:spLocks/>
          </p:cNvSpPr>
          <p:nvPr/>
        </p:nvSpPr>
        <p:spPr>
          <a:xfrm>
            <a:off x="942084" y="340740"/>
            <a:ext cx="7859016" cy="538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10000"/>
              </a:lnSpc>
            </a:pPr>
            <a:r>
              <a:rPr lang="fr-FR" sz="2600" b="1" dirty="0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Information </a:t>
            </a:r>
            <a:r>
              <a:rPr lang="fr-FR" sz="2600" b="1" dirty="0" err="1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Leak</a:t>
            </a:r>
            <a:r>
              <a:rPr lang="fr-FR" sz="2600" b="1" dirty="0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 – Mitigations</a:t>
            </a:r>
            <a:endParaRPr lang="fr-FR" sz="5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BDB8532-A5C3-D548-8D90-999CC98A44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084" y="1033485"/>
            <a:ext cx="5650866" cy="350194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6A23D90-8FC6-5D48-8A94-2E7C3DE760E5}"/>
              </a:ext>
            </a:extLst>
          </p:cNvPr>
          <p:cNvSpPr/>
          <p:nvPr/>
        </p:nvSpPr>
        <p:spPr>
          <a:xfrm>
            <a:off x="942084" y="3532611"/>
            <a:ext cx="5650866" cy="49170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417DB0E-5EC8-E348-BB9B-997EFD8719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6629" y="1733908"/>
            <a:ext cx="1678085" cy="95968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EDB6B40-E474-8E4F-9AA3-87B7B41D1D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6629" y="3159612"/>
            <a:ext cx="1678085" cy="959689"/>
          </a:xfrm>
          <a:prstGeom prst="rect">
            <a:avLst/>
          </a:prstGeom>
        </p:spPr>
      </p:pic>
      <p:pic>
        <p:nvPicPr>
          <p:cNvPr id="10" name="Google Shape;100;p20">
            <a:extLst>
              <a:ext uri="{FF2B5EF4-FFF2-40B4-BE49-F238E27FC236}">
                <a16:creationId xmlns:a16="http://schemas.microsoft.com/office/drawing/2014/main" id="{3B84352F-3397-FF4B-B0F0-37E392CBB7E7}"/>
              </a:ext>
            </a:extLst>
          </p:cNvPr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769" y="4492445"/>
            <a:ext cx="800930" cy="3408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99548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84;p18">
            <a:extLst>
              <a:ext uri="{FF2B5EF4-FFF2-40B4-BE49-F238E27FC236}">
                <a16:creationId xmlns:a16="http://schemas.microsoft.com/office/drawing/2014/main" id="{7B7A7C6D-7F43-134A-BB12-C49D966E442C}"/>
              </a:ext>
            </a:extLst>
          </p:cNvPr>
          <p:cNvSpPr txBox="1">
            <a:spLocks/>
          </p:cNvSpPr>
          <p:nvPr/>
        </p:nvSpPr>
        <p:spPr>
          <a:xfrm>
            <a:off x="942084" y="340740"/>
            <a:ext cx="7859016" cy="538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10000"/>
              </a:lnSpc>
            </a:pPr>
            <a:r>
              <a:rPr lang="fr-FR" sz="2600" b="1" dirty="0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Information </a:t>
            </a:r>
            <a:r>
              <a:rPr lang="fr-FR" sz="2600" b="1" dirty="0" err="1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Leak</a:t>
            </a:r>
            <a:r>
              <a:rPr lang="fr-FR" sz="2600" b="1" dirty="0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 – Mitigations</a:t>
            </a:r>
            <a:endParaRPr lang="fr-FR" sz="5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BDB8532-A5C3-D548-8D90-999CC98A44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084" y="1033485"/>
            <a:ext cx="5650866" cy="350194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6A23D90-8FC6-5D48-8A94-2E7C3DE760E5}"/>
              </a:ext>
            </a:extLst>
          </p:cNvPr>
          <p:cNvSpPr/>
          <p:nvPr/>
        </p:nvSpPr>
        <p:spPr>
          <a:xfrm>
            <a:off x="942084" y="3532611"/>
            <a:ext cx="5650866" cy="49170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58E8DD4-6229-F940-98D0-F8FEEF2AD0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3112" y="2328530"/>
            <a:ext cx="1780162" cy="1018067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F02B94EA-2345-A84C-8580-DBEC0D7842B8}"/>
              </a:ext>
            </a:extLst>
          </p:cNvPr>
          <p:cNvSpPr txBox="1"/>
          <p:nvPr/>
        </p:nvSpPr>
        <p:spPr>
          <a:xfrm>
            <a:off x="7423083" y="3348939"/>
            <a:ext cx="80021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</p:txBody>
      </p:sp>
      <p:pic>
        <p:nvPicPr>
          <p:cNvPr id="10" name="Google Shape;100;p20">
            <a:extLst>
              <a:ext uri="{FF2B5EF4-FFF2-40B4-BE49-F238E27FC236}">
                <a16:creationId xmlns:a16="http://schemas.microsoft.com/office/drawing/2014/main" id="{A3BB0CC2-C628-D947-9479-DEBB61A6C8ED}"/>
              </a:ext>
            </a:extLst>
          </p:cNvPr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769" y="4492445"/>
            <a:ext cx="800930" cy="3408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48868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8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769" y="4492445"/>
            <a:ext cx="800930" cy="340826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8"/>
          <p:cNvSpPr txBox="1">
            <a:spLocks noGrp="1"/>
          </p:cNvSpPr>
          <p:nvPr>
            <p:ph type="title"/>
          </p:nvPr>
        </p:nvSpPr>
        <p:spPr>
          <a:xfrm>
            <a:off x="942084" y="340740"/>
            <a:ext cx="7259832" cy="538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i="0" u="none" strike="noStrike" cap="none" dirty="0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Side Channel Attacks</a:t>
            </a:r>
            <a:endParaRPr sz="500" dirty="0"/>
          </a:p>
        </p:txBody>
      </p:sp>
      <p:sp>
        <p:nvSpPr>
          <p:cNvPr id="85" name="Google Shape;85;p18"/>
          <p:cNvSpPr/>
          <p:nvPr/>
        </p:nvSpPr>
        <p:spPr>
          <a:xfrm>
            <a:off x="942084" y="1378616"/>
            <a:ext cx="3488758" cy="2661757"/>
          </a:xfrm>
          <a:prstGeom prst="roundRect">
            <a:avLst>
              <a:gd name="adj" fmla="val 9927"/>
            </a:avLst>
          </a:prstGeom>
          <a:solidFill>
            <a:srgbClr val="1D486F"/>
          </a:solidFill>
          <a:ln>
            <a:noFill/>
          </a:ln>
        </p:spPr>
        <p:txBody>
          <a:bodyPr spcFirstLastPara="1" wrap="square" lIns="190500" tIns="190500" rIns="190500" bIns="190500" anchor="t" anchorCtr="0">
            <a:noAutofit/>
          </a:bodyPr>
          <a:lstStyle/>
          <a:p>
            <a:pPr lvl="0"/>
            <a:r>
              <a:rPr lang="en" sz="1500" b="1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Data Leakage Attacks</a:t>
            </a:r>
          </a:p>
          <a:p>
            <a:pPr lvl="0"/>
            <a:endParaRPr lang="en" sz="15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/>
            <a:r>
              <a:rPr lang="en" sz="1500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- Key material is leaked</a:t>
            </a:r>
          </a:p>
          <a:p>
            <a:pPr lvl="0"/>
            <a:r>
              <a:rPr lang="en" sz="15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- Branch test on secret data</a:t>
            </a:r>
          </a:p>
          <a:p>
            <a:pPr lvl="0"/>
            <a:r>
              <a:rPr lang="en" sz="1500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- Array read/write on secret </a:t>
            </a:r>
          </a:p>
          <a:p>
            <a:pPr lvl="0"/>
            <a:r>
              <a:rPr lang="en" sz="1500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 data</a:t>
            </a:r>
          </a:p>
          <a:p>
            <a:pPr lvl="0"/>
            <a:r>
              <a:rPr lang="en" sz="15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- Verification of secret is time   </a:t>
            </a:r>
          </a:p>
          <a:p>
            <a:pPr lvl="0"/>
            <a:r>
              <a:rPr lang="en" sz="15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 sensitive</a:t>
            </a:r>
          </a:p>
          <a:p>
            <a:pPr lvl="0"/>
            <a:r>
              <a:rPr lang="en" sz="1500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- Secre</a:t>
            </a:r>
            <a:r>
              <a:rPr lang="en" sz="15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t data is left in memory</a:t>
            </a:r>
            <a:endParaRPr lang="en" sz="1500" i="0" u="none" strike="noStrike" cap="none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/>
            <a:endParaRPr lang="en" sz="500" b="1" i="0" u="none" strike="noStrike" cap="none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/>
            <a:endParaRPr lang="en" sz="500" b="1" i="0" u="none" strike="noStrike" cap="none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6" name="Google Shape;86;p18"/>
          <p:cNvSpPr/>
          <p:nvPr/>
        </p:nvSpPr>
        <p:spPr>
          <a:xfrm>
            <a:off x="4818630" y="1378616"/>
            <a:ext cx="3488758" cy="2661757"/>
          </a:xfrm>
          <a:prstGeom prst="roundRect">
            <a:avLst>
              <a:gd name="adj" fmla="val 9927"/>
            </a:avLst>
          </a:prstGeom>
          <a:solidFill>
            <a:srgbClr val="1D486F"/>
          </a:solidFill>
          <a:ln>
            <a:noFill/>
          </a:ln>
        </p:spPr>
        <p:txBody>
          <a:bodyPr spcFirstLastPara="1" wrap="square" lIns="190500" tIns="190500" rIns="190500" bIns="1905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Fault Injection Attacks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15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- Bit-flip </a:t>
            </a:r>
            <a:r>
              <a:rPr lang="fr-FR" sz="15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B</a:t>
            </a:r>
            <a:r>
              <a:rPr lang="en" sz="1500" dirty="0" err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oolean</a:t>
            </a:r>
            <a:r>
              <a:rPr lang="en" sz="15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</a:t>
            </a:r>
            <a:r>
              <a:rPr lang="en" sz="1500" dirty="0" err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enums</a:t>
            </a:r>
            <a:endParaRPr lang="en" sz="1500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- Data corruption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- Corrupt return address/PC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- Skip branch decision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- Early loop termination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53BA53D-F7A3-0A45-87D3-524F440194AF}"/>
              </a:ext>
            </a:extLst>
          </p:cNvPr>
          <p:cNvSpPr txBox="1"/>
          <p:nvPr/>
        </p:nvSpPr>
        <p:spPr>
          <a:xfrm>
            <a:off x="1284983" y="4525494"/>
            <a:ext cx="78590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www.riscure.com</a:t>
            </a:r>
            <a:r>
              <a:rPr lang="en-US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/uploads/2017/08/</a:t>
            </a:r>
            <a:r>
              <a:rPr lang="en-US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Riscure_Whitepaper_Side_Channel_Patterns.pdf</a:t>
            </a:r>
            <a:endParaRPr lang="en-US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8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769" y="4492445"/>
            <a:ext cx="800930" cy="340826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8"/>
          <p:cNvSpPr txBox="1">
            <a:spLocks noGrp="1"/>
          </p:cNvSpPr>
          <p:nvPr>
            <p:ph type="title"/>
          </p:nvPr>
        </p:nvSpPr>
        <p:spPr>
          <a:xfrm>
            <a:off x="942084" y="340740"/>
            <a:ext cx="7259832" cy="538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i="0" u="none" strike="noStrike" cap="none" dirty="0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(Compiler) Hardening</a:t>
            </a:r>
            <a:endParaRPr sz="500" dirty="0"/>
          </a:p>
        </p:txBody>
      </p:sp>
      <p:sp>
        <p:nvSpPr>
          <p:cNvPr id="85" name="Google Shape;85;p18"/>
          <p:cNvSpPr/>
          <p:nvPr/>
        </p:nvSpPr>
        <p:spPr>
          <a:xfrm>
            <a:off x="942084" y="1378616"/>
            <a:ext cx="3488758" cy="2661757"/>
          </a:xfrm>
          <a:prstGeom prst="roundRect">
            <a:avLst>
              <a:gd name="adj" fmla="val 9927"/>
            </a:avLst>
          </a:prstGeom>
          <a:solidFill>
            <a:srgbClr val="1D486F"/>
          </a:solidFill>
          <a:ln>
            <a:noFill/>
          </a:ln>
        </p:spPr>
        <p:txBody>
          <a:bodyPr spcFirstLastPara="1" wrap="square" lIns="190500" tIns="190500" rIns="190500" bIns="190500" anchor="t" anchorCtr="0">
            <a:noAutofit/>
          </a:bodyPr>
          <a:lstStyle/>
          <a:p>
            <a:pPr lvl="0"/>
            <a:r>
              <a:rPr lang="en" sz="1500" b="1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Data Leakage Attacks</a:t>
            </a:r>
          </a:p>
          <a:p>
            <a:pPr lvl="0"/>
            <a:endParaRPr lang="en" sz="15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/>
            <a:r>
              <a:rPr lang="en" sz="1500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- Detect sensitive control flow</a:t>
            </a:r>
            <a:endParaRPr lang="en" sz="1500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/>
            <a:r>
              <a:rPr lang="en" sz="1500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- Start </a:t>
            </a:r>
            <a:r>
              <a:rPr lang="en" sz="15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</a:t>
            </a:r>
            <a:r>
              <a:rPr lang="en" sz="1500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rray read/write at</a:t>
            </a:r>
          </a:p>
          <a:p>
            <a:pPr lvl="0"/>
            <a:r>
              <a:rPr lang="en" sz="1500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 random index</a:t>
            </a:r>
          </a:p>
          <a:p>
            <a:pPr lvl="0"/>
            <a:r>
              <a:rPr lang="en" sz="15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- Force verification of secret</a:t>
            </a:r>
          </a:p>
          <a:p>
            <a:pPr lvl="0"/>
            <a:r>
              <a:rPr lang="en" sz="15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 to take same time always</a:t>
            </a:r>
          </a:p>
          <a:p>
            <a:pPr lvl="0"/>
            <a:r>
              <a:rPr lang="en" sz="1500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- Stack/register erasing</a:t>
            </a:r>
          </a:p>
          <a:p>
            <a:pPr lvl="0"/>
            <a:endParaRPr lang="en" sz="500" b="1" i="0" u="none" strike="noStrike" cap="none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/>
            <a:endParaRPr lang="en" sz="500" b="1" i="0" u="none" strike="noStrike" cap="none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6" name="Google Shape;86;p18"/>
          <p:cNvSpPr/>
          <p:nvPr/>
        </p:nvSpPr>
        <p:spPr>
          <a:xfrm>
            <a:off x="4818630" y="1378616"/>
            <a:ext cx="3488758" cy="2661757"/>
          </a:xfrm>
          <a:prstGeom prst="roundRect">
            <a:avLst>
              <a:gd name="adj" fmla="val 9927"/>
            </a:avLst>
          </a:prstGeom>
          <a:solidFill>
            <a:srgbClr val="1D486F"/>
          </a:solidFill>
          <a:ln>
            <a:noFill/>
          </a:ln>
        </p:spPr>
        <p:txBody>
          <a:bodyPr spcFirstLastPara="1" wrap="square" lIns="190500" tIns="190500" rIns="190500" bIns="1905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Fault Injection Attacks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15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- Represent Boolean/</a:t>
            </a:r>
            <a:r>
              <a:rPr lang="en" sz="1500" dirty="0" err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enums</a:t>
            </a:r>
            <a:r>
              <a:rPr lang="en" sz="15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 on words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- Use data checksums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- Add explicit step counter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- Replicate branch decisions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- Verify loop termination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53BA53D-F7A3-0A45-87D3-524F440194AF}"/>
              </a:ext>
            </a:extLst>
          </p:cNvPr>
          <p:cNvSpPr txBox="1"/>
          <p:nvPr/>
        </p:nvSpPr>
        <p:spPr>
          <a:xfrm>
            <a:off x="4430842" y="4525494"/>
            <a:ext cx="47131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https://</a:t>
            </a:r>
            <a:r>
              <a:rPr lang="en-US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www.embecosm.com</a:t>
            </a:r>
            <a:r>
              <a:rPr lang="en-US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/research/secure/</a:t>
            </a:r>
          </a:p>
        </p:txBody>
      </p:sp>
    </p:spTree>
    <p:extLst>
      <p:ext uri="{BB962C8B-B14F-4D97-AF65-F5344CB8AC3E}">
        <p14:creationId xmlns:p14="http://schemas.microsoft.com/office/powerpoint/2010/main" val="27063052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20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769" y="4492445"/>
            <a:ext cx="800930" cy="340826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0"/>
          <p:cNvSpPr txBox="1">
            <a:spLocks noGrp="1"/>
          </p:cNvSpPr>
          <p:nvPr>
            <p:ph type="title"/>
          </p:nvPr>
        </p:nvSpPr>
        <p:spPr>
          <a:xfrm>
            <a:off x="938948" y="338450"/>
            <a:ext cx="7259832" cy="538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i="0" u="none" strike="noStrike" cap="none" dirty="0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Industrial Scenario Examples</a:t>
            </a:r>
            <a:endParaRPr sz="500" dirty="0"/>
          </a:p>
        </p:txBody>
      </p:sp>
      <p:sp>
        <p:nvSpPr>
          <p:cNvPr id="102" name="Google Shape;102;p20"/>
          <p:cNvSpPr/>
          <p:nvPr/>
        </p:nvSpPr>
        <p:spPr>
          <a:xfrm>
            <a:off x="938948" y="1008496"/>
            <a:ext cx="3405395" cy="1562986"/>
          </a:xfrm>
          <a:prstGeom prst="roundRect">
            <a:avLst>
              <a:gd name="adj" fmla="val 9522"/>
            </a:avLst>
          </a:prstGeom>
          <a:solidFill>
            <a:srgbClr val="1D486F"/>
          </a:solidFill>
          <a:ln>
            <a:noFill/>
          </a:ln>
        </p:spPr>
        <p:txBody>
          <a:bodyPr spcFirstLastPara="1" wrap="square" lIns="190500" tIns="190500" rIns="190500" bIns="190500" anchor="t" anchorCtr="0">
            <a:noAutofit/>
          </a:bodyPr>
          <a:lstStyle/>
          <a:p>
            <a:pPr lvl="0"/>
            <a:r>
              <a:rPr lang="fr-FR" sz="16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Scenario 1:</a:t>
            </a:r>
          </a:p>
          <a:p>
            <a:pPr lvl="0"/>
            <a:r>
              <a:rPr lang="fr-FR" sz="1600" b="1" dirty="0" err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Identifying</a:t>
            </a:r>
            <a:r>
              <a:rPr lang="fr-FR" sz="16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and </a:t>
            </a:r>
            <a:r>
              <a:rPr lang="fr-FR" sz="1600" b="1" dirty="0" err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repairing</a:t>
            </a:r>
            <a:r>
              <a:rPr lang="fr-FR" sz="16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fr-FR" sz="1600" b="1" dirty="0" err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security</a:t>
            </a:r>
            <a:r>
              <a:rPr lang="fr-FR" sz="16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fr-FR" sz="1600" b="1" dirty="0" err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vulnerabilities</a:t>
            </a:r>
            <a:r>
              <a:rPr lang="fr-FR" sz="16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in </a:t>
            </a:r>
            <a:r>
              <a:rPr lang="fr-FR" sz="1600" b="1" dirty="0" err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existing</a:t>
            </a:r>
            <a:r>
              <a:rPr lang="fr-FR" sz="16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Ada </a:t>
            </a:r>
            <a:r>
              <a:rPr lang="fr-FR" sz="1600" b="1" dirty="0" err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codebases</a:t>
            </a:r>
            <a:endParaRPr sz="1600" dirty="0"/>
          </a:p>
        </p:txBody>
      </p:sp>
      <p:sp>
        <p:nvSpPr>
          <p:cNvPr id="103" name="Google Shape;103;p20"/>
          <p:cNvSpPr/>
          <p:nvPr/>
        </p:nvSpPr>
        <p:spPr>
          <a:xfrm>
            <a:off x="4687059" y="1008497"/>
            <a:ext cx="3405395" cy="1562986"/>
          </a:xfrm>
          <a:prstGeom prst="roundRect">
            <a:avLst>
              <a:gd name="adj" fmla="val 9522"/>
            </a:avLst>
          </a:prstGeom>
          <a:solidFill>
            <a:srgbClr val="1D486F"/>
          </a:solidFill>
          <a:ln>
            <a:noFill/>
          </a:ln>
        </p:spPr>
        <p:txBody>
          <a:bodyPr spcFirstLastPara="1" wrap="square" lIns="190500" tIns="190500" rIns="190500" bIns="190500" anchor="t" anchorCtr="0">
            <a:noAutofit/>
          </a:bodyPr>
          <a:lstStyle/>
          <a:p>
            <a:pPr lvl="0"/>
            <a:r>
              <a:rPr lang="fr-FR" sz="16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Scenario 2:</a:t>
            </a:r>
          </a:p>
          <a:p>
            <a:pPr lvl="0"/>
            <a:r>
              <a:rPr lang="fr-FR" sz="16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Ada software </a:t>
            </a:r>
            <a:r>
              <a:rPr lang="fr-FR" sz="1600" b="1" dirty="0" err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development</a:t>
            </a:r>
            <a:r>
              <a:rPr lang="fr-FR" sz="16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practices for </a:t>
            </a:r>
            <a:r>
              <a:rPr lang="fr-FR" sz="1600" b="1" dirty="0" err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increasing</a:t>
            </a:r>
            <a:r>
              <a:rPr lang="fr-FR" sz="16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fr-FR" sz="1600" b="1" dirty="0" err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security</a:t>
            </a:r>
            <a:endParaRPr sz="1600" dirty="0"/>
          </a:p>
        </p:txBody>
      </p:sp>
      <p:sp>
        <p:nvSpPr>
          <p:cNvPr id="8" name="Google Shape;102;p20">
            <a:extLst>
              <a:ext uri="{FF2B5EF4-FFF2-40B4-BE49-F238E27FC236}">
                <a16:creationId xmlns:a16="http://schemas.microsoft.com/office/drawing/2014/main" id="{3D307415-7B0F-954E-BA3A-0918F41496AA}"/>
              </a:ext>
            </a:extLst>
          </p:cNvPr>
          <p:cNvSpPr/>
          <p:nvPr/>
        </p:nvSpPr>
        <p:spPr>
          <a:xfrm>
            <a:off x="938948" y="2798310"/>
            <a:ext cx="3405395" cy="1562986"/>
          </a:xfrm>
          <a:prstGeom prst="roundRect">
            <a:avLst>
              <a:gd name="adj" fmla="val 9522"/>
            </a:avLst>
          </a:prstGeom>
          <a:solidFill>
            <a:srgbClr val="1D486F"/>
          </a:solidFill>
          <a:ln>
            <a:noFill/>
          </a:ln>
        </p:spPr>
        <p:txBody>
          <a:bodyPr spcFirstLastPara="1" wrap="square" lIns="190500" tIns="190500" rIns="190500" bIns="190500" anchor="t" anchorCtr="0">
            <a:noAutofit/>
          </a:bodyPr>
          <a:lstStyle/>
          <a:p>
            <a:pPr lvl="0"/>
            <a:r>
              <a:rPr lang="fr-FR" sz="16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Scenario 3:</a:t>
            </a:r>
          </a:p>
          <a:p>
            <a:pPr lvl="0"/>
            <a:r>
              <a:rPr lang="fr-FR" sz="16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Secure Design </a:t>
            </a:r>
          </a:p>
          <a:p>
            <a:pPr lvl="0"/>
            <a:r>
              <a:rPr lang="fr-FR" sz="1600" b="1" dirty="0" err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through</a:t>
            </a:r>
            <a:r>
              <a:rPr lang="fr-FR" sz="16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SPARK</a:t>
            </a:r>
            <a:endParaRPr sz="1600" dirty="0"/>
          </a:p>
        </p:txBody>
      </p:sp>
      <p:sp>
        <p:nvSpPr>
          <p:cNvPr id="9" name="Google Shape;103;p20">
            <a:extLst>
              <a:ext uri="{FF2B5EF4-FFF2-40B4-BE49-F238E27FC236}">
                <a16:creationId xmlns:a16="http://schemas.microsoft.com/office/drawing/2014/main" id="{5655DFAD-5412-B64E-B6B3-14DFE9521147}"/>
              </a:ext>
            </a:extLst>
          </p:cNvPr>
          <p:cNvSpPr/>
          <p:nvPr/>
        </p:nvSpPr>
        <p:spPr>
          <a:xfrm>
            <a:off x="4687059" y="2798311"/>
            <a:ext cx="3405395" cy="1562986"/>
          </a:xfrm>
          <a:prstGeom prst="roundRect">
            <a:avLst>
              <a:gd name="adj" fmla="val 9522"/>
            </a:avLst>
          </a:prstGeom>
          <a:solidFill>
            <a:srgbClr val="1D486F"/>
          </a:solidFill>
          <a:ln>
            <a:noFill/>
          </a:ln>
        </p:spPr>
        <p:txBody>
          <a:bodyPr spcFirstLastPara="1" wrap="square" lIns="190500" tIns="190500" rIns="190500" bIns="190500" anchor="t" anchorCtr="0">
            <a:noAutofit/>
          </a:bodyPr>
          <a:lstStyle/>
          <a:p>
            <a:pPr lvl="0"/>
            <a:r>
              <a:rPr lang="fr-FR" sz="16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Scenario 4:</a:t>
            </a:r>
          </a:p>
          <a:p>
            <a:pPr lvl="0"/>
            <a:r>
              <a:rPr lang="fr-FR" sz="16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Support for Mixed </a:t>
            </a:r>
            <a:r>
              <a:rPr lang="fr-FR" sz="1600" b="1" dirty="0" err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Criticality</a:t>
            </a:r>
            <a:r>
              <a:rPr lang="fr-FR" sz="16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fr-FR" sz="1600" b="1" dirty="0" err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Systems</a:t>
            </a:r>
            <a:endParaRPr sz="16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20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769" y="4492445"/>
            <a:ext cx="800930" cy="340826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0"/>
          <p:cNvSpPr txBox="1">
            <a:spLocks noGrp="1"/>
          </p:cNvSpPr>
          <p:nvPr>
            <p:ph type="title"/>
          </p:nvPr>
        </p:nvSpPr>
        <p:spPr>
          <a:xfrm>
            <a:off x="938948" y="338450"/>
            <a:ext cx="7259832" cy="538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i="0" u="none" strike="noStrike" cap="none" dirty="0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Scenario 3 Example: </a:t>
            </a:r>
            <a:r>
              <a:rPr lang="en" sz="2600" b="1" i="0" u="none" strike="noStrike" cap="none" dirty="0" err="1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Muen</a:t>
            </a:r>
            <a:r>
              <a:rPr lang="en" sz="2600" b="1" i="0" u="none" strike="noStrike" cap="none" dirty="0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500" dirty="0"/>
          </a:p>
        </p:txBody>
      </p:sp>
      <p:pic>
        <p:nvPicPr>
          <p:cNvPr id="13316" name="Picture 4" descr="https://lh5.googleusercontent.com/Y8Bc-AUr_4JaxDboI_CrnrX-b8RufjRJu2WS3FUJapvIohJdn0rpITE6wr2e3QYwsa2fjnKvx8cGXLxWSghWOg-JcwbxvahAJPCZ0w6E2JO_3412bKZT21pIfxzoJ3RTMdG4Pthbt7o">
            <a:extLst>
              <a:ext uri="{FF2B5EF4-FFF2-40B4-BE49-F238E27FC236}">
                <a16:creationId xmlns:a16="http://schemas.microsoft.com/office/drawing/2014/main" id="{8E77B7BB-F8C7-2241-AE4C-84518DB60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438" y="1187231"/>
            <a:ext cx="2870200" cy="283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6086C35-E9FE-4448-B80A-1EBCC139E24A}"/>
              </a:ext>
            </a:extLst>
          </p:cNvPr>
          <p:cNvSpPr txBox="1"/>
          <p:nvPr/>
        </p:nvSpPr>
        <p:spPr>
          <a:xfrm>
            <a:off x="3962399" y="1080120"/>
            <a:ext cx="493986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</a:t>
            </a:r>
            <a:r>
              <a:rPr lang="en-US" sz="2400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Muen</a:t>
            </a:r>
            <a:r>
              <a:rPr lang="en-US" sz="24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Separation Kernel is the world’s first Open Source microkernel that has been formally proven to contain no runtime errors at the source code level.</a:t>
            </a:r>
          </a:p>
          <a:p>
            <a:endParaRPr lang="en-US" sz="2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https://</a:t>
            </a:r>
            <a:r>
              <a:rPr lang="en-US" sz="2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muen.codelabs.ch</a:t>
            </a:r>
            <a:r>
              <a:rPr lang="en-US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</a:t>
            </a:r>
          </a:p>
          <a:p>
            <a:endParaRPr lang="en-US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3709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lh5.googleusercontent.com/mzBagXSs4QWeK_vtslg83fbIV4DCXhLIsfzmwGjCLM5mzLZU0AaBML2kC6p2JPNfZNtXcKsu6YiRhHwX5xKQwaUlU--dEl1Ce0XPA5TbVBkSwThIOMAtlIt3WMoDsTP5dqDBkGt1PEI">
            <a:extLst>
              <a:ext uri="{FF2B5EF4-FFF2-40B4-BE49-F238E27FC236}">
                <a16:creationId xmlns:a16="http://schemas.microsoft.com/office/drawing/2014/main" id="{C4711F1F-7598-5947-A61A-4E2672411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438" y="1187231"/>
            <a:ext cx="2870200" cy="2696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Google Shape;100;p20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769" y="4492445"/>
            <a:ext cx="800930" cy="340826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0"/>
          <p:cNvSpPr txBox="1">
            <a:spLocks noGrp="1"/>
          </p:cNvSpPr>
          <p:nvPr>
            <p:ph type="title"/>
          </p:nvPr>
        </p:nvSpPr>
        <p:spPr>
          <a:xfrm>
            <a:off x="938948" y="338450"/>
            <a:ext cx="7259832" cy="538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i="0" u="none" strike="noStrike" cap="none" dirty="0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Scenario 3 Example: </a:t>
            </a:r>
            <a:r>
              <a:rPr lang="en" sz="2600" b="1" i="0" u="none" strike="noStrike" cap="none" dirty="0" err="1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WooKey</a:t>
            </a:r>
            <a:r>
              <a:rPr lang="en" sz="2600" b="1" i="0" u="none" strike="noStrike" cap="none" dirty="0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500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6086C35-E9FE-4448-B80A-1EBCC139E24A}"/>
              </a:ext>
            </a:extLst>
          </p:cNvPr>
          <p:cNvSpPr txBox="1"/>
          <p:nvPr/>
        </p:nvSpPr>
        <p:spPr>
          <a:xfrm>
            <a:off x="3962399" y="1080120"/>
            <a:ext cx="4939863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Software classes of attacks (e.g. buffer overflows) are mitigated using </a:t>
            </a:r>
            <a:r>
              <a:rPr lang="en-US" sz="2400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EwoK</a:t>
            </a:r>
            <a:r>
              <a:rPr lang="en-US" sz="24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[...] providing more confidence by using the Ada safe language along with SPARK for formal verification of critical parts.</a:t>
            </a:r>
          </a:p>
          <a:p>
            <a:endParaRPr lang="en-US" sz="2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https://</a:t>
            </a:r>
            <a:r>
              <a:rPr lang="en-US" sz="2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github.com</a:t>
            </a:r>
            <a:r>
              <a:rPr lang="en-US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</a:t>
            </a:r>
            <a:r>
              <a:rPr lang="en-US" sz="2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wookey</a:t>
            </a:r>
            <a:r>
              <a:rPr lang="en-US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-project</a:t>
            </a:r>
            <a:endParaRPr lang="en-US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19017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7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769" y="4492445"/>
            <a:ext cx="800930" cy="340826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7"/>
          <p:cNvSpPr txBox="1">
            <a:spLocks noGrp="1"/>
          </p:cNvSpPr>
          <p:nvPr>
            <p:ph type="title"/>
          </p:nvPr>
        </p:nvSpPr>
        <p:spPr>
          <a:xfrm>
            <a:off x="942084" y="340740"/>
            <a:ext cx="7259832" cy="538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i="0" u="none" strike="noStrike" cap="none" dirty="0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Take Home Messages</a:t>
            </a:r>
            <a:endParaRPr sz="500" dirty="0"/>
          </a:p>
        </p:txBody>
      </p:sp>
      <p:sp>
        <p:nvSpPr>
          <p:cNvPr id="78" name="Google Shape;78;p17"/>
          <p:cNvSpPr txBox="1">
            <a:spLocks noGrp="1"/>
          </p:cNvSpPr>
          <p:nvPr>
            <p:ph type="body" idx="1"/>
          </p:nvPr>
        </p:nvSpPr>
        <p:spPr>
          <a:xfrm>
            <a:off x="942084" y="1596357"/>
            <a:ext cx="7259832" cy="2585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 marL="127000" marR="0" lvl="0" indent="-1206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Char char="-"/>
            </a:pPr>
            <a:r>
              <a:rPr lang="en-US" sz="1500" b="1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Use of Ada/SPARK and AdaCore tools helps prevent or mitigate a number of serious security vulnerabilities</a:t>
            </a:r>
            <a:endParaRPr sz="500" dirty="0"/>
          </a:p>
          <a:p>
            <a:pPr marL="127000" marR="0" lvl="0" indent="-120650" algn="l" rtl="0">
              <a:spcBef>
                <a:spcPts val="15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Char char="-"/>
            </a:pPr>
            <a:r>
              <a:rPr lang="en-US" sz="1500" b="1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Static analysis tools </a:t>
            </a:r>
            <a:r>
              <a:rPr lang="en-US" sz="1500" b="1" i="0" u="none" strike="noStrike" cap="none" dirty="0" err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CodePeer</a:t>
            </a:r>
            <a:r>
              <a:rPr lang="en-US" sz="1500" b="1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and SPARK Pro (</a:t>
            </a:r>
            <a:r>
              <a:rPr lang="en-US" sz="1500" b="1" i="0" u="none" strike="noStrike" cap="none" dirty="0" err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GNATprove</a:t>
            </a:r>
            <a:r>
              <a:rPr lang="en-US" sz="1500" b="1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) can be used to identify around 20 CWE vulnerabilities</a:t>
            </a:r>
            <a:endParaRPr sz="500" dirty="0"/>
          </a:p>
          <a:p>
            <a:pPr marL="127000" marR="0" lvl="0" indent="-120650" algn="l" rtl="0">
              <a:spcBef>
                <a:spcPts val="1500"/>
              </a:spcBef>
              <a:spcAft>
                <a:spcPts val="1600"/>
              </a:spcAft>
              <a:buClr>
                <a:srgbClr val="FFFFFF"/>
              </a:buClr>
              <a:buSzPts val="1500"/>
              <a:buFont typeface="Arial"/>
              <a:buChar char="-"/>
            </a:pPr>
            <a:r>
              <a:rPr lang="en" sz="1500" b="1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AdaCore roadmap includes features and tools to prevent or mitigate security vulnerabilities: fuzz testing, compiler hardening, taint analysis, proven secure libraries</a:t>
            </a:r>
            <a:endParaRPr sz="500" dirty="0"/>
          </a:p>
        </p:txBody>
      </p:sp>
    </p:spTree>
    <p:extLst>
      <p:ext uri="{BB962C8B-B14F-4D97-AF65-F5344CB8AC3E}">
        <p14:creationId xmlns:p14="http://schemas.microsoft.com/office/powerpoint/2010/main" val="32139447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6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8541" y="1105349"/>
            <a:ext cx="1675440" cy="712962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6"/>
          <p:cNvSpPr txBox="1">
            <a:spLocks noGrp="1"/>
          </p:cNvSpPr>
          <p:nvPr>
            <p:ph type="title"/>
          </p:nvPr>
        </p:nvSpPr>
        <p:spPr>
          <a:xfrm>
            <a:off x="978932" y="2188698"/>
            <a:ext cx="6235391" cy="973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AdaCore Technologies </a:t>
            </a:r>
            <a:br>
              <a:rPr lang="en" sz="2600" b="1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" sz="2600" b="1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for Cyber Security</a:t>
            </a:r>
            <a:endParaRPr sz="500" dirty="0"/>
          </a:p>
        </p:txBody>
      </p:sp>
      <p:sp>
        <p:nvSpPr>
          <p:cNvPr id="71" name="Google Shape;71;p16"/>
          <p:cNvSpPr/>
          <p:nvPr/>
        </p:nvSpPr>
        <p:spPr>
          <a:xfrm>
            <a:off x="978932" y="3312080"/>
            <a:ext cx="6235391" cy="518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i="0" u="none" strike="noStrike" cap="none" dirty="0">
                <a:solidFill>
                  <a:srgbClr val="357DB0"/>
                </a:solidFill>
                <a:latin typeface="Verdana"/>
                <a:ea typeface="Verdana"/>
                <a:cs typeface="Verdana"/>
                <a:sym typeface="Verdana"/>
              </a:rPr>
              <a:t>Yannick Moy</a:t>
            </a:r>
            <a:endParaRPr sz="500" dirty="0"/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i="0" u="none" strike="noStrike" cap="none" dirty="0">
                <a:solidFill>
                  <a:srgbClr val="357DB0"/>
                </a:solidFill>
                <a:latin typeface="Verdana"/>
                <a:ea typeface="Verdana"/>
                <a:cs typeface="Verdana"/>
                <a:sym typeface="Verdana"/>
              </a:rPr>
              <a:t>October 4</a:t>
            </a:r>
            <a:r>
              <a:rPr lang="en" sz="1100" b="1" i="0" u="none" strike="noStrike" cap="none" baseline="30000" dirty="0">
                <a:solidFill>
                  <a:srgbClr val="357DB0"/>
                </a:solidFill>
                <a:latin typeface="Verdana"/>
                <a:ea typeface="Verdana"/>
                <a:cs typeface="Verdana"/>
                <a:sym typeface="Verdana"/>
              </a:rPr>
              <a:t>th</a:t>
            </a:r>
            <a:r>
              <a:rPr lang="en" sz="1100" b="1" i="0" u="none" strike="noStrike" cap="none" dirty="0">
                <a:solidFill>
                  <a:srgbClr val="357DB0"/>
                </a:solidFill>
                <a:latin typeface="Verdana"/>
                <a:ea typeface="Verdana"/>
                <a:cs typeface="Verdana"/>
                <a:sym typeface="Verdana"/>
              </a:rPr>
              <a:t>, 2018</a:t>
            </a:r>
            <a:endParaRPr sz="5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26CFF9E-C913-D246-8DB5-9D3945410C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2055"/>
            <a:ext cx="9144000" cy="2339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8862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6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8541" y="1105349"/>
            <a:ext cx="1675440" cy="712962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6"/>
          <p:cNvSpPr txBox="1">
            <a:spLocks noGrp="1"/>
          </p:cNvSpPr>
          <p:nvPr>
            <p:ph type="title"/>
          </p:nvPr>
        </p:nvSpPr>
        <p:spPr>
          <a:xfrm>
            <a:off x="978932" y="2188698"/>
            <a:ext cx="6235391" cy="973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SPARK Pro Update</a:t>
            </a:r>
            <a:endParaRPr sz="500" dirty="0"/>
          </a:p>
        </p:txBody>
      </p:sp>
      <p:sp>
        <p:nvSpPr>
          <p:cNvPr id="71" name="Google Shape;71;p16"/>
          <p:cNvSpPr/>
          <p:nvPr/>
        </p:nvSpPr>
        <p:spPr>
          <a:xfrm>
            <a:off x="978932" y="3312080"/>
            <a:ext cx="6235391" cy="518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i="0" u="none" strike="noStrike" cap="none" dirty="0">
                <a:solidFill>
                  <a:srgbClr val="357DB0"/>
                </a:solidFill>
                <a:latin typeface="Verdana"/>
                <a:ea typeface="Verdana"/>
                <a:cs typeface="Verdana"/>
                <a:sym typeface="Verdana"/>
              </a:rPr>
              <a:t>Yannick Moy</a:t>
            </a:r>
            <a:endParaRPr sz="500" dirty="0"/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i="0" u="none" strike="noStrike" cap="none" dirty="0">
                <a:solidFill>
                  <a:srgbClr val="357DB0"/>
                </a:solidFill>
                <a:latin typeface="Verdana"/>
                <a:ea typeface="Verdana"/>
                <a:cs typeface="Verdana"/>
                <a:sym typeface="Verdana"/>
              </a:rPr>
              <a:t>October 4</a:t>
            </a:r>
            <a:r>
              <a:rPr lang="en" sz="1100" b="1" i="0" u="none" strike="noStrike" cap="none" baseline="30000" dirty="0">
                <a:solidFill>
                  <a:srgbClr val="357DB0"/>
                </a:solidFill>
                <a:latin typeface="Verdana"/>
                <a:ea typeface="Verdana"/>
                <a:cs typeface="Verdana"/>
                <a:sym typeface="Verdana"/>
              </a:rPr>
              <a:t>th</a:t>
            </a:r>
            <a:r>
              <a:rPr lang="en" sz="1100" b="1" i="0" u="none" strike="noStrike" cap="none" dirty="0">
                <a:solidFill>
                  <a:srgbClr val="357DB0"/>
                </a:solidFill>
                <a:latin typeface="Verdana"/>
                <a:ea typeface="Verdana"/>
                <a:cs typeface="Verdana"/>
                <a:sym typeface="Verdana"/>
              </a:rPr>
              <a:t>, 2018</a:t>
            </a:r>
            <a:endParaRPr sz="500" dirty="0"/>
          </a:p>
        </p:txBody>
      </p:sp>
    </p:spTree>
    <p:extLst>
      <p:ext uri="{BB962C8B-B14F-4D97-AF65-F5344CB8AC3E}">
        <p14:creationId xmlns:p14="http://schemas.microsoft.com/office/powerpoint/2010/main" val="3715324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6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8541" y="1105349"/>
            <a:ext cx="1675440" cy="712962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6"/>
          <p:cNvSpPr txBox="1">
            <a:spLocks noGrp="1"/>
          </p:cNvSpPr>
          <p:nvPr>
            <p:ph type="title"/>
          </p:nvPr>
        </p:nvSpPr>
        <p:spPr>
          <a:xfrm>
            <a:off x="978932" y="2188698"/>
            <a:ext cx="6235391" cy="973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SPARK Discovery Update</a:t>
            </a:r>
            <a:endParaRPr sz="500" dirty="0"/>
          </a:p>
        </p:txBody>
      </p:sp>
      <p:sp>
        <p:nvSpPr>
          <p:cNvPr id="71" name="Google Shape;71;p16"/>
          <p:cNvSpPr/>
          <p:nvPr/>
        </p:nvSpPr>
        <p:spPr>
          <a:xfrm>
            <a:off x="978932" y="3312080"/>
            <a:ext cx="6235391" cy="518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i="0" u="none" strike="noStrike" cap="none" dirty="0">
                <a:solidFill>
                  <a:srgbClr val="357DB0"/>
                </a:solidFill>
                <a:latin typeface="Verdana"/>
                <a:ea typeface="Verdana"/>
                <a:cs typeface="Verdana"/>
                <a:sym typeface="Verdana"/>
              </a:rPr>
              <a:t>Yannick Moy</a:t>
            </a:r>
            <a:endParaRPr sz="500" dirty="0"/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i="0" u="none" strike="noStrike" cap="none" dirty="0">
                <a:solidFill>
                  <a:srgbClr val="357DB0"/>
                </a:solidFill>
                <a:latin typeface="Verdana"/>
                <a:ea typeface="Verdana"/>
                <a:cs typeface="Verdana"/>
                <a:sym typeface="Verdana"/>
              </a:rPr>
              <a:t>October 4</a:t>
            </a:r>
            <a:r>
              <a:rPr lang="en" sz="1100" b="1" i="0" u="none" strike="noStrike" cap="none" baseline="30000" dirty="0">
                <a:solidFill>
                  <a:srgbClr val="357DB0"/>
                </a:solidFill>
                <a:latin typeface="Verdana"/>
                <a:ea typeface="Verdana"/>
                <a:cs typeface="Verdana"/>
                <a:sym typeface="Verdana"/>
              </a:rPr>
              <a:t>th</a:t>
            </a:r>
            <a:r>
              <a:rPr lang="en" sz="1100" b="1" i="0" u="none" strike="noStrike" cap="none" dirty="0">
                <a:solidFill>
                  <a:srgbClr val="357DB0"/>
                </a:solidFill>
                <a:latin typeface="Verdana"/>
                <a:ea typeface="Verdana"/>
                <a:cs typeface="Verdana"/>
                <a:sym typeface="Verdana"/>
              </a:rPr>
              <a:t>, 2018</a:t>
            </a:r>
            <a:endParaRPr sz="500" dirty="0"/>
          </a:p>
        </p:txBody>
      </p:sp>
    </p:spTree>
    <p:extLst>
      <p:ext uri="{BB962C8B-B14F-4D97-AF65-F5344CB8AC3E}">
        <p14:creationId xmlns:p14="http://schemas.microsoft.com/office/powerpoint/2010/main" val="41014896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BF6D9AB-F281-5341-A8EF-2B4F215101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61" y="351952"/>
            <a:ext cx="12197412" cy="4539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2905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stedGraphic-14.png">
            <a:extLst>
              <a:ext uri="{FF2B5EF4-FFF2-40B4-BE49-F238E27FC236}">
                <a16:creationId xmlns:a16="http://schemas.microsoft.com/office/drawing/2014/main" id="{0C2ACE6F-A4A4-094F-8B2F-B4174A0E3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2419" y="0"/>
            <a:ext cx="390071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E6A9344-065C-2E48-B097-D7142812D51E}"/>
              </a:ext>
            </a:extLst>
          </p:cNvPr>
          <p:cNvSpPr txBox="1"/>
          <p:nvPr/>
        </p:nvSpPr>
        <p:spPr>
          <a:xfrm>
            <a:off x="6400800" y="4261449"/>
            <a:ext cx="26340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Already 940 books offered!</a:t>
            </a:r>
          </a:p>
          <a:p>
            <a:r>
              <a:rPr lang="en-US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Already 1119 downloads!</a:t>
            </a:r>
          </a:p>
        </p:txBody>
      </p:sp>
      <p:pic>
        <p:nvPicPr>
          <p:cNvPr id="8" name="Google Shape;100;p20">
            <a:extLst>
              <a:ext uri="{FF2B5EF4-FFF2-40B4-BE49-F238E27FC236}">
                <a16:creationId xmlns:a16="http://schemas.microsoft.com/office/drawing/2014/main" id="{1AF0A174-351B-5E44-BE50-77EA900810C9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769" y="4492445"/>
            <a:ext cx="800930" cy="3408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40771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20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769" y="4492445"/>
            <a:ext cx="800930" cy="340826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0"/>
          <p:cNvSpPr txBox="1">
            <a:spLocks noGrp="1"/>
          </p:cNvSpPr>
          <p:nvPr>
            <p:ph type="title"/>
          </p:nvPr>
        </p:nvSpPr>
        <p:spPr>
          <a:xfrm>
            <a:off x="938948" y="338450"/>
            <a:ext cx="7259832" cy="538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i="0" u="none" strike="noStrike" cap="none" dirty="0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SPARK Pro 19 Content</a:t>
            </a:r>
            <a:endParaRPr sz="500" dirty="0"/>
          </a:p>
        </p:txBody>
      </p:sp>
      <p:sp>
        <p:nvSpPr>
          <p:cNvPr id="102" name="Google Shape;102;p20"/>
          <p:cNvSpPr/>
          <p:nvPr/>
        </p:nvSpPr>
        <p:spPr>
          <a:xfrm>
            <a:off x="938948" y="1008496"/>
            <a:ext cx="3405395" cy="1562986"/>
          </a:xfrm>
          <a:prstGeom prst="roundRect">
            <a:avLst>
              <a:gd name="adj" fmla="val 9522"/>
            </a:avLst>
          </a:prstGeom>
          <a:solidFill>
            <a:srgbClr val="1D486F"/>
          </a:solidFill>
          <a:ln>
            <a:noFill/>
          </a:ln>
        </p:spPr>
        <p:txBody>
          <a:bodyPr spcFirstLastPara="1" wrap="square" lIns="190500" tIns="190500" rIns="190500" bIns="190500" anchor="ctr" anchorCtr="0">
            <a:noAutofit/>
          </a:bodyPr>
          <a:lstStyle/>
          <a:p>
            <a:pPr lvl="0" algn="ctr"/>
            <a:r>
              <a:rPr lang="fr-FR" sz="28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Program </a:t>
            </a:r>
            <a:r>
              <a:rPr lang="fr-FR" sz="2800" dirty="0" err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Specification</a:t>
            </a:r>
            <a:endParaRPr sz="2800" dirty="0"/>
          </a:p>
        </p:txBody>
      </p:sp>
      <p:sp>
        <p:nvSpPr>
          <p:cNvPr id="103" name="Google Shape;103;p20"/>
          <p:cNvSpPr/>
          <p:nvPr/>
        </p:nvSpPr>
        <p:spPr>
          <a:xfrm>
            <a:off x="4687059" y="1008497"/>
            <a:ext cx="3405395" cy="1562986"/>
          </a:xfrm>
          <a:prstGeom prst="roundRect">
            <a:avLst>
              <a:gd name="adj" fmla="val 9522"/>
            </a:avLst>
          </a:prstGeom>
          <a:solidFill>
            <a:srgbClr val="1D486F"/>
          </a:solidFill>
          <a:ln>
            <a:noFill/>
          </a:ln>
        </p:spPr>
        <p:txBody>
          <a:bodyPr spcFirstLastPara="1" wrap="square" lIns="190500" tIns="190500" rIns="190500" bIns="190500" anchor="ctr" anchorCtr="0">
            <a:noAutofit/>
          </a:bodyPr>
          <a:lstStyle/>
          <a:p>
            <a:pPr lvl="0" algn="ctr"/>
            <a:r>
              <a:rPr lang="fr-FR" sz="2800" dirty="0" err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Tool</a:t>
            </a:r>
            <a:r>
              <a:rPr lang="fr-FR" sz="28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Automation</a:t>
            </a:r>
            <a:endParaRPr sz="2800" dirty="0"/>
          </a:p>
        </p:txBody>
      </p:sp>
      <p:sp>
        <p:nvSpPr>
          <p:cNvPr id="8" name="Google Shape;102;p20">
            <a:extLst>
              <a:ext uri="{FF2B5EF4-FFF2-40B4-BE49-F238E27FC236}">
                <a16:creationId xmlns:a16="http://schemas.microsoft.com/office/drawing/2014/main" id="{3D307415-7B0F-954E-BA3A-0918F41496AA}"/>
              </a:ext>
            </a:extLst>
          </p:cNvPr>
          <p:cNvSpPr/>
          <p:nvPr/>
        </p:nvSpPr>
        <p:spPr>
          <a:xfrm>
            <a:off x="938948" y="2798310"/>
            <a:ext cx="3405395" cy="1562986"/>
          </a:xfrm>
          <a:prstGeom prst="roundRect">
            <a:avLst>
              <a:gd name="adj" fmla="val 9522"/>
            </a:avLst>
          </a:prstGeom>
          <a:solidFill>
            <a:srgbClr val="1D486F"/>
          </a:solidFill>
          <a:ln>
            <a:noFill/>
          </a:ln>
        </p:spPr>
        <p:txBody>
          <a:bodyPr spcFirstLastPara="1" wrap="square" lIns="190500" tIns="190500" rIns="190500" bIns="190500" anchor="ctr" anchorCtr="0">
            <a:noAutofit/>
          </a:bodyPr>
          <a:lstStyle/>
          <a:p>
            <a:pPr lvl="0" algn="ctr"/>
            <a:r>
              <a:rPr lang="fr-FR" sz="2800" dirty="0" err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Tool</a:t>
            </a:r>
            <a:r>
              <a:rPr lang="fr-FR" sz="28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Interaction</a:t>
            </a:r>
            <a:endParaRPr sz="2800" dirty="0"/>
          </a:p>
        </p:txBody>
      </p:sp>
      <p:sp>
        <p:nvSpPr>
          <p:cNvPr id="9" name="Google Shape;103;p20">
            <a:extLst>
              <a:ext uri="{FF2B5EF4-FFF2-40B4-BE49-F238E27FC236}">
                <a16:creationId xmlns:a16="http://schemas.microsoft.com/office/drawing/2014/main" id="{5655DFAD-5412-B64E-B6B3-14DFE9521147}"/>
              </a:ext>
            </a:extLst>
          </p:cNvPr>
          <p:cNvSpPr/>
          <p:nvPr/>
        </p:nvSpPr>
        <p:spPr>
          <a:xfrm>
            <a:off x="4687059" y="2798311"/>
            <a:ext cx="3405395" cy="1562986"/>
          </a:xfrm>
          <a:prstGeom prst="roundRect">
            <a:avLst>
              <a:gd name="adj" fmla="val 9522"/>
            </a:avLst>
          </a:prstGeom>
          <a:solidFill>
            <a:srgbClr val="1D486F"/>
          </a:solidFill>
          <a:ln>
            <a:noFill/>
          </a:ln>
        </p:spPr>
        <p:txBody>
          <a:bodyPr spcFirstLastPara="1" wrap="square" lIns="190500" tIns="190500" rIns="190500" bIns="190500" anchor="ctr" anchorCtr="0">
            <a:noAutofit/>
          </a:bodyPr>
          <a:lstStyle/>
          <a:p>
            <a:pPr lvl="0" algn="ctr"/>
            <a:r>
              <a:rPr lang="fr-FR" sz="2800" dirty="0" err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Tool</a:t>
            </a:r>
            <a:r>
              <a:rPr lang="fr-FR" sz="28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fr-FR" sz="2800" dirty="0" err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Usability</a:t>
            </a:r>
            <a:endParaRPr sz="2800" dirty="0"/>
          </a:p>
        </p:txBody>
      </p:sp>
    </p:spTree>
    <p:extLst>
      <p:ext uri="{BB962C8B-B14F-4D97-AF65-F5344CB8AC3E}">
        <p14:creationId xmlns:p14="http://schemas.microsoft.com/office/powerpoint/2010/main" val="20419787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7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769" y="4492445"/>
            <a:ext cx="800930" cy="340826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7"/>
          <p:cNvSpPr txBox="1">
            <a:spLocks noGrp="1"/>
          </p:cNvSpPr>
          <p:nvPr>
            <p:ph type="title"/>
          </p:nvPr>
        </p:nvSpPr>
        <p:spPr>
          <a:xfrm>
            <a:off x="942084" y="340740"/>
            <a:ext cx="7259832" cy="538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i="0" u="none" strike="noStrike" cap="none" dirty="0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SPARK Pro 19 – Program Specification</a:t>
            </a:r>
            <a:endParaRPr sz="500" dirty="0"/>
          </a:p>
        </p:txBody>
      </p:sp>
      <p:sp>
        <p:nvSpPr>
          <p:cNvPr id="78" name="Google Shape;78;p17"/>
          <p:cNvSpPr txBox="1">
            <a:spLocks noGrp="1"/>
          </p:cNvSpPr>
          <p:nvPr>
            <p:ph type="body" idx="1"/>
          </p:nvPr>
        </p:nvSpPr>
        <p:spPr>
          <a:xfrm>
            <a:off x="942084" y="1596357"/>
            <a:ext cx="7259832" cy="2585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 marL="127000" lvl="0" indent="-120650">
              <a:buClr>
                <a:srgbClr val="FFFFFF"/>
              </a:buClr>
              <a:buSzPts val="1500"/>
              <a:buFont typeface="Arial"/>
              <a:buChar char="-"/>
            </a:pPr>
            <a:r>
              <a:rPr lang="en-US" sz="1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More precise support for 'Image and '</a:t>
            </a:r>
            <a:r>
              <a:rPr lang="en-US" sz="1500" b="1" dirty="0" err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Img</a:t>
            </a:r>
            <a:r>
              <a:rPr lang="en-US" sz="1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attributes</a:t>
            </a:r>
          </a:p>
          <a:p>
            <a:pPr marL="6350" lvl="0" indent="0">
              <a:buClr>
                <a:srgbClr val="FFFFFF"/>
              </a:buClr>
              <a:buSzPts val="1500"/>
              <a:buNone/>
            </a:pPr>
            <a:endParaRPr lang="en-US" sz="15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0" lvl="0" indent="-120650">
              <a:buClr>
                <a:srgbClr val="FFFFFF"/>
              </a:buClr>
              <a:buSzPts val="1500"/>
              <a:buFont typeface="Arial"/>
              <a:buChar char="-"/>
            </a:pPr>
            <a:r>
              <a:rPr lang="en-US" sz="1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Support for more fixed-point types and operations</a:t>
            </a:r>
          </a:p>
          <a:p>
            <a:pPr marL="6350" lvl="0" indent="0">
              <a:buClr>
                <a:srgbClr val="FFFFFF"/>
              </a:buClr>
              <a:buSzPts val="1500"/>
              <a:buNone/>
            </a:pPr>
            <a:endParaRPr lang="en-US" sz="15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0" lvl="0" indent="-120650">
              <a:buClr>
                <a:srgbClr val="FFFFFF"/>
              </a:buClr>
              <a:buSzPts val="1500"/>
              <a:buFont typeface="Arial"/>
              <a:buChar char="-"/>
            </a:pPr>
            <a:r>
              <a:rPr lang="en-US" sz="1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New SPARK-compatible libraries for dimensional analysis</a:t>
            </a:r>
          </a:p>
          <a:p>
            <a:pPr marL="6350" lvl="0" indent="0">
              <a:buClr>
                <a:srgbClr val="FFFFFF"/>
              </a:buClr>
              <a:buSzPts val="1500"/>
              <a:buNone/>
            </a:pPr>
            <a:endParaRPr lang="en-US" sz="15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0" lvl="0" indent="-120650">
              <a:buClr>
                <a:srgbClr val="FFFFFF"/>
              </a:buClr>
              <a:buSzPts val="1500"/>
              <a:buFont typeface="Arial"/>
              <a:buChar char="-"/>
            </a:pPr>
            <a:r>
              <a:rPr lang="en-US" sz="1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New lemmas for exponentiation, fixed-point arithmetic and higher-order functions [only SPARK Pro]</a:t>
            </a:r>
            <a:endParaRPr sz="500" dirty="0"/>
          </a:p>
        </p:txBody>
      </p:sp>
    </p:spTree>
    <p:extLst>
      <p:ext uri="{BB962C8B-B14F-4D97-AF65-F5344CB8AC3E}">
        <p14:creationId xmlns:p14="http://schemas.microsoft.com/office/powerpoint/2010/main" val="23922904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7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769" y="4492445"/>
            <a:ext cx="800930" cy="340826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7"/>
          <p:cNvSpPr txBox="1">
            <a:spLocks noGrp="1"/>
          </p:cNvSpPr>
          <p:nvPr>
            <p:ph type="title"/>
          </p:nvPr>
        </p:nvSpPr>
        <p:spPr>
          <a:xfrm>
            <a:off x="942084" y="340740"/>
            <a:ext cx="7259832" cy="538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i="0" u="none" strike="noStrike" cap="none" dirty="0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SPARK Pro 19 – Tool Automation</a:t>
            </a:r>
            <a:endParaRPr sz="500" dirty="0"/>
          </a:p>
        </p:txBody>
      </p:sp>
      <p:sp>
        <p:nvSpPr>
          <p:cNvPr id="78" name="Google Shape;78;p17"/>
          <p:cNvSpPr txBox="1">
            <a:spLocks noGrp="1"/>
          </p:cNvSpPr>
          <p:nvPr>
            <p:ph type="body" idx="1"/>
          </p:nvPr>
        </p:nvSpPr>
        <p:spPr>
          <a:xfrm>
            <a:off x="942084" y="1596357"/>
            <a:ext cx="7259832" cy="2585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 marL="127000" lvl="0" indent="-120650">
              <a:buClr>
                <a:srgbClr val="FFFFFF"/>
              </a:buClr>
              <a:buSzPts val="1500"/>
              <a:buFont typeface="Arial"/>
              <a:buChar char="-"/>
            </a:pPr>
            <a:r>
              <a:rPr lang="en-US" sz="1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Automatic detection of array initialization with non-static bounds </a:t>
            </a:r>
          </a:p>
          <a:p>
            <a:pPr marL="6350" lvl="0" indent="0">
              <a:buClr>
                <a:srgbClr val="FFFFFF"/>
              </a:buClr>
              <a:buSzPts val="1500"/>
              <a:buNone/>
            </a:pPr>
            <a:endParaRPr lang="en-US" sz="15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0" lvl="0" indent="-120650">
              <a:buClr>
                <a:srgbClr val="FFFFFF"/>
              </a:buClr>
              <a:buSzPts val="1500"/>
              <a:buFont typeface="Arial"/>
              <a:buChar char="-"/>
            </a:pPr>
            <a:r>
              <a:rPr lang="en-US" sz="1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Automatic unrolling of loops with dynamic bounds or executed only once</a:t>
            </a:r>
          </a:p>
          <a:p>
            <a:pPr marL="127000" lvl="0" indent="-120650">
              <a:buClr>
                <a:srgbClr val="FFFFFF"/>
              </a:buClr>
              <a:buSzPts val="1500"/>
              <a:buFont typeface="Arial"/>
              <a:buChar char="-"/>
            </a:pPr>
            <a:endParaRPr lang="en-US" sz="15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0" lvl="0" indent="-120650">
              <a:buClr>
                <a:srgbClr val="FFFFFF"/>
              </a:buClr>
              <a:buSzPts val="1500"/>
              <a:buFont typeface="Arial"/>
              <a:buChar char="-"/>
            </a:pPr>
            <a:r>
              <a:rPr lang="en-US" sz="1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Improved support for floating-point computations [only SPARK Pro]</a:t>
            </a:r>
            <a:endParaRPr sz="500" dirty="0"/>
          </a:p>
        </p:txBody>
      </p:sp>
    </p:spTree>
    <p:extLst>
      <p:ext uri="{BB962C8B-B14F-4D97-AF65-F5344CB8AC3E}">
        <p14:creationId xmlns:p14="http://schemas.microsoft.com/office/powerpoint/2010/main" val="22833096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7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769" y="4492445"/>
            <a:ext cx="800930" cy="340826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7"/>
          <p:cNvSpPr txBox="1">
            <a:spLocks noGrp="1"/>
          </p:cNvSpPr>
          <p:nvPr>
            <p:ph type="title"/>
          </p:nvPr>
        </p:nvSpPr>
        <p:spPr>
          <a:xfrm>
            <a:off x="942084" y="340740"/>
            <a:ext cx="7259832" cy="538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i="0" u="none" strike="noStrike" cap="none" dirty="0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SPARK Pro 19 – Tool Interaction</a:t>
            </a:r>
            <a:endParaRPr sz="500" dirty="0"/>
          </a:p>
        </p:txBody>
      </p:sp>
      <p:sp>
        <p:nvSpPr>
          <p:cNvPr id="78" name="Google Shape;78;p17"/>
          <p:cNvSpPr txBox="1">
            <a:spLocks noGrp="1"/>
          </p:cNvSpPr>
          <p:nvPr>
            <p:ph type="body" idx="1"/>
          </p:nvPr>
        </p:nvSpPr>
        <p:spPr>
          <a:xfrm>
            <a:off x="942084" y="1149790"/>
            <a:ext cx="7259832" cy="2585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 marL="6350" lvl="0" indent="0">
              <a:buClr>
                <a:srgbClr val="FFFFFF"/>
              </a:buClr>
              <a:buSzPts val="1500"/>
              <a:buNone/>
            </a:pPr>
            <a:r>
              <a:rPr lang="en-US" sz="1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Better messages: </a:t>
            </a:r>
          </a:p>
          <a:p>
            <a:pPr marL="6350" indent="0">
              <a:buClr>
                <a:srgbClr val="FFFFFF"/>
              </a:buClr>
              <a:buSzPts val="1500"/>
              <a:buNone/>
            </a:pPr>
            <a:r>
              <a:rPr lang="en-US" sz="1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	- to understand root cause for SPARK violations</a:t>
            </a:r>
          </a:p>
          <a:p>
            <a:pPr marL="6350" indent="0">
              <a:buClr>
                <a:srgbClr val="FFFFFF"/>
              </a:buClr>
              <a:buSzPts val="1500"/>
              <a:buNone/>
            </a:pPr>
            <a:r>
              <a:rPr lang="en-US" sz="1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	- to investigate unproved checks </a:t>
            </a:r>
          </a:p>
          <a:p>
            <a:pPr marL="6350" lvl="0" indent="0">
              <a:buClr>
                <a:srgbClr val="FFFFFF"/>
              </a:buClr>
              <a:buSzPts val="1500"/>
              <a:buNone/>
            </a:pPr>
            <a:r>
              <a:rPr lang="en-US" sz="1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	- to detect inconsistencies</a:t>
            </a:r>
          </a:p>
          <a:p>
            <a:pPr marL="6350" lvl="0" indent="0">
              <a:buClr>
                <a:srgbClr val="FFFFFF"/>
              </a:buClr>
              <a:buSzPts val="1500"/>
              <a:buNone/>
            </a:pPr>
            <a:endParaRPr lang="en-US" sz="15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6350" lvl="0" indent="0">
              <a:buClr>
                <a:srgbClr val="FFFFFF"/>
              </a:buClr>
              <a:buSzPts val="1500"/>
              <a:buNone/>
            </a:pPr>
            <a:r>
              <a:rPr lang="en-US" sz="1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Better counterexamples: [only SPARK Pro]</a:t>
            </a:r>
          </a:p>
          <a:p>
            <a:pPr marL="6350" lvl="0" indent="0">
              <a:buClr>
                <a:srgbClr val="FFFFFF"/>
              </a:buClr>
              <a:buSzPts val="1500"/>
              <a:buNone/>
            </a:pPr>
            <a:r>
              <a:rPr lang="en-US" sz="1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	- on values of private types and float types</a:t>
            </a:r>
          </a:p>
          <a:p>
            <a:pPr marL="6350" lvl="0" indent="0">
              <a:buClr>
                <a:srgbClr val="FFFFFF"/>
              </a:buClr>
              <a:buSzPts val="1500"/>
              <a:buNone/>
            </a:pPr>
            <a:r>
              <a:rPr lang="en-US" sz="1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	- on individual paths through subprograms</a:t>
            </a:r>
          </a:p>
          <a:p>
            <a:pPr marL="6350" lvl="0" indent="0">
              <a:buClr>
                <a:srgbClr val="FFFFFF"/>
              </a:buClr>
              <a:buSzPts val="1500"/>
              <a:buNone/>
            </a:pPr>
            <a:endParaRPr lang="en-US" sz="15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6350" lvl="0" indent="0">
              <a:buClr>
                <a:srgbClr val="FFFFFF"/>
              </a:buClr>
              <a:buSzPts val="1500"/>
              <a:buNone/>
            </a:pPr>
            <a:r>
              <a:rPr lang="en-US" sz="1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Better integration in GPS:</a:t>
            </a:r>
          </a:p>
          <a:p>
            <a:pPr marL="6350" lvl="0" indent="0">
              <a:buClr>
                <a:srgbClr val="FFFFFF"/>
              </a:buClr>
              <a:buSzPts val="1500"/>
              <a:buNone/>
            </a:pPr>
            <a:r>
              <a:rPr lang="en-US" sz="1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	- path for missing dependency can be displayed</a:t>
            </a:r>
          </a:p>
          <a:p>
            <a:pPr marL="6350" lvl="0" indent="0">
              <a:buClr>
                <a:srgbClr val="FFFFFF"/>
              </a:buClr>
              <a:buSzPts val="1500"/>
              <a:buNone/>
            </a:pPr>
            <a:r>
              <a:rPr lang="en-US" sz="1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	- ability to focus analysis on region of code</a:t>
            </a:r>
          </a:p>
          <a:p>
            <a:pPr marL="6350" lvl="0" indent="0">
              <a:buClr>
                <a:srgbClr val="FFFFFF"/>
              </a:buClr>
              <a:buSzPts val="1500"/>
              <a:buNone/>
            </a:pPr>
            <a:r>
              <a:rPr lang="en-US" sz="1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	- new Analysis Report panel</a:t>
            </a:r>
          </a:p>
        </p:txBody>
      </p:sp>
    </p:spTree>
    <p:extLst>
      <p:ext uri="{BB962C8B-B14F-4D97-AF65-F5344CB8AC3E}">
        <p14:creationId xmlns:p14="http://schemas.microsoft.com/office/powerpoint/2010/main" val="14574122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7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769" y="4492445"/>
            <a:ext cx="800930" cy="340826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7"/>
          <p:cNvSpPr txBox="1">
            <a:spLocks noGrp="1"/>
          </p:cNvSpPr>
          <p:nvPr>
            <p:ph type="title"/>
          </p:nvPr>
        </p:nvSpPr>
        <p:spPr>
          <a:xfrm>
            <a:off x="942083" y="340740"/>
            <a:ext cx="7489535" cy="538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i="0" u="none" strike="noStrike" cap="none" dirty="0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Better messages – Info Messages</a:t>
            </a:r>
            <a:endParaRPr sz="5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6299DCE-2637-6F45-8CC9-6A7C8F98B3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083" y="1152626"/>
            <a:ext cx="7620040" cy="3066831"/>
          </a:xfrm>
          <a:prstGeom prst="rect">
            <a:avLst/>
          </a:prstGeom>
        </p:spPr>
      </p:pic>
      <p:sp>
        <p:nvSpPr>
          <p:cNvPr id="9" name="Google Shape;78;p17">
            <a:extLst>
              <a:ext uri="{FF2B5EF4-FFF2-40B4-BE49-F238E27FC236}">
                <a16:creationId xmlns:a16="http://schemas.microsoft.com/office/drawing/2014/main" id="{4E8BC35C-CCC7-3848-BC61-2CBA3A992F9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719535" y="4492446"/>
            <a:ext cx="2829927" cy="340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 marL="6350" lvl="0" indent="0">
              <a:buClr>
                <a:srgbClr val="FFFFFF"/>
              </a:buClr>
              <a:buSzPts val="1500"/>
              <a:buNone/>
            </a:pPr>
            <a:r>
              <a:rPr lang="en-US" sz="1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Enabled by switch --info</a:t>
            </a:r>
          </a:p>
        </p:txBody>
      </p:sp>
    </p:spTree>
    <p:extLst>
      <p:ext uri="{BB962C8B-B14F-4D97-AF65-F5344CB8AC3E}">
        <p14:creationId xmlns:p14="http://schemas.microsoft.com/office/powerpoint/2010/main" val="35188328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7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769" y="4492445"/>
            <a:ext cx="800930" cy="340826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7"/>
          <p:cNvSpPr txBox="1">
            <a:spLocks noGrp="1"/>
          </p:cNvSpPr>
          <p:nvPr>
            <p:ph type="title"/>
          </p:nvPr>
        </p:nvSpPr>
        <p:spPr>
          <a:xfrm>
            <a:off x="942084" y="340740"/>
            <a:ext cx="7259832" cy="538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i="0" u="none" strike="noStrike" cap="none" dirty="0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Take Home Messages</a:t>
            </a:r>
            <a:endParaRPr sz="500" dirty="0"/>
          </a:p>
        </p:txBody>
      </p:sp>
      <p:sp>
        <p:nvSpPr>
          <p:cNvPr id="78" name="Google Shape;78;p17"/>
          <p:cNvSpPr txBox="1">
            <a:spLocks noGrp="1"/>
          </p:cNvSpPr>
          <p:nvPr>
            <p:ph type="body" idx="1"/>
          </p:nvPr>
        </p:nvSpPr>
        <p:spPr>
          <a:xfrm>
            <a:off x="942084" y="1596357"/>
            <a:ext cx="7259832" cy="2585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 marL="127000" marR="0" lvl="0" indent="-1206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Char char="-"/>
            </a:pPr>
            <a:r>
              <a:rPr lang="en-US" sz="1500" b="1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Use of Ada/SPARK and AdaCore tools helps prevent or mitigate a number of serious security vulnerabilities</a:t>
            </a:r>
            <a:endParaRPr sz="500" dirty="0"/>
          </a:p>
          <a:p>
            <a:pPr marL="127000" marR="0" lvl="0" indent="-120650" algn="l" rtl="0">
              <a:spcBef>
                <a:spcPts val="15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Char char="-"/>
            </a:pPr>
            <a:r>
              <a:rPr lang="en-US" sz="1500" b="1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Static analysis tools </a:t>
            </a:r>
            <a:r>
              <a:rPr lang="en-US" sz="1500" b="1" i="0" u="none" strike="noStrike" cap="none" dirty="0" err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CodePeer</a:t>
            </a:r>
            <a:r>
              <a:rPr lang="en-US" sz="1500" b="1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and SPARK Pro (</a:t>
            </a:r>
            <a:r>
              <a:rPr lang="en-US" sz="1500" b="1" i="0" u="none" strike="noStrike" cap="none" dirty="0" err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GNATprove</a:t>
            </a:r>
            <a:r>
              <a:rPr lang="en-US" sz="1500" b="1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) can be used to identify around 20 CWE vulnerabilities</a:t>
            </a:r>
            <a:endParaRPr sz="500" dirty="0"/>
          </a:p>
          <a:p>
            <a:pPr marL="127000" marR="0" lvl="0" indent="-120650" algn="l" rtl="0">
              <a:spcBef>
                <a:spcPts val="1500"/>
              </a:spcBef>
              <a:spcAft>
                <a:spcPts val="1600"/>
              </a:spcAft>
              <a:buClr>
                <a:srgbClr val="FFFFFF"/>
              </a:buClr>
              <a:buSzPts val="1500"/>
              <a:buFont typeface="Arial"/>
              <a:buChar char="-"/>
            </a:pPr>
            <a:r>
              <a:rPr lang="en" sz="1500" b="1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AdaCore roadmap includes features and tools to prevent or mitigate security vulnerabilities: fuzz testing, compiler hardening, taint analysis, proven secure libraries</a:t>
            </a:r>
            <a:endParaRPr sz="5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7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769" y="4492445"/>
            <a:ext cx="800930" cy="340826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7"/>
          <p:cNvSpPr txBox="1">
            <a:spLocks noGrp="1"/>
          </p:cNvSpPr>
          <p:nvPr>
            <p:ph type="title"/>
          </p:nvPr>
        </p:nvSpPr>
        <p:spPr>
          <a:xfrm>
            <a:off x="942083" y="340740"/>
            <a:ext cx="7489535" cy="538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i="0" u="none" strike="noStrike" cap="none" dirty="0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Better messages – Possible </a:t>
            </a:r>
            <a:r>
              <a:rPr lang="en" sz="2600" b="1" dirty="0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E</a:t>
            </a:r>
            <a:r>
              <a:rPr lang="en" sz="2600" b="1" i="0" u="none" strike="noStrike" cap="none" dirty="0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xplanation</a:t>
            </a:r>
            <a:endParaRPr sz="5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27319AA-3C0F-EA42-ACA1-24F0B60CD3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895" y="3008945"/>
            <a:ext cx="8283904" cy="167318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E1A7B06-89D5-0D47-B65D-25268FB197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895" y="1006097"/>
            <a:ext cx="8283904" cy="174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5088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7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769" y="4492445"/>
            <a:ext cx="800930" cy="340826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7"/>
          <p:cNvSpPr txBox="1">
            <a:spLocks noGrp="1"/>
          </p:cNvSpPr>
          <p:nvPr>
            <p:ph type="title"/>
          </p:nvPr>
        </p:nvSpPr>
        <p:spPr>
          <a:xfrm>
            <a:off x="942083" y="340740"/>
            <a:ext cx="7489535" cy="538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i="0" u="none" strike="noStrike" cap="none" dirty="0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Better messages – Warnings by Proof</a:t>
            </a:r>
            <a:endParaRPr sz="5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53AA46C-A2C2-F44E-A633-663E391474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1699" y="879638"/>
            <a:ext cx="4267200" cy="4114800"/>
          </a:xfrm>
          <a:prstGeom prst="rect">
            <a:avLst/>
          </a:prstGeom>
        </p:spPr>
      </p:pic>
      <p:sp>
        <p:nvSpPr>
          <p:cNvPr id="6" name="Google Shape;78;p17">
            <a:extLst>
              <a:ext uri="{FF2B5EF4-FFF2-40B4-BE49-F238E27FC236}">
                <a16:creationId xmlns:a16="http://schemas.microsoft.com/office/drawing/2014/main" id="{760441C4-B7D7-EF41-9F8F-1D058F5F01E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830597" y="1507141"/>
            <a:ext cx="2840437" cy="2781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 marL="6350" lvl="0" indent="0">
              <a:buClr>
                <a:srgbClr val="FFFFFF"/>
              </a:buClr>
              <a:buSzPts val="1500"/>
              <a:buNone/>
            </a:pPr>
            <a:r>
              <a:rPr lang="en-US" sz="1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Enabled by switch </a:t>
            </a:r>
          </a:p>
          <a:p>
            <a:pPr marL="6350" lvl="0" indent="0">
              <a:buClr>
                <a:srgbClr val="FFFFFF"/>
              </a:buClr>
              <a:buSzPts val="1500"/>
              <a:buNone/>
            </a:pPr>
            <a:r>
              <a:rPr lang="en-US" sz="1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--proof-warnings</a:t>
            </a:r>
          </a:p>
          <a:p>
            <a:pPr marL="6350" lvl="0" indent="0">
              <a:buClr>
                <a:srgbClr val="FFFFFF"/>
              </a:buClr>
              <a:buSzPts val="1500"/>
              <a:buNone/>
            </a:pPr>
            <a:endParaRPr lang="en-US" sz="15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6350" lvl="0" indent="0">
              <a:buClr>
                <a:srgbClr val="FFFFFF"/>
              </a:buClr>
              <a:buSzPts val="1500"/>
              <a:buNone/>
            </a:pPr>
            <a:r>
              <a:rPr lang="en-US" sz="1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Warn on:</a:t>
            </a:r>
          </a:p>
          <a:p>
            <a:pPr marL="6350" lvl="0" indent="0">
              <a:buClr>
                <a:srgbClr val="FFFFFF"/>
              </a:buClr>
              <a:buSzPts val="1500"/>
              <a:buNone/>
            </a:pPr>
            <a:r>
              <a:rPr lang="en-US" sz="1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  - precondition or</a:t>
            </a:r>
          </a:p>
          <a:p>
            <a:pPr marL="6350" lvl="0" indent="0">
              <a:buClr>
                <a:srgbClr val="FFFFFF"/>
              </a:buClr>
              <a:buSzPts val="1500"/>
              <a:buNone/>
            </a:pPr>
            <a:r>
              <a:rPr lang="en-US" sz="1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    postcondition </a:t>
            </a:r>
          </a:p>
          <a:p>
            <a:pPr marL="6350" lvl="0" indent="0">
              <a:buClr>
                <a:srgbClr val="FFFFFF"/>
              </a:buClr>
              <a:buSzPts val="1500"/>
              <a:buNone/>
            </a:pPr>
            <a:r>
              <a:rPr lang="en-US" sz="1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    always False</a:t>
            </a:r>
          </a:p>
          <a:p>
            <a:pPr marL="6350" lvl="0" indent="0">
              <a:buClr>
                <a:srgbClr val="FFFFFF"/>
              </a:buClr>
              <a:buSzPts val="1500"/>
              <a:buNone/>
            </a:pPr>
            <a:r>
              <a:rPr lang="en-US" sz="1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  - dead code after loop</a:t>
            </a:r>
          </a:p>
          <a:p>
            <a:pPr marL="6350" lvl="0" indent="0">
              <a:buClr>
                <a:srgbClr val="FFFFFF"/>
              </a:buClr>
              <a:buSzPts val="1500"/>
              <a:buNone/>
            </a:pPr>
            <a:r>
              <a:rPr lang="en-US" sz="1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  - unreachable branches</a:t>
            </a:r>
          </a:p>
          <a:p>
            <a:pPr marL="6350" lvl="0" indent="0">
              <a:buClr>
                <a:srgbClr val="FFFFFF"/>
              </a:buClr>
              <a:buSzPts val="1500"/>
              <a:buNone/>
            </a:pPr>
            <a:r>
              <a:rPr lang="en-US" sz="1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     in assertions</a:t>
            </a:r>
          </a:p>
        </p:txBody>
      </p:sp>
    </p:spTree>
    <p:extLst>
      <p:ext uri="{BB962C8B-B14F-4D97-AF65-F5344CB8AC3E}">
        <p14:creationId xmlns:p14="http://schemas.microsoft.com/office/powerpoint/2010/main" val="6618155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7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769" y="4492445"/>
            <a:ext cx="800930" cy="340826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7"/>
          <p:cNvSpPr txBox="1">
            <a:spLocks noGrp="1"/>
          </p:cNvSpPr>
          <p:nvPr>
            <p:ph type="title"/>
          </p:nvPr>
        </p:nvSpPr>
        <p:spPr>
          <a:xfrm>
            <a:off x="942083" y="340740"/>
            <a:ext cx="7489535" cy="538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i="0" u="none" strike="noStrike" cap="none" dirty="0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Better counterexamples – Single Path</a:t>
            </a:r>
            <a:endParaRPr sz="5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6057AF7-ACE4-0146-9BC5-8F667A38EF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3205" y="978513"/>
            <a:ext cx="4029622" cy="4071707"/>
          </a:xfrm>
          <a:prstGeom prst="rect">
            <a:avLst/>
          </a:prstGeom>
        </p:spPr>
      </p:pic>
      <p:sp>
        <p:nvSpPr>
          <p:cNvPr id="6" name="Flèche vers la droite 5">
            <a:extLst>
              <a:ext uri="{FF2B5EF4-FFF2-40B4-BE49-F238E27FC236}">
                <a16:creationId xmlns:a16="http://schemas.microsoft.com/office/drawing/2014/main" id="{386BC5D2-253F-DF49-843C-F7FDF4116642}"/>
              </a:ext>
            </a:extLst>
          </p:cNvPr>
          <p:cNvSpPr/>
          <p:nvPr/>
        </p:nvSpPr>
        <p:spPr>
          <a:xfrm rot="10800000">
            <a:off x="5501769" y="1059638"/>
            <a:ext cx="905773" cy="37956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èche vers la droite 6">
            <a:extLst>
              <a:ext uri="{FF2B5EF4-FFF2-40B4-BE49-F238E27FC236}">
                <a16:creationId xmlns:a16="http://schemas.microsoft.com/office/drawing/2014/main" id="{08B049F4-C00E-464A-AE20-A468A8D86ABF}"/>
              </a:ext>
            </a:extLst>
          </p:cNvPr>
          <p:cNvSpPr/>
          <p:nvPr/>
        </p:nvSpPr>
        <p:spPr>
          <a:xfrm rot="10800000">
            <a:off x="5501769" y="2592045"/>
            <a:ext cx="905773" cy="37956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6551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7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769" y="4492445"/>
            <a:ext cx="800930" cy="340826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7"/>
          <p:cNvSpPr txBox="1">
            <a:spLocks noGrp="1"/>
          </p:cNvSpPr>
          <p:nvPr>
            <p:ph type="title"/>
          </p:nvPr>
        </p:nvSpPr>
        <p:spPr>
          <a:xfrm>
            <a:off x="942083" y="340740"/>
            <a:ext cx="7712819" cy="538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i="0" u="none" strike="noStrike" cap="none" dirty="0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Better GPS Integration – Analyze Region</a:t>
            </a:r>
            <a:endParaRPr sz="5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8276071-DE26-5242-937D-8114600E7D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4369" y="925512"/>
            <a:ext cx="6479409" cy="3907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17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7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769" y="4492445"/>
            <a:ext cx="800930" cy="340826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7"/>
          <p:cNvSpPr txBox="1">
            <a:spLocks noGrp="1"/>
          </p:cNvSpPr>
          <p:nvPr>
            <p:ph type="title"/>
          </p:nvPr>
        </p:nvSpPr>
        <p:spPr>
          <a:xfrm>
            <a:off x="942083" y="340740"/>
            <a:ext cx="7712819" cy="538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i="0" u="none" strike="noStrike" cap="none" dirty="0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Better GPS Integration – Analysis Report</a:t>
            </a:r>
            <a:endParaRPr sz="5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53FFBCF-2A35-2147-86CE-2ECE144A11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6099" y="879638"/>
            <a:ext cx="7254070" cy="445041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E434A83-7F38-DD4B-BE48-1AA50CAFFC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381" y="1049759"/>
            <a:ext cx="2089138" cy="2458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7910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7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769" y="4492445"/>
            <a:ext cx="800930" cy="340826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7"/>
          <p:cNvSpPr txBox="1">
            <a:spLocks noGrp="1"/>
          </p:cNvSpPr>
          <p:nvPr>
            <p:ph type="title"/>
          </p:nvPr>
        </p:nvSpPr>
        <p:spPr>
          <a:xfrm>
            <a:off x="942084" y="340740"/>
            <a:ext cx="7259832" cy="538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i="0" u="none" strike="noStrike" cap="none" dirty="0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SPARK Pro 19 – Tool Usability</a:t>
            </a:r>
            <a:endParaRPr sz="500" dirty="0"/>
          </a:p>
        </p:txBody>
      </p:sp>
      <p:sp>
        <p:nvSpPr>
          <p:cNvPr id="78" name="Google Shape;78;p17"/>
          <p:cNvSpPr txBox="1">
            <a:spLocks noGrp="1"/>
          </p:cNvSpPr>
          <p:nvPr>
            <p:ph type="body" idx="1"/>
          </p:nvPr>
        </p:nvSpPr>
        <p:spPr>
          <a:xfrm>
            <a:off x="942084" y="1596357"/>
            <a:ext cx="7259832" cy="2585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 marL="127000" lvl="0" indent="-120650">
              <a:buClr>
                <a:srgbClr val="FFFFFF"/>
              </a:buClr>
              <a:buSzPts val="1500"/>
              <a:buFont typeface="Arial"/>
              <a:buChar char="-"/>
            </a:pPr>
            <a:r>
              <a:rPr lang="en-US" sz="1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New switches</a:t>
            </a:r>
          </a:p>
          <a:p>
            <a:pPr marL="6350" lvl="0" indent="0">
              <a:buClr>
                <a:srgbClr val="FFFFFF"/>
              </a:buClr>
              <a:buSzPts val="1500"/>
              <a:buNone/>
            </a:pPr>
            <a:r>
              <a:rPr lang="en-US" sz="1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	- to limit memory used by provers</a:t>
            </a:r>
          </a:p>
          <a:p>
            <a:pPr marL="6350" lvl="0" indent="0">
              <a:buClr>
                <a:srgbClr val="FFFFFF"/>
              </a:buClr>
              <a:buSzPts val="1500"/>
              <a:buNone/>
            </a:pPr>
            <a:r>
              <a:rPr lang="en-US" sz="1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	- to treat failed checks as errors</a:t>
            </a:r>
          </a:p>
          <a:p>
            <a:pPr marL="6350" lvl="0" indent="0">
              <a:buClr>
                <a:srgbClr val="FFFFFF"/>
              </a:buClr>
              <a:buSzPts val="1500"/>
              <a:buNone/>
            </a:pPr>
            <a:r>
              <a:rPr lang="en-US" sz="1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	- to support --subdirs and --no-subprojects</a:t>
            </a:r>
          </a:p>
          <a:p>
            <a:pPr marL="6350" lvl="0" indent="0">
              <a:buClr>
                <a:srgbClr val="FFFFFF"/>
              </a:buClr>
              <a:buSzPts val="1500"/>
              <a:buNone/>
            </a:pPr>
            <a:endParaRPr lang="en-US" sz="11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0" lvl="0" indent="-120650">
              <a:buClr>
                <a:srgbClr val="FFFFFF"/>
              </a:buClr>
              <a:buSzPts val="1500"/>
              <a:buFont typeface="Arial"/>
              <a:buChar char="-"/>
            </a:pPr>
            <a:r>
              <a:rPr lang="en-US" sz="1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Better predictability of running time with --level switch</a:t>
            </a:r>
          </a:p>
          <a:p>
            <a:pPr marL="127000" lvl="0" indent="-120650">
              <a:buClr>
                <a:srgbClr val="FFFFFF"/>
              </a:buClr>
              <a:buSzPts val="1500"/>
              <a:buFont typeface="Arial"/>
              <a:buChar char="-"/>
            </a:pPr>
            <a:endParaRPr lang="en-US" sz="15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0" lvl="0" indent="-120650">
              <a:buClr>
                <a:srgbClr val="FFFFFF"/>
              </a:buClr>
              <a:buSzPts val="1500"/>
              <a:buFont typeface="Arial"/>
              <a:buChar char="-"/>
            </a:pPr>
            <a:r>
              <a:rPr lang="en-US" sz="1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Speedup on large projects</a:t>
            </a:r>
            <a:endParaRPr sz="500" dirty="0"/>
          </a:p>
        </p:txBody>
      </p:sp>
    </p:spTree>
    <p:extLst>
      <p:ext uri="{BB962C8B-B14F-4D97-AF65-F5344CB8AC3E}">
        <p14:creationId xmlns:p14="http://schemas.microsoft.com/office/powerpoint/2010/main" val="31044368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D9AC890-A366-C34C-B8AA-4C46AEBDAD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0218" y="193775"/>
            <a:ext cx="4264474" cy="475594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20A8603-7314-794A-9EE9-CF77113AA9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440" y="193775"/>
            <a:ext cx="3622570" cy="4755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3123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7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769" y="4492445"/>
            <a:ext cx="800930" cy="340826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7"/>
          <p:cNvSpPr txBox="1">
            <a:spLocks noGrp="1"/>
          </p:cNvSpPr>
          <p:nvPr>
            <p:ph type="title"/>
          </p:nvPr>
        </p:nvSpPr>
        <p:spPr>
          <a:xfrm>
            <a:off x="942084" y="340740"/>
            <a:ext cx="7259832" cy="538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i="0" u="none" strike="noStrike" cap="none" dirty="0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SPARK Pro 20 – Roadmap</a:t>
            </a:r>
            <a:endParaRPr sz="500" dirty="0"/>
          </a:p>
        </p:txBody>
      </p:sp>
      <p:sp>
        <p:nvSpPr>
          <p:cNvPr id="78" name="Google Shape;78;p17"/>
          <p:cNvSpPr txBox="1">
            <a:spLocks noGrp="1"/>
          </p:cNvSpPr>
          <p:nvPr>
            <p:ph type="body" idx="1"/>
          </p:nvPr>
        </p:nvSpPr>
        <p:spPr>
          <a:xfrm>
            <a:off x="942083" y="1596357"/>
            <a:ext cx="7508233" cy="2585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 marL="127000" lvl="0" indent="-120650">
              <a:buClr>
                <a:srgbClr val="FFFFFF"/>
              </a:buClr>
              <a:buSzPts val="1500"/>
              <a:buFont typeface="Arial"/>
              <a:buChar char="-"/>
            </a:pPr>
            <a:r>
              <a:rPr lang="en-US" sz="1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Support for safe Rust-like ownership pointers </a:t>
            </a:r>
          </a:p>
          <a:p>
            <a:pPr marL="6350" lvl="0" indent="0">
              <a:buClr>
                <a:srgbClr val="FFFFFF"/>
              </a:buClr>
              <a:buSzPts val="1500"/>
              <a:buNone/>
            </a:pPr>
            <a:endParaRPr lang="en-US" sz="15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0" indent="-120650">
              <a:buClr>
                <a:srgbClr val="FFFFFF"/>
              </a:buClr>
              <a:buSzPts val="1500"/>
              <a:buFont typeface="Arial"/>
              <a:buChar char="-"/>
            </a:pPr>
            <a:r>
              <a:rPr lang="en-US" sz="1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Improved support for floating-point computations</a:t>
            </a:r>
            <a:endParaRPr lang="en-US" sz="500" dirty="0"/>
          </a:p>
          <a:p>
            <a:pPr marL="127000" lvl="0" indent="-120650">
              <a:buClr>
                <a:srgbClr val="FFFFFF"/>
              </a:buClr>
              <a:buSzPts val="1500"/>
              <a:buFont typeface="Arial"/>
              <a:buChar char="-"/>
            </a:pPr>
            <a:endParaRPr lang="en-US" sz="15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0" indent="-120650">
              <a:buClr>
                <a:srgbClr val="FFFFFF"/>
              </a:buClr>
              <a:buSzPts val="1500"/>
              <a:buFont typeface="Arial"/>
              <a:buChar char="-"/>
            </a:pPr>
            <a:r>
              <a:rPr lang="en-US" sz="1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Better interactions: messages, counterexamples, GPS integration…</a:t>
            </a:r>
            <a:endParaRPr lang="en-US" sz="500" dirty="0"/>
          </a:p>
          <a:p>
            <a:pPr marL="127000" lvl="0" indent="-120650">
              <a:buClr>
                <a:srgbClr val="FFFFFF"/>
              </a:buClr>
              <a:buSzPts val="1500"/>
              <a:buFont typeface="Arial"/>
              <a:buChar char="-"/>
            </a:pPr>
            <a:endParaRPr lang="en-US" sz="15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0" lvl="0" indent="-120650">
              <a:buClr>
                <a:srgbClr val="FFFFFF"/>
              </a:buClr>
              <a:buSzPts val="1500"/>
              <a:buFont typeface="Arial"/>
              <a:buChar char="-"/>
            </a:pPr>
            <a:r>
              <a:rPr lang="en-US" sz="1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Contracts on standard libraries and bindings to other libraries</a:t>
            </a:r>
          </a:p>
          <a:p>
            <a:pPr marL="127000" lvl="0" indent="-120650">
              <a:buClr>
                <a:srgbClr val="FFFFFF"/>
              </a:buClr>
              <a:buSzPts val="1500"/>
              <a:buFont typeface="Arial"/>
              <a:buChar char="-"/>
            </a:pPr>
            <a:endParaRPr lang="en-US" sz="15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0" lvl="0" indent="-120650">
              <a:buClr>
                <a:srgbClr val="FFFFFF"/>
              </a:buClr>
              <a:buSzPts val="1500"/>
              <a:buFont typeface="Arial"/>
              <a:buChar char="-"/>
            </a:pPr>
            <a:r>
              <a:rPr lang="en-US" sz="1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Proven libraries and lemma libraries</a:t>
            </a:r>
          </a:p>
          <a:p>
            <a:pPr marL="127000" lvl="0" indent="-120650">
              <a:buClr>
                <a:srgbClr val="FFFFFF"/>
              </a:buClr>
              <a:buSzPts val="1500"/>
              <a:buFont typeface="Arial"/>
              <a:buChar char="-"/>
            </a:pPr>
            <a:endParaRPr lang="en-US" sz="15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6350" lvl="0" indent="0">
              <a:buClr>
                <a:srgbClr val="FFFFFF"/>
              </a:buClr>
              <a:buSzPts val="1500"/>
              <a:buNone/>
            </a:pPr>
            <a:endParaRPr lang="en-US" sz="15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1226744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5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102" y="1567918"/>
            <a:ext cx="4717953" cy="20076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4113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5.googleusercontent.com/dqAUmskZzXhztx1LCxZ-6m6pERSH4XKeVNeutZNfMxtf8EpWTUEM7clX0DZleqd9xGo0AcE4k4C1aSeUf6CpKrDObhax7SlJ_2N_nGXgx2DAHE2aeGs5RG4tOrxbd0NMEkgXyxNee2M">
            <a:extLst>
              <a:ext uri="{FF2B5EF4-FFF2-40B4-BE49-F238E27FC236}">
                <a16:creationId xmlns:a16="http://schemas.microsoft.com/office/drawing/2014/main" id="{FCE7DBE3-75A5-ED43-B21D-4C7D4875D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2575" y="0"/>
            <a:ext cx="603885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oogle Shape;100;p20">
            <a:extLst>
              <a:ext uri="{FF2B5EF4-FFF2-40B4-BE49-F238E27FC236}">
                <a16:creationId xmlns:a16="http://schemas.microsoft.com/office/drawing/2014/main" id="{839CE93B-5890-AC4D-8EE6-F64D5762EFC1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769" y="4492445"/>
            <a:ext cx="800930" cy="3408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05572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lh3.googleusercontent.com/m0DeMYKuexNgPQF4F7sk7l8vLiEX3SKoNS1bG2W6o8k3iBgiulFUa4nZig9pcfeg32dkBFR7_crFMAnYStbKZSc0t0zUlQW3Z-K4pBlMsGqmJjlx0Hc3I1roNj6vC4o-DBaYAkib1-8">
            <a:extLst>
              <a:ext uri="{FF2B5EF4-FFF2-40B4-BE49-F238E27FC236}">
                <a16:creationId xmlns:a16="http://schemas.microsoft.com/office/drawing/2014/main" id="{B73A4BD0-4175-FB40-8450-192273A35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60675" y="0"/>
            <a:ext cx="342265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4AB0A5C-9CBD-594A-8D48-6ACEE791C9D4}"/>
              </a:ext>
            </a:extLst>
          </p:cNvPr>
          <p:cNvSpPr txBox="1"/>
          <p:nvPr/>
        </p:nvSpPr>
        <p:spPr>
          <a:xfrm>
            <a:off x="6400800" y="4261449"/>
            <a:ext cx="26340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Already 690 books offered!</a:t>
            </a:r>
          </a:p>
          <a:p>
            <a:r>
              <a:rPr lang="en-US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Already 1016 downloads!</a:t>
            </a:r>
          </a:p>
        </p:txBody>
      </p:sp>
      <p:pic>
        <p:nvPicPr>
          <p:cNvPr id="5" name="Google Shape;100;p20">
            <a:extLst>
              <a:ext uri="{FF2B5EF4-FFF2-40B4-BE49-F238E27FC236}">
                <a16:creationId xmlns:a16="http://schemas.microsoft.com/office/drawing/2014/main" id="{EDD145FB-7919-354C-AC1D-98AFFD9B62CC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769" y="4492445"/>
            <a:ext cx="800930" cy="3408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7057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5B8C7851-9939-6747-AE5E-277E12EFCC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1270000"/>
            <a:ext cx="8458200" cy="26035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2B8B7F0-E93C-7144-9DF7-0F477A863B05}"/>
              </a:ext>
            </a:extLst>
          </p:cNvPr>
          <p:cNvSpPr txBox="1"/>
          <p:nvPr/>
        </p:nvSpPr>
        <p:spPr>
          <a:xfrm>
            <a:off x="6546957" y="4520242"/>
            <a:ext cx="22541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https://</a:t>
            </a:r>
            <a:r>
              <a:rPr lang="en-US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xkcd.com</a:t>
            </a:r>
            <a:r>
              <a:rPr lang="en-US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/327/</a:t>
            </a:r>
          </a:p>
        </p:txBody>
      </p:sp>
      <p:sp>
        <p:nvSpPr>
          <p:cNvPr id="6" name="Google Shape;84;p18">
            <a:extLst>
              <a:ext uri="{FF2B5EF4-FFF2-40B4-BE49-F238E27FC236}">
                <a16:creationId xmlns:a16="http://schemas.microsoft.com/office/drawing/2014/main" id="{7B7A7C6D-7F43-134A-BB12-C49D966E442C}"/>
              </a:ext>
            </a:extLst>
          </p:cNvPr>
          <p:cNvSpPr txBox="1">
            <a:spLocks/>
          </p:cNvSpPr>
          <p:nvPr/>
        </p:nvSpPr>
        <p:spPr>
          <a:xfrm>
            <a:off x="942084" y="340740"/>
            <a:ext cx="7859016" cy="538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10000"/>
              </a:lnSpc>
            </a:pPr>
            <a:r>
              <a:rPr lang="fr-FR" sz="2600" b="1" dirty="0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Data Validation – SQL Injection &amp; </a:t>
            </a:r>
            <a:r>
              <a:rPr lang="fr-FR" sz="2600" b="1" dirty="0" err="1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friends</a:t>
            </a:r>
            <a:endParaRPr lang="fr-FR" sz="500" dirty="0"/>
          </a:p>
        </p:txBody>
      </p:sp>
      <p:pic>
        <p:nvPicPr>
          <p:cNvPr id="9" name="Google Shape;100;p20">
            <a:extLst>
              <a:ext uri="{FF2B5EF4-FFF2-40B4-BE49-F238E27FC236}">
                <a16:creationId xmlns:a16="http://schemas.microsoft.com/office/drawing/2014/main" id="{51738303-2C96-4A43-9892-E82FE0993E34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769" y="4492445"/>
            <a:ext cx="800930" cy="3408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21044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84;p18">
            <a:extLst>
              <a:ext uri="{FF2B5EF4-FFF2-40B4-BE49-F238E27FC236}">
                <a16:creationId xmlns:a16="http://schemas.microsoft.com/office/drawing/2014/main" id="{7B7A7C6D-7F43-134A-BB12-C49D966E442C}"/>
              </a:ext>
            </a:extLst>
          </p:cNvPr>
          <p:cNvSpPr txBox="1">
            <a:spLocks/>
          </p:cNvSpPr>
          <p:nvPr/>
        </p:nvSpPr>
        <p:spPr>
          <a:xfrm>
            <a:off x="942084" y="340740"/>
            <a:ext cx="7859016" cy="538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10000"/>
              </a:lnSpc>
            </a:pPr>
            <a:r>
              <a:rPr lang="fr-FR" sz="2600" b="1" dirty="0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Data Validation – Mitigations</a:t>
            </a:r>
            <a:endParaRPr lang="fr-FR" sz="5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1D3B293-4F86-7144-9937-7D085037F6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4443" y="1300835"/>
            <a:ext cx="5684899" cy="1269521"/>
          </a:xfrm>
          <a:prstGeom prst="rect">
            <a:avLst/>
          </a:prstGeom>
        </p:spPr>
      </p:pic>
      <p:sp>
        <p:nvSpPr>
          <p:cNvPr id="7" name="Google Shape;85;p18">
            <a:extLst>
              <a:ext uri="{FF2B5EF4-FFF2-40B4-BE49-F238E27FC236}">
                <a16:creationId xmlns:a16="http://schemas.microsoft.com/office/drawing/2014/main" id="{218A1915-73DE-4B4A-88C0-048C9AD30429}"/>
              </a:ext>
            </a:extLst>
          </p:cNvPr>
          <p:cNvSpPr/>
          <p:nvPr/>
        </p:nvSpPr>
        <p:spPr>
          <a:xfrm>
            <a:off x="1218534" y="2991554"/>
            <a:ext cx="3488758" cy="1916876"/>
          </a:xfrm>
          <a:prstGeom prst="roundRect">
            <a:avLst>
              <a:gd name="adj" fmla="val 9927"/>
            </a:avLst>
          </a:prstGeom>
          <a:solidFill>
            <a:srgbClr val="1D486F"/>
          </a:solidFill>
          <a:ln>
            <a:noFill/>
          </a:ln>
        </p:spPr>
        <p:txBody>
          <a:bodyPr spcFirstLastPara="1" wrap="square" lIns="190500" tIns="190500" rIns="190500" bIns="1905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Dynamic Mitigation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15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Ada run-time checking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Ada attribute </a:t>
            </a:r>
            <a:r>
              <a:rPr lang="en" sz="1500" dirty="0" err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X’Valid</a:t>
            </a:r>
            <a:endParaRPr lang="en" sz="1500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/>
            <a:r>
              <a:rPr lang="en" sz="1500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GNAT attribute </a:t>
            </a:r>
            <a:r>
              <a:rPr lang="en" sz="1500" dirty="0" err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X’Valid_Scalars</a:t>
            </a:r>
            <a:endParaRPr lang="en" sz="1500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/>
            <a:r>
              <a:rPr lang="en" sz="1500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GNAT validity checks -</a:t>
            </a:r>
            <a:r>
              <a:rPr lang="en" sz="1500" i="0" u="none" strike="noStrike" cap="none" dirty="0" err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gnatV</a:t>
            </a:r>
            <a:endParaRPr lang="en" sz="1500" i="0" u="none" strike="noStrike" cap="none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" name="Google Shape;86;p18">
            <a:extLst>
              <a:ext uri="{FF2B5EF4-FFF2-40B4-BE49-F238E27FC236}">
                <a16:creationId xmlns:a16="http://schemas.microsoft.com/office/drawing/2014/main" id="{F184127A-4931-8B42-A581-8E05E846FDF0}"/>
              </a:ext>
            </a:extLst>
          </p:cNvPr>
          <p:cNvSpPr/>
          <p:nvPr/>
        </p:nvSpPr>
        <p:spPr>
          <a:xfrm>
            <a:off x="5095080" y="2991554"/>
            <a:ext cx="3488758" cy="1856491"/>
          </a:xfrm>
          <a:prstGeom prst="roundRect">
            <a:avLst>
              <a:gd name="adj" fmla="val 9927"/>
            </a:avLst>
          </a:prstGeom>
          <a:solidFill>
            <a:srgbClr val="1D486F"/>
          </a:solidFill>
          <a:ln>
            <a:noFill/>
          </a:ln>
        </p:spPr>
        <p:txBody>
          <a:bodyPr spcFirstLastPara="1" wrap="square" lIns="190500" tIns="190500" rIns="190500" bIns="1905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Static Mitigation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15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i="0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GNAT warnings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 err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CodePeer</a:t>
            </a:r>
            <a:r>
              <a:rPr lang="en" sz="15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static analysis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i="0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SPARK Pro proof of checks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SPARK Pro proof of contracts</a:t>
            </a:r>
            <a:endParaRPr lang="en" sz="1500" i="0" strike="noStrike" cap="none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500" b="1" i="0" u="none" strike="noStrike" cap="none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Google Shape;100;p20">
            <a:extLst>
              <a:ext uri="{FF2B5EF4-FFF2-40B4-BE49-F238E27FC236}">
                <a16:creationId xmlns:a16="http://schemas.microsoft.com/office/drawing/2014/main" id="{8D12A0A4-A082-5F46-B734-2E4EBAB7C05A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769" y="4492445"/>
            <a:ext cx="800930" cy="3408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06901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F011D75-3740-364A-AB3A-33E2F3ABB2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5777"/>
            <a:ext cx="9144000" cy="4411945"/>
          </a:xfrm>
          <a:prstGeom prst="rect">
            <a:avLst/>
          </a:prstGeom>
        </p:spPr>
      </p:pic>
      <p:sp>
        <p:nvSpPr>
          <p:cNvPr id="4" name="Flèche vers la droite 3">
            <a:extLst>
              <a:ext uri="{FF2B5EF4-FFF2-40B4-BE49-F238E27FC236}">
                <a16:creationId xmlns:a16="http://schemas.microsoft.com/office/drawing/2014/main" id="{41FFD555-6288-A44D-A2EA-FBBDDB07C607}"/>
              </a:ext>
            </a:extLst>
          </p:cNvPr>
          <p:cNvSpPr/>
          <p:nvPr/>
        </p:nvSpPr>
        <p:spPr>
          <a:xfrm>
            <a:off x="2769080" y="4380907"/>
            <a:ext cx="905773" cy="37956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5635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84;p18">
            <a:extLst>
              <a:ext uri="{FF2B5EF4-FFF2-40B4-BE49-F238E27FC236}">
                <a16:creationId xmlns:a16="http://schemas.microsoft.com/office/drawing/2014/main" id="{7B7A7C6D-7F43-134A-BB12-C49D966E442C}"/>
              </a:ext>
            </a:extLst>
          </p:cNvPr>
          <p:cNvSpPr txBox="1">
            <a:spLocks/>
          </p:cNvSpPr>
          <p:nvPr/>
        </p:nvSpPr>
        <p:spPr>
          <a:xfrm>
            <a:off x="942084" y="340740"/>
            <a:ext cx="7859016" cy="538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10000"/>
              </a:lnSpc>
            </a:pPr>
            <a:r>
              <a:rPr lang="fr-FR" sz="2600" b="1" dirty="0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Native Code Injection – Mitigations</a:t>
            </a:r>
            <a:endParaRPr lang="fr-FR" sz="500" dirty="0"/>
          </a:p>
        </p:txBody>
      </p:sp>
      <p:sp>
        <p:nvSpPr>
          <p:cNvPr id="7" name="Google Shape;85;p18">
            <a:extLst>
              <a:ext uri="{FF2B5EF4-FFF2-40B4-BE49-F238E27FC236}">
                <a16:creationId xmlns:a16="http://schemas.microsoft.com/office/drawing/2014/main" id="{218A1915-73DE-4B4A-88C0-048C9AD30429}"/>
              </a:ext>
            </a:extLst>
          </p:cNvPr>
          <p:cNvSpPr/>
          <p:nvPr/>
        </p:nvSpPr>
        <p:spPr>
          <a:xfrm>
            <a:off x="1186635" y="3379743"/>
            <a:ext cx="3488758" cy="1520061"/>
          </a:xfrm>
          <a:prstGeom prst="roundRect">
            <a:avLst>
              <a:gd name="adj" fmla="val 9927"/>
            </a:avLst>
          </a:prstGeom>
          <a:solidFill>
            <a:srgbClr val="1D486F"/>
          </a:solidFill>
          <a:ln>
            <a:noFill/>
          </a:ln>
        </p:spPr>
        <p:txBody>
          <a:bodyPr spcFirstLastPara="1" wrap="square" lIns="190500" tIns="190500" rIns="190500" bIns="1905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Ada Code Injection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15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No reflection/</a:t>
            </a:r>
            <a:r>
              <a:rPr lang="en" sz="1500" i="0" u="none" strike="noStrike" cap="none" dirty="0" err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eval</a:t>
            </a:r>
            <a:r>
              <a:rPr lang="en" sz="1500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construct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Static linking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Execute from ROM/Flash</a:t>
            </a:r>
          </a:p>
        </p:txBody>
      </p:sp>
      <p:sp>
        <p:nvSpPr>
          <p:cNvPr id="8" name="Google Shape;86;p18">
            <a:extLst>
              <a:ext uri="{FF2B5EF4-FFF2-40B4-BE49-F238E27FC236}">
                <a16:creationId xmlns:a16="http://schemas.microsoft.com/office/drawing/2014/main" id="{F184127A-4931-8B42-A581-8E05E846FDF0}"/>
              </a:ext>
            </a:extLst>
          </p:cNvPr>
          <p:cNvSpPr/>
          <p:nvPr/>
        </p:nvSpPr>
        <p:spPr>
          <a:xfrm>
            <a:off x="5063181" y="3379744"/>
            <a:ext cx="3488758" cy="1520061"/>
          </a:xfrm>
          <a:prstGeom prst="roundRect">
            <a:avLst>
              <a:gd name="adj" fmla="val 9927"/>
            </a:avLst>
          </a:prstGeom>
          <a:solidFill>
            <a:srgbClr val="1D486F"/>
          </a:solidFill>
          <a:ln>
            <a:noFill/>
          </a:ln>
        </p:spPr>
        <p:txBody>
          <a:bodyPr spcFirstLastPara="1" wrap="square" lIns="190500" tIns="190500" rIns="190500" bIns="1905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Machine Code Injection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15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i="0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Start from buffer overflow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i="0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Wingdings" pitchFamily="2" charset="2"/>
              </a:rPr>
              <a:t> Ada run-time checking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i="0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Wingdings" pitchFamily="2" charset="2"/>
              </a:rPr>
              <a:t> </a:t>
            </a:r>
            <a:r>
              <a:rPr lang="en" sz="1500" i="0" strike="noStrike" cap="none" dirty="0" err="1">
                <a:solidFill>
                  <a:srgbClr val="FFFFFF"/>
                </a:solidFill>
                <a:latin typeface="Verdana"/>
                <a:ea typeface="Verdana"/>
                <a:cs typeface="Verdana"/>
                <a:sym typeface="Wingdings" pitchFamily="2" charset="2"/>
              </a:rPr>
              <a:t>CodePeer</a:t>
            </a:r>
            <a:r>
              <a:rPr lang="en" sz="1500" i="0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Wingdings" pitchFamily="2" charset="2"/>
              </a:rPr>
              <a:t> &amp; SPARK Pro</a:t>
            </a:r>
            <a:endParaRPr lang="en" sz="1500" i="0" strike="noStrike" cap="none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500" b="1" i="0" u="none" strike="noStrike" cap="none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6358743-ECAC-5948-92B4-52D3CFF497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0180" y="987850"/>
            <a:ext cx="4920292" cy="2283680"/>
          </a:xfrm>
          <a:prstGeom prst="rect">
            <a:avLst/>
          </a:prstGeom>
        </p:spPr>
      </p:pic>
      <p:pic>
        <p:nvPicPr>
          <p:cNvPr id="9" name="Google Shape;100;p20">
            <a:extLst>
              <a:ext uri="{FF2B5EF4-FFF2-40B4-BE49-F238E27FC236}">
                <a16:creationId xmlns:a16="http://schemas.microsoft.com/office/drawing/2014/main" id="{CE0079D0-90A4-F447-A5DC-AFD2B856C087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769" y="4492445"/>
            <a:ext cx="800930" cy="3408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940072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7447</TotalTime>
  <Words>809</Words>
  <Application>Microsoft Macintosh PowerPoint</Application>
  <PresentationFormat>On-screen Show (16:9)</PresentationFormat>
  <Paragraphs>183</Paragraphs>
  <Slides>38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Arial</vt:lpstr>
      <vt:lpstr>Wingdings</vt:lpstr>
      <vt:lpstr>Verdana</vt:lpstr>
      <vt:lpstr>Simple Light</vt:lpstr>
      <vt:lpstr>PowerPoint Presentation</vt:lpstr>
      <vt:lpstr>AdaCore Technologies  for Cyber Security</vt:lpstr>
      <vt:lpstr>Take Home Messages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Side Channel Attacks</vt:lpstr>
      <vt:lpstr>(Compiler) Hardening</vt:lpstr>
      <vt:lpstr>Industrial Scenario Examples</vt:lpstr>
      <vt:lpstr>Scenario 3 Example: Muen </vt:lpstr>
      <vt:lpstr>Scenario 3 Example: WooKey </vt:lpstr>
      <vt:lpstr>Take Home Messages</vt:lpstr>
      <vt:lpstr>PowerPoint Presentation</vt:lpstr>
      <vt:lpstr>SPARK Pro Update</vt:lpstr>
      <vt:lpstr>SPARK Discovery Update</vt:lpstr>
      <vt:lpstr>PowerPoint Presentation</vt:lpstr>
      <vt:lpstr>PowerPoint Presentation</vt:lpstr>
      <vt:lpstr>SPARK Pro 19 Content</vt:lpstr>
      <vt:lpstr>SPARK Pro 19 – Program Specification</vt:lpstr>
      <vt:lpstr>SPARK Pro 19 – Tool Automation</vt:lpstr>
      <vt:lpstr>SPARK Pro 19 – Tool Interaction</vt:lpstr>
      <vt:lpstr>Better messages – Info Messages</vt:lpstr>
      <vt:lpstr>Better messages – Possible Explanation</vt:lpstr>
      <vt:lpstr>Better messages – Warnings by Proof</vt:lpstr>
      <vt:lpstr>Better counterexamples – Single Path</vt:lpstr>
      <vt:lpstr>Better GPS Integration – Analyze Region</vt:lpstr>
      <vt:lpstr>Better GPS Integration – Analysis Report</vt:lpstr>
      <vt:lpstr>SPARK Pro 19 – Tool Usability</vt:lpstr>
      <vt:lpstr>PowerPoint Presentation</vt:lpstr>
      <vt:lpstr>SPARK Pro 20 – Roadmap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cp:lastModifiedBy>dave@vignettecreative.com</cp:lastModifiedBy>
  <cp:revision>74</cp:revision>
  <dcterms:modified xsi:type="dcterms:W3CDTF">2018-10-09T15:25:17Z</dcterms:modified>
</cp:coreProperties>
</file>