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22.xml"/>
  <Override ContentType="application/vnd.openxmlformats-officedocument.presentationml.slide+xml" PartName="/ppt/slides/slide1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embedTrueTypeFonts="1" strictFirstAndLastChars="0" saveSubsetFonts="1">
  <p:sldMasterIdLst>
    <p:sldMasterId id="2147483660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</p:sldIdLst>
  <p:sldSz cy="5143500" cx="9144000"/>
  <p:notesSz cx="6858000" cy="9144000"/>
  <p:embeddedFontLst>
    <p:embeddedFont>
      <p:font typeface="Roboto"/>
      <p:regular r:id="rId28"/>
      <p:bold r:id="rId29"/>
      <p:italic r:id="rId30"/>
      <p:boldItalic r:id="rId31"/>
    </p:embeddedFont>
    <p:embeddedFont>
      <p:font typeface="Helvetica Neue Light"/>
      <p:regular r:id="rId32"/>
      <p:bold r:id="rId33"/>
      <p:italic r:id="rId34"/>
      <p:boldItalic r:id="rId35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slide" Target="slides/slide21.xml"/><Relationship Id="rId25" Type="http://schemas.openxmlformats.org/officeDocument/2006/relationships/slide" Target="slides/slide20.xml"/><Relationship Id="rId28" Type="http://schemas.openxmlformats.org/officeDocument/2006/relationships/font" Target="fonts/Roboto-regular.fntdata"/><Relationship Id="rId27" Type="http://schemas.openxmlformats.org/officeDocument/2006/relationships/slide" Target="slides/slide22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29" Type="http://schemas.openxmlformats.org/officeDocument/2006/relationships/font" Target="fonts/Roboto-bold.fntdata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schemas.openxmlformats.org/officeDocument/2006/relationships/font" Target="fonts/Roboto-boldItalic.fntdata"/><Relationship Id="rId30" Type="http://schemas.openxmlformats.org/officeDocument/2006/relationships/font" Target="fonts/Roboto-italic.fntdata"/><Relationship Id="rId11" Type="http://schemas.openxmlformats.org/officeDocument/2006/relationships/slide" Target="slides/slide6.xml"/><Relationship Id="rId33" Type="http://schemas.openxmlformats.org/officeDocument/2006/relationships/font" Target="fonts/HelveticaNeueLight-bold.fntdata"/><Relationship Id="rId10" Type="http://schemas.openxmlformats.org/officeDocument/2006/relationships/slide" Target="slides/slide5.xml"/><Relationship Id="rId32" Type="http://schemas.openxmlformats.org/officeDocument/2006/relationships/font" Target="fonts/HelveticaNeueLight-regular.fntdata"/><Relationship Id="rId13" Type="http://schemas.openxmlformats.org/officeDocument/2006/relationships/slide" Target="slides/slide8.xml"/><Relationship Id="rId35" Type="http://schemas.openxmlformats.org/officeDocument/2006/relationships/font" Target="fonts/HelveticaNeueLight-boldItalic.fntdata"/><Relationship Id="rId12" Type="http://schemas.openxmlformats.org/officeDocument/2006/relationships/slide" Target="slides/slide7.xml"/><Relationship Id="rId34" Type="http://schemas.openxmlformats.org/officeDocument/2006/relationships/font" Target="fonts/HelveticaNeueLight-italic.fntdata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g3fa61faee8_1_6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5" name="Google Shape;55;g3fa61faee8_1_6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g42d5059bda_0_50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5" name="Google Shape;115;g42d5059bda_0_50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g42d5059bda_0_18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2" name="Google Shape;122;g42d5059bda_0_18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g3f79b10379_0_0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0" name="Google Shape;130;g3f79b10379_0_0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g42d5059bda_0_44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7" name="Google Shape;137;g42d5059bda_0_44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g42d5059bda_0_6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4" name="Google Shape;144;g42d5059bda_0_6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49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g42d5059bda_0_25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1" name="Google Shape;151;g42d5059bda_0_25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56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g42d5059bda_0_31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8" name="Google Shape;158;g42d5059bda_0_31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64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g42d5059bda_0_73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6" name="Google Shape;166;g42d5059bda_0_73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73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g42d5059bda_0_81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5" name="Google Shape;175;g42d5059bda_0_81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82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g3f79b10379_0_54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4" name="Google Shape;184;g3f79b10379_0_54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g3fa61faee8_1_14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0" name="Google Shape;60;g3fa61faee8_1_14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89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g3fa61faee8_1_10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1" name="Google Shape;191;g3fa61faee8_1_10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94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g3fa61faee8_1_26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6" name="Google Shape;196;g3fa61faee8_1_26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02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g3fa61faee8_1_41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4" name="Google Shape;204;g3fa61faee8_1_41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g42d5059bda_1_0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7" name="Google Shape;67;g42d5059bda_1_0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g42d5059bda_1_12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4" name="Google Shape;74;g42d5059bda_1_12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g42d5059bda_1_19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1" name="Google Shape;81;g42d5059bda_1_19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g42d5059bda_1_40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8" name="Google Shape;88;g42d5059bda_1_40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g3fa61faee8_1_20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4" name="Google Shape;94;g3fa61faee8_1_20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g42d5059bda_0_63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1" name="Google Shape;101;g42d5059bda_0_63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g42d5059bda_0_0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8" name="Google Shape;108;g42d5059bda_0_0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- Top">
  <p:cSld name="Title - Top"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3"/>
          <p:cNvSpPr txBox="1"/>
          <p:nvPr>
            <p:ph type="title"/>
          </p:nvPr>
        </p:nvSpPr>
        <p:spPr>
          <a:xfrm>
            <a:off x="1645295" y="133945"/>
            <a:ext cx="5853410" cy="1138536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/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500"/>
              <a:buNone/>
              <a:defRPr b="1" i="0" sz="2600" u="none" cap="none" strike="noStrike">
                <a:solidFill>
                  <a:srgbClr val="67BCF9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lvl="1" marR="0" rtl="0" algn="ctr">
              <a:spcBef>
                <a:spcPts val="0"/>
              </a:spcBef>
              <a:spcAft>
                <a:spcPts val="0"/>
              </a:spcAft>
              <a:buSzPts val="500"/>
              <a:buNone/>
              <a:defRPr b="0" i="0" sz="4200" u="none" cap="none" strike="noStrik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lvl="2" marR="0" rtl="0" algn="ctr">
              <a:spcBef>
                <a:spcPts val="0"/>
              </a:spcBef>
              <a:spcAft>
                <a:spcPts val="0"/>
              </a:spcAft>
              <a:buSzPts val="500"/>
              <a:buNone/>
              <a:defRPr b="0" i="0" sz="4200" u="none" cap="none" strike="noStrik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lvl="3" marR="0" rtl="0" algn="ctr">
              <a:spcBef>
                <a:spcPts val="0"/>
              </a:spcBef>
              <a:spcAft>
                <a:spcPts val="0"/>
              </a:spcAft>
              <a:buSzPts val="500"/>
              <a:buNone/>
              <a:defRPr b="0" i="0" sz="4200" u="none" cap="none" strike="noStrik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lvl="4" marR="0" rtl="0" algn="ctr">
              <a:spcBef>
                <a:spcPts val="0"/>
              </a:spcBef>
              <a:spcAft>
                <a:spcPts val="0"/>
              </a:spcAft>
              <a:buSzPts val="500"/>
              <a:buNone/>
              <a:defRPr b="0" i="0" sz="4200" u="none" cap="none" strike="noStrik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lvl="5" marR="0" rtl="0" algn="ctr">
              <a:spcBef>
                <a:spcPts val="0"/>
              </a:spcBef>
              <a:spcAft>
                <a:spcPts val="0"/>
              </a:spcAft>
              <a:buSzPts val="500"/>
              <a:buNone/>
              <a:defRPr b="0" i="0" sz="4200" u="none" cap="none" strike="noStrik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lvl="6" marR="0" rtl="0" algn="ctr">
              <a:spcBef>
                <a:spcPts val="0"/>
              </a:spcBef>
              <a:spcAft>
                <a:spcPts val="0"/>
              </a:spcAft>
              <a:buSzPts val="500"/>
              <a:buNone/>
              <a:defRPr b="0" i="0" sz="4200" u="none" cap="none" strike="noStrik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lvl="7" marR="0" rtl="0" algn="ctr">
              <a:spcBef>
                <a:spcPts val="0"/>
              </a:spcBef>
              <a:spcAft>
                <a:spcPts val="0"/>
              </a:spcAft>
              <a:buSzPts val="500"/>
              <a:buNone/>
              <a:defRPr b="0" i="0" sz="4200" u="none" cap="none" strike="noStrik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lvl="8" marR="0" rtl="0" algn="ctr">
              <a:spcBef>
                <a:spcPts val="0"/>
              </a:spcBef>
              <a:spcAft>
                <a:spcPts val="0"/>
              </a:spcAft>
              <a:buSzPts val="500"/>
              <a:buNone/>
              <a:defRPr b="0" i="0" sz="4200" u="none" cap="none" strike="noStrik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/>
        </p:txBody>
      </p:sp>
      <p:sp>
        <p:nvSpPr>
          <p:cNvPr id="52" name="Google Shape;52;p13"/>
          <p:cNvSpPr txBox="1"/>
          <p:nvPr>
            <p:ph idx="12" type="sldNum"/>
          </p:nvPr>
        </p:nvSpPr>
        <p:spPr>
          <a:xfrm>
            <a:off x="354330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17150" lIns="34275" spcFirstLastPara="1" rIns="34275" wrap="square" tIns="17150">
            <a:noAutofit/>
          </a:bodyPr>
          <a:lstStyle>
            <a:lvl1pPr indent="0" lvl="0" marL="0" marR="0" rtl="0" algn="ctr">
              <a:spcBef>
                <a:spcPts val="0"/>
              </a:spcBef>
              <a:buNone/>
              <a:defRPr b="0" i="0" sz="700" u="none" cap="none" strike="noStrike">
                <a:solidFill>
                  <a:schemeClr val="lt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indent="0" lvl="1" marL="0" marR="0" rtl="0" algn="ctr">
              <a:spcBef>
                <a:spcPts val="0"/>
              </a:spcBef>
              <a:buNone/>
              <a:defRPr b="0" i="0" sz="700" u="none" cap="none" strike="noStrike">
                <a:solidFill>
                  <a:schemeClr val="lt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indent="0" lvl="2" marL="0" marR="0" rtl="0" algn="ctr">
              <a:spcBef>
                <a:spcPts val="0"/>
              </a:spcBef>
              <a:buNone/>
              <a:defRPr b="0" i="0" sz="700" u="none" cap="none" strike="noStrike">
                <a:solidFill>
                  <a:schemeClr val="lt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indent="0" lvl="3" marL="0" marR="0" rtl="0" algn="ctr">
              <a:spcBef>
                <a:spcPts val="0"/>
              </a:spcBef>
              <a:buNone/>
              <a:defRPr b="0" i="0" sz="700" u="none" cap="none" strike="noStrike">
                <a:solidFill>
                  <a:schemeClr val="lt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indent="0" lvl="4" marL="0" marR="0" rtl="0" algn="ctr">
              <a:spcBef>
                <a:spcPts val="0"/>
              </a:spcBef>
              <a:buNone/>
              <a:defRPr b="0" i="0" sz="700" u="none" cap="none" strike="noStrike">
                <a:solidFill>
                  <a:schemeClr val="lt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indent="0" lvl="5" marL="0" marR="0" rtl="0" algn="ctr">
              <a:spcBef>
                <a:spcPts val="0"/>
              </a:spcBef>
              <a:buNone/>
              <a:defRPr b="0" i="0" sz="700" u="none" cap="none" strike="noStrike">
                <a:solidFill>
                  <a:schemeClr val="lt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indent="0" lvl="6" marL="0" marR="0" rtl="0" algn="ctr">
              <a:spcBef>
                <a:spcPts val="0"/>
              </a:spcBef>
              <a:buNone/>
              <a:defRPr b="0" i="0" sz="700" u="none" cap="none" strike="noStrike">
                <a:solidFill>
                  <a:schemeClr val="lt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indent="0" lvl="7" marL="0" marR="0" rtl="0" algn="ctr">
              <a:spcBef>
                <a:spcPts val="0"/>
              </a:spcBef>
              <a:buNone/>
              <a:defRPr b="0" i="0" sz="700" u="none" cap="none" strike="noStrike">
                <a:solidFill>
                  <a:schemeClr val="lt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indent="0" lvl="8" marL="0" marR="0" rtl="0" algn="ctr">
              <a:spcBef>
                <a:spcPts val="0"/>
              </a:spcBef>
              <a:buNone/>
              <a:defRPr b="0" i="0" sz="700" u="none" cap="none" strike="noStrike">
                <a:solidFill>
                  <a:schemeClr val="lt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theme" Target="../theme/theme1.xml"/><Relationship Id="rId1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simple-light-2">
    <p:bg>
      <p:bgPr>
        <a:gradFill>
          <a:gsLst>
            <a:gs pos="0">
              <a:srgbClr val="16273E"/>
            </a:gs>
            <a:gs pos="100000">
              <a:srgbClr val="060C12"/>
            </a:gs>
          </a:gsLst>
          <a:lin ang="16200038" scaled="0"/>
        </a:gra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6.jp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.png"/><Relationship Id="rId4" Type="http://schemas.openxmlformats.org/officeDocument/2006/relationships/image" Target="../media/image2.jp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7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.png"/><Relationship Id="rId4" Type="http://schemas.openxmlformats.org/officeDocument/2006/relationships/image" Target="../media/image3.jp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1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1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1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1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.png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1.pn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1.pn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1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8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8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8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8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.png"/><Relationship Id="rId4" Type="http://schemas.openxmlformats.org/officeDocument/2006/relationships/image" Target="../media/image5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.png"/><Relationship Id="rId4" Type="http://schemas.openxmlformats.org/officeDocument/2006/relationships/image" Target="../media/image4.jp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" name="Google Shape;57;p1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7" name="Google Shape;117;p2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20769" y="4492445"/>
            <a:ext cx="800931" cy="340826"/>
          </a:xfrm>
          <a:prstGeom prst="rect">
            <a:avLst/>
          </a:prstGeom>
          <a:noFill/>
          <a:ln>
            <a:noFill/>
          </a:ln>
        </p:spPr>
      </p:pic>
      <p:sp>
        <p:nvSpPr>
          <p:cNvPr id="118" name="Google Shape;118;p23"/>
          <p:cNvSpPr txBox="1"/>
          <p:nvPr>
            <p:ph type="title"/>
          </p:nvPr>
        </p:nvSpPr>
        <p:spPr>
          <a:xfrm>
            <a:off x="942084" y="340740"/>
            <a:ext cx="7259700" cy="5388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50" lIns="17150" spcFirstLastPara="1" rIns="17150" wrap="square" tIns="17150">
            <a:noAutofit/>
          </a:bodyPr>
          <a:lstStyle/>
          <a:p>
            <a:pPr indent="0" lvl="0" marL="0" marR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600">
                <a:solidFill>
                  <a:srgbClr val="6BC2FF"/>
                </a:solidFill>
                <a:latin typeface="Verdana"/>
                <a:ea typeface="Verdana"/>
                <a:cs typeface="Verdana"/>
                <a:sym typeface="Verdana"/>
              </a:rPr>
              <a:t>Simple Project Set Up</a:t>
            </a:r>
            <a:endParaRPr sz="500"/>
          </a:p>
        </p:txBody>
      </p:sp>
      <p:sp>
        <p:nvSpPr>
          <p:cNvPr id="119" name="Google Shape;119;p23"/>
          <p:cNvSpPr txBox="1"/>
          <p:nvPr>
            <p:ph idx="1" type="body"/>
          </p:nvPr>
        </p:nvSpPr>
        <p:spPr>
          <a:xfrm>
            <a:off x="942084" y="1062957"/>
            <a:ext cx="7259700" cy="25854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50" lIns="17150" spcFirstLastPara="1" rIns="17150" wrap="square" tIns="17150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Roboto"/>
              <a:buChar char="●"/>
            </a:pPr>
            <a:r>
              <a:rPr lang="en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A</a:t>
            </a:r>
            <a:r>
              <a:rPr lang="en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vailable at level 0 via the </a:t>
            </a:r>
            <a:r>
              <a:rPr lang="en">
                <a:solidFill>
                  <a:srgbClr val="67BCF9"/>
                </a:solidFill>
                <a:latin typeface="Roboto"/>
                <a:ea typeface="Roboto"/>
                <a:cs typeface="Roboto"/>
                <a:sym typeface="Roboto"/>
              </a:rPr>
              <a:t>--simple-project</a:t>
            </a:r>
            <a:r>
              <a:rPr lang="en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 switch</a:t>
            </a:r>
            <a:endParaRPr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Roboto"/>
              <a:buChar char="●"/>
            </a:pPr>
            <a:r>
              <a:rPr lang="en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Only source directories need to be specified</a:t>
            </a:r>
            <a:endParaRPr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Roboto"/>
              <a:buChar char="●"/>
            </a:pPr>
            <a:r>
              <a:rPr lang="en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No need to specify any naming scheme</a:t>
            </a:r>
            <a:endParaRPr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 b="1" sz="1500">
              <a:solidFill>
                <a:srgbClr val="FFFFFF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4" name="Google Shape;124;p2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20769" y="4492445"/>
            <a:ext cx="800931" cy="340826"/>
          </a:xfrm>
          <a:prstGeom prst="rect">
            <a:avLst/>
          </a:prstGeom>
          <a:noFill/>
          <a:ln>
            <a:noFill/>
          </a:ln>
        </p:spPr>
      </p:pic>
      <p:sp>
        <p:nvSpPr>
          <p:cNvPr id="125" name="Google Shape;125;p24"/>
          <p:cNvSpPr txBox="1"/>
          <p:nvPr>
            <p:ph type="title"/>
          </p:nvPr>
        </p:nvSpPr>
        <p:spPr>
          <a:xfrm>
            <a:off x="942084" y="340740"/>
            <a:ext cx="7259700" cy="5388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50" lIns="17150" spcFirstLastPara="1" rIns="17150" wrap="square" tIns="17150">
            <a:noAutofit/>
          </a:bodyPr>
          <a:lstStyle/>
          <a:p>
            <a:pPr indent="0" lvl="0" marL="0" marR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600">
                <a:solidFill>
                  <a:srgbClr val="6BC2FF"/>
                </a:solidFill>
                <a:latin typeface="Verdana"/>
                <a:ea typeface="Verdana"/>
                <a:cs typeface="Verdana"/>
                <a:sym typeface="Verdana"/>
              </a:rPr>
              <a:t>Security Report</a:t>
            </a:r>
            <a:endParaRPr sz="500"/>
          </a:p>
        </p:txBody>
      </p:sp>
      <p:sp>
        <p:nvSpPr>
          <p:cNvPr id="126" name="Google Shape;126;p24"/>
          <p:cNvSpPr txBox="1"/>
          <p:nvPr>
            <p:ph idx="1" type="body"/>
          </p:nvPr>
        </p:nvSpPr>
        <p:spPr>
          <a:xfrm>
            <a:off x="942084" y="1062957"/>
            <a:ext cx="7259700" cy="25854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50" lIns="17150" spcFirstLastPara="1" rIns="17150" wrap="square" tIns="171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 b="1" sz="1500">
              <a:solidFill>
                <a:srgbClr val="FFFFFF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127" name="Google Shape;127;p2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473700" y="955975"/>
            <a:ext cx="6196451" cy="36001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2" name="Google Shape;132;p2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20769" y="4492445"/>
            <a:ext cx="800931" cy="340826"/>
          </a:xfrm>
          <a:prstGeom prst="rect">
            <a:avLst/>
          </a:prstGeom>
          <a:noFill/>
          <a:ln>
            <a:noFill/>
          </a:ln>
        </p:spPr>
      </p:pic>
      <p:sp>
        <p:nvSpPr>
          <p:cNvPr id="133" name="Google Shape;133;p25"/>
          <p:cNvSpPr txBox="1"/>
          <p:nvPr>
            <p:ph type="title"/>
          </p:nvPr>
        </p:nvSpPr>
        <p:spPr>
          <a:xfrm>
            <a:off x="942084" y="340740"/>
            <a:ext cx="7259700" cy="5388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50" lIns="17150" spcFirstLastPara="1" rIns="17150" wrap="square" tIns="17150">
            <a:noAutofit/>
          </a:bodyPr>
          <a:lstStyle/>
          <a:p>
            <a:pPr indent="0" lvl="0" marL="0" marR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600">
                <a:solidFill>
                  <a:srgbClr val="6BC2FF"/>
                </a:solidFill>
                <a:latin typeface="Verdana"/>
                <a:ea typeface="Verdana"/>
                <a:cs typeface="Verdana"/>
                <a:sym typeface="Verdana"/>
              </a:rPr>
              <a:t>Major Documentation Updates</a:t>
            </a:r>
            <a:endParaRPr sz="500"/>
          </a:p>
        </p:txBody>
      </p:sp>
      <p:sp>
        <p:nvSpPr>
          <p:cNvPr id="134" name="Google Shape;134;p25"/>
          <p:cNvSpPr txBox="1"/>
          <p:nvPr>
            <p:ph idx="1" type="body"/>
          </p:nvPr>
        </p:nvSpPr>
        <p:spPr>
          <a:xfrm>
            <a:off x="942084" y="1062957"/>
            <a:ext cx="7259700" cy="25854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50" lIns="17150" spcFirstLastPara="1" rIns="17150" wrap="square" tIns="17150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Roboto"/>
              <a:buChar char="●"/>
            </a:pPr>
            <a:r>
              <a:rPr lang="en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Reorganization</a:t>
            </a:r>
            <a:endParaRPr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Roboto"/>
              <a:buChar char="●"/>
            </a:pPr>
            <a:r>
              <a:rPr lang="en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Many user workflows documented</a:t>
            </a:r>
            <a:endParaRPr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oboto"/>
              <a:buChar char="○"/>
            </a:pPr>
            <a:r>
              <a:rPr i="1" lang="en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Analyzing code locally prior to commit</a:t>
            </a:r>
            <a:endParaRPr i="1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oboto"/>
              <a:buChar char="○"/>
            </a:pPr>
            <a:r>
              <a:rPr i="1" lang="en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Nightly runs on a server</a:t>
            </a:r>
            <a:endParaRPr i="1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oboto"/>
              <a:buChar char="○"/>
            </a:pPr>
            <a:r>
              <a:rPr i="1" lang="en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Continuous runs on a server after each change</a:t>
            </a:r>
            <a:endParaRPr i="1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oboto"/>
              <a:buChar char="○"/>
            </a:pPr>
            <a:r>
              <a:rPr i="1" lang="en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Combined desktop/nightly run</a:t>
            </a:r>
            <a:endParaRPr i="1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oboto"/>
              <a:buChar char="○"/>
            </a:pPr>
            <a:r>
              <a:rPr i="1" lang="en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Combined continuous/nightly run</a:t>
            </a:r>
            <a:endParaRPr i="1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oboto"/>
              <a:buChar char="○"/>
            </a:pPr>
            <a:r>
              <a:rPr i="1" lang="en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Combined desktop/continuous/nightly run</a:t>
            </a:r>
            <a:endParaRPr i="1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oboto"/>
              <a:buChar char="○"/>
            </a:pPr>
            <a:r>
              <a:rPr i="1" lang="en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Software customization per project</a:t>
            </a:r>
            <a:endParaRPr i="1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oboto"/>
              <a:buChar char="○"/>
            </a:pPr>
            <a:r>
              <a:rPr i="1" lang="en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Compare local changes with master</a:t>
            </a:r>
            <a:endParaRPr i="1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oboto"/>
              <a:buChar char="○"/>
            </a:pPr>
            <a:r>
              <a:rPr i="1" lang="en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Multiple teams analyzing multiple subsystems</a:t>
            </a:r>
            <a:endParaRPr i="1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oboto"/>
              <a:buChar char="○"/>
            </a:pPr>
            <a:r>
              <a:rPr i="1" lang="en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Use CodePeer to generate a security report</a:t>
            </a:r>
            <a:endParaRPr i="1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9" name="Google Shape;139;p2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20769" y="4492445"/>
            <a:ext cx="800931" cy="340826"/>
          </a:xfrm>
          <a:prstGeom prst="rect">
            <a:avLst/>
          </a:prstGeom>
          <a:noFill/>
          <a:ln>
            <a:noFill/>
          </a:ln>
        </p:spPr>
      </p:pic>
      <p:sp>
        <p:nvSpPr>
          <p:cNvPr id="140" name="Google Shape;140;p26"/>
          <p:cNvSpPr txBox="1"/>
          <p:nvPr>
            <p:ph type="title"/>
          </p:nvPr>
        </p:nvSpPr>
        <p:spPr>
          <a:xfrm>
            <a:off x="942084" y="340740"/>
            <a:ext cx="7259700" cy="5388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50" lIns="17150" spcFirstLastPara="1" rIns="17150" wrap="square" tIns="17150">
            <a:noAutofit/>
          </a:bodyPr>
          <a:lstStyle/>
          <a:p>
            <a:pPr indent="0" lvl="0" marL="0" marR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600">
                <a:solidFill>
                  <a:srgbClr val="6BC2FF"/>
                </a:solidFill>
                <a:latin typeface="Verdana"/>
                <a:ea typeface="Verdana"/>
                <a:cs typeface="Verdana"/>
                <a:sym typeface="Verdana"/>
              </a:rPr>
              <a:t>GNATcheck integration</a:t>
            </a:r>
            <a:endParaRPr sz="500"/>
          </a:p>
        </p:txBody>
      </p:sp>
      <p:sp>
        <p:nvSpPr>
          <p:cNvPr id="141" name="Google Shape;141;p26"/>
          <p:cNvSpPr txBox="1"/>
          <p:nvPr>
            <p:ph idx="1" type="body"/>
          </p:nvPr>
        </p:nvSpPr>
        <p:spPr>
          <a:xfrm>
            <a:off x="942084" y="1062957"/>
            <a:ext cx="7259700" cy="25854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50" lIns="17150" spcFirstLastPara="1" rIns="17150" wrap="square" tIns="17150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Roboto"/>
              <a:buChar char="●"/>
            </a:pPr>
            <a:r>
              <a:rPr lang="en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Coding standard checker</a:t>
            </a:r>
            <a:endParaRPr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Roboto"/>
              <a:buChar char="●"/>
            </a:pPr>
            <a:r>
              <a:rPr lang="en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Can be launched automatically by CodePeer</a:t>
            </a:r>
            <a:endParaRPr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Roboto"/>
              <a:buChar char="●"/>
            </a:pPr>
            <a:r>
              <a:rPr lang="en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Results are integrated in the database</a:t>
            </a:r>
            <a:endParaRPr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Roboto"/>
              <a:buChar char="●"/>
            </a:pPr>
            <a:r>
              <a:rPr lang="en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Displayed in GPS, HTML, ...</a:t>
            </a:r>
            <a:endParaRPr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45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6" name="Google Shape;146;p2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20769" y="4492445"/>
            <a:ext cx="800931" cy="340826"/>
          </a:xfrm>
          <a:prstGeom prst="rect">
            <a:avLst/>
          </a:prstGeom>
          <a:noFill/>
          <a:ln>
            <a:noFill/>
          </a:ln>
        </p:spPr>
      </p:pic>
      <p:sp>
        <p:nvSpPr>
          <p:cNvPr id="147" name="Google Shape;147;p27"/>
          <p:cNvSpPr txBox="1"/>
          <p:nvPr>
            <p:ph type="title"/>
          </p:nvPr>
        </p:nvSpPr>
        <p:spPr>
          <a:xfrm>
            <a:off x="942084" y="340740"/>
            <a:ext cx="7259700" cy="5388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50" lIns="17150" spcFirstLastPara="1" rIns="17150" wrap="square" tIns="17150">
            <a:noAutofit/>
          </a:bodyPr>
          <a:lstStyle/>
          <a:p>
            <a:pPr indent="0" lvl="0" marL="0" marR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600">
                <a:solidFill>
                  <a:srgbClr val="6BC2FF"/>
                </a:solidFill>
                <a:latin typeface="Verdana"/>
                <a:ea typeface="Verdana"/>
                <a:cs typeface="Verdana"/>
                <a:sym typeface="Verdana"/>
              </a:rPr>
              <a:t>GPS Client/Server</a:t>
            </a:r>
            <a:endParaRPr sz="500"/>
          </a:p>
        </p:txBody>
      </p:sp>
      <p:sp>
        <p:nvSpPr>
          <p:cNvPr id="148" name="Google Shape;148;p27"/>
          <p:cNvSpPr txBox="1"/>
          <p:nvPr>
            <p:ph idx="1" type="body"/>
          </p:nvPr>
        </p:nvSpPr>
        <p:spPr>
          <a:xfrm>
            <a:off x="942084" y="1062957"/>
            <a:ext cx="7259700" cy="25854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50" lIns="17150" spcFirstLastPara="1" rIns="17150" wrap="square" tIns="171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Access CodePeer results remotely</a:t>
            </a:r>
            <a:endParaRPr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rPr lang="en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Perform manual review of messages remotely</a:t>
            </a:r>
            <a:endParaRPr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52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" name="Google Shape;153;p2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20769" y="4492445"/>
            <a:ext cx="800931" cy="340826"/>
          </a:xfrm>
          <a:prstGeom prst="rect">
            <a:avLst/>
          </a:prstGeom>
          <a:noFill/>
          <a:ln>
            <a:noFill/>
          </a:ln>
        </p:spPr>
      </p:pic>
      <p:sp>
        <p:nvSpPr>
          <p:cNvPr id="154" name="Google Shape;154;p28"/>
          <p:cNvSpPr txBox="1"/>
          <p:nvPr>
            <p:ph type="title"/>
          </p:nvPr>
        </p:nvSpPr>
        <p:spPr>
          <a:xfrm>
            <a:off x="942084" y="340740"/>
            <a:ext cx="7259700" cy="5388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50" lIns="17150" spcFirstLastPara="1" rIns="17150" wrap="square" tIns="17150">
            <a:noAutofit/>
          </a:bodyPr>
          <a:lstStyle/>
          <a:p>
            <a:pPr indent="0" lvl="0" marL="0" marR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600">
                <a:solidFill>
                  <a:srgbClr val="6BC2FF"/>
                </a:solidFill>
                <a:latin typeface="Verdana"/>
                <a:ea typeface="Verdana"/>
                <a:cs typeface="Verdana"/>
                <a:sym typeface="Verdana"/>
              </a:rPr>
              <a:t>Improved display of backtraces</a:t>
            </a:r>
            <a:endParaRPr sz="500"/>
          </a:p>
        </p:txBody>
      </p:sp>
      <p:pic>
        <p:nvPicPr>
          <p:cNvPr id="155" name="Google Shape;155;p2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497950" y="879540"/>
            <a:ext cx="6057609" cy="395916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59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29"/>
          <p:cNvSpPr/>
          <p:nvPr/>
        </p:nvSpPr>
        <p:spPr>
          <a:xfrm>
            <a:off x="1651000" y="1460500"/>
            <a:ext cx="4810200" cy="1111200"/>
          </a:xfrm>
          <a:prstGeom prst="roundRect">
            <a:avLst>
              <a:gd fmla="val 16667" name="adj"/>
            </a:avLst>
          </a:prstGeom>
          <a:solidFill>
            <a:srgbClr val="6D9EEB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61" name="Google Shape;161;p2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20769" y="4492445"/>
            <a:ext cx="800931" cy="340826"/>
          </a:xfrm>
          <a:prstGeom prst="rect">
            <a:avLst/>
          </a:prstGeom>
          <a:noFill/>
          <a:ln>
            <a:noFill/>
          </a:ln>
        </p:spPr>
      </p:pic>
      <p:sp>
        <p:nvSpPr>
          <p:cNvPr id="162" name="Google Shape;162;p29"/>
          <p:cNvSpPr txBox="1"/>
          <p:nvPr>
            <p:ph type="title"/>
          </p:nvPr>
        </p:nvSpPr>
        <p:spPr>
          <a:xfrm>
            <a:off x="942084" y="340740"/>
            <a:ext cx="7259700" cy="5388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50" lIns="17150" spcFirstLastPara="1" rIns="17150" wrap="square" tIns="17150">
            <a:noAutofit/>
          </a:bodyPr>
          <a:lstStyle/>
          <a:p>
            <a:pPr indent="0" lvl="0" marL="0" marR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600">
                <a:solidFill>
                  <a:srgbClr val="6BC2FF"/>
                </a:solidFill>
                <a:latin typeface="Verdana"/>
                <a:ea typeface="Verdana"/>
                <a:cs typeface="Verdana"/>
                <a:sym typeface="Verdana"/>
              </a:rPr>
              <a:t>Detailed Timing Info</a:t>
            </a:r>
            <a:endParaRPr sz="500"/>
          </a:p>
        </p:txBody>
      </p:sp>
      <p:sp>
        <p:nvSpPr>
          <p:cNvPr id="163" name="Google Shape;163;p29"/>
          <p:cNvSpPr txBox="1"/>
          <p:nvPr/>
        </p:nvSpPr>
        <p:spPr>
          <a:xfrm>
            <a:off x="1704975" y="1443050"/>
            <a:ext cx="4992600" cy="1190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lt1"/>
                </a:solidFill>
                <a:latin typeface="Courier New"/>
                <a:ea typeface="Courier New"/>
                <a:cs typeface="Courier New"/>
                <a:sym typeface="Courier New"/>
              </a:rPr>
              <a:t>analyzed admin.scil in 1.21 seconds</a:t>
            </a:r>
            <a:endParaRPr>
              <a:solidFill>
                <a:schemeClr val="lt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lt1"/>
                </a:solidFill>
                <a:latin typeface="Courier New"/>
                <a:ea typeface="Courier New"/>
                <a:cs typeface="Courier New"/>
                <a:sym typeface="Courier New"/>
              </a:rPr>
              <a:t>analyzed msgproc__body.scil in 0.09 seconds</a:t>
            </a:r>
            <a:endParaRPr>
              <a:solidFill>
                <a:schemeClr val="lt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lt1"/>
                </a:solidFill>
                <a:latin typeface="Courier New"/>
                <a:ea typeface="Courier New"/>
                <a:cs typeface="Courier New"/>
                <a:sym typeface="Courier New"/>
              </a:rPr>
              <a:t>analyzed msgproc.scil in 0.00 seconds</a:t>
            </a:r>
            <a:endParaRPr>
              <a:solidFill>
                <a:schemeClr val="lt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400"/>
              </a:spcBef>
              <a:spcAft>
                <a:spcPts val="4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lt1"/>
                </a:solidFill>
                <a:latin typeface="Courier New"/>
                <a:ea typeface="Courier New"/>
                <a:cs typeface="Courier New"/>
                <a:sym typeface="Courier New"/>
              </a:rPr>
              <a:t>analyzed cryptotypes.scil in 6.02 seconds</a:t>
            </a:r>
            <a:endParaRPr>
              <a:solidFill>
                <a:schemeClr val="lt1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67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30"/>
          <p:cNvSpPr/>
          <p:nvPr/>
        </p:nvSpPr>
        <p:spPr>
          <a:xfrm>
            <a:off x="930688" y="1598470"/>
            <a:ext cx="2069700" cy="2342400"/>
          </a:xfrm>
          <a:prstGeom prst="roundRect">
            <a:avLst>
              <a:gd fmla="val 7476" name="adj"/>
            </a:avLst>
          </a:prstGeom>
          <a:solidFill>
            <a:srgbClr val="1D486F"/>
          </a:solidFill>
          <a:ln>
            <a:noFill/>
          </a:ln>
        </p:spPr>
        <p:txBody>
          <a:bodyPr anchorCtr="0" anchor="t" bIns="190500" lIns="190500" spcFirstLastPara="1" rIns="190500" wrap="square" tIns="19050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n" sz="180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Ability to show only new messages</a:t>
            </a:r>
            <a:endParaRPr sz="500"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69" name="Google Shape;169;p30"/>
          <p:cNvSpPr/>
          <p:nvPr/>
        </p:nvSpPr>
        <p:spPr>
          <a:xfrm>
            <a:off x="3537140" y="1598470"/>
            <a:ext cx="2069700" cy="2342400"/>
          </a:xfrm>
          <a:prstGeom prst="roundRect">
            <a:avLst>
              <a:gd fmla="val 7476" name="adj"/>
            </a:avLst>
          </a:prstGeom>
          <a:solidFill>
            <a:srgbClr val="1D486F"/>
          </a:solidFill>
          <a:ln>
            <a:noFill/>
          </a:ln>
        </p:spPr>
        <p:txBody>
          <a:bodyPr anchorCtr="0" anchor="t" bIns="190500" lIns="190500" spcFirstLastPara="1" rIns="190500" wrap="square" tIns="19050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n" sz="180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Ability to compare any two runs</a:t>
            </a:r>
            <a:endParaRPr sz="500"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170" name="Google Shape;170;p3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20769" y="4492445"/>
            <a:ext cx="800931" cy="340826"/>
          </a:xfrm>
          <a:prstGeom prst="rect">
            <a:avLst/>
          </a:prstGeom>
          <a:noFill/>
          <a:ln>
            <a:noFill/>
          </a:ln>
        </p:spPr>
      </p:pic>
      <p:sp>
        <p:nvSpPr>
          <p:cNvPr id="171" name="Google Shape;171;p30"/>
          <p:cNvSpPr txBox="1"/>
          <p:nvPr>
            <p:ph type="title"/>
          </p:nvPr>
        </p:nvSpPr>
        <p:spPr>
          <a:xfrm>
            <a:off x="942084" y="340740"/>
            <a:ext cx="7259700" cy="5388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50" lIns="17150" spcFirstLastPara="1" rIns="17150" wrap="square" tIns="17150">
            <a:noAutofit/>
          </a:bodyPr>
          <a:lstStyle/>
          <a:p>
            <a:pPr indent="0" lvl="0" marL="0" marR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600">
                <a:solidFill>
                  <a:srgbClr val="6BC2FF"/>
                </a:solidFill>
                <a:latin typeface="Verdana"/>
                <a:ea typeface="Verdana"/>
                <a:cs typeface="Verdana"/>
                <a:sym typeface="Verdana"/>
              </a:rPr>
              <a:t>Other Features (</a:t>
            </a:r>
            <a:r>
              <a:rPr b="1" lang="en" sz="2600">
                <a:solidFill>
                  <a:srgbClr val="6BC2FF"/>
                </a:solidFill>
                <a:latin typeface="Verdana"/>
                <a:ea typeface="Verdana"/>
                <a:cs typeface="Verdana"/>
                <a:sym typeface="Verdana"/>
              </a:rPr>
              <a:t>1/2)</a:t>
            </a:r>
            <a:endParaRPr sz="500"/>
          </a:p>
        </p:txBody>
      </p:sp>
      <p:sp>
        <p:nvSpPr>
          <p:cNvPr id="172" name="Google Shape;172;p30"/>
          <p:cNvSpPr/>
          <p:nvPr/>
        </p:nvSpPr>
        <p:spPr>
          <a:xfrm>
            <a:off x="6143592" y="1598470"/>
            <a:ext cx="2069700" cy="2342400"/>
          </a:xfrm>
          <a:prstGeom prst="roundRect">
            <a:avLst>
              <a:gd fmla="val 7476" name="adj"/>
            </a:avLst>
          </a:prstGeom>
          <a:solidFill>
            <a:srgbClr val="1D486F"/>
          </a:solidFill>
          <a:ln>
            <a:noFill/>
          </a:ln>
        </p:spPr>
        <p:txBody>
          <a:bodyPr anchorCtr="0" anchor="t" bIns="190500" lIns="190500" spcFirstLastPara="1" rIns="190500" wrap="square" tIns="19050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n" sz="180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Filter messages via switches</a:t>
            </a:r>
            <a:endParaRPr sz="500">
              <a:latin typeface="Verdana"/>
              <a:ea typeface="Verdana"/>
              <a:cs typeface="Verdana"/>
              <a:sym typeface="Verdana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76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p31"/>
          <p:cNvSpPr/>
          <p:nvPr/>
        </p:nvSpPr>
        <p:spPr>
          <a:xfrm>
            <a:off x="930688" y="1598470"/>
            <a:ext cx="2069700" cy="2342400"/>
          </a:xfrm>
          <a:prstGeom prst="roundRect">
            <a:avLst>
              <a:gd fmla="val 7476" name="adj"/>
            </a:avLst>
          </a:prstGeom>
          <a:solidFill>
            <a:srgbClr val="1D486F"/>
          </a:solidFill>
          <a:ln>
            <a:noFill/>
          </a:ln>
        </p:spPr>
        <p:txBody>
          <a:bodyPr anchorCtr="0" anchor="t" bIns="190500" lIns="190500" spcFirstLastPara="1" rIns="190500" wrap="square" tIns="19050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n" sz="180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Reproducible successive runs</a:t>
            </a:r>
            <a:endParaRPr sz="500"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78" name="Google Shape;178;p31"/>
          <p:cNvSpPr/>
          <p:nvPr/>
        </p:nvSpPr>
        <p:spPr>
          <a:xfrm>
            <a:off x="3537140" y="1598470"/>
            <a:ext cx="2069700" cy="2342400"/>
          </a:xfrm>
          <a:prstGeom prst="roundRect">
            <a:avLst>
              <a:gd fmla="val 7476" name="adj"/>
            </a:avLst>
          </a:prstGeom>
          <a:solidFill>
            <a:srgbClr val="1D486F"/>
          </a:solidFill>
          <a:ln>
            <a:noFill/>
          </a:ln>
        </p:spPr>
        <p:txBody>
          <a:bodyPr anchorCtr="0" anchor="t" bIns="190500" lIns="190500" spcFirstLastPara="1" rIns="190500" wrap="square" tIns="19050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n" sz="180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Performing reviews via a CSV file</a:t>
            </a:r>
            <a:endParaRPr sz="500"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179" name="Google Shape;179;p3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20769" y="4492445"/>
            <a:ext cx="800931" cy="340826"/>
          </a:xfrm>
          <a:prstGeom prst="rect">
            <a:avLst/>
          </a:prstGeom>
          <a:noFill/>
          <a:ln>
            <a:noFill/>
          </a:ln>
        </p:spPr>
      </p:pic>
      <p:sp>
        <p:nvSpPr>
          <p:cNvPr id="180" name="Google Shape;180;p31"/>
          <p:cNvSpPr txBox="1"/>
          <p:nvPr>
            <p:ph type="title"/>
          </p:nvPr>
        </p:nvSpPr>
        <p:spPr>
          <a:xfrm>
            <a:off x="942084" y="340740"/>
            <a:ext cx="7259700" cy="5388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50" lIns="17150" spcFirstLastPara="1" rIns="17150" wrap="square" tIns="17150">
            <a:noAutofit/>
          </a:bodyPr>
          <a:lstStyle/>
          <a:p>
            <a:pPr indent="0" lvl="0" marL="0" marR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600">
                <a:solidFill>
                  <a:srgbClr val="6BC2FF"/>
                </a:solidFill>
                <a:latin typeface="Verdana"/>
                <a:ea typeface="Verdana"/>
                <a:cs typeface="Verdana"/>
                <a:sym typeface="Verdana"/>
              </a:rPr>
              <a:t>Other Features (2/2)</a:t>
            </a:r>
            <a:endParaRPr sz="500"/>
          </a:p>
        </p:txBody>
      </p:sp>
      <p:sp>
        <p:nvSpPr>
          <p:cNvPr id="181" name="Google Shape;181;p31"/>
          <p:cNvSpPr/>
          <p:nvPr/>
        </p:nvSpPr>
        <p:spPr>
          <a:xfrm>
            <a:off x="6143592" y="1598470"/>
            <a:ext cx="2069700" cy="2342400"/>
          </a:xfrm>
          <a:prstGeom prst="roundRect">
            <a:avLst>
              <a:gd fmla="val 7476" name="adj"/>
            </a:avLst>
          </a:prstGeom>
          <a:solidFill>
            <a:srgbClr val="1D486F"/>
          </a:solidFill>
          <a:ln>
            <a:noFill/>
          </a:ln>
        </p:spPr>
        <p:txBody>
          <a:bodyPr anchorCtr="0" anchor="t" bIns="190500" lIns="190500" spcFirstLastPara="1" rIns="190500" wrap="square" tIns="19050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n" sz="180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Improved precision and analysis time</a:t>
            </a:r>
            <a:endParaRPr sz="500">
              <a:latin typeface="Verdana"/>
              <a:ea typeface="Verdana"/>
              <a:cs typeface="Verdana"/>
              <a:sym typeface="Verdana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85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6" name="Google Shape;186;p3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20769" y="4492445"/>
            <a:ext cx="800931" cy="340826"/>
          </a:xfrm>
          <a:prstGeom prst="rect">
            <a:avLst/>
          </a:prstGeom>
          <a:noFill/>
          <a:ln>
            <a:noFill/>
          </a:ln>
        </p:spPr>
      </p:pic>
      <p:sp>
        <p:nvSpPr>
          <p:cNvPr id="187" name="Google Shape;187;p32"/>
          <p:cNvSpPr txBox="1"/>
          <p:nvPr>
            <p:ph type="title"/>
          </p:nvPr>
        </p:nvSpPr>
        <p:spPr>
          <a:xfrm>
            <a:off x="942084" y="340740"/>
            <a:ext cx="7259700" cy="5388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50" lIns="17150" spcFirstLastPara="1" rIns="17150" wrap="square" tIns="17150">
            <a:noAutofit/>
          </a:bodyPr>
          <a:lstStyle/>
          <a:p>
            <a:pPr indent="0" lvl="0" marL="0" marR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600">
                <a:solidFill>
                  <a:srgbClr val="6BC2FF"/>
                </a:solidFill>
                <a:latin typeface="Verdana"/>
                <a:ea typeface="Verdana"/>
                <a:cs typeface="Verdana"/>
                <a:sym typeface="Verdana"/>
              </a:rPr>
              <a:t>CodePeer Mentorship</a:t>
            </a:r>
            <a:endParaRPr sz="500"/>
          </a:p>
        </p:txBody>
      </p:sp>
      <p:sp>
        <p:nvSpPr>
          <p:cNvPr id="188" name="Google Shape;188;p32"/>
          <p:cNvSpPr txBox="1"/>
          <p:nvPr>
            <p:ph idx="1" type="body"/>
          </p:nvPr>
        </p:nvSpPr>
        <p:spPr>
          <a:xfrm>
            <a:off x="942084" y="1062957"/>
            <a:ext cx="7259700" cy="25854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50" lIns="17150" spcFirstLastPara="1" rIns="17150" wrap="square" tIns="171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" name="Google Shape;62;p1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48541" y="1105349"/>
            <a:ext cx="1675440" cy="712962"/>
          </a:xfrm>
          <a:prstGeom prst="rect">
            <a:avLst/>
          </a:prstGeom>
          <a:noFill/>
          <a:ln>
            <a:noFill/>
          </a:ln>
        </p:spPr>
      </p:pic>
      <p:sp>
        <p:nvSpPr>
          <p:cNvPr id="63" name="Google Shape;63;p15"/>
          <p:cNvSpPr txBox="1"/>
          <p:nvPr>
            <p:ph type="title"/>
          </p:nvPr>
        </p:nvSpPr>
        <p:spPr>
          <a:xfrm>
            <a:off x="978932" y="2188698"/>
            <a:ext cx="6235391" cy="973364"/>
          </a:xfrm>
          <a:prstGeom prst="rect">
            <a:avLst/>
          </a:prstGeom>
          <a:noFill/>
          <a:ln>
            <a:noFill/>
          </a:ln>
        </p:spPr>
        <p:txBody>
          <a:bodyPr anchorCtr="0" anchor="t" bIns="17150" lIns="17150" spcFirstLastPara="1" rIns="17150" wrap="square" tIns="17150">
            <a:noAutofit/>
          </a:bodyPr>
          <a:lstStyle/>
          <a:p>
            <a:pPr indent="0" lvl="0" marL="0" marR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60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CodePeer Update</a:t>
            </a:r>
            <a:endParaRPr sz="500"/>
          </a:p>
        </p:txBody>
      </p:sp>
      <p:sp>
        <p:nvSpPr>
          <p:cNvPr id="64" name="Google Shape;64;p15"/>
          <p:cNvSpPr/>
          <p:nvPr/>
        </p:nvSpPr>
        <p:spPr>
          <a:xfrm>
            <a:off x="978932" y="3312080"/>
            <a:ext cx="6235391" cy="518409"/>
          </a:xfrm>
          <a:prstGeom prst="rect">
            <a:avLst/>
          </a:prstGeom>
          <a:noFill/>
          <a:ln>
            <a:noFill/>
          </a:ln>
        </p:spPr>
        <p:txBody>
          <a:bodyPr anchorCtr="0" anchor="t" bIns="17150" lIns="17150" spcFirstLastPara="1" rIns="17150" wrap="square" tIns="17150">
            <a:noAutofit/>
          </a:bodyPr>
          <a:lstStyle/>
          <a:p>
            <a:pPr indent="0" lvl="0" marL="0" marR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100">
                <a:solidFill>
                  <a:srgbClr val="357DB0"/>
                </a:solidFill>
                <a:latin typeface="Verdana"/>
                <a:ea typeface="Verdana"/>
                <a:cs typeface="Verdana"/>
                <a:sym typeface="Verdana"/>
              </a:rPr>
              <a:t>Arnaud Charlet</a:t>
            </a:r>
            <a:endParaRPr b="1" sz="1100">
              <a:solidFill>
                <a:srgbClr val="357DB0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0" lvl="0" marL="0" marR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100">
                <a:solidFill>
                  <a:srgbClr val="357DB0"/>
                </a:solidFill>
                <a:latin typeface="Verdana"/>
                <a:ea typeface="Verdana"/>
                <a:cs typeface="Verdana"/>
                <a:sym typeface="Verdana"/>
              </a:rPr>
              <a:t>2018-10-04</a:t>
            </a:r>
            <a:endParaRPr b="1" sz="1100">
              <a:solidFill>
                <a:srgbClr val="357DB0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92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3" name="Google Shape;193;p3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98102" y="1567918"/>
            <a:ext cx="4717953" cy="200766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="0">
  <p:cSld>
    <p:spTree>
      <p:nvGrpSpPr>
        <p:cNvPr id="197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8" name="Google Shape;198;p3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20769" y="4492445"/>
            <a:ext cx="800930" cy="340826"/>
          </a:xfrm>
          <a:prstGeom prst="rect">
            <a:avLst/>
          </a:prstGeom>
          <a:noFill/>
          <a:ln>
            <a:noFill/>
          </a:ln>
        </p:spPr>
      </p:pic>
      <p:sp>
        <p:nvSpPr>
          <p:cNvPr id="199" name="Google Shape;199;p34"/>
          <p:cNvSpPr txBox="1"/>
          <p:nvPr>
            <p:ph type="title"/>
          </p:nvPr>
        </p:nvSpPr>
        <p:spPr>
          <a:xfrm>
            <a:off x="942084" y="340740"/>
            <a:ext cx="7259832" cy="538898"/>
          </a:xfrm>
          <a:prstGeom prst="rect">
            <a:avLst/>
          </a:prstGeom>
          <a:noFill/>
          <a:ln>
            <a:noFill/>
          </a:ln>
        </p:spPr>
        <p:txBody>
          <a:bodyPr anchorCtr="0" anchor="t" bIns="17150" lIns="17150" spcFirstLastPara="1" rIns="17150" wrap="square" tIns="17150">
            <a:noAutofit/>
          </a:bodyPr>
          <a:lstStyle/>
          <a:p>
            <a:pPr indent="0" lvl="0" marL="0" marR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" sz="2600" u="none" cap="none" strike="noStrike">
                <a:solidFill>
                  <a:srgbClr val="6BC2FF"/>
                </a:solidFill>
                <a:latin typeface="Verdana"/>
                <a:ea typeface="Verdana"/>
                <a:cs typeface="Verdana"/>
                <a:sym typeface="Verdana"/>
              </a:rPr>
              <a:t>Peer Reviews</a:t>
            </a:r>
            <a:endParaRPr sz="500"/>
          </a:p>
        </p:txBody>
      </p:sp>
      <p:sp>
        <p:nvSpPr>
          <p:cNvPr id="200" name="Google Shape;200;p34"/>
          <p:cNvSpPr/>
          <p:nvPr/>
        </p:nvSpPr>
        <p:spPr>
          <a:xfrm>
            <a:off x="889348" y="1697592"/>
            <a:ext cx="3488758" cy="1558815"/>
          </a:xfrm>
          <a:prstGeom prst="roundRect">
            <a:avLst>
              <a:gd fmla="val 9927" name="adj"/>
            </a:avLst>
          </a:prstGeom>
          <a:solidFill>
            <a:srgbClr val="1D486F"/>
          </a:solidFill>
          <a:ln>
            <a:noFill/>
          </a:ln>
        </p:spPr>
        <p:txBody>
          <a:bodyPr anchorCtr="0" anchor="t" bIns="190500" lIns="190500" spcFirstLastPara="1" rIns="190500" wrap="square" tIns="1905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" sz="1500" u="none" cap="none" strike="noStrike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Contracts can be used in place of (some) information documentation</a:t>
            </a:r>
            <a:endParaRPr sz="500"/>
          </a:p>
        </p:txBody>
      </p:sp>
      <p:sp>
        <p:nvSpPr>
          <p:cNvPr id="201" name="Google Shape;201;p34"/>
          <p:cNvSpPr/>
          <p:nvPr/>
        </p:nvSpPr>
        <p:spPr>
          <a:xfrm>
            <a:off x="4765894" y="1697592"/>
            <a:ext cx="3488758" cy="1558815"/>
          </a:xfrm>
          <a:prstGeom prst="roundRect">
            <a:avLst>
              <a:gd fmla="val 9927" name="adj"/>
            </a:avLst>
          </a:prstGeom>
          <a:solidFill>
            <a:srgbClr val="1D486F"/>
          </a:solidFill>
          <a:ln>
            <a:noFill/>
          </a:ln>
        </p:spPr>
        <p:txBody>
          <a:bodyPr anchorCtr="0" anchor="t" bIns="190500" lIns="190500" spcFirstLastPara="1" rIns="190500" wrap="square" tIns="1905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" sz="1500" u="none" cap="none" strike="noStrike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GNAT Doc (will) include contracts in generated documentation</a:t>
            </a:r>
            <a:endParaRPr sz="50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="0">
  <p:cSld>
    <p:spTree>
      <p:nvGrpSpPr>
        <p:cNvPr id="205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6" name="Google Shape;206;p3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20769" y="4492445"/>
            <a:ext cx="800930" cy="340826"/>
          </a:xfrm>
          <a:prstGeom prst="rect">
            <a:avLst/>
          </a:prstGeom>
          <a:noFill/>
          <a:ln>
            <a:noFill/>
          </a:ln>
        </p:spPr>
      </p:pic>
      <p:sp>
        <p:nvSpPr>
          <p:cNvPr id="207" name="Google Shape;207;p35"/>
          <p:cNvSpPr txBox="1"/>
          <p:nvPr>
            <p:ph type="title"/>
          </p:nvPr>
        </p:nvSpPr>
        <p:spPr>
          <a:xfrm>
            <a:off x="938948" y="338450"/>
            <a:ext cx="7259832" cy="538898"/>
          </a:xfrm>
          <a:prstGeom prst="rect">
            <a:avLst/>
          </a:prstGeom>
          <a:noFill/>
          <a:ln>
            <a:noFill/>
          </a:ln>
        </p:spPr>
        <p:txBody>
          <a:bodyPr anchorCtr="0" anchor="t" bIns="17150" lIns="17150" spcFirstLastPara="1" rIns="17150" wrap="square" tIns="17150">
            <a:noAutofit/>
          </a:bodyPr>
          <a:lstStyle/>
          <a:p>
            <a:pPr indent="0" lvl="0" marL="0" marR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" sz="2600" u="none" cap="none" strike="noStrike">
                <a:solidFill>
                  <a:srgbClr val="6BC2FF"/>
                </a:solidFill>
                <a:latin typeface="Verdana"/>
                <a:ea typeface="Verdana"/>
                <a:cs typeface="Verdana"/>
                <a:sym typeface="Verdana"/>
              </a:rPr>
              <a:t>Peer Reviews</a:t>
            </a:r>
            <a:endParaRPr sz="500"/>
          </a:p>
        </p:txBody>
      </p:sp>
      <p:sp>
        <p:nvSpPr>
          <p:cNvPr id="208" name="Google Shape;208;p35"/>
          <p:cNvSpPr/>
          <p:nvPr/>
        </p:nvSpPr>
        <p:spPr>
          <a:xfrm>
            <a:off x="938948" y="1915773"/>
            <a:ext cx="1670889" cy="1311955"/>
          </a:xfrm>
          <a:prstGeom prst="roundRect">
            <a:avLst>
              <a:gd fmla="val 9522" name="adj"/>
            </a:avLst>
          </a:prstGeom>
          <a:solidFill>
            <a:srgbClr val="1D486F"/>
          </a:solidFill>
          <a:ln>
            <a:noFill/>
          </a:ln>
        </p:spPr>
        <p:txBody>
          <a:bodyPr anchorCtr="0" anchor="t" bIns="190500" lIns="190500" spcFirstLastPara="1" rIns="190500" wrap="square" tIns="1905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" sz="1100" u="none" cap="none" strike="noStrike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Contracts can be used in place of (some) information documentation</a:t>
            </a:r>
            <a:endParaRPr sz="500"/>
          </a:p>
        </p:txBody>
      </p:sp>
      <p:sp>
        <p:nvSpPr>
          <p:cNvPr id="209" name="Google Shape;209;p35"/>
          <p:cNvSpPr/>
          <p:nvPr/>
        </p:nvSpPr>
        <p:spPr>
          <a:xfrm>
            <a:off x="2804019" y="1915773"/>
            <a:ext cx="1670890" cy="1311955"/>
          </a:xfrm>
          <a:prstGeom prst="roundRect">
            <a:avLst>
              <a:gd fmla="val 9522" name="adj"/>
            </a:avLst>
          </a:prstGeom>
          <a:solidFill>
            <a:srgbClr val="1D486F"/>
          </a:solidFill>
          <a:ln>
            <a:noFill/>
          </a:ln>
        </p:spPr>
        <p:txBody>
          <a:bodyPr anchorCtr="0" anchor="t" bIns="190500" lIns="190500" spcFirstLastPara="1" rIns="190500" wrap="square" tIns="1905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" sz="1100" u="none" cap="none" strike="noStrike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GNAT Doc (will) include contracts in generated documentation</a:t>
            </a:r>
            <a:endParaRPr sz="500"/>
          </a:p>
        </p:txBody>
      </p:sp>
      <p:sp>
        <p:nvSpPr>
          <p:cNvPr id="210" name="Google Shape;210;p35"/>
          <p:cNvSpPr/>
          <p:nvPr/>
        </p:nvSpPr>
        <p:spPr>
          <a:xfrm>
            <a:off x="4669091" y="1915773"/>
            <a:ext cx="1670890" cy="1311955"/>
          </a:xfrm>
          <a:prstGeom prst="roundRect">
            <a:avLst>
              <a:gd fmla="val 9522" name="adj"/>
            </a:avLst>
          </a:prstGeom>
          <a:solidFill>
            <a:srgbClr val="1D486F"/>
          </a:solidFill>
          <a:ln>
            <a:noFill/>
          </a:ln>
        </p:spPr>
        <p:txBody>
          <a:bodyPr anchorCtr="0" anchor="t" bIns="190500" lIns="190500" spcFirstLastPara="1" rIns="190500" wrap="square" tIns="1905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" sz="1100" u="none" cap="none" strike="noStrike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Contracts review can be included as part of certification-related reviews</a:t>
            </a:r>
            <a:endParaRPr sz="500"/>
          </a:p>
        </p:txBody>
      </p:sp>
      <p:sp>
        <p:nvSpPr>
          <p:cNvPr id="211" name="Google Shape;211;p35"/>
          <p:cNvSpPr/>
          <p:nvPr/>
        </p:nvSpPr>
        <p:spPr>
          <a:xfrm>
            <a:off x="6534162" y="1915773"/>
            <a:ext cx="1670890" cy="1311955"/>
          </a:xfrm>
          <a:prstGeom prst="roundRect">
            <a:avLst>
              <a:gd fmla="val 9522" name="adj"/>
            </a:avLst>
          </a:prstGeom>
          <a:solidFill>
            <a:srgbClr val="1D486F"/>
          </a:solidFill>
          <a:ln>
            <a:noFill/>
          </a:ln>
        </p:spPr>
        <p:txBody>
          <a:bodyPr anchorCtr="0" anchor="t" bIns="190500" lIns="190500" spcFirstLastPara="1" rIns="190500" wrap="square" tIns="1905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" sz="1100" u="none" cap="none" strike="noStrike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Contracts review can be included as part of certification-related reviews</a:t>
            </a:r>
            <a:endParaRPr sz="50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" name="Google Shape;69;p1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20769" y="4492445"/>
            <a:ext cx="800930" cy="340826"/>
          </a:xfrm>
          <a:prstGeom prst="rect">
            <a:avLst/>
          </a:prstGeom>
          <a:noFill/>
          <a:ln>
            <a:noFill/>
          </a:ln>
        </p:spPr>
      </p:pic>
      <p:sp>
        <p:nvSpPr>
          <p:cNvPr id="70" name="Google Shape;70;p16"/>
          <p:cNvSpPr txBox="1"/>
          <p:nvPr>
            <p:ph type="title"/>
          </p:nvPr>
        </p:nvSpPr>
        <p:spPr>
          <a:xfrm>
            <a:off x="942084" y="340740"/>
            <a:ext cx="7259832" cy="538898"/>
          </a:xfrm>
          <a:prstGeom prst="rect">
            <a:avLst/>
          </a:prstGeom>
          <a:noFill/>
          <a:ln>
            <a:noFill/>
          </a:ln>
        </p:spPr>
        <p:txBody>
          <a:bodyPr anchorCtr="0" anchor="t" bIns="17150" lIns="17150" spcFirstLastPara="1" rIns="17150" wrap="square" tIns="17150">
            <a:noAutofit/>
          </a:bodyPr>
          <a:lstStyle/>
          <a:p>
            <a:pPr indent="0" lvl="0" marL="0" marR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" sz="2600" u="none" cap="none" strike="noStrike">
                <a:solidFill>
                  <a:srgbClr val="67BCF9"/>
                </a:solidFill>
                <a:latin typeface="Verdana"/>
                <a:ea typeface="Verdana"/>
                <a:cs typeface="Verdana"/>
                <a:sym typeface="Verdana"/>
              </a:rPr>
              <a:t>What is Static Analysis?</a:t>
            </a:r>
            <a:endParaRPr b="1" i="0" sz="2600" u="none" cap="none" strike="noStrike">
              <a:solidFill>
                <a:srgbClr val="67BCF9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71" name="Google Shape;71;p16"/>
          <p:cNvSpPr txBox="1"/>
          <p:nvPr/>
        </p:nvSpPr>
        <p:spPr>
          <a:xfrm>
            <a:off x="942084" y="1596357"/>
            <a:ext cx="7259832" cy="2585436"/>
          </a:xfrm>
          <a:prstGeom prst="rect">
            <a:avLst/>
          </a:prstGeom>
          <a:noFill/>
          <a:ln>
            <a:noFill/>
          </a:ln>
        </p:spPr>
        <p:txBody>
          <a:bodyPr anchorCtr="0" anchor="t" bIns="17150" lIns="17150" spcFirstLastPara="1" rIns="17150" wrap="square" tIns="17150">
            <a:noAutofit/>
          </a:bodyPr>
          <a:lstStyle/>
          <a:p>
            <a:pPr indent="0" lvl="0" marL="12700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" sz="1500" u="none" cap="none" strike="noStrike">
                <a:solidFill>
                  <a:srgbClr val="67BCF9"/>
                </a:solidFill>
                <a:latin typeface="Verdana"/>
                <a:ea typeface="Verdana"/>
                <a:cs typeface="Verdana"/>
                <a:sym typeface="Verdana"/>
              </a:rPr>
              <a:t>Basic Static Analysis</a:t>
            </a:r>
            <a:r>
              <a:rPr b="1" i="0" lang="en" sz="1500" u="none" cap="none" strike="noStrik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: coding standard checking, metrics, compiler warnings and style checks</a:t>
            </a:r>
            <a:endParaRPr sz="500"/>
          </a:p>
          <a:p>
            <a:pPr indent="0" lvl="0" marL="127000" marR="0" rtl="0" algn="l">
              <a:spcBef>
                <a:spcPts val="1500"/>
              </a:spcBef>
              <a:spcAft>
                <a:spcPts val="0"/>
              </a:spcAft>
              <a:buNone/>
            </a:pPr>
            <a:r>
              <a:rPr b="1" i="0" lang="en" sz="1500" u="none" cap="none" strike="noStrike">
                <a:solidFill>
                  <a:srgbClr val="67BCF9"/>
                </a:solidFill>
                <a:latin typeface="Verdana"/>
                <a:ea typeface="Verdana"/>
                <a:cs typeface="Verdana"/>
                <a:sym typeface="Verdana"/>
              </a:rPr>
              <a:t>Advanced Static Analysis</a:t>
            </a:r>
            <a:r>
              <a:rPr b="1" i="0" lang="en" sz="1500" u="none" cap="none" strike="noStrik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: symbolic execution/interpretation of source code, whole program analysis to perform software analysis</a:t>
            </a:r>
            <a:endParaRPr sz="500"/>
          </a:p>
          <a:p>
            <a:pPr indent="0" lvl="0" marL="127000" marR="0" rtl="0" algn="l">
              <a:spcBef>
                <a:spcPts val="1500"/>
              </a:spcBef>
              <a:spcAft>
                <a:spcPts val="0"/>
              </a:spcAft>
              <a:buNone/>
            </a:pPr>
            <a:r>
              <a:rPr b="1" i="0" lang="en" sz="1500" u="none" cap="none" strike="noStrike">
                <a:solidFill>
                  <a:srgbClr val="67BCF9"/>
                </a:solidFill>
                <a:latin typeface="Verdana"/>
                <a:ea typeface="Verdana"/>
                <a:cs typeface="Verdana"/>
                <a:sym typeface="Verdana"/>
              </a:rPr>
              <a:t>Formal Verification</a:t>
            </a:r>
            <a:r>
              <a:rPr b="1" i="0" lang="en" sz="1500" u="none" cap="none" strike="noStrik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: verify high level or abstract properties of your application, give strong guarantees</a:t>
            </a:r>
            <a:endParaRPr sz="500"/>
          </a:p>
          <a:p>
            <a:pPr indent="-25400" lvl="0" marL="127000" marR="0" rtl="0" algn="l">
              <a:spcBef>
                <a:spcPts val="150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t/>
            </a:r>
            <a:endParaRPr b="1" i="0" sz="1500" u="none" cap="none" strike="noStrike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" name="Google Shape;76;p1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20769" y="4492445"/>
            <a:ext cx="800930" cy="340826"/>
          </a:xfrm>
          <a:prstGeom prst="rect">
            <a:avLst/>
          </a:prstGeom>
          <a:noFill/>
          <a:ln>
            <a:noFill/>
          </a:ln>
        </p:spPr>
      </p:pic>
      <p:sp>
        <p:nvSpPr>
          <p:cNvPr id="77" name="Google Shape;77;p17"/>
          <p:cNvSpPr txBox="1"/>
          <p:nvPr>
            <p:ph type="title"/>
          </p:nvPr>
        </p:nvSpPr>
        <p:spPr>
          <a:xfrm>
            <a:off x="942084" y="340740"/>
            <a:ext cx="7259832" cy="538898"/>
          </a:xfrm>
          <a:prstGeom prst="rect">
            <a:avLst/>
          </a:prstGeom>
          <a:noFill/>
          <a:ln>
            <a:noFill/>
          </a:ln>
        </p:spPr>
        <p:txBody>
          <a:bodyPr anchorCtr="0" anchor="t" bIns="17150" lIns="17150" spcFirstLastPara="1" rIns="17150" wrap="square" tIns="17150">
            <a:noAutofit/>
          </a:bodyPr>
          <a:lstStyle/>
          <a:p>
            <a:pPr indent="0" lvl="0" marL="0" marR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" sz="2600" u="none" cap="none" strike="noStrike">
                <a:solidFill>
                  <a:srgbClr val="67BCF9"/>
                </a:solidFill>
                <a:latin typeface="Verdana"/>
                <a:ea typeface="Verdana"/>
                <a:cs typeface="Verdana"/>
                <a:sym typeface="Verdana"/>
              </a:rPr>
              <a:t>Why Use Static Analysis?</a:t>
            </a:r>
            <a:endParaRPr b="1" i="0" sz="2600" u="none" cap="none" strike="noStrike">
              <a:solidFill>
                <a:srgbClr val="67BCF9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78" name="Google Shape;78;p17"/>
          <p:cNvSpPr txBox="1"/>
          <p:nvPr/>
        </p:nvSpPr>
        <p:spPr>
          <a:xfrm>
            <a:off x="942084" y="1596357"/>
            <a:ext cx="7259832" cy="2585436"/>
          </a:xfrm>
          <a:prstGeom prst="rect">
            <a:avLst/>
          </a:prstGeom>
          <a:noFill/>
          <a:ln>
            <a:noFill/>
          </a:ln>
        </p:spPr>
        <p:txBody>
          <a:bodyPr anchorCtr="0" anchor="t" bIns="17150" lIns="17150" spcFirstLastPara="1" rIns="17150" wrap="square" tIns="17150">
            <a:noAutofit/>
          </a:bodyPr>
          <a:lstStyle/>
          <a:p>
            <a:pPr indent="0" lvl="0" marL="12700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" sz="1500" u="none" cap="none" strike="noStrik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Make software more reliable at reasonable cost</a:t>
            </a:r>
            <a:endParaRPr sz="500"/>
          </a:p>
          <a:p>
            <a:pPr indent="-120650" lvl="1" marL="292100" marR="0" rtl="0" algn="l">
              <a:spcBef>
                <a:spcPts val="150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Arial"/>
              <a:buChar char="-"/>
            </a:pPr>
            <a:r>
              <a:rPr b="1" i="0" lang="en" sz="1500" u="none" cap="none" strike="noStrik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Full coverage of your code</a:t>
            </a:r>
            <a:endParaRPr sz="500"/>
          </a:p>
          <a:p>
            <a:pPr indent="-120650" lvl="1" marL="292100" marR="0" rtl="0" algn="l">
              <a:spcBef>
                <a:spcPts val="150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Arial"/>
              <a:buChar char="-"/>
            </a:pPr>
            <a:r>
              <a:rPr b="1" i="0" lang="en" sz="1500" u="none" cap="none" strike="noStrik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No missing check (no “false negatives”)</a:t>
            </a:r>
            <a:endParaRPr sz="500"/>
          </a:p>
          <a:p>
            <a:pPr indent="0" lvl="0" marL="127000" marR="0" rtl="0" algn="l">
              <a:spcBef>
                <a:spcPts val="1500"/>
              </a:spcBef>
              <a:spcAft>
                <a:spcPts val="0"/>
              </a:spcAft>
              <a:buNone/>
            </a:pPr>
            <a:r>
              <a:rPr b="1" i="0" lang="en" sz="1500" u="none" cap="none" strike="noStrik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Anticipate problems (get results before testing)</a:t>
            </a:r>
            <a:endParaRPr sz="500"/>
          </a:p>
          <a:p>
            <a:pPr indent="0" lvl="0" marL="127000" marR="0" rtl="0" algn="l">
              <a:spcBef>
                <a:spcPts val="1500"/>
              </a:spcBef>
              <a:spcAft>
                <a:spcPts val="0"/>
              </a:spcAft>
              <a:buNone/>
            </a:pPr>
            <a:r>
              <a:rPr b="1" i="0" lang="en" sz="1500" u="none" cap="none" strike="noStrik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Automate part of code review</a:t>
            </a:r>
            <a:endParaRPr sz="500"/>
          </a:p>
          <a:p>
            <a:pPr indent="0" lvl="0" marL="127000" marR="0" rtl="0" algn="l">
              <a:spcBef>
                <a:spcPts val="1500"/>
              </a:spcBef>
              <a:spcAft>
                <a:spcPts val="0"/>
              </a:spcAft>
              <a:buNone/>
            </a:pPr>
            <a:r>
              <a:rPr b="1" i="0" lang="en" sz="1500" u="none" cap="none" strike="noStrik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Express and verify your requirements and architecture</a:t>
            </a:r>
            <a:endParaRPr b="1" i="0" sz="1500" u="none" cap="none" strike="noStrike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3" name="Google Shape;83;p1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20769" y="4492445"/>
            <a:ext cx="800930" cy="340826"/>
          </a:xfrm>
          <a:prstGeom prst="rect">
            <a:avLst/>
          </a:prstGeom>
          <a:noFill/>
          <a:ln>
            <a:noFill/>
          </a:ln>
        </p:spPr>
      </p:pic>
      <p:sp>
        <p:nvSpPr>
          <p:cNvPr id="84" name="Google Shape;84;p18"/>
          <p:cNvSpPr txBox="1"/>
          <p:nvPr>
            <p:ph type="title"/>
          </p:nvPr>
        </p:nvSpPr>
        <p:spPr>
          <a:xfrm>
            <a:off x="942084" y="340740"/>
            <a:ext cx="7259832" cy="538898"/>
          </a:xfrm>
          <a:prstGeom prst="rect">
            <a:avLst/>
          </a:prstGeom>
          <a:noFill/>
          <a:ln>
            <a:noFill/>
          </a:ln>
        </p:spPr>
        <p:txBody>
          <a:bodyPr anchorCtr="0" anchor="t" bIns="17150" lIns="17150" spcFirstLastPara="1" rIns="17150" wrap="square" tIns="17150">
            <a:noAutofit/>
          </a:bodyPr>
          <a:lstStyle/>
          <a:p>
            <a:pPr indent="0" lvl="0" marL="0" marR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" sz="2600" u="none" cap="none" strike="noStrike">
                <a:solidFill>
                  <a:srgbClr val="67BCF9"/>
                </a:solidFill>
                <a:latin typeface="Verdana"/>
                <a:ea typeface="Verdana"/>
                <a:cs typeface="Verdana"/>
                <a:sym typeface="Verdana"/>
              </a:rPr>
              <a:t>CodePeer Overview</a:t>
            </a:r>
            <a:endParaRPr b="1" i="0" sz="2600" u="none" cap="none" strike="noStrike">
              <a:solidFill>
                <a:srgbClr val="67BCF9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85" name="Google Shape;85;p18"/>
          <p:cNvSpPr txBox="1"/>
          <p:nvPr/>
        </p:nvSpPr>
        <p:spPr>
          <a:xfrm>
            <a:off x="942084" y="1596357"/>
            <a:ext cx="7259832" cy="2585436"/>
          </a:xfrm>
          <a:prstGeom prst="rect">
            <a:avLst/>
          </a:prstGeom>
          <a:noFill/>
          <a:ln>
            <a:noFill/>
          </a:ln>
        </p:spPr>
        <p:txBody>
          <a:bodyPr anchorCtr="0" anchor="t" bIns="17150" lIns="17150" spcFirstLastPara="1" rIns="17150" wrap="square" tIns="17150">
            <a:noAutofit/>
          </a:bodyPr>
          <a:lstStyle/>
          <a:p>
            <a:pPr indent="0" lvl="0" marL="12700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" sz="1500" u="none" cap="none" strike="noStrike">
                <a:solidFill>
                  <a:srgbClr val="67BCF9"/>
                </a:solidFill>
                <a:latin typeface="Verdana"/>
                <a:ea typeface="Verdana"/>
                <a:cs typeface="Verdana"/>
                <a:sym typeface="Verdana"/>
              </a:rPr>
              <a:t>Advanced static analysis tool</a:t>
            </a:r>
            <a:r>
              <a:rPr b="1" i="0" lang="en" sz="1500" u="none" cap="none" strike="noStrik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 for Ada</a:t>
            </a:r>
            <a:endParaRPr sz="500"/>
          </a:p>
          <a:p>
            <a:pPr indent="-120650" lvl="1" marL="292100" marR="0" rtl="0" algn="l">
              <a:spcBef>
                <a:spcPts val="150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Arial"/>
              <a:buChar char="-"/>
            </a:pPr>
            <a:r>
              <a:rPr b="1" i="0" lang="en" sz="1500" u="none" cap="none" strike="noStrik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Includes also basic static analysis (gnatcheck, gnatmetric)</a:t>
            </a:r>
            <a:endParaRPr sz="500"/>
          </a:p>
          <a:p>
            <a:pPr indent="0" lvl="0" marL="127000" marR="0" rtl="0" algn="l">
              <a:spcBef>
                <a:spcPts val="1500"/>
              </a:spcBef>
              <a:spcAft>
                <a:spcPts val="0"/>
              </a:spcAft>
              <a:buNone/>
            </a:pPr>
            <a:r>
              <a:rPr b="1" i="0" lang="en" sz="1500" u="none" cap="none" strike="noStrik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Detects </a:t>
            </a:r>
            <a:r>
              <a:rPr b="1" i="0" lang="en" sz="1500" u="none" cap="none" strike="noStrike">
                <a:solidFill>
                  <a:srgbClr val="67BCF9"/>
                </a:solidFill>
                <a:latin typeface="Verdana"/>
                <a:ea typeface="Verdana"/>
                <a:cs typeface="Verdana"/>
                <a:sym typeface="Verdana"/>
              </a:rPr>
              <a:t>runtime and logic errors</a:t>
            </a:r>
            <a:endParaRPr sz="500">
              <a:solidFill>
                <a:srgbClr val="67BCF9"/>
              </a:solidFill>
            </a:endParaRPr>
          </a:p>
          <a:p>
            <a:pPr indent="-120650" lvl="1" marL="292100" marR="0" rtl="0" algn="l">
              <a:spcBef>
                <a:spcPts val="150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Arial"/>
              <a:buChar char="-"/>
            </a:pPr>
            <a:r>
              <a:rPr b="1" i="0" lang="en" sz="1500" u="none" cap="none" strike="noStrik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Buffer overflow, division by zero, dead code, …</a:t>
            </a:r>
            <a:endParaRPr sz="500"/>
          </a:p>
          <a:p>
            <a:pPr indent="0" lvl="0" marL="127000" marR="0" rtl="0" algn="l">
              <a:spcBef>
                <a:spcPts val="1500"/>
              </a:spcBef>
              <a:spcAft>
                <a:spcPts val="0"/>
              </a:spcAft>
              <a:buNone/>
            </a:pPr>
            <a:r>
              <a:rPr b="1" i="0" lang="en" sz="1500" u="none" cap="none" strike="noStrik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Analyzes </a:t>
            </a:r>
            <a:r>
              <a:rPr b="1" i="0" lang="en" sz="1500" u="none" cap="none" strike="noStrike">
                <a:solidFill>
                  <a:srgbClr val="67BCF9"/>
                </a:solidFill>
                <a:latin typeface="Verdana"/>
                <a:ea typeface="Verdana"/>
                <a:cs typeface="Verdana"/>
                <a:sym typeface="Verdana"/>
              </a:rPr>
              <a:t>complete or partial programs</a:t>
            </a:r>
            <a:r>
              <a:rPr b="1" i="0" lang="en" sz="1500" u="none" cap="none" strike="noStrik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 (full Ada)</a:t>
            </a:r>
            <a:endParaRPr sz="500"/>
          </a:p>
          <a:p>
            <a:pPr indent="0" lvl="0" marL="127000" marR="0" rtl="0" algn="l">
              <a:spcBef>
                <a:spcPts val="1500"/>
              </a:spcBef>
              <a:spcAft>
                <a:spcPts val="0"/>
              </a:spcAft>
              <a:buNone/>
            </a:pPr>
            <a:r>
              <a:rPr b="1" i="0" lang="en" sz="1500" u="none" cap="none" strike="noStrik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Generates human readable annotations</a:t>
            </a:r>
            <a:endParaRPr sz="500"/>
          </a:p>
          <a:p>
            <a:pPr indent="0" lvl="0" marL="127000" marR="0" rtl="0" algn="l">
              <a:spcBef>
                <a:spcPts val="1500"/>
              </a:spcBef>
              <a:spcAft>
                <a:spcPts val="0"/>
              </a:spcAft>
              <a:buNone/>
            </a:pPr>
            <a:r>
              <a:rPr b="1" i="0" lang="en" sz="1500" u="none" cap="none" strike="noStrike">
                <a:solidFill>
                  <a:srgbClr val="67BCF9"/>
                </a:solidFill>
                <a:latin typeface="Verdana"/>
                <a:ea typeface="Verdana"/>
                <a:cs typeface="Verdana"/>
                <a:sym typeface="Verdana"/>
              </a:rPr>
              <a:t>CWE compatible</a:t>
            </a:r>
            <a:r>
              <a:rPr b="1" i="0" lang="en" sz="1500" u="none" cap="none" strike="noStrik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 (http://cwe.mitre.org)</a:t>
            </a:r>
            <a:endParaRPr sz="50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0" name="Google Shape;90;p1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20769" y="4492445"/>
            <a:ext cx="800930" cy="340826"/>
          </a:xfrm>
          <a:prstGeom prst="rect">
            <a:avLst/>
          </a:prstGeom>
          <a:noFill/>
          <a:ln>
            <a:noFill/>
          </a:ln>
        </p:spPr>
      </p:pic>
      <p:sp>
        <p:nvSpPr>
          <p:cNvPr id="91" name="Google Shape;91;p19"/>
          <p:cNvSpPr txBox="1"/>
          <p:nvPr>
            <p:ph type="title"/>
          </p:nvPr>
        </p:nvSpPr>
        <p:spPr>
          <a:xfrm>
            <a:off x="942084" y="2302890"/>
            <a:ext cx="7259832" cy="538898"/>
          </a:xfrm>
          <a:prstGeom prst="rect">
            <a:avLst/>
          </a:prstGeom>
          <a:noFill/>
          <a:ln>
            <a:noFill/>
          </a:ln>
        </p:spPr>
        <p:txBody>
          <a:bodyPr anchorCtr="0" anchor="t" bIns="17150" lIns="17150" spcFirstLastPara="1" rIns="17150" wrap="square" tIns="17150">
            <a:noAutofit/>
          </a:bodyPr>
          <a:lstStyle/>
          <a:p>
            <a:pPr indent="0" lvl="0" marL="0" marR="0" rtl="0" algn="ctr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" sz="2600" u="none" cap="none" strike="noStrike">
                <a:solidFill>
                  <a:srgbClr val="67BCF9"/>
                </a:solidFill>
                <a:latin typeface="Verdana"/>
                <a:ea typeface="Verdana"/>
                <a:cs typeface="Verdana"/>
                <a:sym typeface="Verdana"/>
              </a:rPr>
              <a:t>What’s New in CodePeer 1</a:t>
            </a:r>
            <a:r>
              <a:rPr lang="en"/>
              <a:t>9</a:t>
            </a:r>
            <a:endParaRPr b="1" i="0" sz="2600" u="none" cap="none" strike="noStrike">
              <a:solidFill>
                <a:srgbClr val="67BCF9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6" name="Google Shape;96;p2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20769" y="4492445"/>
            <a:ext cx="800930" cy="340826"/>
          </a:xfrm>
          <a:prstGeom prst="rect">
            <a:avLst/>
          </a:prstGeom>
          <a:noFill/>
          <a:ln>
            <a:noFill/>
          </a:ln>
        </p:spPr>
      </p:pic>
      <p:sp>
        <p:nvSpPr>
          <p:cNvPr id="97" name="Google Shape;97;p20"/>
          <p:cNvSpPr txBox="1"/>
          <p:nvPr>
            <p:ph type="title"/>
          </p:nvPr>
        </p:nvSpPr>
        <p:spPr>
          <a:xfrm>
            <a:off x="942084" y="340740"/>
            <a:ext cx="7259832" cy="538898"/>
          </a:xfrm>
          <a:prstGeom prst="rect">
            <a:avLst/>
          </a:prstGeom>
          <a:noFill/>
          <a:ln>
            <a:noFill/>
          </a:ln>
        </p:spPr>
        <p:txBody>
          <a:bodyPr anchorCtr="0" anchor="t" bIns="17150" lIns="17150" spcFirstLastPara="1" rIns="17150" wrap="square" tIns="17150">
            <a:noAutofit/>
          </a:bodyPr>
          <a:lstStyle/>
          <a:p>
            <a:pPr indent="0" lvl="0" marL="0" marR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600">
                <a:solidFill>
                  <a:srgbClr val="6BC2FF"/>
                </a:solidFill>
                <a:latin typeface="Verdana"/>
                <a:ea typeface="Verdana"/>
                <a:cs typeface="Verdana"/>
                <a:sym typeface="Verdana"/>
              </a:rPr>
              <a:t>New Web Interface</a:t>
            </a:r>
            <a:endParaRPr sz="500"/>
          </a:p>
        </p:txBody>
      </p:sp>
      <p:pic>
        <p:nvPicPr>
          <p:cNvPr id="98" name="Google Shape;98;p2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426499" y="879638"/>
            <a:ext cx="6127527" cy="395906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" name="Google Shape;103;p2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20769" y="4492445"/>
            <a:ext cx="800931" cy="340826"/>
          </a:xfrm>
          <a:prstGeom prst="rect">
            <a:avLst/>
          </a:prstGeom>
          <a:noFill/>
          <a:ln>
            <a:noFill/>
          </a:ln>
        </p:spPr>
      </p:pic>
      <p:sp>
        <p:nvSpPr>
          <p:cNvPr id="104" name="Google Shape;104;p21"/>
          <p:cNvSpPr txBox="1"/>
          <p:nvPr>
            <p:ph type="title"/>
          </p:nvPr>
        </p:nvSpPr>
        <p:spPr>
          <a:xfrm>
            <a:off x="942084" y="340740"/>
            <a:ext cx="7259700" cy="5388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50" lIns="17150" spcFirstLastPara="1" rIns="17150" wrap="square" tIns="17150">
            <a:noAutofit/>
          </a:bodyPr>
          <a:lstStyle/>
          <a:p>
            <a:pPr indent="0" lvl="0" marL="0" marR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600">
                <a:solidFill>
                  <a:srgbClr val="6BC2FF"/>
                </a:solidFill>
                <a:latin typeface="Verdana"/>
                <a:ea typeface="Verdana"/>
                <a:cs typeface="Verdana"/>
                <a:sym typeface="Verdana"/>
              </a:rPr>
              <a:t>New Web Interface</a:t>
            </a:r>
            <a:endParaRPr sz="500"/>
          </a:p>
        </p:txBody>
      </p:sp>
      <p:pic>
        <p:nvPicPr>
          <p:cNvPr id="105" name="Google Shape;105;p2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426500" y="879540"/>
            <a:ext cx="6110132" cy="395916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0" name="Google Shape;110;p2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20769" y="4492445"/>
            <a:ext cx="800931" cy="340826"/>
          </a:xfrm>
          <a:prstGeom prst="rect">
            <a:avLst/>
          </a:prstGeom>
          <a:noFill/>
          <a:ln>
            <a:noFill/>
          </a:ln>
        </p:spPr>
      </p:pic>
      <p:sp>
        <p:nvSpPr>
          <p:cNvPr id="111" name="Google Shape;111;p22"/>
          <p:cNvSpPr txBox="1"/>
          <p:nvPr>
            <p:ph type="title"/>
          </p:nvPr>
        </p:nvSpPr>
        <p:spPr>
          <a:xfrm>
            <a:off x="942084" y="340740"/>
            <a:ext cx="7259700" cy="5388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50" lIns="17150" spcFirstLastPara="1" rIns="17150" wrap="square" tIns="17150">
            <a:noAutofit/>
          </a:bodyPr>
          <a:lstStyle/>
          <a:p>
            <a:pPr indent="0" lvl="0" marL="0" marR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600">
                <a:solidFill>
                  <a:srgbClr val="6BC2FF"/>
                </a:solidFill>
                <a:latin typeface="Verdana"/>
                <a:ea typeface="Verdana"/>
                <a:cs typeface="Verdana"/>
                <a:sym typeface="Verdana"/>
              </a:rPr>
              <a:t>New Entry Level</a:t>
            </a:r>
            <a:endParaRPr sz="500"/>
          </a:p>
        </p:txBody>
      </p:sp>
      <p:sp>
        <p:nvSpPr>
          <p:cNvPr id="112" name="Google Shape;112;p22"/>
          <p:cNvSpPr txBox="1"/>
          <p:nvPr>
            <p:ph idx="1" type="body"/>
          </p:nvPr>
        </p:nvSpPr>
        <p:spPr>
          <a:xfrm>
            <a:off x="942084" y="1062957"/>
            <a:ext cx="7259700" cy="25854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50" lIns="17150" spcFirstLastPara="1" rIns="17150" wrap="square" tIns="17150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Roboto"/>
              <a:buChar char="●"/>
            </a:pPr>
            <a:r>
              <a:rPr lang="en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Level 0 with “lal” checkers</a:t>
            </a:r>
            <a:endParaRPr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Roboto"/>
              <a:buChar char="●"/>
            </a:pPr>
            <a:r>
              <a:rPr lang="en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New default</a:t>
            </a:r>
            <a:endParaRPr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Roboto"/>
              <a:buChar char="●"/>
            </a:pPr>
            <a:r>
              <a:rPr lang="en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Very few false positives</a:t>
            </a:r>
            <a:endParaRPr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Roboto"/>
              <a:buChar char="●"/>
            </a:pPr>
            <a:r>
              <a:rPr lang="en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Very fast analysis</a:t>
            </a:r>
            <a:endParaRPr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Roboto"/>
              <a:buChar char="●"/>
            </a:pPr>
            <a:r>
              <a:rPr lang="en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Will allow users to write their own checkers in the future</a:t>
            </a:r>
            <a:endParaRPr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 b="1" sz="1500">
              <a:solidFill>
                <a:srgbClr val="FFFFFF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