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7" r:id="rId2"/>
    <p:sldId id="259" r:id="rId3"/>
    <p:sldId id="260" r:id="rId4"/>
    <p:sldId id="266" r:id="rId5"/>
    <p:sldId id="268" r:id="rId6"/>
    <p:sldId id="269" r:id="rId7"/>
    <p:sldId id="270" r:id="rId8"/>
    <p:sldId id="273" r:id="rId9"/>
    <p:sldId id="272" r:id="rId10"/>
    <p:sldId id="274" r:id="rId11"/>
    <p:sldId id="276" r:id="rId12"/>
    <p:sldId id="271" r:id="rId13"/>
    <p:sldId id="278" r:id="rId14"/>
    <p:sldId id="279" r:id="rId15"/>
    <p:sldId id="280" r:id="rId16"/>
    <p:sldId id="277" r:id="rId17"/>
    <p:sldId id="281" r:id="rId18"/>
    <p:sldId id="283" r:id="rId19"/>
    <p:sldId id="282" r:id="rId20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fa61faee8_1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3fa61faee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78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4375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287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315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22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282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954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42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43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fa61faee8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fa61faee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74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784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329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08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607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a61faee8_1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fa61faee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19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82601"/>
            <a:ext cx="7943850" cy="62865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lang="pl-PL" sz="3600" b="1" kern="1200" spc="75" baseline="0" dirty="0" smtClean="0">
                <a:solidFill>
                  <a:schemeClr val="tx1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Headline</a:t>
            </a:r>
            <a:r>
              <a:rPr lang="pl-PL" dirty="0"/>
              <a:t> </a:t>
            </a:r>
            <a:r>
              <a:rPr lang="pl-PL" dirty="0" err="1"/>
              <a:t>Title</a:t>
            </a:r>
            <a:r>
              <a:rPr lang="pl-PL" dirty="0"/>
              <a:t> Here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1263652"/>
            <a:ext cx="7943850" cy="4000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50" spc="1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Subtext</a:t>
            </a:r>
            <a:endParaRPr lang="pl-PL" dirty="0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720851"/>
            <a:ext cx="7943850" cy="3022600"/>
          </a:xfrm>
          <a:prstGeom prst="rect">
            <a:avLst/>
          </a:prstGeom>
        </p:spPr>
        <p:txBody>
          <a:bodyPr/>
          <a:lstStyle>
            <a:lvl1pPr marL="214313" marR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35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 marL="1200150" marR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14313" marR="0" lvl="0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We dominated New York City and east</a:t>
            </a:r>
            <a:r>
              <a:rPr lang="pl-PL" dirty="0"/>
              <a:t> </a:t>
            </a:r>
            <a:r>
              <a:rPr lang="en-US" dirty="0"/>
              <a:t>coast states.</a:t>
            </a:r>
          </a:p>
          <a:p>
            <a:pPr marL="514350" marR="0" lvl="1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This is a </a:t>
            </a:r>
            <a:r>
              <a:rPr lang="en-US" dirty="0" err="1"/>
              <a:t>subpoint</a:t>
            </a:r>
            <a:endParaRPr lang="en-US" dirty="0"/>
          </a:p>
          <a:p>
            <a:pPr marL="857250" marR="0" lvl="2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This is the </a:t>
            </a: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endParaRPr lang="en-US" dirty="0"/>
          </a:p>
          <a:p>
            <a:pPr marL="1200150" marR="0" lvl="3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r>
              <a:rPr lang="en-US" dirty="0"/>
              <a:t> of a </a:t>
            </a:r>
            <a:r>
              <a:rPr lang="en-US" dirty="0" err="1"/>
              <a:t>subpoint</a:t>
            </a:r>
            <a:endParaRPr lang="en-US" dirty="0"/>
          </a:p>
          <a:p>
            <a:pPr marL="1543050" marR="0" lvl="4" indent="-214313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/>
              <a:t>More </a:t>
            </a:r>
            <a:r>
              <a:rPr lang="en-US" sz="1200" dirty="0" err="1"/>
              <a:t>subpointing</a:t>
            </a:r>
            <a:endParaRPr lang="en-US" dirty="0"/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32" hasCustomPrompt="1"/>
          </p:nvPr>
        </p:nvSpPr>
        <p:spPr>
          <a:xfrm>
            <a:off x="571499" y="1133673"/>
            <a:ext cx="7955280" cy="13716"/>
          </a:xfrm>
          <a:prstGeom prst="rect">
            <a:avLst/>
          </a:prstGeom>
          <a:solidFill>
            <a:schemeClr val="tx1">
              <a:alpha val="20000"/>
            </a:schemeClr>
          </a:solidFill>
          <a:effectLst/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pl-P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9585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dacore.com/uploads/techPapers/Controlling-Costs-with-Software-Language-Choice-AdaCore-VDC-WP.PDF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Interfacing existing libraries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Already possible and straightforward effort</a:t>
            </a: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gcc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fdump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-specs” will provide a first binding of C to Ada</a:t>
            </a: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 could provide “thick” bindings to e.g. 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Ada.Numerics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matrix operations</a:t>
            </a:r>
          </a:p>
        </p:txBody>
      </p:sp>
    </p:spTree>
    <p:extLst>
      <p:ext uri="{BB962C8B-B14F-4D97-AF65-F5344CB8AC3E}">
        <p14:creationId xmlns:p14="http://schemas.microsoft.com/office/powerpoint/2010/main" val="294700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“Ada-</a:t>
            </a:r>
            <a:r>
              <a:rPr lang="en-US" sz="2600" b="1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ing</a:t>
            </a: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” existing languages</a:t>
            </a:r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CUDA – kernel-based language specific to NVIDIA</a:t>
            </a: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OpenCL – portable version of CUDA</a:t>
            </a: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OpenACC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 integrated language marking parallel loops</a:t>
            </a:r>
          </a:p>
        </p:txBody>
      </p:sp>
    </p:spTree>
    <p:extLst>
      <p:ext uri="{BB962C8B-B14F-4D97-AF65-F5344CB8AC3E}">
        <p14:creationId xmlns:p14="http://schemas.microsoft.com/office/powerpoint/2010/main" val="384399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CUDA Example (Device code)</a:t>
            </a:r>
            <a:endParaRPr sz="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F06F7-DA80-4078-A4CB-196BE46DD46D}"/>
              </a:ext>
            </a:extLst>
          </p:cNvPr>
          <p:cNvSpPr/>
          <p:nvPr/>
        </p:nvSpPr>
        <p:spPr>
          <a:xfrm>
            <a:off x="320769" y="1461833"/>
            <a:ext cx="8468507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procedure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Test_Cuda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(A :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B, C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with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Export =&gt; True, Convention =&gt; C;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pragma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CUDA_Kernel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Test_Cuda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procedure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Test_Cuda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(A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 B, C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is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begin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A 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CUDA_Get_Thread_X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:= B 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CUDA_Get_Thread_X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+ C 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CUDA_Get_Thread_X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Test_cuda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0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CUDA Example (Host code)</a:t>
            </a:r>
            <a:endParaRPr sz="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A775F-CA05-401E-8242-2B9857BCFD76}"/>
              </a:ext>
            </a:extLst>
          </p:cNvPr>
          <p:cNvSpPr/>
          <p:nvPr/>
        </p:nvSpPr>
        <p:spPr>
          <a:xfrm>
            <a:off x="1222217" y="1587792"/>
            <a:ext cx="6786666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A, B, C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egin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--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of B and C</a:t>
            </a: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-- CUDA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specific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setup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pragma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CUDA_Kernel_Call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(Grid’(1, 1, 1), Block’(8, 8, 8));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My_Kernel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(A, B, C);</a:t>
            </a:r>
          </a:p>
          <a:p>
            <a:endParaRPr lang="fr-F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-- usage of A</a:t>
            </a:r>
          </a:p>
        </p:txBody>
      </p:sp>
    </p:spTree>
    <p:extLst>
      <p:ext uri="{BB962C8B-B14F-4D97-AF65-F5344CB8AC3E}">
        <p14:creationId xmlns:p14="http://schemas.microsoft.com/office/powerpoint/2010/main" val="298379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OpenCL example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Similar to CUDA in principle</a:t>
            </a: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Requires more code on the host code (no call conventions)</a:t>
            </a: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-"/>
            </a:pPr>
            <a:endParaRPr sz="500" dirty="0"/>
          </a:p>
        </p:txBody>
      </p:sp>
    </p:spTree>
    <p:extLst>
      <p:ext uri="{BB962C8B-B14F-4D97-AF65-F5344CB8AC3E}">
        <p14:creationId xmlns:p14="http://schemas.microsoft.com/office/powerpoint/2010/main" val="325827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 err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OpenACC</a:t>
            </a: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 example (Device &amp; Host)</a:t>
            </a:r>
            <a:endParaRPr sz="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B30BA9-BD61-49D2-8F4D-876D8EB8C805}"/>
              </a:ext>
            </a:extLst>
          </p:cNvPr>
          <p:cNvSpPr/>
          <p:nvPr/>
        </p:nvSpPr>
        <p:spPr>
          <a:xfrm>
            <a:off x="2326302" y="1505052"/>
            <a:ext cx="4727641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procedure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Test_OpenACC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is</a:t>
            </a:r>
          </a:p>
          <a:p>
            <a:r>
              <a:rPr lang="en-US" b="1" dirty="0">
                <a:latin typeface="Courier New" panose="02070309020205020404" pitchFamily="49" charset="0"/>
              </a:rPr>
              <a:t>  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A, B, C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egin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--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of B and C   </a:t>
            </a:r>
            <a:endParaRPr lang="en-US" b="1" dirty="0"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for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in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A’Range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pragma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Acc_Parallel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 (I) := B (I) + C (I);</a:t>
            </a:r>
            <a:endParaRPr lang="en-US" b="1" dirty="0"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end loop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end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Test_OpenACC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2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2020</a:t>
            </a:r>
            <a:endParaRPr sz="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46A479-3705-4B22-B707-9B2D96D28717}"/>
              </a:ext>
            </a:extLst>
          </p:cNvPr>
          <p:cNvSpPr/>
          <p:nvPr/>
        </p:nvSpPr>
        <p:spPr>
          <a:xfrm>
            <a:off x="2304831" y="1556087"/>
            <a:ext cx="50419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procedure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Test_Ada2020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is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A, B, C :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Float_Array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egin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--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of B and C   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indent="457200"/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indent="457200"/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parallel for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in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A’Range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endParaRPr lang="en-US" dirty="0"/>
          </a:p>
          <a:p>
            <a:pPr indent="457200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A (I) := B (I) + C (I);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indent="457200"/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end loop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end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Test_Ada2020;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2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Lots of other language considerations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Identification of memory layout (per thread, per block, global)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Thread allocation specification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Reduction (ability to aggregate results through operators e.g. sum or concatenation)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Containers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Mutual exclusion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4213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 word on SPARK</a:t>
            </a:r>
            <a:endParaRPr sz="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B592D-5DC2-47B2-8FCA-C5524E67204C}"/>
              </a:ext>
            </a:extLst>
          </p:cNvPr>
          <p:cNvSpPr/>
          <p:nvPr/>
        </p:nvSpPr>
        <p:spPr>
          <a:xfrm>
            <a:off x="1538670" y="1356675"/>
            <a:ext cx="6066659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X_Size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: 1000;</a:t>
            </a: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: 10;</a:t>
            </a:r>
          </a:p>
          <a:p>
            <a:endParaRPr lang="fr-FR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Data : </a:t>
            </a:r>
            <a:r>
              <a:rPr lang="fr-F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array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(1 ..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X_Size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*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of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Integer;</a:t>
            </a:r>
          </a:p>
          <a:p>
            <a:r>
              <a:rPr lang="fr-F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begin</a:t>
            </a:r>
            <a:endParaRPr lang="fr-F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for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X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in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1 ..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X_Size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endParaRPr lang="fr-F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for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Y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in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1 ..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endParaRPr lang="fr-FR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      Data (X +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Y_Size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* Y) :=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Compute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(X, Y);</a:t>
            </a:r>
          </a:p>
          <a:p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loop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9FCDF-B17D-4D23-B8B0-388E42851258}"/>
              </a:ext>
            </a:extLst>
          </p:cNvPr>
          <p:cNvSpPr txBox="1"/>
          <p:nvPr/>
        </p:nvSpPr>
        <p:spPr>
          <a:xfrm>
            <a:off x="4687162" y="4230835"/>
            <a:ext cx="4136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{X = 100, Y = 1}, X + Y * </a:t>
            </a:r>
            <a:r>
              <a:rPr lang="fr-FR" dirty="0" err="1">
                <a:solidFill>
                  <a:schemeClr val="bg1"/>
                </a:solidFill>
              </a:rPr>
              <a:t>Y_Size</a:t>
            </a:r>
            <a:r>
              <a:rPr lang="fr-FR" dirty="0">
                <a:solidFill>
                  <a:schemeClr val="bg1"/>
                </a:solidFill>
              </a:rPr>
              <a:t> = 100 + 10 = </a:t>
            </a:r>
            <a:r>
              <a:rPr lang="fr-FR" b="1" dirty="0">
                <a:solidFill>
                  <a:srgbClr val="FF0000"/>
                </a:solidFill>
              </a:rPr>
              <a:t>110</a:t>
            </a:r>
          </a:p>
          <a:p>
            <a:r>
              <a:rPr lang="fr-FR" dirty="0">
                <a:solidFill>
                  <a:schemeClr val="bg1"/>
                </a:solidFill>
              </a:rPr>
              <a:t>{X = 10, Y = 10}, X + Y * </a:t>
            </a:r>
            <a:r>
              <a:rPr lang="fr-FR" dirty="0" err="1">
                <a:solidFill>
                  <a:schemeClr val="bg1"/>
                </a:solidFill>
              </a:rPr>
              <a:t>Y_Size</a:t>
            </a:r>
            <a:r>
              <a:rPr lang="fr-FR" dirty="0">
                <a:solidFill>
                  <a:schemeClr val="bg1"/>
                </a:solidFill>
              </a:rPr>
              <a:t> = 10 + 100 = </a:t>
            </a:r>
            <a:r>
              <a:rPr lang="fr-FR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8997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allout 76">
            <a:extLst>
              <a:ext uri="{FF2B5EF4-FFF2-40B4-BE49-F238E27FC236}">
                <a16:creationId xmlns:a16="http://schemas.microsoft.com/office/drawing/2014/main" id="{F6CB458D-D89B-45B4-B13E-37804F7AC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587" y="0"/>
            <a:ext cx="1135117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Next Steps</a:t>
            </a:r>
            <a:endParaRPr sz="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BE937-1C5D-4183-86EF-1340515BE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AdaCore spent 1 year to run various studies and experiments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Finalizing an </a:t>
            </a:r>
            <a:r>
              <a:rPr lang="en-US" dirty="0" err="1">
                <a:solidFill>
                  <a:schemeClr val="bg1"/>
                </a:solidFill>
              </a:rPr>
              <a:t>OpenACC</a:t>
            </a:r>
            <a:r>
              <a:rPr lang="en-US" dirty="0">
                <a:solidFill>
                  <a:schemeClr val="bg1"/>
                </a:solidFill>
              </a:rPr>
              <a:t> proof of concept on GCC</a:t>
            </a:r>
          </a:p>
          <a:p>
            <a:pPr marL="11430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About to start an OpenCL proof of concept on CCG</a:t>
            </a:r>
          </a:p>
          <a:p>
            <a:pPr marL="11430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If you want to give us feedback or register to try technology, contact us on info@adacore.com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6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C2701-4E7A-4A7B-9226-21D691B5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329" y="-495"/>
            <a:ext cx="12233329" cy="6882241"/>
          </a:xfrm>
          <a:prstGeom prst="rect">
            <a:avLst/>
          </a:prstGeom>
        </p:spPr>
      </p:pic>
      <p:pic>
        <p:nvPicPr>
          <p:cNvPr id="69" name="Google Shape;6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978932" y="2188698"/>
            <a:ext cx="6235391" cy="97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sz="26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General Programming on Graphical Processing Units</a:t>
            </a:r>
            <a:endParaRPr sz="500" dirty="0"/>
          </a:p>
        </p:txBody>
      </p:sp>
      <p:sp>
        <p:nvSpPr>
          <p:cNvPr id="71" name="Google Shape;71;p16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Quentin Ochem</a:t>
            </a:r>
            <a:endParaRPr sz="500"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October 4</a:t>
            </a:r>
            <a:r>
              <a:rPr lang="en-US" sz="1100" b="1" i="0" u="none" strike="noStrike" cap="none" baseline="30000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1100" b="1" i="0" u="none" strike="noStrike" cap="none" dirty="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, 2018</a:t>
            </a:r>
            <a:endParaRPr sz="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piderman ps4">
            <a:extLst>
              <a:ext uri="{FF2B5EF4-FFF2-40B4-BE49-F238E27FC236}">
                <a16:creationId xmlns:a16="http://schemas.microsoft.com/office/drawing/2014/main" id="{10FA90DA-EAC4-4D9C-A809-F5833D186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470" y="-1"/>
            <a:ext cx="10291970" cy="51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What is GPGPU?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GPU were traditionally dedicated to graphical rendering …</a:t>
            </a: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 but their capability is really vectorized computation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350" lvl="0" indent="0"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Enters General Programming GPU (GPGPU)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GPGPU Programming Paradigm</a:t>
            </a:r>
            <a:endParaRPr sz="5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87A63D-116D-4284-BF17-B622B66F3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4871"/>
              </p:ext>
            </p:extLst>
          </p:nvPr>
        </p:nvGraphicFramePr>
        <p:xfrm>
          <a:off x="119247" y="1643939"/>
          <a:ext cx="2474907" cy="2316483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24969">
                  <a:extLst>
                    <a:ext uri="{9D8B030D-6E8A-4147-A177-3AD203B41FA5}">
                      <a16:colId xmlns:a16="http://schemas.microsoft.com/office/drawing/2014/main" val="3358809237"/>
                    </a:ext>
                  </a:extLst>
                </a:gridCol>
                <a:gridCol w="824969">
                  <a:extLst>
                    <a:ext uri="{9D8B030D-6E8A-4147-A177-3AD203B41FA5}">
                      <a16:colId xmlns:a16="http://schemas.microsoft.com/office/drawing/2014/main" val="389359245"/>
                    </a:ext>
                  </a:extLst>
                </a:gridCol>
                <a:gridCol w="824969">
                  <a:extLst>
                    <a:ext uri="{9D8B030D-6E8A-4147-A177-3AD203B41FA5}">
                      <a16:colId xmlns:a16="http://schemas.microsoft.com/office/drawing/2014/main" val="1270760999"/>
                    </a:ext>
                  </a:extLst>
                </a:gridCol>
              </a:tblGrid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122524"/>
                  </a:ext>
                </a:extLst>
              </a:tr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24393"/>
                  </a:ext>
                </a:extLst>
              </a:tr>
              <a:tr h="7721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5006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EEC576-8587-426D-9036-2264EAA4E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75834"/>
              </p:ext>
            </p:extLst>
          </p:nvPr>
        </p:nvGraphicFramePr>
        <p:xfrm>
          <a:off x="5408839" y="1601043"/>
          <a:ext cx="3601150" cy="23594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23">
                  <a:extLst>
                    <a:ext uri="{9D8B030D-6E8A-4147-A177-3AD203B41FA5}">
                      <a16:colId xmlns:a16="http://schemas.microsoft.com/office/drawing/2014/main" val="41281594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795997318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323037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20114148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41452876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9747008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77500924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09715339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947851300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90279089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3702677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54633664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75582853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3761736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07524448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195482605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8500586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05983361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44702218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76051415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14132980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618950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42598837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3162251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07271904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5114680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040216635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50725253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2418154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04962008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6973863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606801888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58089787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9526596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444881319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055011890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37564249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51359409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779177636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963996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38103093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42767921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28851449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4268784263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31168589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3722300524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913916720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693591731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1829685672"/>
                    </a:ext>
                  </a:extLst>
                </a:gridCol>
                <a:gridCol w="72023">
                  <a:extLst>
                    <a:ext uri="{9D8B030D-6E8A-4147-A177-3AD203B41FA5}">
                      <a16:colId xmlns:a16="http://schemas.microsoft.com/office/drawing/2014/main" val="2155725061"/>
                    </a:ext>
                  </a:extLst>
                </a:gridCol>
              </a:tblGrid>
              <a:tr h="4718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5199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5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02761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5771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8101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40518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8437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167546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99449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0667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886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0965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32958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4010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689256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12793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2070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26578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3305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256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38017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979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40857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5147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767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3979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731872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05552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2134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0751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23344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3360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90073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7619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77085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7638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3841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0426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8597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36039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596232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2292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5644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15991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0717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81377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81145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310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661433"/>
                  </a:ext>
                </a:extLst>
              </a:tr>
              <a:tr h="47188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7220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E1C63A3A-185B-4E8A-91D4-C8AB56111BD9}"/>
              </a:ext>
            </a:extLst>
          </p:cNvPr>
          <p:cNvGrpSpPr/>
          <p:nvPr/>
        </p:nvGrpSpPr>
        <p:grpSpPr>
          <a:xfrm>
            <a:off x="2990503" y="1967842"/>
            <a:ext cx="2196176" cy="1682585"/>
            <a:chOff x="4422147" y="3178002"/>
            <a:chExt cx="2196176" cy="168258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2674E6C-BC90-4F90-BFD0-630293EA4513}"/>
                </a:ext>
              </a:extLst>
            </p:cNvPr>
            <p:cNvCxnSpPr>
              <a:cxnSpLocks/>
            </p:cNvCxnSpPr>
            <p:nvPr/>
          </p:nvCxnSpPr>
          <p:spPr>
            <a:xfrm>
              <a:off x="4422148" y="3178002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0F12242-D03E-4A9A-9F2B-7B06320965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2147" y="3360675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7457D3-549C-4166-9F49-631691DFDB0E}"/>
                </a:ext>
              </a:extLst>
            </p:cNvPr>
            <p:cNvCxnSpPr>
              <a:cxnSpLocks/>
            </p:cNvCxnSpPr>
            <p:nvPr/>
          </p:nvCxnSpPr>
          <p:spPr>
            <a:xfrm>
              <a:off x="4422148" y="4665802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8849D69-D8DC-4D65-BFEF-7FD73C40D1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2147" y="4860587"/>
              <a:ext cx="2196175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E100FA-21F1-468A-94D1-A964AA564221}"/>
                </a:ext>
              </a:extLst>
            </p:cNvPr>
            <p:cNvSpPr txBox="1"/>
            <p:nvPr/>
          </p:nvSpPr>
          <p:spPr>
            <a:xfrm>
              <a:off x="4833258" y="3694780"/>
              <a:ext cx="1643541" cy="70788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Offload computations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3E8C5CD-12F2-4942-8E15-50582D018252}"/>
              </a:ext>
            </a:extLst>
          </p:cNvPr>
          <p:cNvSpPr txBox="1"/>
          <p:nvPr/>
        </p:nvSpPr>
        <p:spPr>
          <a:xfrm>
            <a:off x="7939949" y="115007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Debug?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0D9DA2-DF05-445A-8AA5-49EDC11DFCC8}"/>
              </a:ext>
            </a:extLst>
          </p:cNvPr>
          <p:cNvSpPr txBox="1"/>
          <p:nvPr/>
        </p:nvSpPr>
        <p:spPr>
          <a:xfrm>
            <a:off x="2943491" y="1334745"/>
            <a:ext cx="243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Optimize data transfer?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029A1-15E5-4F5A-ADCF-DD8494EB2933}"/>
              </a:ext>
            </a:extLst>
          </p:cNvPr>
          <p:cNvSpPr txBox="1"/>
          <p:nvPr/>
        </p:nvSpPr>
        <p:spPr>
          <a:xfrm>
            <a:off x="6325472" y="4379262"/>
            <a:ext cx="281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optimize occupancy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AED32-33B3-46D2-8317-37B622B761B3}"/>
              </a:ext>
            </a:extLst>
          </p:cNvPr>
          <p:cNvSpPr txBox="1"/>
          <p:nvPr/>
        </p:nvSpPr>
        <p:spPr>
          <a:xfrm>
            <a:off x="4412372" y="4163735"/>
            <a:ext cx="186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Avoid data races?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57783-E260-4FB5-ABF9-71F84287CD50}"/>
              </a:ext>
            </a:extLst>
          </p:cNvPr>
          <p:cNvSpPr txBox="1"/>
          <p:nvPr/>
        </p:nvSpPr>
        <p:spPr>
          <a:xfrm>
            <a:off x="569620" y="4094713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Refactor parallel algorithms?</a:t>
            </a:r>
          </a:p>
        </p:txBody>
      </p:sp>
    </p:spTree>
    <p:extLst>
      <p:ext uri="{BB962C8B-B14F-4D97-AF65-F5344CB8AC3E}">
        <p14:creationId xmlns:p14="http://schemas.microsoft.com/office/powerpoint/2010/main" val="9188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Why do we care about Ada? (1/2)</a:t>
            </a:r>
            <a:endParaRPr sz="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6FAB64-402E-4185-918C-CD653DC83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99" y="1051428"/>
            <a:ext cx="6641949" cy="3269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EAAF6C-309F-4D8D-B343-D5E64548CB2D}"/>
              </a:ext>
            </a:extLst>
          </p:cNvPr>
          <p:cNvSpPr/>
          <p:nvPr/>
        </p:nvSpPr>
        <p:spPr>
          <a:xfrm>
            <a:off x="1093302" y="4492445"/>
            <a:ext cx="8020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Source: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https://www.adacore.com/uploads/techPapers/Controlling-Costs-with-Software-Language-Choice-AdaCore-VDC-WP.PDF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3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6BC2FF"/>
                </a:solidFill>
                <a:latin typeface="Verdana"/>
                <a:ea typeface="Verdana"/>
                <a:sym typeface="Verdana"/>
              </a:rPr>
              <a:t>Why do we care about Ada (2/2)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Signal processing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Machine learning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Monte-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carlo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simulation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Trajectory prediction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Cryptography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Image processing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Physical simulation</a:t>
            </a: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0" lvl="0" indent="-120650">
              <a:buClr>
                <a:srgbClr val="FFFFFF"/>
              </a:buClr>
              <a:buSzPts val="1500"/>
              <a:buFont typeface="Arial"/>
              <a:buChar char="-"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 and much more!</a:t>
            </a:r>
          </a:p>
        </p:txBody>
      </p:sp>
    </p:spTree>
    <p:extLst>
      <p:ext uri="{BB962C8B-B14F-4D97-AF65-F5344CB8AC3E}">
        <p14:creationId xmlns:p14="http://schemas.microsoft.com/office/powerpoint/2010/main" val="343872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Available Hardware</a:t>
            </a:r>
            <a:endParaRPr sz="5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475710-EDE0-4087-B3F7-5C492F9C9777}"/>
              </a:ext>
            </a:extLst>
          </p:cNvPr>
          <p:cNvSpPr txBox="1">
            <a:spLocks/>
          </p:cNvSpPr>
          <p:nvPr/>
        </p:nvSpPr>
        <p:spPr>
          <a:xfrm>
            <a:off x="598148" y="1761029"/>
            <a:ext cx="4951708" cy="403013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NVIDIA GeForce / Tesla / Quadro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AMD Radeon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Intel HD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B7866E-9FD7-492F-A244-B76FF3420773}"/>
              </a:ext>
            </a:extLst>
          </p:cNvPr>
          <p:cNvSpPr txBox="1">
            <a:spLocks/>
          </p:cNvSpPr>
          <p:nvPr/>
        </p:nvSpPr>
        <p:spPr>
          <a:xfrm>
            <a:off x="3516135" y="1419206"/>
            <a:ext cx="4951708" cy="403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NVIDIA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Tegra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ARM Mali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Qualcomm Adreno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IMG Power VR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Freescale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Vivante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algn="r"/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7D0D1-ABA2-428B-B60A-5C296AD8F1EA}"/>
              </a:ext>
            </a:extLst>
          </p:cNvPr>
          <p:cNvSpPr txBox="1"/>
          <p:nvPr/>
        </p:nvSpPr>
        <p:spPr>
          <a:xfrm>
            <a:off x="5272440" y="1188373"/>
            <a:ext cx="328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Embedded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44A26-7BE0-447B-9131-09D0324EE573}"/>
              </a:ext>
            </a:extLst>
          </p:cNvPr>
          <p:cNvSpPr txBox="1"/>
          <p:nvPr/>
        </p:nvSpPr>
        <p:spPr>
          <a:xfrm>
            <a:off x="598148" y="1188374"/>
            <a:ext cx="328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Desktop &amp; Server</a:t>
            </a:r>
          </a:p>
        </p:txBody>
      </p:sp>
    </p:spTree>
    <p:extLst>
      <p:ext uri="{BB962C8B-B14F-4D97-AF65-F5344CB8AC3E}">
        <p14:creationId xmlns:p14="http://schemas.microsoft.com/office/powerpoint/2010/main" val="5850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3895-85A4-49B7-AE35-997E8B15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Ada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Three options</a:t>
            </a:r>
            <a:endParaRPr sz="500"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Interfacing with existing libraries</a:t>
            </a: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“Ada-</a:t>
            </a:r>
            <a:r>
              <a:rPr lang="en-US" sz="1500" b="1" dirty="0" err="1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ing</a:t>
            </a: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” existing languages</a:t>
            </a: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endParaRPr lang="en-US" sz="1500" b="1" dirty="0">
              <a:solidFill>
                <a:srgbClr val="FFFFFF"/>
              </a:solidFill>
              <a:latin typeface="Verdana"/>
              <a:ea typeface="Verdana"/>
              <a:sym typeface="Verdana"/>
            </a:endParaRPr>
          </a:p>
          <a:p>
            <a:pPr marL="6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-US" sz="1500" b="1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Ada 2020</a:t>
            </a:r>
          </a:p>
        </p:txBody>
      </p:sp>
    </p:spTree>
    <p:extLst>
      <p:ext uri="{BB962C8B-B14F-4D97-AF65-F5344CB8AC3E}">
        <p14:creationId xmlns:p14="http://schemas.microsoft.com/office/powerpoint/2010/main" val="769794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761</Words>
  <Application>Microsoft Office PowerPoint</Application>
  <PresentationFormat>On-screen Show (16:9)</PresentationFormat>
  <Paragraphs>165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Verdana</vt:lpstr>
      <vt:lpstr>Courier New</vt:lpstr>
      <vt:lpstr>Wingdings</vt:lpstr>
      <vt:lpstr>Arial</vt:lpstr>
      <vt:lpstr>Simple Light</vt:lpstr>
      <vt:lpstr>PowerPoint Presentation</vt:lpstr>
      <vt:lpstr>General Programming on Graphical Processing Units</vt:lpstr>
      <vt:lpstr>What is GPGPU?</vt:lpstr>
      <vt:lpstr>GPGPU Programming Paradigm</vt:lpstr>
      <vt:lpstr>Why do we care about Ada? (1/2)</vt:lpstr>
      <vt:lpstr>Why do we care about Ada (2/2)</vt:lpstr>
      <vt:lpstr>Available Hardware</vt:lpstr>
      <vt:lpstr>Ada Support</vt:lpstr>
      <vt:lpstr>Three options</vt:lpstr>
      <vt:lpstr>Interfacing existing libraries</vt:lpstr>
      <vt:lpstr>“Ada-ing” existing languages</vt:lpstr>
      <vt:lpstr>CUDA Example (Device code)</vt:lpstr>
      <vt:lpstr>CUDA Example (Host code)</vt:lpstr>
      <vt:lpstr>OpenCL example</vt:lpstr>
      <vt:lpstr>OpenACC example (Device &amp; Host)</vt:lpstr>
      <vt:lpstr>Ada 2020</vt:lpstr>
      <vt:lpstr>Lots of other language considerations</vt:lpstr>
      <vt:lpstr>A word on SPARK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Quentin Ochem</cp:lastModifiedBy>
  <cp:revision>14</cp:revision>
  <dcterms:modified xsi:type="dcterms:W3CDTF">2018-10-02T07:24:58Z</dcterms:modified>
</cp:coreProperties>
</file>