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a61faee8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fa61faee8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9c1aa62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9c1aa6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9c1aa62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9c1aa62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9c1aa62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9c1aa62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9c1aa62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09c1aa62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9c1aa62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9c1aa62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09c1aa62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09c1aa62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09c1aa62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09c1aa62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2910245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2910245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910245b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910245b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9c1aa626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9c1aa62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fa61faee8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fa61faee8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09c1aa62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09c1aa62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09c1aa626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09c1aa626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514bd4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514bd4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09c1aa626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09c1aa626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09c1aa626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09c1aa626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514bd45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514bd45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9c1aa626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9c1aa626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09c1aa626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09c1aa626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09c1aa626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09c1aa626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514bd45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2514bd45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fa61faee8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9c1aa62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9c1aa6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09c1aa62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09c1aa62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9c1aa62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9c1aa62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9c1aa626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9c1aa626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9c1aa62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09c1aa6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BC2FF"/>
              </a:buClr>
              <a:buSzPts val="2800"/>
              <a:buNone/>
              <a:defRPr sz="2800">
                <a:solidFill>
                  <a:srgbClr val="6BC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f6wneklxryk&amp;list=PLkoa8uxigENkneyEEeDWVPgpMhPc9IJ7o&amp;index=1" TargetMode="External"/><Relationship Id="rId4" Type="http://schemas.openxmlformats.org/officeDocument/2006/relationships/hyperlink" Target="http://github.com/AdaCoreU/Course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adaprogrammers" TargetMode="External"/><Relationship Id="rId4" Type="http://schemas.openxmlformats.org/officeDocument/2006/relationships/hyperlink" Target="https://reddit.com/r/ada" TargetMode="External"/><Relationship Id="rId9" Type="http://schemas.openxmlformats.org/officeDocument/2006/relationships/hyperlink" Target="https://gitter.im/ada-lang/Lobby" TargetMode="External"/><Relationship Id="rId5" Type="http://schemas.openxmlformats.org/officeDocument/2006/relationships/hyperlink" Target="https://github.com/trending/ada" TargetMode="External"/><Relationship Id="rId6" Type="http://schemas.openxmlformats.org/officeDocument/2006/relationships/hyperlink" Target="https://stackoverflow.com/questions/tagged/ada" TargetMode="External"/><Relationship Id="rId7" Type="http://schemas.openxmlformats.org/officeDocument/2006/relationships/hyperlink" Target="https://groups.google.com/forum/#!forum/comp.lang.ada" TargetMode="External"/><Relationship Id="rId8" Type="http://schemas.openxmlformats.org/officeDocument/2006/relationships/hyperlink" Target="https://kiwiirc.com/client/irc.freenode.net/?nick=IRC-Source_?#ad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BC2FF"/>
                </a:solidFill>
              </a:rPr>
              <a:t>What we did so far</a:t>
            </a:r>
            <a:endParaRPr b="1">
              <a:solidFill>
                <a:srgbClr val="6BC2FF"/>
              </a:solidFill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Books: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Programming in Ada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Ada rationale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Ada for the C++ and Java developer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Implementation Guidance for the Adoption of SPARK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Etc.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E-learning: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AdaCore University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9853" l="0" r="0" t="0"/>
          <a:stretch/>
        </p:blipFill>
        <p:spPr>
          <a:xfrm>
            <a:off x="4507925" y="0"/>
            <a:ext cx="4636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idx="4294967295" type="body"/>
          </p:nvPr>
        </p:nvSpPr>
        <p:spPr>
          <a:xfrm>
            <a:off x="289750" y="1315750"/>
            <a:ext cx="3999300" cy="24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Enhancement of Ada/SPARK learning experience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2 courses, 1 book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For customers and community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Feedback from the training field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Live demo!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BC2FF"/>
                </a:solidFill>
              </a:rPr>
              <a:t>Behind the </a:t>
            </a:r>
            <a:r>
              <a:rPr b="1" lang="en">
                <a:solidFill>
                  <a:srgbClr val="6BC2FF"/>
                </a:solidFill>
              </a:rPr>
              <a:t>scene</a:t>
            </a:r>
            <a:endParaRPr b="1">
              <a:solidFill>
                <a:srgbClr val="6BC2FF"/>
              </a:solidFill>
            </a:endParaRP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/>
              <a:t>Interactive widget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/>
              <a:t>Based on textual and open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generate different outputs (website, pdf)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Hosted on GitHub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ctrTitle"/>
          </p:nvPr>
        </p:nvSpPr>
        <p:spPr>
          <a:xfrm>
            <a:off x="311700" y="228875"/>
            <a:ext cx="8520600" cy="40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AdaCore U material is now on YouTube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accent5"/>
                </a:solidFill>
                <a:hlinkClick r:id="rId3"/>
              </a:rPr>
              <a:t>youtube.com/user/AdaCore05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and GitHub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github.com/AdaCoreU/Courses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35967" t="0"/>
          <a:stretch/>
        </p:blipFill>
        <p:spPr>
          <a:xfrm>
            <a:off x="1888919" y="1314725"/>
            <a:ext cx="5366176" cy="25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60" y="681337"/>
            <a:ext cx="4095876" cy="378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4">
            <a:alphaModFix/>
          </a:blip>
          <a:srcRect b="47567" l="0" r="0" t="0"/>
          <a:stretch/>
        </p:blipFill>
        <p:spPr>
          <a:xfrm rot="-839255">
            <a:off x="1910954" y="1432975"/>
            <a:ext cx="4795465" cy="10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-11581" r="7338" t="0"/>
          <a:stretch/>
        </p:blipFill>
        <p:spPr>
          <a:xfrm>
            <a:off x="-1143000" y="13"/>
            <a:ext cx="10287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2156250" y="2060100"/>
            <a:ext cx="4831500" cy="102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 b="31442" l="14522" r="14635" t="31135"/>
          <a:stretch/>
        </p:blipFill>
        <p:spPr>
          <a:xfrm>
            <a:off x="2364625" y="2207363"/>
            <a:ext cx="4414750" cy="7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865" y="853150"/>
            <a:ext cx="4206276" cy="34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075" y="609225"/>
            <a:ext cx="6977850" cy="392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00" y="2526125"/>
            <a:ext cx="3369450" cy="18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800" y="632675"/>
            <a:ext cx="3479500" cy="31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Community events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b="31693" l="5741" r="5935" t="31350"/>
          <a:stretch/>
        </p:blipFill>
        <p:spPr>
          <a:xfrm>
            <a:off x="1596700" y="3295150"/>
            <a:ext cx="5950575" cy="1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3803538" y="1805700"/>
            <a:ext cx="1536900" cy="15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6BC2FF"/>
                </a:solidFill>
              </a:rPr>
              <a:t>+</a:t>
            </a:r>
            <a:endParaRPr b="1" sz="9600">
              <a:solidFill>
                <a:srgbClr val="6BC2FF"/>
              </a:solidFill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425"/>
            <a:ext cx="9144000" cy="158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FOSDEM</a:t>
            </a:r>
            <a:endParaRPr/>
          </a:p>
        </p:txBody>
      </p:sp>
      <p:pic>
        <p:nvPicPr>
          <p:cNvPr descr="https://pbs.twimg.com/media/DVGk14NWsAAHJhH.jpg:large"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4125"/>
            <a:ext cx="9144000" cy="249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2019 </a:t>
            </a:r>
            <a:r>
              <a:rPr b="1" lang="en">
                <a:solidFill>
                  <a:srgbClr val="6BC2FF"/>
                </a:solidFill>
              </a:rPr>
              <a:t>Roadmap</a:t>
            </a:r>
            <a:endParaRPr b="1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2147250"/>
            <a:ext cx="8520600" cy="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BC2FF"/>
                </a:solidFill>
              </a:rPr>
              <a:t>A source package manager for Ada / SPARK</a:t>
            </a:r>
            <a:endParaRPr b="1">
              <a:solidFill>
                <a:srgbClr val="6BC2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/>
          <p:nvPr/>
        </p:nvSpPr>
        <p:spPr>
          <a:xfrm>
            <a:off x="2244150" y="1418400"/>
            <a:ext cx="4655700" cy="230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057" y="344625"/>
            <a:ext cx="4363850" cy="43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063" y="1519351"/>
            <a:ext cx="5071876" cy="21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/>
          <p:cNvPicPr preferRelativeResize="0"/>
          <p:nvPr/>
        </p:nvPicPr>
        <p:blipFill rotWithShape="1">
          <a:blip r:embed="rId4">
            <a:alphaModFix/>
          </a:blip>
          <a:srcRect b="21905" l="0" r="2695" t="0"/>
          <a:stretch/>
        </p:blipFill>
        <p:spPr>
          <a:xfrm rot="-1105568">
            <a:off x="4461807" y="1727460"/>
            <a:ext cx="3625082" cy="232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/>
        </p:nvSpPr>
        <p:spPr>
          <a:xfrm>
            <a:off x="1399950" y="2758900"/>
            <a:ext cx="63441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211 university members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664 academic contacts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*Now open to PhD and Master’s students*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3">
            <a:alphaModFix/>
          </a:blip>
          <a:srcRect b="0" l="2235" r="2235" t="0"/>
          <a:stretch/>
        </p:blipFill>
        <p:spPr>
          <a:xfrm>
            <a:off x="0" y="0"/>
            <a:ext cx="9144002" cy="2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2693800" y="2633525"/>
            <a:ext cx="5207100" cy="22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Open governance and language design experimentation platform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45340" l="0" r="0" t="0"/>
          <a:stretch/>
        </p:blipFill>
        <p:spPr>
          <a:xfrm>
            <a:off x="595950" y="1096650"/>
            <a:ext cx="5485149" cy="129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1017850" y="548075"/>
            <a:ext cx="6655200" cy="366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 sz="1800" u="sng">
                <a:solidFill>
                  <a:srgbClr val="F3F3F3"/>
                </a:solidFill>
                <a:hlinkClick r:id="rId3"/>
              </a:rPr>
              <a:t>Twitter @AdaProgrammers</a:t>
            </a:r>
            <a:endParaRPr sz="1800"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4"/>
              </a:rPr>
              <a:t>reddit.com/r/ada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5"/>
              </a:rPr>
              <a:t>github.com/trending/ada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6"/>
              </a:rPr>
              <a:t>Stack Overflow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7"/>
              </a:rPr>
              <a:t>comp.lang.ada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8"/>
              </a:rPr>
              <a:t>IRC #ada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9"/>
              </a:rPr>
              <a:t>Gitter ada-lang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Ada/SPARK Community</a:t>
            </a:r>
            <a:endParaRPr sz="500"/>
          </a:p>
        </p:txBody>
      </p:sp>
      <p:sp>
        <p:nvSpPr>
          <p:cNvPr id="83" name="Google Shape;83;p16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Fabien Chouteau</a:t>
            </a:r>
            <a:endParaRPr sz="5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October 4th 2018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all need a strong Ada/SPARK community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Why?</a:t>
            </a:r>
            <a:endParaRPr b="1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 the pool of engineers that you can </a:t>
            </a:r>
            <a:r>
              <a:rPr lang="en"/>
              <a:t>recruit</a:t>
            </a:r>
            <a:r>
              <a:rPr lang="en"/>
              <a:t> for your Ada/SPARK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the number and quality of learning material that you can use to train your engineers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 the number of OSS projects that you use/start from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your choice of Ada/SPARK in the long term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49700" y="2135225"/>
            <a:ext cx="8244600" cy="9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BC2FF"/>
                </a:solidFill>
              </a:rPr>
              <a:t>Ada/SPARK perception changing</a:t>
            </a:r>
            <a:endParaRPr b="1" sz="3200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title="Redd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46" y="2791450"/>
            <a:ext cx="6028503" cy="1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37150" y="162500"/>
            <a:ext cx="7469700" cy="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BC2FF"/>
                </a:solidFill>
              </a:rPr>
              <a:t>Community metric</a:t>
            </a:r>
            <a:r>
              <a:rPr b="1" lang="en" sz="2800">
                <a:solidFill>
                  <a:srgbClr val="6BC2FF"/>
                </a:solidFill>
              </a:rPr>
              <a:t>s</a:t>
            </a:r>
            <a:endParaRPr b="1" sz="2800">
              <a:solidFill>
                <a:srgbClr val="F77A18"/>
              </a:solidFill>
            </a:endParaRPr>
          </a:p>
        </p:txBody>
      </p:sp>
      <p:sp>
        <p:nvSpPr>
          <p:cNvPr id="106" name="Google Shape;106;p20"/>
          <p:cNvSpPr txBox="1"/>
          <p:nvPr>
            <p:ph type="title"/>
          </p:nvPr>
        </p:nvSpPr>
        <p:spPr>
          <a:xfrm>
            <a:off x="2305250" y="900850"/>
            <a:ext cx="46572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 the past 8 months: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Stack Overflow: 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○"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Followers: 1032 </a:t>
            </a:r>
            <a:r>
              <a:rPr b="1" lang="en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+13%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○"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Questions asked: 1515 </a:t>
            </a:r>
            <a:r>
              <a:rPr b="1" lang="en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+7%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GitHub Ada projects: 2381 </a:t>
            </a:r>
            <a:r>
              <a:rPr b="1" lang="en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+13%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Twitter followers 477 </a:t>
            </a:r>
            <a:r>
              <a:rPr b="1" lang="en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+38%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 </a:t>
            </a: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Reddit followers </a:t>
            </a:r>
            <a:r>
              <a:rPr b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1975 </a:t>
            </a:r>
            <a:r>
              <a:rPr b="1" lang="en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+100%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1764700"/>
            <a:ext cx="852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BC2FF"/>
                </a:solidFill>
              </a:rPr>
              <a:t>Enhanc</a:t>
            </a:r>
            <a:r>
              <a:rPr b="1" lang="en"/>
              <a:t>ing</a:t>
            </a:r>
            <a:r>
              <a:rPr b="1" lang="en">
                <a:solidFill>
                  <a:srgbClr val="6BC2FF"/>
                </a:solidFill>
              </a:rPr>
              <a:t> Ada/SPARK learning experience</a:t>
            </a:r>
            <a:endParaRPr b="1">
              <a:solidFill>
                <a:srgbClr val="6BC2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