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5143500" cx="9144000"/>
  <p:notesSz cx="6858000" cy="9144000"/>
  <p:embeddedFontLst>
    <p:embeddedFont>
      <p:font typeface="Helvetica Neue Light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HelveticaNeueLight-bold.fntdata"/><Relationship Id="rId30" Type="http://schemas.openxmlformats.org/officeDocument/2006/relationships/font" Target="fonts/HelveticaNeueLight-regular.fntdata"/><Relationship Id="rId11" Type="http://schemas.openxmlformats.org/officeDocument/2006/relationships/slide" Target="slides/slide5.xml"/><Relationship Id="rId33" Type="http://schemas.openxmlformats.org/officeDocument/2006/relationships/font" Target="fonts/HelveticaNeueLight-boldItalic.fntdata"/><Relationship Id="rId10" Type="http://schemas.openxmlformats.org/officeDocument/2006/relationships/slide" Target="slides/slide4.xml"/><Relationship Id="rId32" Type="http://schemas.openxmlformats.org/officeDocument/2006/relationships/font" Target="fonts/HelveticaNeueLight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3629c7da4_0_44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43629c7da4_0_4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3629c7da4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3629c7da4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43629c7da4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43629c7da4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43629c7da4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43629c7da4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43629c7da4_0_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43629c7da4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43629c7da4_0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43629c7da4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43629c7da4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43629c7da4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43629c7da4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43629c7da4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43629c7da4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43629c7da4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43629c7da4_0_3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43629c7da4_0_3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43629c7da4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43629c7da4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3629c7da4_0_44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43629c7da4_0_4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43629c7da4_0_3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43629c7da4_0_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43629c7da4_0_3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43629c7da4_0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43629c7da4_0_5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43629c7da4_0_5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43629c7da4_0_50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g43629c7da4_0_50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3629c7da4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3629c7da4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The ones that instrument/add printing code, recompile and re-run to find out what’s wrong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3629c7da4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43629c7da4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The ones that just run a debugger and just look at what happens as it happens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3629c7da4_0_2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3629c7da4_0_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43629c7da4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43629c7da4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3629c7da4_0_2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43629c7da4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43629c7da4_0_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43629c7da4_0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3629c7da4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3629c7da4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58" name="Google Shape;58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61" name="Google Shape;6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8" name="Google Shape;68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2" name="Google Shape;7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0" name="Google Shape;80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8" name="Google Shape;8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1" name="Google Shape;9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5" name="Google Shape;95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6" name="Google Shape;96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0" name="Google Shape;10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Top">
  <p:cSld name="Title - Top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/>
          <p:nvPr>
            <p:ph type="title"/>
          </p:nvPr>
        </p:nvSpPr>
        <p:spPr>
          <a:xfrm>
            <a:off x="1645295" y="133945"/>
            <a:ext cx="5853300" cy="113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1" i="0" sz="2600" u="none" cap="none" strike="noStrike">
                <a:solidFill>
                  <a:srgbClr val="67BCF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/>
        </p:txBody>
      </p:sp>
      <p:sp>
        <p:nvSpPr>
          <p:cNvPr id="109" name="Google Shape;109;p25"/>
          <p:cNvSpPr txBox="1"/>
          <p:nvPr>
            <p:ph idx="12" type="sldNum"/>
          </p:nvPr>
        </p:nvSpPr>
        <p:spPr>
          <a:xfrm>
            <a:off x="354330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50" lIns="34275" spcFirstLastPara="1" rIns="34275" wrap="square" tIns="1715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33" name="Google Shape;33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38" name="Google Shape;3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49" name="Google Shape;49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BC2FF"/>
              </a:buClr>
              <a:buSzPts val="2800"/>
              <a:buNone/>
              <a:defRPr sz="2800">
                <a:solidFill>
                  <a:srgbClr val="6BC2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>
                <a:solidFill>
                  <a:schemeClr val="lt1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5" name="Google Shape;6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github.com/AdaCore/gnat-gdb-scripts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77" name="Google Shape;177;p35"/>
          <p:cNvSpPr txBox="1"/>
          <p:nvPr>
            <p:ph idx="1" type="body"/>
          </p:nvPr>
        </p:nvSpPr>
        <p:spPr>
          <a:xfrm>
            <a:off x="1408250" y="1933925"/>
            <a:ext cx="7424100" cy="27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info args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 = (a =&gt; -8864, b =&gt; 32767, c =&gt; 84 'T')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i = 10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c = 65 'A'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info local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b = 75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print r.b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$1 = 32767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78" name="Google Shape;178;p35"/>
          <p:cNvSpPr txBox="1"/>
          <p:nvPr>
            <p:ph idx="1" type="body"/>
          </p:nvPr>
        </p:nvSpPr>
        <p:spPr>
          <a:xfrm>
            <a:off x="311700" y="1177250"/>
            <a:ext cx="8520600" cy="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Inspection of arguments and local variables, evaluation of arbitrary expression:</a:t>
            </a:r>
            <a:endParaRPr/>
          </a:p>
        </p:txBody>
      </p:sp>
      <p:sp>
        <p:nvSpPr>
          <p:cNvPr id="179" name="Google Shape;179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85" name="Google Shape;185;p36"/>
          <p:cNvSpPr txBox="1"/>
          <p:nvPr>
            <p:ph idx="1" type="body"/>
          </p:nvPr>
        </p:nvSpPr>
        <p:spPr>
          <a:xfrm>
            <a:off x="1461900" y="1484925"/>
            <a:ext cx="7491000" cy="27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info local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b = 75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backtrace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#0  main.initialize (r=..., i=10, c=65 'A') at main.adb:17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#1  0x0000000000403dd3 in main () at main.adb:23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up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#1  0x0000000000403dd3 in main () at main.adb:23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23     	Initialize (R, 10, 'A');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info local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r = (a =&gt; -8864, b =&gt; 32767, c =&gt; 100 'd')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86" name="Google Shape;186;p36"/>
          <p:cNvSpPr txBox="1"/>
          <p:nvPr>
            <p:ph idx="1" type="body"/>
          </p:nvPr>
        </p:nvSpPr>
        <p:spPr>
          <a:xfrm>
            <a:off x="311700" y="1024850"/>
            <a:ext cx="8520600" cy="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Inspection of the call stack:</a:t>
            </a:r>
            <a:endParaRPr/>
          </a:p>
        </p:txBody>
      </p:sp>
      <p:sp>
        <p:nvSpPr>
          <p:cNvPr id="187" name="Google Shape;187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93" name="Google Shape;193;p37"/>
          <p:cNvSpPr txBox="1"/>
          <p:nvPr>
            <p:ph idx="1" type="body"/>
          </p:nvPr>
        </p:nvSpPr>
        <p:spPr>
          <a:xfrm>
            <a:off x="311700" y="1629125"/>
            <a:ext cx="8520600" cy="27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catch exception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break engine.adb:549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break Display.Text.Show_Line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run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Breakpoint 3, display.text.show_line (line=...)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at display-text.adb:123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123   Line_Length : constant Natural := Line’Length;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94" name="Google Shape;194;p37"/>
          <p:cNvSpPr txBox="1"/>
          <p:nvPr>
            <p:ph idx="1" type="body"/>
          </p:nvPr>
        </p:nvSpPr>
        <p:spPr>
          <a:xfrm>
            <a:off x="311700" y="1101050"/>
            <a:ext cx="8520600" cy="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Pause on interesting events: when specific code is executed…</a:t>
            </a:r>
            <a:endParaRPr/>
          </a:p>
        </p:txBody>
      </p:sp>
      <p:sp>
        <p:nvSpPr>
          <p:cNvPr id="195" name="Google Shape;195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201" name="Google Shape;201;p38"/>
          <p:cNvSpPr txBox="1"/>
          <p:nvPr>
            <p:ph idx="1" type="body"/>
          </p:nvPr>
        </p:nvSpPr>
        <p:spPr>
          <a:xfrm>
            <a:off x="311700" y="1629125"/>
            <a:ext cx="8520600" cy="27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watch Display.Text.Current_Line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continue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Hardware watchpoint 4: Display.Text.Current_Line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Old value = 56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New value = 57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display.text.show_line (line=...)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at display-text.adb:130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130   Current_Line := Current_Line + 1;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02" name="Google Shape;202;p38"/>
          <p:cNvSpPr txBox="1"/>
          <p:nvPr>
            <p:ph idx="1" type="body"/>
          </p:nvPr>
        </p:nvSpPr>
        <p:spPr>
          <a:xfrm>
            <a:off x="311700" y="1101050"/>
            <a:ext cx="8520600" cy="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Pause on interesting events: … when data changes</a:t>
            </a:r>
            <a:endParaRPr/>
          </a:p>
        </p:txBody>
      </p:sp>
      <p:sp>
        <p:nvSpPr>
          <p:cNvPr id="203" name="Google Shape;203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 (finally)</a:t>
            </a:r>
            <a:endParaRPr/>
          </a:p>
        </p:txBody>
      </p:sp>
      <p:sp>
        <p:nvSpPr>
          <p:cNvPr id="209" name="Google Shape;209;p39"/>
          <p:cNvSpPr txBox="1"/>
          <p:nvPr>
            <p:ph idx="1" type="body"/>
          </p:nvPr>
        </p:nvSpPr>
        <p:spPr>
          <a:xfrm>
            <a:off x="311700" y="1246650"/>
            <a:ext cx="8520600" cy="19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GDB decodes the state of your program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You can extend it with scripts!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Programmatic access to program state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Custom breakpoints, custom commands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Pretty-printers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Auto-loading extensions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You can also run Python code directly inside GDB:</a:t>
            </a:r>
            <a:endParaRPr/>
          </a:p>
        </p:txBody>
      </p:sp>
      <p:sp>
        <p:nvSpPr>
          <p:cNvPr id="210" name="Google Shape;210;p39"/>
          <p:cNvSpPr txBox="1"/>
          <p:nvPr>
            <p:ph idx="1" type="body"/>
          </p:nvPr>
        </p:nvSpPr>
        <p:spPr>
          <a:xfrm>
            <a:off x="1482025" y="3399350"/>
            <a:ext cx="7350300" cy="156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(gdb) python-interpreter ‘Hello, {}!’.format(‘world’)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‘Hello, world!’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(gdb) pi import antigravity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(gdb) source my_gdb_extensions.py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11" name="Google Shape;211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programmatic inspection</a:t>
            </a:r>
            <a:endParaRPr/>
          </a:p>
        </p:txBody>
      </p:sp>
      <p:sp>
        <p:nvSpPr>
          <p:cNvPr id="217" name="Google Shape;217;p40"/>
          <p:cNvSpPr txBox="1"/>
          <p:nvPr>
            <p:ph idx="1" type="body"/>
          </p:nvPr>
        </p:nvSpPr>
        <p:spPr>
          <a:xfrm>
            <a:off x="311700" y="1879750"/>
            <a:ext cx="8520600" cy="19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pi frame = gdb.selected_frame()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pi {symbol.name: str(symbol.value(frame))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       </a:t>
            </a: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for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symbol </a:t>
            </a: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in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frame.block()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       </a:t>
            </a: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if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symbol.is_variable}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{'r': "(a =&gt; 10, b =&gt; 75, c =&gt; 65 'A')"}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18" name="Google Shape;218;p40"/>
          <p:cNvSpPr txBox="1"/>
          <p:nvPr>
            <p:ph idx="1" type="body"/>
          </p:nvPr>
        </p:nvSpPr>
        <p:spPr>
          <a:xfrm>
            <a:off x="311700" y="1101050"/>
            <a:ext cx="8520600" cy="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For instance, somehow re-implement the “info local” command:</a:t>
            </a:r>
            <a:endParaRPr/>
          </a:p>
        </p:txBody>
      </p:sp>
      <p:sp>
        <p:nvSpPr>
          <p:cNvPr id="219" name="Google Shape;219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custom breakpoints</a:t>
            </a:r>
            <a:endParaRPr/>
          </a:p>
        </p:txBody>
      </p:sp>
      <p:sp>
        <p:nvSpPr>
          <p:cNvPr id="225" name="Google Shape;225;p41"/>
          <p:cNvSpPr txBox="1"/>
          <p:nvPr>
            <p:ph idx="1" type="body"/>
          </p:nvPr>
        </p:nvSpPr>
        <p:spPr>
          <a:xfrm>
            <a:off x="692700" y="1879750"/>
            <a:ext cx="7655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break buggy_function if the caller is some_function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26" name="Google Shape;226;p41"/>
          <p:cNvSpPr txBox="1"/>
          <p:nvPr>
            <p:ph idx="1" type="body"/>
          </p:nvPr>
        </p:nvSpPr>
        <p:spPr>
          <a:xfrm>
            <a:off x="311700" y="1177250"/>
            <a:ext cx="8520600" cy="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Have you ever wanted to do something like this?</a:t>
            </a:r>
            <a:endParaRPr/>
          </a:p>
        </p:txBody>
      </p:sp>
      <p:sp>
        <p:nvSpPr>
          <p:cNvPr id="227" name="Google Shape;227;p41"/>
          <p:cNvSpPr txBox="1"/>
          <p:nvPr>
            <p:ph idx="1" type="body"/>
          </p:nvPr>
        </p:nvSpPr>
        <p:spPr>
          <a:xfrm>
            <a:off x="311700" y="2625050"/>
            <a:ext cx="8520600" cy="84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i.e. put a breakpoint on “buggy_function” but don’t stop there unless “some_function” is the caller.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The Python API makes this kind of feature available.</a:t>
            </a:r>
            <a:endParaRPr/>
          </a:p>
        </p:txBody>
      </p:sp>
      <p:sp>
        <p:nvSpPr>
          <p:cNvPr id="228" name="Google Shape;228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custom breakpoints</a:t>
            </a:r>
            <a:endParaRPr/>
          </a:p>
        </p:txBody>
      </p:sp>
      <p:sp>
        <p:nvSpPr>
          <p:cNvPr id="234" name="Google Shape;234;p42"/>
          <p:cNvSpPr txBox="1"/>
          <p:nvPr>
            <p:ph idx="1" type="body"/>
          </p:nvPr>
        </p:nvSpPr>
        <p:spPr>
          <a:xfrm>
            <a:off x="1441800" y="1041550"/>
            <a:ext cx="7390500" cy="320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class BreakIfCaller(gdb.Breakpoint):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def __init__(self, spec, caller_name):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super(BreakIfCaller, self).__init__(spec)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self.caller_name = caller_name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def stop(self):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try: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    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caller_name = (gdb.selected_frame()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                   .older().function().name)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except gdb.error: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    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return False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       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return caller_name == self.caller_name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# And then in GDB: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4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400">
                <a:latin typeface="Droid Sans Mono"/>
                <a:ea typeface="Droid Sans Mono"/>
                <a:cs typeface="Droid Sans Mono"/>
                <a:sym typeface="Droid Sans Mono"/>
              </a:rPr>
              <a:t> pi BreakIfCaller(‘buggy_function’, ‘other_function’)</a:t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35" name="Google Shape;235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custom commands</a:t>
            </a:r>
            <a:endParaRPr/>
          </a:p>
        </p:txBody>
      </p:sp>
      <p:sp>
        <p:nvSpPr>
          <p:cNvPr id="241" name="Google Shape;241;p43"/>
          <p:cNvSpPr txBox="1"/>
          <p:nvPr>
            <p:ph idx="1" type="body"/>
          </p:nvPr>
        </p:nvSpPr>
        <p:spPr>
          <a:xfrm>
            <a:off x="1099625" y="3239675"/>
            <a:ext cx="7236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break-if-caller buggy_function some_function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42" name="Google Shape;242;p43"/>
          <p:cNvSpPr txBox="1"/>
          <p:nvPr>
            <p:ph idx="1" type="body"/>
          </p:nvPr>
        </p:nvSpPr>
        <p:spPr>
          <a:xfrm>
            <a:off x="311700" y="1634450"/>
            <a:ext cx="8520600" cy="17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 Python API lets you create new commands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Subclass 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gdb.Command</a:t>
            </a:r>
            <a:r>
              <a:rPr lang="fr"/>
              <a:t> and override 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.invoke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 previous example could be exposed as:</a:t>
            </a:r>
            <a:endParaRPr/>
          </a:p>
        </p:txBody>
      </p:sp>
      <p:sp>
        <p:nvSpPr>
          <p:cNvPr id="243" name="Google Shape;243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pretty-printers</a:t>
            </a:r>
            <a:endParaRPr/>
          </a:p>
        </p:txBody>
      </p:sp>
      <p:sp>
        <p:nvSpPr>
          <p:cNvPr id="249" name="Google Shape;249;p44"/>
          <p:cNvSpPr txBox="1"/>
          <p:nvPr>
            <p:ph idx="1" type="body"/>
          </p:nvPr>
        </p:nvSpPr>
        <p:spPr>
          <a:xfrm>
            <a:off x="1361325" y="1422550"/>
            <a:ext cx="7470900" cy="23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--  In your Ada source code…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package Int_Vectors is new Ada.Containers.Vectors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(Index_Type =&gt; Positive, Element_Type =&gt; Integer);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V : Int_Vectors.Vector;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# … then in GDB: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print v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$1 = (elements =&gt; 0x459260, last =&gt; 3, tc =&gt; (busy =&gt; 0, lock =&gt; 0))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# Whereas we want: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print v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$1 = break.int_vectors.vector of length 3 = {1, 2, 3}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250" name="Google Shape;250;p44"/>
          <p:cNvSpPr txBox="1"/>
          <p:nvPr>
            <p:ph idx="1" type="body"/>
          </p:nvPr>
        </p:nvSpPr>
        <p:spPr>
          <a:xfrm>
            <a:off x="311700" y="948650"/>
            <a:ext cx="8520600" cy="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Have you ever tried to inspect the content of a vector?</a:t>
            </a:r>
            <a:endParaRPr/>
          </a:p>
        </p:txBody>
      </p:sp>
      <p:sp>
        <p:nvSpPr>
          <p:cNvPr id="251" name="Google Shape;251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8541" y="1105349"/>
            <a:ext cx="1675441" cy="712961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7"/>
          <p:cNvSpPr txBox="1"/>
          <p:nvPr>
            <p:ph type="title"/>
          </p:nvPr>
        </p:nvSpPr>
        <p:spPr>
          <a:xfrm>
            <a:off x="978932" y="2188698"/>
            <a:ext cx="6235500" cy="9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GDB Scripting – Hidden Gems</a:t>
            </a:r>
            <a:endParaRPr sz="500"/>
          </a:p>
        </p:txBody>
      </p:sp>
      <p:sp>
        <p:nvSpPr>
          <p:cNvPr id="121" name="Google Shape;121;p27"/>
          <p:cNvSpPr/>
          <p:nvPr/>
        </p:nvSpPr>
        <p:spPr>
          <a:xfrm>
            <a:off x="978932" y="3312080"/>
            <a:ext cx="6235500" cy="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Pierre-Marie de Rodat</a:t>
            </a:r>
            <a:endParaRPr b="1" sz="1100">
              <a:solidFill>
                <a:srgbClr val="357DB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2018-10-04</a:t>
            </a:r>
            <a:endParaRPr b="1" sz="1100">
              <a:solidFill>
                <a:srgbClr val="357DB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pretty-printers</a:t>
            </a:r>
            <a:endParaRPr/>
          </a:p>
        </p:txBody>
      </p:sp>
      <p:sp>
        <p:nvSpPr>
          <p:cNvPr id="257" name="Google Shape;257;p45"/>
          <p:cNvSpPr txBox="1"/>
          <p:nvPr>
            <p:ph idx="1" type="body"/>
          </p:nvPr>
        </p:nvSpPr>
        <p:spPr>
          <a:xfrm>
            <a:off x="311700" y="1335150"/>
            <a:ext cx="8520600" cy="34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GDB pretty-printers are Python objects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Register them to GDB and override their methods to:</a:t>
            </a:r>
            <a:endParaRPr/>
          </a:p>
          <a:p>
            <a:pPr indent="-317500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make them match objects to pretty-print</a:t>
            </a:r>
            <a:endParaRPr/>
          </a:p>
          <a:p>
            <a:pPr indent="-317500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yield text to display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They automatically compose (e.g. nested containers)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Pretty-printers for standard containers in GNAT Pro</a:t>
            </a:r>
            <a:br>
              <a:rPr lang="fr"/>
            </a:br>
            <a:r>
              <a:rPr lang="fr"/>
              <a:t>(</a:t>
            </a:r>
            <a:r>
              <a:rPr lang="fr" u="sng">
                <a:solidFill>
                  <a:schemeClr val="hlink"/>
                </a:solidFill>
                <a:hlinkClick r:id="rId3"/>
              </a:rPr>
              <a:t>https://github.com/AdaCore/gnat-gdb-scripts</a:t>
            </a:r>
            <a:r>
              <a:rPr lang="fr"/>
              <a:t>)</a:t>
            </a:r>
            <a:endParaRPr/>
          </a:p>
        </p:txBody>
      </p:sp>
      <p:sp>
        <p:nvSpPr>
          <p:cNvPr id="258" name="Google Shape;258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Scripting: auto-loading extensions</a:t>
            </a:r>
            <a:endParaRPr/>
          </a:p>
        </p:txBody>
      </p:sp>
      <p:sp>
        <p:nvSpPr>
          <p:cNvPr id="264" name="Google Shape;264;p46"/>
          <p:cNvSpPr txBox="1"/>
          <p:nvPr>
            <p:ph idx="1" type="body"/>
          </p:nvPr>
        </p:nvSpPr>
        <p:spPr>
          <a:xfrm>
            <a:off x="311700" y="1482050"/>
            <a:ext cx="8520600" cy="257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Writing extensions is cool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Have GDB automatically load them is even better: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fr">
                <a:latin typeface="Droid Sans Mono"/>
                <a:ea typeface="Droid Sans Mono"/>
                <a:cs typeface="Droid Sans Mono"/>
                <a:sym typeface="Droid Sans Mono"/>
              </a:rPr>
              <a:t>my_program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-gdb.py</a:t>
            </a:r>
            <a:r>
              <a:rPr lang="fr"/>
              <a:t> OR </a:t>
            </a:r>
            <a:r>
              <a:rPr i="1" lang="fr">
                <a:latin typeface="Droid Sans Mono"/>
                <a:ea typeface="Droid Sans Mono"/>
                <a:cs typeface="Droid Sans Mono"/>
                <a:sym typeface="Droid Sans Mono"/>
              </a:rPr>
              <a:t>my_shared_lib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-gdb.py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.debug_gdb_script</a:t>
            </a:r>
            <a:r>
              <a:rPr lang="fr"/>
              <a:t> </a:t>
            </a:r>
            <a:r>
              <a:rPr lang="fr"/>
              <a:t>section in executables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Requires some “safe path” tuning for security</a:t>
            </a:r>
            <a:endParaRPr/>
          </a:p>
        </p:txBody>
      </p:sp>
      <p:sp>
        <p:nvSpPr>
          <p:cNvPr id="265" name="Google Shape;265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Scripting</a:t>
            </a:r>
            <a:endParaRPr/>
          </a:p>
        </p:txBody>
      </p:sp>
      <p:sp>
        <p:nvSpPr>
          <p:cNvPr id="271" name="Google Shape;271;p47"/>
          <p:cNvSpPr txBox="1"/>
          <p:nvPr>
            <p:ph idx="1" type="body"/>
          </p:nvPr>
        </p:nvSpPr>
        <p:spPr>
          <a:xfrm>
            <a:off x="311700" y="1817325"/>
            <a:ext cx="8520600" cy="16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The Python API offers much more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API reference in GDB’s documentation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Sky is the limit!</a:t>
            </a:r>
            <a:endParaRPr/>
          </a:p>
        </p:txBody>
      </p:sp>
      <p:sp>
        <p:nvSpPr>
          <p:cNvPr id="272" name="Google Shape;272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102" y="1567918"/>
            <a:ext cx="4717953" cy="200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Print people</a:t>
            </a:r>
            <a:endParaRPr/>
          </a:p>
        </p:txBody>
      </p:sp>
      <p:sp>
        <p:nvSpPr>
          <p:cNvPr id="127" name="Google Shape;127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Put_Line (“IN CONNECT...”);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Put_Line (“   credentials: “ &amp; Image (Credentials));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if Check_Credentials (Session, Credentials) then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   Put_Line (“   credentials accepted”);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   Session.Authenticated := True;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end if;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Put_Line (“&lt;--”);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28" name="Google Shape;12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Debugger people</a:t>
            </a:r>
            <a:endParaRPr/>
          </a:p>
        </p:txBody>
      </p:sp>
      <p:sp>
        <p:nvSpPr>
          <p:cNvPr id="134" name="Google Shape;134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$ gdb ./test_connect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break connect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run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print credentials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next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(gdb) </a:t>
            </a:r>
            <a:r>
              <a:rPr lang="fr">
                <a:latin typeface="Droid Sans Mono"/>
                <a:ea typeface="Droid Sans Mono"/>
                <a:cs typeface="Droid Sans Mono"/>
                <a:sym typeface="Droid Sans Mono"/>
              </a:rPr>
              <a:t>next</a:t>
            </a:r>
            <a:endParaRPr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35" name="Google Shape;13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</a:t>
            </a:r>
            <a:endParaRPr/>
          </a:p>
        </p:txBody>
      </p:sp>
      <p:sp>
        <p:nvSpPr>
          <p:cNvPr id="141" name="Google Shape;141;p30"/>
          <p:cNvSpPr txBox="1"/>
          <p:nvPr>
            <p:ph idx="1" type="body"/>
          </p:nvPr>
        </p:nvSpPr>
        <p:spPr>
          <a:xfrm>
            <a:off x="311700" y="1932450"/>
            <a:ext cx="8520600" cy="26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GDB lets you inspect the program as it runs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Low-level aspects (registers, assembly, …)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Source-level aspects (source locations, variables, …)</a:t>
            </a:r>
            <a:endParaRPr/>
          </a:p>
        </p:txBody>
      </p:sp>
      <p:sp>
        <p:nvSpPr>
          <p:cNvPr id="142" name="Google Shape;14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low-level view (</a:t>
            </a:r>
            <a:r>
              <a:rPr lang="fr"/>
              <a:t>1/3</a:t>
            </a:r>
            <a:r>
              <a:rPr lang="fr"/>
              <a:t>): registers</a:t>
            </a:r>
            <a:endParaRPr/>
          </a:p>
        </p:txBody>
      </p:sp>
      <p:sp>
        <p:nvSpPr>
          <p:cNvPr id="148" name="Google Shape;148;p31"/>
          <p:cNvSpPr txBox="1"/>
          <p:nvPr>
            <p:ph idx="1" type="body"/>
          </p:nvPr>
        </p:nvSpPr>
        <p:spPr>
          <a:xfrm>
            <a:off x="311700" y="1152475"/>
            <a:ext cx="8520600" cy="313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info registers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rax        	0x1             	1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rbx        	0x0             	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rcx        	0xfbad0087      	4222419079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rdx        	0x0             	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rsi        	0x7ffff7f8e710  	140737353672464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[…]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r15        	0x0             	0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rip        	0x403d01        	0x403d01 &lt;main+9&gt;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eflags     	0x206           	[ PF IF ]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49" name="Google Shape;149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low-level view (2/3): ASM code</a:t>
            </a:r>
            <a:endParaRPr/>
          </a:p>
        </p:txBody>
      </p:sp>
      <p:sp>
        <p:nvSpPr>
          <p:cNvPr id="155" name="Google Shape;155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disassemble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Dump of assembler code for function _ada_main: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0x0000000000403cf8 &lt;+0&gt;: 	push   %rbp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0x0000000000403cf9 &lt;+1&gt;: 	mov	%rsp,%rbp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0x0000000000403cfc &lt;+4&gt;: 	push   %rbx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0x0000000000403cfd &lt;+5&gt;: 	sub	$0x8,%rsp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=&gt; 0x0000000000403d01 &lt;+9&gt;: 	mov	$0x428248,%eax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0x0000000000403d06 &lt;+14&gt;:	mov	$0x428258,%edx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0x0000000000403d0b &lt;+19&gt;:	mov	%rax,%rcx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  0x0000000000403d0e &lt;+22&gt;:	mov	%rdx,%rbx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[…]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56" name="Google Shape;156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low-level view (3/3): memory</a:t>
            </a:r>
            <a:endParaRPr/>
          </a:p>
        </p:txBody>
      </p:sp>
      <p:sp>
        <p:nvSpPr>
          <p:cNvPr id="162" name="Google Shape;162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x/3gx $rax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0x428248:   	0x77202c6f6c6c6548  	0x00000021646c726f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0x428258:   	0x0000000d00000001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x/14bo $rax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0x428248:   0110	0145	0154	0154	0157	054 	040 	0167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0x428250:   0157	0162	0154	0144	041 	0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 x/1s $rax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Droid Sans Mono"/>
                <a:ea typeface="Droid Sans Mono"/>
                <a:cs typeface="Droid Sans Mono"/>
                <a:sym typeface="Droid Sans Mono"/>
              </a:rPr>
              <a:t>0x428248:   "Hello, world!["00"]"</a:t>
            </a:r>
            <a:endParaRPr sz="15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63" name="Google Shape;163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GDB Tour: source-level view</a:t>
            </a:r>
            <a:endParaRPr/>
          </a:p>
        </p:txBody>
      </p:sp>
      <p:sp>
        <p:nvSpPr>
          <p:cNvPr id="169" name="Google Shape;169;p34"/>
          <p:cNvSpPr txBox="1"/>
          <p:nvPr>
            <p:ph idx="1" type="body"/>
          </p:nvPr>
        </p:nvSpPr>
        <p:spPr>
          <a:xfrm>
            <a:off x="311700" y="1686500"/>
            <a:ext cx="8520600" cy="288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Droid Sans Mono"/>
                <a:ea typeface="Droid Sans Mono"/>
                <a:cs typeface="Droid Sans Mono"/>
                <a:sym typeface="Droid Sans Mono"/>
              </a:rPr>
              <a:t>(gdb)</a:t>
            </a: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 list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8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9      	procedure Initialize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10       	(R : out Record_Type;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11          I : Integer; C : Character) is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12     	begin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13        	R.A := I;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14        	R.B := 2 * I;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15        	R.C := C;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Droid Sans Mono"/>
                <a:ea typeface="Droid Sans Mono"/>
                <a:cs typeface="Droid Sans Mono"/>
                <a:sym typeface="Droid Sans Mono"/>
              </a:rPr>
              <a:t>16     	end Initialize;</a:t>
            </a:r>
            <a:endParaRPr sz="1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70" name="Google Shape;170;p34"/>
          <p:cNvSpPr txBox="1"/>
          <p:nvPr>
            <p:ph idx="1" type="body"/>
          </p:nvPr>
        </p:nvSpPr>
        <p:spPr>
          <a:xfrm>
            <a:off x="311700" y="1112675"/>
            <a:ext cx="8520600" cy="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Corresponding location in sources:</a:t>
            </a:r>
            <a:endParaRPr/>
          </a:p>
        </p:txBody>
      </p:sp>
      <p:sp>
        <p:nvSpPr>
          <p:cNvPr id="171" name="Google Shape;171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