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Helvetica Neue"/>
      <p:regular r:id="rId34"/>
      <p:bold r:id="rId35"/>
      <p:italic r:id="rId36"/>
      <p:boldItalic r:id="rId37"/>
    </p:embeddedFont>
    <p:embeddedFont>
      <p:font typeface="Helvetica Neue Ligh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italic.fntdata"/><Relationship Id="rId20" Type="http://schemas.openxmlformats.org/officeDocument/2006/relationships/slide" Target="slides/slide14.xml"/><Relationship Id="rId41" Type="http://schemas.openxmlformats.org/officeDocument/2006/relationships/font" Target="fonts/HelveticaNeueLight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6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9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8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1.xml"/><Relationship Id="rId39" Type="http://schemas.openxmlformats.org/officeDocument/2006/relationships/font" Target="fonts/HelveticaNeueLight-bold.fntdata"/><Relationship Id="rId16" Type="http://schemas.openxmlformats.org/officeDocument/2006/relationships/slide" Target="slides/slide10.xml"/><Relationship Id="rId38" Type="http://schemas.openxmlformats.org/officeDocument/2006/relationships/font" Target="fonts/HelveticaNeueLight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fa61faee8_1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3fa61faee8_1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2cb9d36dd_0_1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42cb9d36dd_0_1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2cb9d36dd_0_1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42cb9d36dd_0_1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2cb9d36dd_0_1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42cb9d36dd_0_1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2cb9d36dd_0_1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42cb9d36dd_0_1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2cb9d36dd_0_2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42cb9d36dd_0_2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2cb9d36dd_0_1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42cb9d36dd_0_1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2cb9d36dd_0_3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42cb9d36dd_0_3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37368e478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437368e47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2cb9d36dd_0_2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42cb9d36dd_0_2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35f7e64b9_1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435f7e64b9_1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2cb9d36dd_0_2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42cb9d36dd_0_2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35f7e64b9_1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435f7e64b9_1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35f7e64b9_1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435f7e64b9_1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2cb9d36dd_0_2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42cb9d36dd_0_2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2cb9d36dd_0_20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42cb9d36dd_0_2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2cb9d36dd_0_2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42cb9d36dd_0_2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2cb9d36dd_0_2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42cb9d36dd_0_2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2cb9d36dd_0_2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42cb9d36dd_0_2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2cb9d36dd_0_2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42cb9d36dd_0_2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2cb9d36dd_0_2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42cb9d36dd_0_2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2cb9d36dd_0_2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42cb9d36dd_0_2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2cb9d36dd_0_2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42cb9d36dd_0_2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fa61faee8_1_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fa61faee8_1_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2cb9d36d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42cb9d36d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fa61faee8_1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fa61faee8_1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2cb9d36d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42cb9d36dd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type="tx">
  <p:cSld name="TITLE_AND_BOD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1" i="0" sz="2600" u="none" cap="none" strike="noStrik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88900" lvl="1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177800" lvl="2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254000" lvl="3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342900" lvl="4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431800" lvl="5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520700" lvl="6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596900" lvl="7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685800" lvl="8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1812726" y="2652117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/>
          <a:lstStyle>
            <a:lvl1pPr indent="-2286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23850" lvl="5" marL="27432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23850" lvl="6" marL="3200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23850" lvl="7" marL="36576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23850" lvl="8" marL="41148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1645295" y="133945"/>
            <a:ext cx="58533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1" i="0" sz="2600" u="none" cap="none" strike="noStrik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88900" lvl="1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177800" lvl="2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254000" lvl="3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342900" lvl="4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431800" lvl="5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520700" lvl="6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596900" lvl="7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685800" lvl="8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3 Up">
  <p:cSld name="Photo - 3 Up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Vertical">
  <p:cSld name="Photo - Vertical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1645295" y="334863"/>
            <a:ext cx="2812800" cy="2103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1" i="0" sz="3200" u="none" cap="none" strike="noStrik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88900" lvl="1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177800" lvl="2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254000" lvl="3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342900" lvl="4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431800" lvl="5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520700" lvl="6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596900" lvl="7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685800" lvl="8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1645295" y="2511474"/>
            <a:ext cx="2812800" cy="21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/>
          <a:lstStyle>
            <a:lvl1pPr indent="-2286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None/>
              <a:defRPr b="1" i="0" sz="17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23850" lvl="5" marL="27432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23850" lvl="6" marL="3200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23850" lvl="7" marL="36576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23850" lvl="8" marL="41148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Bullets &amp; Photo">
  <p:cSld name="Title, Bullets &amp; Photo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1645295" y="133945"/>
            <a:ext cx="58533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1" i="0" sz="2600" u="none" cap="none" strike="noStrik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88900" lvl="1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177800" lvl="2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254000" lvl="3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342900" lvl="4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431800" lvl="5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520700" lvl="6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596900" lvl="7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685800" lvl="8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1645295" y="1366242"/>
            <a:ext cx="2812800" cy="331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/>
          <a:lstStyle>
            <a:lvl1pPr indent="-298450" lvl="0" marL="457200" marR="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b="1" i="0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98450" lvl="1" marL="914400" marR="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b="1" i="0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98450" lvl="2" marL="1371600" marR="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b="1" i="0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98450" lvl="3" marL="1828800" marR="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b="1" i="0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98450" lvl="4" marL="2286000" marR="0" rtl="0" algn="l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Verdana"/>
              <a:buChar char="•"/>
              <a:defRPr b="1" i="0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23850" lvl="5" marL="27432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23850" lvl="6" marL="3200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23850" lvl="7" marL="36576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23850" lvl="8" marL="41148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idx="1" type="body"/>
          </p:nvPr>
        </p:nvSpPr>
        <p:spPr>
          <a:xfrm>
            <a:off x="1645295" y="669726"/>
            <a:ext cx="5853300" cy="38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/>
          <a:lstStyle>
            <a:lvl1pPr indent="-323850" lvl="0" marL="4572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23850" lvl="2" marL="13716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23850" lvl="3" marL="18288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23850" lvl="4" marL="22860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23850" lvl="5" marL="27432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23850" lvl="6" marL="3200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23850" lvl="7" marL="36576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23850" lvl="8" marL="41148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4" name="Google Shape;74;p19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">
  <p:cSld name="Photo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20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gradFill>
          <a:gsLst>
            <a:gs pos="0">
              <a:srgbClr val="16273E"/>
            </a:gs>
            <a:gs pos="100000">
              <a:srgbClr val="060C12"/>
            </a:gs>
          </a:gsLst>
          <a:lin ang="16200038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112740"/>
            </a:gs>
            <a:gs pos="100000">
              <a:srgbClr val="040B11"/>
            </a:gs>
          </a:gsLst>
          <a:lin ang="5400012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645295" y="133945"/>
            <a:ext cx="58533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1" i="0" sz="2600" u="none" cap="none" strike="noStrike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88900" lvl="1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177800" lvl="2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254000" lvl="3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342900" lvl="4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431800" lvl="5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520700" lvl="6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596900" lvl="7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685800" lvl="8" marL="0" marR="0" rtl="0" algn="ctr">
              <a:spcBef>
                <a:spcPts val="0"/>
              </a:spcBef>
              <a:spcAft>
                <a:spcPts val="0"/>
              </a:spcAft>
              <a:buSzPts val="500"/>
              <a:buNone/>
              <a:defRPr b="0" i="0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645295" y="1366242"/>
            <a:ext cx="5853300" cy="331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/>
          <a:lstStyle>
            <a:lvl1pPr indent="-323850" lvl="0" marL="4572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23850" lvl="2" marL="13716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23850" lvl="3" marL="18288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23850" lvl="4" marL="22860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•"/>
              <a:defRPr b="1" i="0" sz="20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23850" lvl="5" marL="27432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23850" lvl="6" marL="3200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23850" lvl="7" marL="36576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23850" lvl="8" marL="41148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 Light"/>
              <a:buChar char="•"/>
              <a:defRPr b="0" i="0" sz="2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7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20769" y="4492445"/>
            <a:ext cx="798928" cy="34067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541" y="1105349"/>
            <a:ext cx="1675440" cy="7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3"/>
          <p:cNvSpPr txBox="1"/>
          <p:nvPr>
            <p:ph type="title"/>
          </p:nvPr>
        </p:nvSpPr>
        <p:spPr>
          <a:xfrm>
            <a:off x="978932" y="2188698"/>
            <a:ext cx="6235391" cy="973364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Market perspective - what’s new and where are we heading?</a:t>
            </a:r>
            <a:endParaRPr sz="500"/>
          </a:p>
        </p:txBody>
      </p:sp>
      <p:sp>
        <p:nvSpPr>
          <p:cNvPr id="87" name="Google Shape;87;p23"/>
          <p:cNvSpPr/>
          <p:nvPr/>
        </p:nvSpPr>
        <p:spPr>
          <a:xfrm>
            <a:off x="978932" y="3312080"/>
            <a:ext cx="6235391" cy="518409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Jamie Ayre</a:t>
            </a:r>
            <a:endParaRPr b="1" sz="1100">
              <a:solidFill>
                <a:srgbClr val="357DB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57DB0"/>
                </a:solidFill>
                <a:latin typeface="Verdana"/>
                <a:ea typeface="Verdana"/>
                <a:cs typeface="Verdana"/>
                <a:sym typeface="Verdana"/>
              </a:rPr>
              <a:t>Thursday October 4th, Paris</a:t>
            </a:r>
            <a:endParaRPr b="1" sz="1100">
              <a:solidFill>
                <a:srgbClr val="357DB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 txBox="1"/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Ada/C/C++ - GNAT supports them all</a:t>
            </a:r>
            <a:endParaRPr sz="500"/>
          </a:p>
        </p:txBody>
      </p:sp>
      <p:sp>
        <p:nvSpPr>
          <p:cNvPr id="183" name="Google Shape;183;p32"/>
          <p:cNvSpPr txBox="1"/>
          <p:nvPr>
            <p:ph idx="1" type="body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-120650" lvl="0" marL="127000" marR="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C++ - native platforms: Linux and Windows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0650" lvl="0" marL="1270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C++ - support for Embedded Linux &amp; RTOS platforms coming in 2019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0650" lvl="0" marL="1270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Assurance available for all languages and platforms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○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Let us know what your plans and needs are!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3"/>
          <p:cNvSpPr txBox="1"/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Service</a:t>
            </a: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 for the discerning developer</a:t>
            </a:r>
            <a:endParaRPr sz="500"/>
          </a:p>
        </p:txBody>
      </p:sp>
      <p:sp>
        <p:nvSpPr>
          <p:cNvPr id="190" name="Google Shape;190;p33"/>
          <p:cNvSpPr txBox="1"/>
          <p:nvPr>
            <p:ph idx="1" type="body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-120650" lvl="0" marL="127000" marR="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Getting the most out of AdaCore tools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0650" lvl="0" marL="1270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Getting the most out of onsite AdaCore technical expertise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0650" lvl="0" marL="1270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Adopting and adapting the products to your environment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/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Beefing our RTOS support</a:t>
            </a:r>
            <a:endParaRPr sz="500"/>
          </a:p>
        </p:txBody>
      </p:sp>
      <p:sp>
        <p:nvSpPr>
          <p:cNvPr id="197" name="Google Shape;197;p34"/>
          <p:cNvSpPr txBox="1"/>
          <p:nvPr>
            <p:ph idx="1" type="body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-120650" lvl="0" marL="127000" marR="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VxWorks 6, 7 &amp; 653 support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ARM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PowerPC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Intel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64 &amp; 32 bit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C++ 2019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Beefing our RTOS support</a:t>
            </a:r>
            <a:endParaRPr sz="500"/>
          </a:p>
        </p:txBody>
      </p:sp>
      <p:sp>
        <p:nvSpPr>
          <p:cNvPr id="204" name="Google Shape;204;p35"/>
          <p:cNvSpPr txBox="1"/>
          <p:nvPr>
            <p:ph idx="1" type="body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-120650" lvl="0" marL="127000" marR="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PikeOS 4.1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ARM support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0650" lvl="0" marL="1270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PikeOS 4.2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○"/>
            </a:pPr>
            <a:r>
              <a:rPr b="1"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Ada Q1 2019 wavefronts</a:t>
            </a:r>
            <a:endParaRPr b="1" sz="15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○"/>
            </a:pPr>
            <a:r>
              <a:rPr b="1" lang="en" sz="15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C++, let us know!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127000" marR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6"/>
          <p:cNvSpPr txBox="1"/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Beefing our RTOS support</a:t>
            </a:r>
            <a:endParaRPr sz="500"/>
          </a:p>
        </p:txBody>
      </p:sp>
      <p:sp>
        <p:nvSpPr>
          <p:cNvPr id="211" name="Google Shape;211;p36"/>
          <p:cNvSpPr txBox="1"/>
          <p:nvPr>
            <p:ph idx="1" type="body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-120650" lvl="0" marL="127000" marR="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LynxOS-178 2.2.4 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x86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2385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○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PPC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0650" lvl="0" marL="1270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LynxOS Separation Kernel on Intel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7"/>
          <p:cNvSpPr txBox="1"/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Verify that critical code!</a:t>
            </a:r>
            <a:endParaRPr sz="500"/>
          </a:p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942084" y="15963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-120650" lvl="0" marL="127000" marR="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Rapita RVS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0650" lvl="0" marL="1270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Vector VectorCAST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/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  <p:sp>
        <p:nvSpPr>
          <p:cNvPr id="225" name="Google Shape;225;p38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P</a:t>
            </a: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romoting Ada to new markets...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9"/>
          <p:cNvSpPr txBox="1"/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Teach software engineering, not coding...</a:t>
            </a:r>
            <a:endParaRPr sz="500"/>
          </a:p>
        </p:txBody>
      </p:sp>
      <p:sp>
        <p:nvSpPr>
          <p:cNvPr id="232" name="Google Shape;232;p39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Thanks to our Academic partners here today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0"/>
          <p:cNvSpPr txBox="1"/>
          <p:nvPr>
            <p:ph type="title"/>
          </p:nvPr>
        </p:nvSpPr>
        <p:spPr>
          <a:xfrm>
            <a:off x="623425" y="1842650"/>
            <a:ext cx="4100400" cy="22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Cybersecurity</a:t>
            </a:r>
            <a:b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en" sz="2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what does it mean?</a:t>
            </a:r>
            <a:endParaRPr sz="500">
              <a:solidFill>
                <a:srgbClr val="FFFFFF"/>
              </a:solidFill>
            </a:endParaRPr>
          </a:p>
        </p:txBody>
      </p:sp>
      <p:pic>
        <p:nvPicPr>
          <p:cNvPr id="239" name="Google Shape;23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550" y="533290"/>
            <a:ext cx="2634170" cy="3959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1"/>
          <p:cNvSpPr txBox="1"/>
          <p:nvPr>
            <p:ph type="title"/>
          </p:nvPr>
        </p:nvSpPr>
        <p:spPr>
          <a:xfrm>
            <a:off x="1254600" y="515675"/>
            <a:ext cx="67227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Cybersecurity — </a:t>
            </a:r>
            <a:r>
              <a:rPr b="1" lang="en" sz="2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How can Ada help?</a:t>
            </a:r>
            <a:endParaRPr sz="500">
              <a:solidFill>
                <a:srgbClr val="FFFFFF"/>
              </a:solidFill>
            </a:endParaRPr>
          </a:p>
        </p:txBody>
      </p:sp>
      <p:pic>
        <p:nvPicPr>
          <p:cNvPr id="246" name="Google Shape;24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1482978"/>
            <a:ext cx="9143997" cy="3660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4"/>
          <p:cNvSpPr txBox="1"/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It’s all about you</a:t>
            </a:r>
            <a:endParaRPr sz="500"/>
          </a:p>
        </p:txBody>
      </p:sp>
      <p:sp>
        <p:nvSpPr>
          <p:cNvPr id="94" name="Google Shape;94;p24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Today is your day!  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2"/>
          <p:cNvSpPr txBox="1"/>
          <p:nvPr>
            <p:ph type="title"/>
          </p:nvPr>
        </p:nvSpPr>
        <p:spPr>
          <a:xfrm>
            <a:off x="623425" y="1842650"/>
            <a:ext cx="4100400" cy="22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FACE</a:t>
            </a:r>
            <a:b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en" sz="2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what is that?</a:t>
            </a:r>
            <a:endParaRPr sz="500">
              <a:solidFill>
                <a:srgbClr val="FFFFFF"/>
              </a:solidFill>
            </a:endParaRPr>
          </a:p>
        </p:txBody>
      </p:sp>
      <p:pic>
        <p:nvPicPr>
          <p:cNvPr id="253" name="Google Shape;2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0" y="408713"/>
            <a:ext cx="3403675" cy="432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3"/>
          <p:cNvSpPr txBox="1"/>
          <p:nvPr>
            <p:ph type="title"/>
          </p:nvPr>
        </p:nvSpPr>
        <p:spPr>
          <a:xfrm>
            <a:off x="623425" y="2299850"/>
            <a:ext cx="3823800" cy="1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Ada is economical</a:t>
            </a:r>
            <a:endParaRPr sz="500">
              <a:solidFill>
                <a:srgbClr val="FFFFFF"/>
              </a:solidFill>
            </a:endParaRPr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725" y="488475"/>
            <a:ext cx="4668077" cy="400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lin ang="5400012" scaled="0"/>
        </a:gra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4"/>
          <p:cNvSpPr txBox="1"/>
          <p:nvPr>
            <p:ph type="title"/>
          </p:nvPr>
        </p:nvSpPr>
        <p:spPr>
          <a:xfrm>
            <a:off x="942147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2740"/>
                </a:solidFill>
                <a:latin typeface="Verdana"/>
                <a:ea typeface="Verdana"/>
                <a:cs typeface="Verdana"/>
                <a:sym typeface="Verdana"/>
              </a:rPr>
              <a:t>So who’s convinced?</a:t>
            </a:r>
            <a:endParaRPr sz="500">
              <a:solidFill>
                <a:srgbClr val="112740"/>
              </a:solidFill>
            </a:endParaRPr>
          </a:p>
        </p:txBody>
      </p:sp>
      <p:pic>
        <p:nvPicPr>
          <p:cNvPr id="267" name="Google Shape;26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150" y="2302461"/>
            <a:ext cx="2692850" cy="5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0425" y="3319987"/>
            <a:ext cx="2143125" cy="5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7675" y="2082963"/>
            <a:ext cx="3339249" cy="9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9912" y="1078263"/>
            <a:ext cx="1224200" cy="12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1659">
            <a:off x="468350" y="1796496"/>
            <a:ext cx="2777001" cy="155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5"/>
          <p:cNvSpPr txBox="1"/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Resources to help you code</a:t>
            </a:r>
            <a:endParaRPr sz="500"/>
          </a:p>
        </p:txBody>
      </p:sp>
      <p:pic>
        <p:nvPicPr>
          <p:cNvPr id="278" name="Google Shape;27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924">
            <a:off x="2465325" y="2293170"/>
            <a:ext cx="2777000" cy="153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58092">
            <a:off x="5631550" y="2532933"/>
            <a:ext cx="2777000" cy="155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83068">
            <a:off x="3626350" y="1608250"/>
            <a:ext cx="2777000" cy="15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6"/>
          <p:cNvSpPr txBox="1"/>
          <p:nvPr>
            <p:ph type="title"/>
          </p:nvPr>
        </p:nvSpPr>
        <p:spPr>
          <a:xfrm>
            <a:off x="942159" y="2356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Public Ada Training</a:t>
            </a:r>
            <a:endParaRPr sz="500"/>
          </a:p>
        </p:txBody>
      </p:sp>
      <p:pic>
        <p:nvPicPr>
          <p:cNvPr id="287" name="Google Shape;28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55752"/>
            <a:ext cx="9144002" cy="389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7"/>
          <p:cNvPicPr preferRelativeResize="0"/>
          <p:nvPr/>
        </p:nvPicPr>
        <p:blipFill rotWithShape="1">
          <a:blip r:embed="rId4">
            <a:alphaModFix/>
          </a:blip>
          <a:srcRect b="0" l="8906" r="-5506" t="0"/>
          <a:stretch/>
        </p:blipFill>
        <p:spPr>
          <a:xfrm>
            <a:off x="3625700" y="0"/>
            <a:ext cx="7449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/>
          <p:nvPr>
            <p:ph type="title"/>
          </p:nvPr>
        </p:nvSpPr>
        <p:spPr>
          <a:xfrm>
            <a:off x="623425" y="1270750"/>
            <a:ext cx="2694000" cy="32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Going Green</a:t>
            </a:r>
            <a:b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en" sz="2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Newsletter Paper or electronic?</a:t>
            </a:r>
            <a:endParaRPr sz="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Please continue to help us 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0" name="Google Shape;30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8"/>
          <p:cNvSpPr txBox="1"/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Ada continues to be our focus, exceptional customer support is our business. 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7" name="Google Shape;30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 txBox="1"/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Please pester the AdaCore staff!</a:t>
            </a:r>
            <a:endParaRPr sz="500"/>
          </a:p>
        </p:txBody>
      </p:sp>
      <p:sp>
        <p:nvSpPr>
          <p:cNvPr id="101" name="Google Shape;101;p25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We’re here to answer your questions, discuss roadmaps, don’t leave with any un-asked questions! 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 txBox="1"/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Technical team is well represented!</a:t>
            </a:r>
            <a:endParaRPr sz="500"/>
          </a:p>
        </p:txBody>
      </p:sp>
      <p:sp>
        <p:nvSpPr>
          <p:cNvPr id="108" name="Google Shape;108;p26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GNAT Pro, GPS, SPARK, CodePeer, Coverage, QGen, Libadalang, Cybersecurity, ... 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/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Goodies!</a:t>
            </a:r>
            <a:endParaRPr sz="500"/>
          </a:p>
        </p:txBody>
      </p:sp>
      <p:sp>
        <p:nvSpPr>
          <p:cNvPr id="115" name="Google Shape;115;p27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Help yourself to all the collateral available (we don’t want to take it home!)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 txBox="1"/>
          <p:nvPr>
            <p:ph type="title"/>
          </p:nvPr>
        </p:nvSpPr>
        <p:spPr>
          <a:xfrm>
            <a:off x="942084" y="334217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  <p:sp>
        <p:nvSpPr>
          <p:cNvPr id="122" name="Google Shape;122;p28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Deepening our technical offer for our existing customers whilst promoting Ada to new markets.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9"/>
          <p:cNvSpPr txBox="1"/>
          <p:nvPr>
            <p:ph type="title"/>
          </p:nvPr>
        </p:nvSpPr>
        <p:spPr>
          <a:xfrm>
            <a:off x="942084" y="334217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Focusing our strategy </a:t>
            </a:r>
            <a:endParaRPr sz="500"/>
          </a:p>
        </p:txBody>
      </p:sp>
      <p:sp>
        <p:nvSpPr>
          <p:cNvPr id="129" name="Google Shape;129;p29"/>
          <p:cNvSpPr/>
          <p:nvPr/>
        </p:nvSpPr>
        <p:spPr>
          <a:xfrm>
            <a:off x="938948" y="1444285"/>
            <a:ext cx="7266000" cy="2625300"/>
          </a:xfrm>
          <a:prstGeom prst="roundRect">
            <a:avLst>
              <a:gd fmla="val 4657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0" lIns="190500" spcFirstLastPara="1" rIns="190500" wrap="square" tIns="190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But what does that really mean? How does that translate?</a:t>
            </a:r>
            <a:endParaRPr b="0" i="0" sz="3600" u="none" cap="none" strike="noStrike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0"/>
          <p:cNvSpPr txBox="1"/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Products for the discerning developer</a:t>
            </a:r>
            <a:endParaRPr sz="500"/>
          </a:p>
        </p:txBody>
      </p:sp>
      <p:sp>
        <p:nvSpPr>
          <p:cNvPr id="136" name="Google Shape;136;p30"/>
          <p:cNvSpPr txBox="1"/>
          <p:nvPr>
            <p:ph idx="1" type="body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Autofit/>
          </a:bodyPr>
          <a:lstStyle/>
          <a:p>
            <a:pPr indent="-120650" lvl="0" marL="127000" marR="0" rtl="0" algn="l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GNAT Pro Assurance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0650" lvl="0" marL="127000" marR="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C++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0650" lvl="0" marL="127000" marR="0" rtl="0" algn="l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Verdana"/>
              <a:buChar char="-"/>
            </a:pPr>
            <a:r>
              <a:rPr b="1" lang="en"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Services</a:t>
            </a:r>
            <a:endParaRPr b="1" sz="15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/>
          <p:nvPr>
            <p:ph idx="12" type="sldNum"/>
          </p:nvPr>
        </p:nvSpPr>
        <p:spPr>
          <a:xfrm>
            <a:off x="354330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sz="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2" name="Google Shape;142;p31"/>
          <p:cNvSpPr txBox="1"/>
          <p:nvPr/>
        </p:nvSpPr>
        <p:spPr>
          <a:xfrm>
            <a:off x="3290590" y="127179"/>
            <a:ext cx="58533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67BCF9"/>
                </a:solidFill>
                <a:latin typeface="Verdana"/>
                <a:ea typeface="Verdana"/>
                <a:cs typeface="Verdana"/>
                <a:sym typeface="Verdana"/>
              </a:rPr>
              <a:t>GNAT Pro Assurance</a:t>
            </a:r>
            <a:endParaRPr sz="500"/>
          </a:p>
        </p:txBody>
      </p:sp>
      <p:sp>
        <p:nvSpPr>
          <p:cNvPr id="143" name="Google Shape;143;p31"/>
          <p:cNvSpPr/>
          <p:nvPr/>
        </p:nvSpPr>
        <p:spPr>
          <a:xfrm>
            <a:off x="617397" y="2716625"/>
            <a:ext cx="7404300" cy="15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t/>
            </a:r>
            <a:endParaRPr b="0" i="1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4" name="Google Shape;144;p31"/>
          <p:cNvGrpSpPr/>
          <p:nvPr/>
        </p:nvGrpSpPr>
        <p:grpSpPr>
          <a:xfrm>
            <a:off x="617380" y="1767665"/>
            <a:ext cx="7404407" cy="1766049"/>
            <a:chOff x="1043608" y="4765335"/>
            <a:chExt cx="6912900" cy="1599102"/>
          </a:xfrm>
        </p:grpSpPr>
        <p:sp>
          <p:nvSpPr>
            <p:cNvPr id="145" name="Google Shape;145;p31"/>
            <p:cNvSpPr/>
            <p:nvPr/>
          </p:nvSpPr>
          <p:spPr>
            <a:xfrm rot="-2244718">
              <a:off x="3969426" y="5203724"/>
              <a:ext cx="1458665" cy="46021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Helvetica Neue Light"/>
                <a:buNone/>
              </a:pPr>
              <a:r>
                <a:t/>
              </a:r>
              <a:endParaRPr b="0" i="1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1"/>
            <p:cNvSpPr/>
            <p:nvPr/>
          </p:nvSpPr>
          <p:spPr>
            <a:xfrm>
              <a:off x="4283431" y="5400898"/>
              <a:ext cx="144000" cy="144000"/>
            </a:xfrm>
            <a:prstGeom prst="ellipse">
              <a:avLst/>
            </a:prstGeom>
            <a:solidFill>
              <a:srgbClr val="8EAFCB"/>
            </a:solidFill>
            <a:ln cap="flat" cmpd="sng" w="9525">
              <a:solidFill>
                <a:srgbClr val="3377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Helvetica Neue Light"/>
                <a:buNone/>
              </a:pPr>
              <a:r>
                <a:t/>
              </a:r>
              <a:endParaRPr b="0" i="1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1"/>
            <p:cNvSpPr/>
            <p:nvPr/>
          </p:nvSpPr>
          <p:spPr>
            <a:xfrm>
              <a:off x="4612114" y="5152064"/>
              <a:ext cx="144000" cy="144000"/>
            </a:xfrm>
            <a:prstGeom prst="ellipse">
              <a:avLst/>
            </a:prstGeom>
            <a:solidFill>
              <a:srgbClr val="8EAFCB"/>
            </a:solidFill>
            <a:ln cap="flat" cmpd="sng" w="9525">
              <a:solidFill>
                <a:srgbClr val="3377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Helvetica Neue Light"/>
                <a:buNone/>
              </a:pPr>
              <a:r>
                <a:t/>
              </a:r>
              <a:endParaRPr b="0" i="1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1"/>
            <p:cNvSpPr txBox="1"/>
            <p:nvPr/>
          </p:nvSpPr>
          <p:spPr>
            <a:xfrm>
              <a:off x="4684122" y="5080055"/>
              <a:ext cx="576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18.1</a:t>
              </a:r>
              <a:endParaRPr sz="500"/>
            </a:p>
          </p:txBody>
        </p:sp>
        <p:sp>
          <p:nvSpPr>
            <p:cNvPr id="149" name="Google Shape;149;p31"/>
            <p:cNvSpPr txBox="1"/>
            <p:nvPr/>
          </p:nvSpPr>
          <p:spPr>
            <a:xfrm>
              <a:off x="4427449" y="5339924"/>
              <a:ext cx="576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18.0</a:t>
              </a:r>
              <a:endParaRPr sz="500"/>
            </a:p>
          </p:txBody>
        </p:sp>
        <p:sp>
          <p:nvSpPr>
            <p:cNvPr id="150" name="Google Shape;150;p31"/>
            <p:cNvSpPr/>
            <p:nvPr/>
          </p:nvSpPr>
          <p:spPr>
            <a:xfrm>
              <a:off x="5292080" y="5661248"/>
              <a:ext cx="72000" cy="720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rgbClr val="3377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Helvetica Neue Light"/>
                <a:buNone/>
              </a:pPr>
              <a:r>
                <a:t/>
              </a:r>
              <a:endParaRPr b="0" i="1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1"/>
            <p:cNvSpPr txBox="1"/>
            <p:nvPr/>
          </p:nvSpPr>
          <p:spPr>
            <a:xfrm>
              <a:off x="5004048" y="5733256"/>
              <a:ext cx="648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19.0</a:t>
              </a:r>
              <a:r>
                <a:rPr i="0" lang="en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</a:t>
              </a:r>
              <a:endParaRPr sz="500"/>
            </a:p>
          </p:txBody>
        </p:sp>
        <p:cxnSp>
          <p:nvCxnSpPr>
            <p:cNvPr id="152" name="Google Shape;152;p31"/>
            <p:cNvCxnSpPr/>
            <p:nvPr/>
          </p:nvCxnSpPr>
          <p:spPr>
            <a:xfrm>
              <a:off x="1043608" y="6165304"/>
              <a:ext cx="6912900" cy="0"/>
            </a:xfrm>
            <a:prstGeom prst="straightConnector1">
              <a:avLst/>
            </a:prstGeom>
            <a:solidFill>
              <a:schemeClr val="accent1"/>
            </a:solidFill>
            <a:ln cap="flat" cmpd="sng" w="9525">
              <a:solidFill>
                <a:srgbClr val="91B9D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3" name="Google Shape;153;p31"/>
            <p:cNvCxnSpPr/>
            <p:nvPr/>
          </p:nvCxnSpPr>
          <p:spPr>
            <a:xfrm>
              <a:off x="2555776" y="6093296"/>
              <a:ext cx="0" cy="144000"/>
            </a:xfrm>
            <a:prstGeom prst="straightConnector1">
              <a:avLst/>
            </a:prstGeom>
            <a:solidFill>
              <a:schemeClr val="accent1"/>
            </a:solidFill>
            <a:ln cap="flat" cmpd="sng" w="9525">
              <a:solidFill>
                <a:srgbClr val="91B9D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4" name="Google Shape;154;p31"/>
            <p:cNvCxnSpPr/>
            <p:nvPr/>
          </p:nvCxnSpPr>
          <p:spPr>
            <a:xfrm>
              <a:off x="4283968" y="6093296"/>
              <a:ext cx="0" cy="144000"/>
            </a:xfrm>
            <a:prstGeom prst="straightConnector1">
              <a:avLst/>
            </a:prstGeom>
            <a:solidFill>
              <a:schemeClr val="accent1"/>
            </a:solidFill>
            <a:ln cap="flat" cmpd="sng" w="9525">
              <a:solidFill>
                <a:srgbClr val="91B9D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5" name="Google Shape;155;p31"/>
            <p:cNvCxnSpPr/>
            <p:nvPr/>
          </p:nvCxnSpPr>
          <p:spPr>
            <a:xfrm>
              <a:off x="6156176" y="6093296"/>
              <a:ext cx="0" cy="144000"/>
            </a:xfrm>
            <a:prstGeom prst="straightConnector1">
              <a:avLst/>
            </a:prstGeom>
            <a:solidFill>
              <a:schemeClr val="accent1"/>
            </a:solidFill>
            <a:ln cap="flat" cmpd="sng" w="9525">
              <a:solidFill>
                <a:srgbClr val="91B9DA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6" name="Google Shape;156;p31"/>
            <p:cNvSpPr txBox="1"/>
            <p:nvPr/>
          </p:nvSpPr>
          <p:spPr>
            <a:xfrm>
              <a:off x="3131840" y="6176337"/>
              <a:ext cx="648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endParaRPr sz="500"/>
            </a:p>
          </p:txBody>
        </p:sp>
        <p:sp>
          <p:nvSpPr>
            <p:cNvPr id="157" name="Google Shape;157;p31"/>
            <p:cNvSpPr txBox="1"/>
            <p:nvPr/>
          </p:nvSpPr>
          <p:spPr>
            <a:xfrm>
              <a:off x="4932040" y="6176337"/>
              <a:ext cx="648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endParaRPr i="0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1"/>
            <p:cNvSpPr txBox="1"/>
            <p:nvPr/>
          </p:nvSpPr>
          <p:spPr>
            <a:xfrm>
              <a:off x="6732240" y="6176337"/>
              <a:ext cx="648000" cy="18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150" lIns="34275" spcFirstLastPara="1" rIns="34275" wrap="square" tIns="171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endParaRPr sz="500"/>
            </a:p>
          </p:txBody>
        </p:sp>
      </p:grpSp>
      <p:sp>
        <p:nvSpPr>
          <p:cNvPr id="159" name="Google Shape;159;p31"/>
          <p:cNvSpPr/>
          <p:nvPr/>
        </p:nvSpPr>
        <p:spPr>
          <a:xfrm>
            <a:off x="2694296" y="2752521"/>
            <a:ext cx="77100" cy="795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rgbClr val="337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t/>
            </a:r>
            <a:endParaRPr b="0" i="1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1"/>
          <p:cNvSpPr txBox="1"/>
          <p:nvPr/>
        </p:nvSpPr>
        <p:spPr>
          <a:xfrm>
            <a:off x="2385780" y="2832044"/>
            <a:ext cx="694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18.0</a:t>
            </a:r>
            <a:r>
              <a:rPr i="0"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endParaRPr sz="500"/>
          </a:p>
        </p:txBody>
      </p:sp>
      <p:sp>
        <p:nvSpPr>
          <p:cNvPr id="161" name="Google Shape;161;p31"/>
          <p:cNvSpPr/>
          <p:nvPr/>
        </p:nvSpPr>
        <p:spPr>
          <a:xfrm>
            <a:off x="4858918" y="1887236"/>
            <a:ext cx="154200" cy="159000"/>
          </a:xfrm>
          <a:prstGeom prst="ellipse">
            <a:avLst/>
          </a:prstGeom>
          <a:solidFill>
            <a:srgbClr val="8EAFCB"/>
          </a:solidFill>
          <a:ln cap="flat" cmpd="sng" w="9525">
            <a:solidFill>
              <a:srgbClr val="337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t/>
            </a:r>
            <a:endParaRPr b="0" i="1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4881305" y="1798476"/>
            <a:ext cx="617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18.2</a:t>
            </a:r>
            <a:endParaRPr sz="500"/>
          </a:p>
        </p:txBody>
      </p:sp>
      <p:sp>
        <p:nvSpPr>
          <p:cNvPr id="163" name="Google Shape;163;p31"/>
          <p:cNvSpPr/>
          <p:nvPr/>
        </p:nvSpPr>
        <p:spPr>
          <a:xfrm rot="-389876">
            <a:off x="5176269" y="1556531"/>
            <a:ext cx="2767579" cy="682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t/>
            </a:r>
            <a:endParaRPr b="0" i="1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1"/>
          <p:cNvSpPr/>
          <p:nvPr/>
        </p:nvSpPr>
        <p:spPr>
          <a:xfrm>
            <a:off x="5809085" y="1597347"/>
            <a:ext cx="154200" cy="159000"/>
          </a:xfrm>
          <a:prstGeom prst="ellipse">
            <a:avLst/>
          </a:prstGeom>
          <a:solidFill>
            <a:srgbClr val="8EAFCB"/>
          </a:solidFill>
          <a:ln cap="flat" cmpd="sng" w="9525">
            <a:solidFill>
              <a:srgbClr val="337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t/>
            </a:r>
            <a:endParaRPr b="0" i="1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6633458" y="1496620"/>
            <a:ext cx="154200" cy="159000"/>
          </a:xfrm>
          <a:prstGeom prst="ellipse">
            <a:avLst/>
          </a:prstGeom>
          <a:solidFill>
            <a:srgbClr val="8EAFCB"/>
          </a:solidFill>
          <a:ln cap="flat" cmpd="sng" w="9525">
            <a:solidFill>
              <a:srgbClr val="337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t/>
            </a:r>
            <a:endParaRPr b="0" i="1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1"/>
          <p:cNvSpPr/>
          <p:nvPr/>
        </p:nvSpPr>
        <p:spPr>
          <a:xfrm>
            <a:off x="7317865" y="1404339"/>
            <a:ext cx="154200" cy="159000"/>
          </a:xfrm>
          <a:prstGeom prst="ellipse">
            <a:avLst/>
          </a:prstGeom>
          <a:solidFill>
            <a:srgbClr val="8EAFCB"/>
          </a:solidFill>
          <a:ln cap="flat" cmpd="sng" w="9525">
            <a:solidFill>
              <a:srgbClr val="337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t/>
            </a:r>
            <a:endParaRPr b="0" i="1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1"/>
          <p:cNvSpPr txBox="1"/>
          <p:nvPr/>
        </p:nvSpPr>
        <p:spPr>
          <a:xfrm>
            <a:off x="5753699" y="1688020"/>
            <a:ext cx="617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18.3</a:t>
            </a:r>
            <a:endParaRPr i="0"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1"/>
          <p:cNvSpPr txBox="1"/>
          <p:nvPr/>
        </p:nvSpPr>
        <p:spPr>
          <a:xfrm>
            <a:off x="6499760" y="1612030"/>
            <a:ext cx="617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18.4</a:t>
            </a:r>
            <a:endParaRPr sz="500"/>
          </a:p>
        </p:txBody>
      </p:sp>
      <p:sp>
        <p:nvSpPr>
          <p:cNvPr id="169" name="Google Shape;169;p31"/>
          <p:cNvSpPr txBox="1"/>
          <p:nvPr/>
        </p:nvSpPr>
        <p:spPr>
          <a:xfrm>
            <a:off x="7233284" y="1513365"/>
            <a:ext cx="617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18.5</a:t>
            </a:r>
            <a:endParaRPr sz="500"/>
          </a:p>
        </p:txBody>
      </p:sp>
      <p:sp>
        <p:nvSpPr>
          <p:cNvPr id="170" name="Google Shape;170;p31"/>
          <p:cNvSpPr/>
          <p:nvPr/>
        </p:nvSpPr>
        <p:spPr>
          <a:xfrm>
            <a:off x="176266" y="1007641"/>
            <a:ext cx="865800" cy="5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t/>
            </a:r>
            <a:endParaRPr b="0" i="1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1"/>
          <p:cNvSpPr/>
          <p:nvPr/>
        </p:nvSpPr>
        <p:spPr>
          <a:xfrm>
            <a:off x="187836" y="1420422"/>
            <a:ext cx="865800" cy="5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 Light"/>
              <a:buNone/>
            </a:pPr>
            <a:r>
              <a:t/>
            </a:r>
            <a:endParaRPr b="0" i="1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1"/>
          <p:cNvSpPr txBox="1"/>
          <p:nvPr/>
        </p:nvSpPr>
        <p:spPr>
          <a:xfrm>
            <a:off x="1258265" y="901219"/>
            <a:ext cx="7227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Enterprise</a:t>
            </a:r>
            <a:endParaRPr i="0" sz="1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31"/>
          <p:cNvSpPr txBox="1"/>
          <p:nvPr/>
        </p:nvSpPr>
        <p:spPr>
          <a:xfrm>
            <a:off x="1076097" y="1284750"/>
            <a:ext cx="13983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Assurance (on 18)</a:t>
            </a:r>
            <a:endParaRPr i="0" sz="1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4" name="Google Shape;174;p31"/>
          <p:cNvCxnSpPr/>
          <p:nvPr/>
        </p:nvCxnSpPr>
        <p:spPr>
          <a:xfrm>
            <a:off x="1242714" y="892377"/>
            <a:ext cx="0" cy="239700"/>
          </a:xfrm>
          <a:prstGeom prst="straightConnector1">
            <a:avLst/>
          </a:prstGeom>
          <a:noFill/>
          <a:ln cap="flat" cmpd="sng" w="25400">
            <a:solidFill>
              <a:srgbClr val="ECCDA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p31"/>
          <p:cNvCxnSpPr/>
          <p:nvPr/>
        </p:nvCxnSpPr>
        <p:spPr>
          <a:xfrm>
            <a:off x="1150170" y="901227"/>
            <a:ext cx="0" cy="540900"/>
          </a:xfrm>
          <a:prstGeom prst="straightConnector1">
            <a:avLst/>
          </a:prstGeom>
          <a:noFill/>
          <a:ln cap="flat" cmpd="sng" w="25400">
            <a:solidFill>
              <a:srgbClr val="ECCDA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6" name="Google Shape;176;p31"/>
          <p:cNvSpPr txBox="1"/>
          <p:nvPr/>
        </p:nvSpPr>
        <p:spPr>
          <a:xfrm>
            <a:off x="1933228" y="3909861"/>
            <a:ext cx="5346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GNAT Pro Enterprise + a Sustain Branch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	(Critical Fixes, Critical Problems Analysis)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