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37" r:id="rId1"/>
    <p:sldMasterId id="2147483985" r:id="rId2"/>
  </p:sldMasterIdLst>
  <p:notesMasterIdLst>
    <p:notesMasterId r:id="rId30"/>
  </p:notesMasterIdLst>
  <p:handoutMasterIdLst>
    <p:handoutMasterId r:id="rId31"/>
  </p:handoutMasterIdLst>
  <p:sldIdLst>
    <p:sldId id="461" r:id="rId3"/>
    <p:sldId id="462" r:id="rId4"/>
    <p:sldId id="350" r:id="rId5"/>
    <p:sldId id="413" r:id="rId6"/>
    <p:sldId id="475" r:id="rId7"/>
    <p:sldId id="379" r:id="rId8"/>
    <p:sldId id="337" r:id="rId9"/>
    <p:sldId id="483" r:id="rId10"/>
    <p:sldId id="357" r:id="rId11"/>
    <p:sldId id="340" r:id="rId12"/>
    <p:sldId id="424" r:id="rId13"/>
    <p:sldId id="459" r:id="rId14"/>
    <p:sldId id="476" r:id="rId15"/>
    <p:sldId id="435" r:id="rId16"/>
    <p:sldId id="464" r:id="rId17"/>
    <p:sldId id="481" r:id="rId18"/>
    <p:sldId id="467" r:id="rId19"/>
    <p:sldId id="465" r:id="rId20"/>
    <p:sldId id="468" r:id="rId21"/>
    <p:sldId id="469" r:id="rId22"/>
    <p:sldId id="474" r:id="rId23"/>
    <p:sldId id="478" r:id="rId24"/>
    <p:sldId id="479" r:id="rId25"/>
    <p:sldId id="338" r:id="rId26"/>
    <p:sldId id="477" r:id="rId27"/>
    <p:sldId id="482" r:id="rId28"/>
    <p:sldId id="480" r:id="rId29"/>
  </p:sldIdLst>
  <p:sldSz cx="9144000" cy="6858000" type="screen4x3"/>
  <p:notesSz cx="7315200" cy="9601200"/>
  <p:custShowLst>
    <p:custShow name="Advanced Class Prerequisites" id="0">
      <p:sldLst/>
    </p:custShow>
    <p:custShow name="Advanced Class Prereq Print" id="1">
      <p:sldLst/>
    </p:custShow>
  </p:custShow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66FF"/>
    <a:srgbClr val="91416B"/>
    <a:srgbClr val="FFFFCC"/>
    <a:srgbClr val="FF5050"/>
    <a:srgbClr val="66FF99"/>
    <a:srgbClr val="FFCC99"/>
    <a:srgbClr val="0033CC"/>
    <a:srgbClr val="FFCC66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 autoAdjust="0"/>
    <p:restoredTop sz="89931" autoAdjust="0"/>
  </p:normalViewPr>
  <p:slideViewPr>
    <p:cSldViewPr snapToObjects="1">
      <p:cViewPr varScale="1">
        <p:scale>
          <a:sx n="81" d="100"/>
          <a:sy n="81" d="100"/>
        </p:scale>
        <p:origin x="1596" y="78"/>
      </p:cViewPr>
      <p:guideLst>
        <p:guide orient="horz" pos="216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08"/>
    </p:cViewPr>
  </p:sorterViewPr>
  <p:notesViewPr>
    <p:cSldViewPr snapToObjects="1">
      <p:cViewPr varScale="1">
        <p:scale>
          <a:sx n="120" d="100"/>
          <a:sy n="120" d="100"/>
        </p:scale>
        <p:origin x="4808" y="100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ader Placeholder 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74663" y="11113"/>
            <a:ext cx="63817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180" tIns="51091" rIns="102180" bIns="51091" numCol="1" anchor="ctr" anchorCtr="1" compatLnSpc="1">
            <a:prstTxWarp prst="textNoShape">
              <a:avLst/>
            </a:prstTxWarp>
          </a:bodyPr>
          <a:lstStyle>
            <a:lvl1pPr algn="ctr" defTabSz="1022350" eaLnBrk="1" hangingPunct="1">
              <a:defRPr b="1" i="1" dirty="0" smtClean="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GNAT Pro Tools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111375" y="9007475"/>
            <a:ext cx="32226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180" tIns="51091" rIns="102180" bIns="51091" numCol="1" anchor="b" anchorCtr="0" compatLnSpc="1">
            <a:prstTxWarp prst="textNoShape">
              <a:avLst/>
            </a:prstTxWarp>
          </a:bodyPr>
          <a:lstStyle>
            <a:lvl1pPr algn="ctr" defTabSz="1022350" eaLnBrk="1" hangingPunct="1">
              <a:defRPr sz="1100" i="1" dirty="0" smtClean="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Contracts</a:t>
            </a:r>
            <a:endParaRPr lang="en-US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5125" y="9007475"/>
            <a:ext cx="18192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180" tIns="51091" rIns="102180" bIns="51091" numCol="1" anchor="b" anchorCtr="0" compatLnSpc="1">
            <a:prstTxWarp prst="textNoShape">
              <a:avLst/>
            </a:prstTxWarp>
          </a:bodyPr>
          <a:lstStyle>
            <a:lvl1pPr algn="r" defTabSz="1022350" eaLnBrk="1" hangingPunct="1">
              <a:defRPr sz="1100" i="1"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 Page </a:t>
            </a:r>
            <a:fld id="{CF33FEA2-5913-46FA-8E54-F6D57B6D90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blackWhite">
          <a:xfrm>
            <a:off x="430213" y="9269413"/>
            <a:ext cx="1303337" cy="27305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med"/>
          </a:ln>
          <a:effectLst/>
        </p:spPr>
        <p:txBody>
          <a:bodyPr wrap="none" lIns="102180" tIns="51091" rIns="102180" bIns="51091">
            <a:spAutoFit/>
          </a:bodyPr>
          <a:lstStyle/>
          <a:p>
            <a:pPr algn="ctr" defTabSz="1022350">
              <a:defRPr/>
            </a:pPr>
            <a:r>
              <a:rPr lang="en-US" sz="1100" i="1" dirty="0">
                <a:latin typeface="Arial Narrow" pitchFamily="34" charset="0"/>
              </a:rPr>
              <a:t>Copyright © AdaCore</a:t>
            </a:r>
            <a:endParaRPr lang="en-US" sz="1100" dirty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113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6313" tIns="47311" rIns="96313" bIns="47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290888" y="9147175"/>
            <a:ext cx="731837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933" tIns="47311" rIns="92933" bIns="47311">
            <a:spAutoFit/>
          </a:bodyPr>
          <a:lstStyle/>
          <a:p>
            <a:pPr algn="ctr" defTabSz="923925" eaLnBrk="0" hangingPunct="0">
              <a:lnSpc>
                <a:spcPct val="90000"/>
              </a:lnSpc>
            </a:pPr>
            <a:r>
              <a:rPr lang="en-US" sz="1300">
                <a:latin typeface="Times New Roman" pitchFamily="18" charset="0"/>
              </a:rPr>
              <a:t>Page </a:t>
            </a:r>
            <a:fld id="{80EFE900-81B1-4426-9513-1B1CB5980DD4}" type="slidenum">
              <a:rPr lang="en-US" sz="1300">
                <a:latin typeface="Times New Roman" pitchFamily="18" charset="0"/>
              </a:rPr>
              <a:pPr algn="ctr" defTabSz="923925" eaLnBrk="0" hangingPunct="0">
                <a:lnSpc>
                  <a:spcPct val="90000"/>
                </a:lnSpc>
              </a:pPr>
              <a:t>‹#›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28663"/>
            <a:ext cx="4779962" cy="3584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3513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3292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lists are used for tracking and reporting.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282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subprograms include both the primitive ops as well as those that have a</a:t>
            </a:r>
            <a:r>
              <a:rPr lang="en-US" baseline="0" dirty="0" smtClean="0"/>
              <a:t> mode out </a:t>
            </a:r>
            <a:r>
              <a:rPr lang="en-US" baseline="0" dirty="0" err="1" smtClean="0"/>
              <a:t>param</a:t>
            </a:r>
            <a:r>
              <a:rPr lang="en-US" baseline="0" dirty="0" smtClean="0"/>
              <a:t> or function result of a composite type containing the type in question, as long as the op is </a:t>
            </a:r>
            <a:r>
              <a:rPr lang="en-US" dirty="0" smtClean="0"/>
              <a:t>declared in the same scope as the type in question.  So a level of indirection</a:t>
            </a:r>
            <a:r>
              <a:rPr lang="en-US" baseline="0" dirty="0" smtClean="0"/>
              <a:t> is included for these types as well.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09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Meyer, </a:t>
            </a:r>
            <a:r>
              <a:rPr lang="en-US" i="1" dirty="0" smtClean="0"/>
              <a:t>A Touch of Class</a:t>
            </a:r>
            <a:r>
              <a:rPr lang="en-US" dirty="0" smtClean="0"/>
              <a:t>, </a:t>
            </a:r>
            <a:r>
              <a:rPr lang="en-US" dirty="0" err="1" smtClean="0"/>
              <a:t>pg</a:t>
            </a:r>
            <a:r>
              <a:rPr lang="en-US" dirty="0" smtClean="0"/>
              <a:t> 68</a:t>
            </a:r>
          </a:p>
          <a:p>
            <a:r>
              <a:rPr lang="en-US" dirty="0" smtClean="0"/>
              <a:t>and</a:t>
            </a:r>
          </a:p>
          <a:p>
            <a:r>
              <a:rPr lang="en-US" dirty="0" smtClean="0"/>
              <a:t>https://archive.eiffel.com/doc/manuals/technology/contract/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387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RM 11.4.2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525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274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203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203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see OOSC </a:t>
            </a:r>
            <a:r>
              <a:rPr lang="en-US" dirty="0" err="1" smtClean="0"/>
              <a:t>pg</a:t>
            </a:r>
            <a:r>
              <a:rPr lang="en-US" dirty="0" smtClean="0"/>
              <a:t> 343, 345…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47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5733992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See OOSC </a:t>
            </a:r>
            <a:r>
              <a:rPr lang="en-US" baseline="0" dirty="0" err="1" smtClean="0"/>
              <a:t>pg</a:t>
            </a:r>
            <a:r>
              <a:rPr lang="en-US" baseline="0" dirty="0" smtClean="0"/>
              <a:t> 363 for discussion of this topic (“Class Invariants”)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50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- First Page">
    <p:bg>
      <p:bgPr>
        <a:gradFill rotWithShape="1">
          <a:gsLst>
            <a:gs pos="0">
              <a:srgbClr val="04080B"/>
            </a:gs>
            <a:gs pos="100000">
              <a:schemeClr val="tx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7"/>
          <p:cNvCxnSpPr>
            <a:cxnSpLocks noChangeShapeType="1"/>
          </p:cNvCxnSpPr>
          <p:nvPr/>
        </p:nvCxnSpPr>
        <p:spPr bwMode="auto">
          <a:xfrm>
            <a:off x="698500" y="3535363"/>
            <a:ext cx="7759700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0" y="0"/>
            <a:ext cx="9144000" cy="2209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cs typeface="Arial" pitchFamily="34" charset="0"/>
            </a:endParaRPr>
          </a:p>
        </p:txBody>
      </p:sp>
      <p:pic>
        <p:nvPicPr>
          <p:cNvPr id="20" name="Picture 5" descr="logo_textured_large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85863"/>
            <a:ext cx="1905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333382" y="3657600"/>
            <a:ext cx="2534018" cy="297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333382" y="3904800"/>
            <a:ext cx="2534018" cy="3546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00" b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609600" y="3657600"/>
            <a:ext cx="2590800" cy="297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09600" y="5715000"/>
            <a:ext cx="4104000" cy="533400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 baseline="0">
                <a:solidFill>
                  <a:srgbClr val="91B9DA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609600" y="3904800"/>
            <a:ext cx="2590800" cy="3546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00" b="0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5943600" y="3657600"/>
            <a:ext cx="2590800" cy="297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5943600" y="3904800"/>
            <a:ext cx="2590800" cy="3546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00" b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685800" y="2514600"/>
            <a:ext cx="7696200" cy="9828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5684520" y="1371600"/>
            <a:ext cx="2849880" cy="297000"/>
          </a:xfr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511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3"/>
          <p:cNvSpPr>
            <a:spLocks noGrp="1"/>
          </p:cNvSpPr>
          <p:nvPr>
            <p:ph type="title"/>
          </p:nvPr>
        </p:nvSpPr>
        <p:spPr>
          <a:xfrm>
            <a:off x="942084" y="454320"/>
            <a:ext cx="7259832" cy="718531"/>
          </a:xfrm>
          <a:prstGeom prst="rect">
            <a:avLst/>
          </a:prstGeom>
        </p:spPr>
        <p:txBody>
          <a:bodyPr lIns="45719" tIns="45719" rIns="45719" bIns="45719" anchor="ctr" anchorCtr="0"/>
          <a:lstStyle>
            <a:lvl1pPr algn="l" defTabSz="342900">
              <a:lnSpc>
                <a:spcPct val="110000"/>
              </a:lnSpc>
              <a:defRPr sz="2625" b="1">
                <a:solidFill>
                  <a:srgbClr val="B5A0B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endParaRPr sz="2625" b="1" dirty="0">
              <a:solidFill>
                <a:srgbClr val="67BCF9"/>
              </a:solidFill>
            </a:endParaRP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42085" y="1910166"/>
            <a:ext cx="7315795" cy="3466335"/>
          </a:xfrm>
        </p:spPr>
        <p:txBody>
          <a:bodyPr anchor="t" anchorCtr="0">
            <a:noAutofit/>
          </a:bodyPr>
          <a:lstStyle>
            <a:lvl1pPr marL="171450" indent="-171450">
              <a:spcBef>
                <a:spcPts val="2025"/>
              </a:spcBef>
              <a:buSzPct val="100000"/>
              <a:buFont typeface="Arial" panose="020B0604020202020204" pitchFamily="34" charset="0"/>
              <a:buChar char="-"/>
              <a:defRPr sz="1500"/>
            </a:lvl1pPr>
            <a:lvl2pPr marL="445770" indent="-171450">
              <a:spcBef>
                <a:spcPts val="1200"/>
              </a:spcBef>
              <a:defRPr sz="1200"/>
            </a:lvl2pPr>
            <a:lvl3pPr marL="622102" indent="-151209">
              <a:spcBef>
                <a:spcPts val="1125"/>
              </a:spcBef>
              <a:defRPr sz="1200"/>
            </a:lvl3pPr>
            <a:lvl4pPr marL="857250" indent="-185738">
              <a:spcBef>
                <a:spcPts val="1125"/>
              </a:spcBef>
              <a:defRPr sz="1200"/>
            </a:lvl4pPr>
            <a:lvl5pPr marL="1048941" indent="-190500">
              <a:spcBef>
                <a:spcPts val="1125"/>
              </a:spcBef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147AA569-8667-6A40-9547-192440B0E7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2968"/>
          <a:stretch/>
        </p:blipFill>
        <p:spPr>
          <a:xfrm>
            <a:off x="230104" y="6033446"/>
            <a:ext cx="640682" cy="44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4032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3"/>
          <p:cNvSpPr>
            <a:spLocks noGrp="1"/>
          </p:cNvSpPr>
          <p:nvPr>
            <p:ph type="title"/>
          </p:nvPr>
        </p:nvSpPr>
        <p:spPr>
          <a:xfrm>
            <a:off x="942084" y="454320"/>
            <a:ext cx="7259832" cy="718531"/>
          </a:xfrm>
          <a:prstGeom prst="rect">
            <a:avLst/>
          </a:prstGeom>
        </p:spPr>
        <p:txBody>
          <a:bodyPr lIns="45719" tIns="45719" rIns="45719" bIns="45719" anchor="ctr" anchorCtr="0"/>
          <a:lstStyle>
            <a:lvl1pPr algn="l" defTabSz="342900">
              <a:lnSpc>
                <a:spcPct val="110000"/>
              </a:lnSpc>
              <a:defRPr sz="2625" b="1">
                <a:solidFill>
                  <a:srgbClr val="B5A0B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endParaRPr sz="2625" b="1" dirty="0">
              <a:solidFill>
                <a:srgbClr val="67BCF9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147AA569-8667-6A40-9547-192440B0E7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2968"/>
          <a:stretch/>
        </p:blipFill>
        <p:spPr>
          <a:xfrm>
            <a:off x="230104" y="6033446"/>
            <a:ext cx="640682" cy="44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4227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3"/>
          <p:cNvSpPr>
            <a:spLocks noGrp="1"/>
          </p:cNvSpPr>
          <p:nvPr>
            <p:ph type="title"/>
          </p:nvPr>
        </p:nvSpPr>
        <p:spPr>
          <a:xfrm>
            <a:off x="942084" y="2759693"/>
            <a:ext cx="7259832" cy="718531"/>
          </a:xfrm>
          <a:prstGeom prst="rect">
            <a:avLst/>
          </a:prstGeom>
        </p:spPr>
        <p:txBody>
          <a:bodyPr lIns="45719" tIns="45719" rIns="45719" bIns="45719" anchor="ctr" anchorCtr="0"/>
          <a:lstStyle>
            <a:lvl1pPr algn="ctr" defTabSz="342900">
              <a:lnSpc>
                <a:spcPct val="110000"/>
              </a:lnSpc>
              <a:defRPr sz="2625" b="1">
                <a:solidFill>
                  <a:srgbClr val="B5A0B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endParaRPr sz="2625" b="1" dirty="0">
              <a:solidFill>
                <a:srgbClr val="67BCF9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147AA569-8667-6A40-9547-192440B0E7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2968"/>
          <a:stretch/>
        </p:blipFill>
        <p:spPr>
          <a:xfrm>
            <a:off x="230104" y="6033446"/>
            <a:ext cx="640682" cy="44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4941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3274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">
    <p:bg>
      <p:bgPr>
        <a:gradFill rotWithShape="1">
          <a:gsLst>
            <a:gs pos="0">
              <a:srgbClr val="04080B"/>
            </a:gs>
            <a:gs pos="100000">
              <a:schemeClr val="tx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819775" y="268288"/>
            <a:ext cx="184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endParaRPr lang="en-US" sz="1400" b="1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2667000"/>
            <a:ext cx="8382000" cy="904863"/>
          </a:xfrm>
        </p:spPr>
        <p:txBody>
          <a:bodyPr>
            <a:spAutoFit/>
          </a:bodyPr>
          <a:lstStyle>
            <a:lvl1pPr marL="0" indent="0" algn="ctr" rtl="0" fontAlgn="base">
              <a:spcBef>
                <a:spcPct val="0"/>
              </a:spcBef>
              <a:spcAft>
                <a:spcPct val="0"/>
              </a:spcAft>
              <a:buNone/>
              <a:defRPr lang="en-US" sz="4400" b="1" i="0" kern="1200" dirty="0" smtClean="0">
                <a:solidFill>
                  <a:schemeClr val="bg1"/>
                </a:solidFill>
                <a:latin typeface="+mn-lt"/>
                <a:ea typeface="ＭＳ Ｐゴシック" charset="-128"/>
                <a:cs typeface="Helvetic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9806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-7938" y="0"/>
            <a:ext cx="9151938" cy="685800"/>
          </a:xfrm>
          <a:prstGeom prst="rect">
            <a:avLst/>
          </a:prstGeom>
          <a:gradFill rotWithShape="1">
            <a:gsLst>
              <a:gs pos="27000">
                <a:srgbClr val="153957">
                  <a:lumMod val="99000"/>
                  <a:lumOff val="1000"/>
                </a:srgbClr>
              </a:gs>
              <a:gs pos="100000">
                <a:schemeClr val="tx2"/>
              </a:gs>
            </a:gsLst>
            <a:lin ang="5400000"/>
          </a:gradFill>
          <a:ln>
            <a:noFill/>
          </a:ln>
          <a:extLst/>
        </p:spPr>
        <p:txBody>
          <a:bodyPr/>
          <a:lstStyle/>
          <a:p>
            <a:endParaRPr lang="en-US">
              <a:cs typeface="Arial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305800" y="6642100"/>
            <a:ext cx="8302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en-US" sz="800">
                <a:solidFill>
                  <a:srgbClr val="A6A6A6"/>
                </a:solidFill>
              </a:rPr>
              <a:t>Slide: </a:t>
            </a:r>
            <a:fld id="{3D429265-1D29-4541-9219-1391FE2F445D}" type="slidenum">
              <a:rPr lang="en-US" sz="800">
                <a:solidFill>
                  <a:srgbClr val="A6A6A6"/>
                </a:solidFill>
              </a:rPr>
              <a:pPr algn="r">
                <a:defRPr/>
              </a:pPr>
              <a:t>‹#›</a:t>
            </a:fld>
            <a:endParaRPr lang="fr-FR" sz="800">
              <a:solidFill>
                <a:srgbClr val="A6A6A6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152400" y="76200"/>
            <a:ext cx="8763000" cy="533400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 b="1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685800" y="1143000"/>
            <a:ext cx="8035131" cy="5334000"/>
          </a:xfrm>
        </p:spPr>
        <p:txBody>
          <a:bodyPr/>
          <a:lstStyle>
            <a:lvl1pPr>
              <a:lnSpc>
                <a:spcPct val="100000"/>
              </a:lnSpc>
              <a:spcBef>
                <a:spcPts val="3000"/>
              </a:spcBef>
              <a:defRPr sz="2000" b="1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200150" indent="-285750">
              <a:spcBef>
                <a:spcPts val="900"/>
              </a:spcBef>
              <a:spcAft>
                <a:spcPts val="0"/>
              </a:spcAft>
              <a:buFont typeface="Wingdings" pitchFamily="2" charset="2"/>
              <a:buChar char="§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spcBef>
                <a:spcPts val="600"/>
              </a:spcBef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spcBef>
                <a:spcPts val="600"/>
              </a:spcBef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08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-7938" y="0"/>
            <a:ext cx="9151938" cy="685800"/>
          </a:xfrm>
          <a:prstGeom prst="rect">
            <a:avLst/>
          </a:prstGeom>
          <a:gradFill rotWithShape="1">
            <a:gsLst>
              <a:gs pos="27000">
                <a:srgbClr val="153957">
                  <a:lumMod val="99000"/>
                  <a:lumOff val="1000"/>
                </a:srgbClr>
              </a:gs>
              <a:gs pos="100000">
                <a:schemeClr val="tx2"/>
              </a:gs>
            </a:gsLst>
            <a:lin ang="5400000"/>
          </a:gradFill>
          <a:ln>
            <a:noFill/>
          </a:ln>
          <a:extLst/>
        </p:spPr>
        <p:txBody>
          <a:bodyPr/>
          <a:lstStyle/>
          <a:p>
            <a:endParaRPr lang="en-US">
              <a:cs typeface="Arial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305800" y="6642100"/>
            <a:ext cx="8302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en-US" sz="800">
                <a:solidFill>
                  <a:srgbClr val="A6A6A6"/>
                </a:solidFill>
              </a:rPr>
              <a:t>Slide: </a:t>
            </a:r>
            <a:fld id="{3F5BED25-735D-4499-9461-763DC73DA03D}" type="slidenum">
              <a:rPr lang="en-US" sz="800">
                <a:solidFill>
                  <a:srgbClr val="A6A6A6"/>
                </a:solidFill>
              </a:rPr>
              <a:pPr algn="r">
                <a:defRPr/>
              </a:pPr>
              <a:t>‹#›</a:t>
            </a:fld>
            <a:endParaRPr lang="fr-FR" sz="8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143000"/>
            <a:ext cx="3810000" cy="533400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143000"/>
            <a:ext cx="3810000" cy="533400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 bwMode="gray">
          <a:xfrm>
            <a:off x="152400" y="76200"/>
            <a:ext cx="8763000" cy="533400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441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bg>
      <p:bgPr>
        <a:gradFill rotWithShape="1">
          <a:gsLst>
            <a:gs pos="0">
              <a:srgbClr val="04080B"/>
            </a:gs>
            <a:gs pos="100000">
              <a:schemeClr val="tx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819775" y="268288"/>
            <a:ext cx="184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endParaRPr lang="en-US" sz="1400" b="1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 bwMode="auto">
          <a:xfrm>
            <a:off x="152400" y="76200"/>
            <a:ext cx="8763000" cy="533400"/>
          </a:xfrm>
          <a:prstGeom prst="rect">
            <a:avLst/>
          </a:prstGeom>
        </p:spPr>
        <p:txBody>
          <a:bodyPr anchor="ctr" anchorCtr="0"/>
          <a:lstStyle>
            <a:lvl1pPr>
              <a:defRPr sz="2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134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938" y="0"/>
            <a:ext cx="9151938" cy="685800"/>
          </a:xfrm>
          <a:prstGeom prst="rect">
            <a:avLst/>
          </a:prstGeom>
          <a:gradFill rotWithShape="1">
            <a:gsLst>
              <a:gs pos="27000">
                <a:srgbClr val="153957">
                  <a:lumMod val="99000"/>
                  <a:lumOff val="1000"/>
                </a:srgbClr>
              </a:gs>
              <a:gs pos="100000">
                <a:schemeClr val="tx2"/>
              </a:gs>
            </a:gsLst>
            <a:lin ang="5400000"/>
          </a:gradFill>
          <a:ln>
            <a:noFill/>
          </a:ln>
          <a:extLst/>
        </p:spPr>
        <p:txBody>
          <a:bodyPr/>
          <a:lstStyle/>
          <a:p>
            <a:endParaRPr lang="en-US">
              <a:cs typeface="Arial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8305800" y="6642100"/>
            <a:ext cx="8302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en-US" sz="800">
                <a:solidFill>
                  <a:srgbClr val="A6A6A6"/>
                </a:solidFill>
              </a:rPr>
              <a:t>Slide: </a:t>
            </a:r>
            <a:fld id="{25D4BC5E-1449-41FF-BE89-32138FDD8C84}" type="slidenum">
              <a:rPr lang="en-US" sz="800">
                <a:solidFill>
                  <a:srgbClr val="A6A6A6"/>
                </a:solidFill>
              </a:rPr>
              <a:pPr algn="r">
                <a:defRPr/>
              </a:pPr>
              <a:t>‹#›</a:t>
            </a:fld>
            <a:endParaRPr lang="fr-FR" sz="800">
              <a:solidFill>
                <a:srgbClr val="A6A6A6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 bwMode="gray">
          <a:xfrm>
            <a:off x="152400" y="76200"/>
            <a:ext cx="8763000" cy="533400"/>
          </a:xfrm>
          <a:prstGeom prst="rect">
            <a:avLst/>
          </a:prstGeom>
        </p:spPr>
        <p:txBody>
          <a:bodyPr anchor="ctr" anchorCtr="0"/>
          <a:lstStyle>
            <a:lvl1pPr>
              <a:defRPr sz="2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794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812727" y="1151930"/>
            <a:ext cx="5518547" cy="2321719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812727" y="3536156"/>
            <a:ext cx="5518547" cy="794743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1650"/>
            </a:lvl1pPr>
            <a:lvl2pPr marL="0" indent="85725" algn="ctr">
              <a:spcBef>
                <a:spcPts val="0"/>
              </a:spcBef>
              <a:buSzTx/>
              <a:buNone/>
              <a:defRPr sz="1650"/>
            </a:lvl2pPr>
            <a:lvl3pPr marL="0" indent="171450" algn="ctr">
              <a:spcBef>
                <a:spcPts val="0"/>
              </a:spcBef>
              <a:buSzTx/>
              <a:buNone/>
              <a:defRPr sz="1650"/>
            </a:lvl3pPr>
            <a:lvl4pPr marL="0" indent="257175" algn="ctr">
              <a:spcBef>
                <a:spcPts val="0"/>
              </a:spcBef>
              <a:buSzTx/>
              <a:buNone/>
              <a:defRPr sz="1650"/>
            </a:lvl4pPr>
            <a:lvl5pPr marL="0" indent="342900" algn="ctr">
              <a:spcBef>
                <a:spcPts val="0"/>
              </a:spcBef>
              <a:buSzTx/>
              <a:buNone/>
              <a:defRPr sz="165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5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5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5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5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50">
                <a:solidFill>
                  <a:srgbClr val="FFFFFF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7830995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541" y="2666934"/>
            <a:ext cx="5853410" cy="1518048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48333" y="4660107"/>
            <a:ext cx="5927526" cy="665956"/>
          </a:xfrm>
        </p:spPr>
        <p:txBody>
          <a:bodyPr>
            <a:normAutofit/>
          </a:bodyPr>
          <a:lstStyle>
            <a:lvl1pPr marL="0" marR="0" indent="0" defTabSz="2190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 lang="en-US" sz="1125" b="1" dirty="0" smtClean="0">
                <a:solidFill>
                  <a:srgbClr val="357DB0"/>
                </a:solidFill>
                <a:latin typeface="Verdana"/>
                <a:ea typeface="Verdana"/>
                <a:cs typeface="Verdana"/>
                <a:sym typeface="Helvetica Light"/>
              </a:defRPr>
            </a:lvl1pPr>
          </a:lstStyle>
          <a:p>
            <a:pPr lvl="0"/>
            <a:r>
              <a:rPr lang="en-US" dirty="0" smtClean="0"/>
              <a:t>name</a:t>
            </a:r>
          </a:p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FF5C811B-471E-4340-9881-2B8E96E1D2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1499" y="637767"/>
            <a:ext cx="1593230" cy="103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7608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3"/>
          <p:cNvSpPr>
            <a:spLocks noGrp="1"/>
          </p:cNvSpPr>
          <p:nvPr>
            <p:ph type="title"/>
          </p:nvPr>
        </p:nvSpPr>
        <p:spPr>
          <a:xfrm>
            <a:off x="942084" y="454320"/>
            <a:ext cx="7259832" cy="718531"/>
          </a:xfrm>
          <a:prstGeom prst="rect">
            <a:avLst/>
          </a:prstGeom>
        </p:spPr>
        <p:txBody>
          <a:bodyPr lIns="45719" tIns="45719" rIns="45719" bIns="45719" anchor="ctr" anchorCtr="0"/>
          <a:lstStyle>
            <a:lvl1pPr algn="l" defTabSz="342900">
              <a:lnSpc>
                <a:spcPct val="110000"/>
              </a:lnSpc>
              <a:defRPr sz="2625" b="1">
                <a:solidFill>
                  <a:srgbClr val="B5A0B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endParaRPr sz="2625" b="1" dirty="0">
              <a:solidFill>
                <a:srgbClr val="67BCF9"/>
              </a:solidFill>
            </a:endParaRP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42085" y="1910166"/>
            <a:ext cx="7315795" cy="3466335"/>
          </a:xfrm>
        </p:spPr>
        <p:txBody>
          <a:bodyPr anchor="t" anchorCtr="0">
            <a:noAutofit/>
          </a:bodyPr>
          <a:lstStyle>
            <a:lvl1pPr marL="171450" indent="-171450">
              <a:spcBef>
                <a:spcPts val="2025"/>
              </a:spcBef>
              <a:buSzPct val="100000"/>
              <a:buFont typeface="Arial" panose="020B0604020202020204" pitchFamily="34" charset="0"/>
              <a:buChar char="-"/>
              <a:defRPr sz="1500"/>
            </a:lvl1pPr>
            <a:lvl2pPr marL="445770" indent="-171450">
              <a:spcBef>
                <a:spcPts val="1200"/>
              </a:spcBef>
              <a:defRPr sz="1200"/>
            </a:lvl2pPr>
            <a:lvl3pPr marL="622102" indent="-151209">
              <a:spcBef>
                <a:spcPts val="1125"/>
              </a:spcBef>
              <a:defRPr sz="1200"/>
            </a:lvl3pPr>
            <a:lvl4pPr marL="857250" indent="-185738">
              <a:spcBef>
                <a:spcPts val="1125"/>
              </a:spcBef>
              <a:defRPr sz="1200"/>
            </a:lvl4pPr>
            <a:lvl5pPr marL="1048941" indent="-190500">
              <a:spcBef>
                <a:spcPts val="1125"/>
              </a:spcBef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47AA569-8667-6A40-9547-192440B0E7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2968"/>
          <a:stretch/>
        </p:blipFill>
        <p:spPr>
          <a:xfrm>
            <a:off x="230104" y="6033446"/>
            <a:ext cx="640682" cy="44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0892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8486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7" name="Text Box 6"/>
          <p:cNvSpPr txBox="1">
            <a:spLocks noChangeArrowheads="1"/>
          </p:cNvSpPr>
          <p:nvPr/>
        </p:nvSpPr>
        <p:spPr bwMode="auto">
          <a:xfrm>
            <a:off x="-15875" y="6634163"/>
            <a:ext cx="11657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en-US" sz="800" dirty="0">
                <a:solidFill>
                  <a:srgbClr val="A6A6A6"/>
                </a:solidFill>
              </a:rPr>
              <a:t>Copyright </a:t>
            </a:r>
            <a:r>
              <a:rPr lang="en-US" sz="800" dirty="0">
                <a:solidFill>
                  <a:srgbClr val="A6A6A6"/>
                </a:solidFill>
                <a:ea typeface="Verdana" pitchFamily="34" charset="0"/>
                <a:cs typeface="Verdana" pitchFamily="34" charset="0"/>
              </a:rPr>
              <a:t>©</a:t>
            </a:r>
            <a:r>
              <a:rPr lang="en-US" sz="800" dirty="0">
                <a:solidFill>
                  <a:srgbClr val="A6A6A6"/>
                </a:solidFill>
              </a:rPr>
              <a:t> </a:t>
            </a:r>
            <a:r>
              <a:rPr lang="en-US" sz="800" dirty="0" smtClean="0">
                <a:solidFill>
                  <a:srgbClr val="A6A6A6"/>
                </a:solidFill>
              </a:rPr>
              <a:t>AdaCore</a:t>
            </a:r>
            <a:endParaRPr lang="fr-FR" sz="800" dirty="0">
              <a:solidFill>
                <a:srgbClr val="A6A6A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Franklin Gothic Book"/>
          <a:ea typeface="ヒラギノ角ゴ ProN W3"/>
          <a:cs typeface="ヒラギノ角ゴ ProN W3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Franklin Gothic Book"/>
          <a:ea typeface="ヒラギノ角ゴ ProN W3"/>
          <a:cs typeface="ヒラギノ角ゴ ProN W3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Franklin Gothic Book"/>
          <a:ea typeface="ヒラギノ角ゴ ProN W3"/>
          <a:cs typeface="ヒラギノ角ゴ ProN W3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Franklin Gothic Book"/>
          <a:ea typeface="ヒラギノ角ゴ ProN W3"/>
          <a:cs typeface="ヒラギノ角ゴ ProN W3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77A9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77A9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77A9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77A9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lnSpc>
          <a:spcPct val="100000"/>
        </a:lnSpc>
        <a:spcBef>
          <a:spcPts val="600"/>
        </a:spcBef>
        <a:spcAft>
          <a:spcPct val="0"/>
        </a:spcAft>
        <a:buClr>
          <a:srgbClr val="404040"/>
        </a:buClr>
        <a:buChar char="•"/>
        <a:defRPr sz="2000" b="1">
          <a:solidFill>
            <a:srgbClr val="40404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charset="0"/>
        <a:buChar char="•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charset="0"/>
        <a:buChar char="•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12740"/>
            </a:gs>
            <a:gs pos="100000">
              <a:srgbClr val="040B1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645295" y="178594"/>
            <a:ext cx="5853410" cy="1518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645295" y="1821656"/>
            <a:ext cx="5853410" cy="44201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950" dirty="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950" dirty="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950" dirty="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950" dirty="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950" dirty="0">
                <a:solidFill>
                  <a:srgbClr val="FFFFFF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819905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</p:sldLayoutIdLst>
  <p:transition spd="med"/>
  <p:timing>
    <p:tnLst>
      <p:par>
        <p:cTn id="1" dur="indefinite" restart="never" nodeType="tmRoot"/>
      </p:par>
    </p:tnLst>
  </p:timing>
  <p:hf sldNum="0" hdr="0" ftr="0" dt="0"/>
  <p:txStyles>
    <p:titleStyle>
      <a:lvl1pPr algn="ctr" defTabSz="219075">
        <a:defRPr sz="2625" b="1" baseline="0">
          <a:solidFill>
            <a:srgbClr val="67BCF9"/>
          </a:solidFill>
          <a:latin typeface="Verdana" charset="0"/>
          <a:ea typeface="Verdana" charset="0"/>
          <a:cs typeface="Verdana" charset="0"/>
          <a:sym typeface="Helvetica Light"/>
        </a:defRPr>
      </a:lvl1pPr>
      <a:lvl2pPr indent="85725" algn="ctr" defTabSz="219075">
        <a:defRPr sz="4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indent="171450" algn="ctr" defTabSz="219075">
        <a:defRPr sz="4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indent="257175" algn="ctr" defTabSz="219075">
        <a:defRPr sz="4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indent="342900" algn="ctr" defTabSz="219075">
        <a:defRPr sz="4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indent="428625" algn="ctr" defTabSz="219075">
        <a:defRPr sz="4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indent="514350" algn="ctr" defTabSz="219075">
        <a:defRPr sz="4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indent="600075" algn="ctr" defTabSz="219075">
        <a:defRPr sz="4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indent="685800" algn="ctr" defTabSz="219075">
        <a:defRPr sz="4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titleStyle>
    <p:bodyStyle>
      <a:lvl1pPr marL="228099" indent="-228099" defTabSz="219075">
        <a:spcBef>
          <a:spcPts val="1575"/>
        </a:spcBef>
        <a:buSzPct val="75000"/>
        <a:buChar char="•"/>
        <a:defRPr sz="1950" b="1">
          <a:solidFill>
            <a:srgbClr val="FFFFFF"/>
          </a:solidFill>
          <a:latin typeface="Verdana" charset="0"/>
          <a:ea typeface="Verdana" charset="0"/>
          <a:cs typeface="Verdana" charset="0"/>
          <a:sym typeface="Helvetica Light"/>
        </a:defRPr>
      </a:lvl1pPr>
      <a:lvl2pPr marL="394786" indent="-228099" defTabSz="219075">
        <a:spcBef>
          <a:spcPts val="1575"/>
        </a:spcBef>
        <a:buSzPct val="75000"/>
        <a:buChar char="•"/>
        <a:defRPr sz="1950" b="1">
          <a:solidFill>
            <a:srgbClr val="FFFFFF"/>
          </a:solidFill>
          <a:latin typeface="Verdana" charset="0"/>
          <a:ea typeface="Verdana" charset="0"/>
          <a:cs typeface="Verdana" charset="0"/>
          <a:sym typeface="Helvetica Light"/>
        </a:defRPr>
      </a:lvl2pPr>
      <a:lvl3pPr marL="561474" indent="-228099" defTabSz="219075">
        <a:spcBef>
          <a:spcPts val="1575"/>
        </a:spcBef>
        <a:buSzPct val="75000"/>
        <a:buChar char="•"/>
        <a:defRPr sz="1950" b="1">
          <a:solidFill>
            <a:srgbClr val="FFFFFF"/>
          </a:solidFill>
          <a:latin typeface="Verdana" charset="0"/>
          <a:ea typeface="Verdana" charset="0"/>
          <a:cs typeface="Verdana" charset="0"/>
          <a:sym typeface="Helvetica Light"/>
        </a:defRPr>
      </a:lvl3pPr>
      <a:lvl4pPr marL="728161" indent="-228099" defTabSz="219075">
        <a:spcBef>
          <a:spcPts val="1575"/>
        </a:spcBef>
        <a:buSzPct val="75000"/>
        <a:buChar char="•"/>
        <a:defRPr sz="1950" b="1">
          <a:solidFill>
            <a:srgbClr val="FFFFFF"/>
          </a:solidFill>
          <a:latin typeface="Verdana" charset="0"/>
          <a:ea typeface="Verdana" charset="0"/>
          <a:cs typeface="Verdana" charset="0"/>
          <a:sym typeface="Helvetica Light"/>
        </a:defRPr>
      </a:lvl4pPr>
      <a:lvl5pPr marL="894849" indent="-228099" defTabSz="219075">
        <a:spcBef>
          <a:spcPts val="1575"/>
        </a:spcBef>
        <a:buSzPct val="75000"/>
        <a:buChar char="•"/>
        <a:defRPr sz="1950" b="1">
          <a:solidFill>
            <a:srgbClr val="FFFFFF"/>
          </a:solidFill>
          <a:latin typeface="Verdana" charset="0"/>
          <a:ea typeface="Verdana" charset="0"/>
          <a:cs typeface="Verdana" charset="0"/>
          <a:sym typeface="Helvetica Light"/>
        </a:defRPr>
      </a:lvl5pPr>
      <a:lvl6pPr marL="1061536" indent="-228099" defTabSz="219075">
        <a:spcBef>
          <a:spcPts val="1575"/>
        </a:spcBef>
        <a:buSzPct val="75000"/>
        <a:buChar char="•"/>
        <a:defRPr sz="195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marL="1228224" indent="-228099" defTabSz="219075">
        <a:spcBef>
          <a:spcPts val="1575"/>
        </a:spcBef>
        <a:buSzPct val="75000"/>
        <a:buChar char="•"/>
        <a:defRPr sz="195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marL="1394911" indent="-228099" defTabSz="219075">
        <a:spcBef>
          <a:spcPts val="1575"/>
        </a:spcBef>
        <a:buSzPct val="75000"/>
        <a:buChar char="•"/>
        <a:defRPr sz="195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marL="1561599" indent="-228099" defTabSz="219075">
        <a:spcBef>
          <a:spcPts val="1575"/>
        </a:spcBef>
        <a:buSzPct val="75000"/>
        <a:buChar char="•"/>
        <a:defRPr sz="195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bodyStyle>
    <p:otherStyle>
      <a:lvl1pPr algn="ctr" defTabSz="219075">
        <a:defRPr sz="9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85725" algn="ctr" defTabSz="219075">
        <a:defRPr sz="9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171450" algn="ctr" defTabSz="219075">
        <a:defRPr sz="9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257175" algn="ctr" defTabSz="219075">
        <a:defRPr sz="9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342900" algn="ctr" defTabSz="219075">
        <a:defRPr sz="9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428625" algn="ctr" defTabSz="219075">
        <a:defRPr sz="9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514350" algn="ctr" defTabSz="219075">
        <a:defRPr sz="9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600075" algn="ctr" defTabSz="219075">
        <a:defRPr sz="9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685800" algn="ctr" defTabSz="219075">
        <a:defRPr sz="9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rgbClr val="040B1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6FE5E820-4AE8-8C41-898D-1AE2DBB678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14" b="7812"/>
          <a:stretch/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B68C95D-EAD8-494E-8164-61A1C6F6D2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8244" y="2229429"/>
            <a:ext cx="3988748" cy="237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607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Referencing Function Result In Post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 smtClean="0"/>
              <a:t>I.e., the value returned by a call to the associated function</a:t>
            </a:r>
          </a:p>
          <a:p>
            <a:r>
              <a:rPr lang="en-US" dirty="0" smtClean="0"/>
              <a:t>Via attribute </a:t>
            </a:r>
            <a:r>
              <a:rPr lang="en-US" i="1" dirty="0" smtClean="0"/>
              <a:t>function-</a:t>
            </a:r>
            <a:r>
              <a:rPr lang="en-US" i="1" dirty="0" err="1" smtClean="0"/>
              <a:t>name</a:t>
            </a:r>
            <a:r>
              <a:rPr lang="en-US" dirty="0" err="1" smtClean="0"/>
              <a:t>'Result</a:t>
            </a:r>
            <a:endParaRPr lang="en-US" dirty="0" smtClean="0"/>
          </a:p>
          <a:p>
            <a:pPr lvl="1"/>
            <a:r>
              <a:rPr lang="en-US" dirty="0" smtClean="0"/>
              <a:t>Only for functions, only in postconditions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440551" y="4724400"/>
            <a:ext cx="6705600" cy="1579402"/>
            <a:chOff x="1295400" y="3679323"/>
            <a:chExt cx="6705600" cy="1579402"/>
          </a:xfrm>
        </p:grpSpPr>
        <p:sp>
          <p:nvSpPr>
            <p:cNvPr id="18" name="TextBox 17"/>
            <p:cNvSpPr txBox="1"/>
            <p:nvPr/>
          </p:nvSpPr>
          <p:spPr>
            <a:xfrm>
              <a:off x="5108807" y="4873169"/>
              <a:ext cx="1358064" cy="33855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0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i="0" kern="1200" dirty="0" smtClean="0"/>
                <a:t>Result of call</a:t>
              </a:r>
            </a:p>
          </p:txBody>
        </p:sp>
        <p:cxnSp>
          <p:nvCxnSpPr>
            <p:cNvPr id="19" name="Curved Connector 18"/>
            <p:cNvCxnSpPr>
              <a:stCxn id="18" idx="0"/>
              <a:endCxn id="15" idx="2"/>
            </p:cNvCxnSpPr>
            <p:nvPr/>
          </p:nvCxnSpPr>
          <p:spPr bwMode="auto">
            <a:xfrm rot="16200000" flipV="1">
              <a:off x="5197186" y="4282515"/>
              <a:ext cx="273080" cy="908227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5" name="Rectangle 24"/>
            <p:cNvSpPr/>
            <p:nvPr/>
          </p:nvSpPr>
          <p:spPr bwMode="auto">
            <a:xfrm>
              <a:off x="5069108" y="5164722"/>
              <a:ext cx="143567" cy="94003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1" u="none" strike="noStrike" cap="none" normalizeH="0" baseline="0" dirty="0" smtClean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1295400" y="3679323"/>
              <a:ext cx="6705600" cy="933589"/>
              <a:chOff x="1295400" y="3679323"/>
              <a:chExt cx="6705600" cy="933589"/>
            </a:xfrm>
          </p:grpSpPr>
          <p:sp>
            <p:nvSpPr>
              <p:cNvPr id="30" name="Wave 29"/>
              <p:cNvSpPr/>
              <p:nvPr/>
            </p:nvSpPr>
            <p:spPr bwMode="auto">
              <a:xfrm>
                <a:off x="6197136" y="4308078"/>
                <a:ext cx="983486" cy="287008"/>
              </a:xfrm>
              <a:prstGeom prst="wave">
                <a:avLst>
                  <a:gd name="adj1" fmla="val 7291"/>
                  <a:gd name="adj2" fmla="val 0"/>
                </a:avLst>
              </a:prstGeom>
              <a:solidFill>
                <a:srgbClr val="FFFF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1" u="none" strike="noStrike" cap="none" normalizeH="0" baseline="0" dirty="0" smtClean="0"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6" name="Wave 15"/>
              <p:cNvSpPr/>
              <p:nvPr/>
            </p:nvSpPr>
            <p:spPr bwMode="auto">
              <a:xfrm>
                <a:off x="4377808" y="4303922"/>
                <a:ext cx="983486" cy="287008"/>
              </a:xfrm>
              <a:prstGeom prst="wave">
                <a:avLst>
                  <a:gd name="adj1" fmla="val 7291"/>
                  <a:gd name="adj2" fmla="val 0"/>
                </a:avLst>
              </a:prstGeom>
              <a:solidFill>
                <a:srgbClr val="FFFF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1" u="none" strike="noStrike" cap="none" normalizeH="0" baseline="0" dirty="0" smtClean="0"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1295400" y="3679323"/>
                <a:ext cx="6705600" cy="9335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tabLst>
                    <a:tab pos="287338" algn="l"/>
                  </a:tabLst>
                </a:pPr>
                <a:r>
                  <a:rPr lang="en-US" sz="1600" b="1" noProof="1" smtClean="0">
                    <a:latin typeface="Calibri" panose="020F0502020204030204" pitchFamily="34" charset="0"/>
                  </a:rPr>
                  <a:t>function </a:t>
                </a:r>
                <a:r>
                  <a:rPr lang="en-US" sz="1600" noProof="1" smtClean="0">
                    <a:latin typeface="Calibri" panose="020F0502020204030204" pitchFamily="34" charset="0"/>
                  </a:rPr>
                  <a:t>Total (This : Transactions_List) </a:t>
                </a:r>
                <a:r>
                  <a:rPr lang="en-US" sz="1600" b="1" noProof="1" smtClean="0">
                    <a:latin typeface="Calibri" panose="020F0502020204030204" pitchFamily="34" charset="0"/>
                  </a:rPr>
                  <a:t>return </a:t>
                </a:r>
                <a:r>
                  <a:rPr lang="en-US" sz="1600" noProof="1" smtClean="0">
                    <a:latin typeface="Calibri" panose="020F0502020204030204" pitchFamily="34" charset="0"/>
                  </a:rPr>
                  <a:t>Currency </a:t>
                </a:r>
                <a:r>
                  <a:rPr lang="en-US" sz="1600" b="1" noProof="1" smtClean="0">
                    <a:latin typeface="Calibri" panose="020F0502020204030204" pitchFamily="34" charset="0"/>
                  </a:rPr>
                  <a:t>with</a:t>
                </a:r>
              </a:p>
              <a:p>
                <a:pPr>
                  <a:spcBef>
                    <a:spcPts val="400"/>
                  </a:spcBef>
                  <a:tabLst>
                    <a:tab pos="287338" algn="l"/>
                  </a:tabLst>
                </a:pPr>
                <a:r>
                  <a:rPr lang="en-US" sz="1600" noProof="1" smtClean="0">
                    <a:latin typeface="Calibri" panose="020F0502020204030204" pitchFamily="34" charset="0"/>
                  </a:rPr>
                  <a:t>	Pre  =&gt; All_Positive (This),     </a:t>
                </a:r>
              </a:p>
              <a:p>
                <a:pPr>
                  <a:spcBef>
                    <a:spcPts val="400"/>
                  </a:spcBef>
                  <a:tabLst>
                    <a:tab pos="287338" algn="l"/>
                  </a:tabLst>
                </a:pPr>
                <a:r>
                  <a:rPr lang="en-US" sz="1600" noProof="1" smtClean="0">
                    <a:latin typeface="Calibri" panose="020F0502020204030204" pitchFamily="34" charset="0"/>
                  </a:rPr>
                  <a:t>	Post =&gt; (</a:t>
                </a:r>
                <a:r>
                  <a:rPr lang="en-US" sz="1600" b="1" noProof="1" smtClean="0">
                    <a:latin typeface="Calibri" panose="020F0502020204030204" pitchFamily="34" charset="0"/>
                  </a:rPr>
                  <a:t>if </a:t>
                </a:r>
                <a:r>
                  <a:rPr lang="en-US" sz="1600" noProof="1" smtClean="0">
                    <a:latin typeface="Calibri" panose="020F0502020204030204" pitchFamily="34" charset="0"/>
                  </a:rPr>
                  <a:t>Length (This) = 0 </a:t>
                </a:r>
                <a:r>
                  <a:rPr lang="en-US" sz="1600" b="1" noProof="1" smtClean="0">
                    <a:latin typeface="Calibri" panose="020F0502020204030204" pitchFamily="34" charset="0"/>
                  </a:rPr>
                  <a:t>then </a:t>
                </a:r>
                <a:r>
                  <a:rPr lang="en-US" sz="1600" noProof="1" smtClean="0">
                    <a:latin typeface="Calibri" panose="020F0502020204030204" pitchFamily="34" charset="0"/>
                  </a:rPr>
                  <a:t>Total'Result = 0.0 </a:t>
                </a:r>
                <a:r>
                  <a:rPr lang="en-US" sz="1600" b="1" noProof="1" smtClean="0">
                    <a:latin typeface="Calibri" panose="020F0502020204030204" pitchFamily="34" charset="0"/>
                  </a:rPr>
                  <a:t>else </a:t>
                </a:r>
                <a:r>
                  <a:rPr lang="en-US" sz="1600" noProof="1" smtClean="0">
                    <a:latin typeface="Calibri" panose="020F0502020204030204" pitchFamily="34" charset="0"/>
                  </a:rPr>
                  <a:t>Total'Result &gt;= 0.0);</a:t>
                </a:r>
                <a:endParaRPr lang="en-US" sz="1600" noProof="1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5" name="Rectangle 14"/>
            <p:cNvSpPr/>
            <p:nvPr/>
          </p:nvSpPr>
          <p:spPr bwMode="auto">
            <a:xfrm>
              <a:off x="4775149" y="4451582"/>
              <a:ext cx="208926" cy="148507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/>
                </a14:hiddenLine>
              </a:ext>
            </a:extLst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6592594" y="4451582"/>
              <a:ext cx="208926" cy="148507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</a:extLst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Curved Connector 32"/>
            <p:cNvCxnSpPr>
              <a:stCxn id="18" idx="0"/>
              <a:endCxn id="31" idx="2"/>
            </p:cNvCxnSpPr>
            <p:nvPr/>
          </p:nvCxnSpPr>
          <p:spPr bwMode="auto">
            <a:xfrm rot="5400000" flipH="1" flipV="1">
              <a:off x="6105908" y="4282020"/>
              <a:ext cx="273080" cy="909218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4" name="Group 13"/>
          <p:cNvGrpSpPr/>
          <p:nvPr/>
        </p:nvGrpSpPr>
        <p:grpSpPr>
          <a:xfrm>
            <a:off x="1440551" y="3270330"/>
            <a:ext cx="4439036" cy="636072"/>
            <a:chOff x="990600" y="5791200"/>
            <a:chExt cx="4439036" cy="636072"/>
          </a:xfrm>
        </p:grpSpPr>
        <p:sp>
          <p:nvSpPr>
            <p:cNvPr id="12" name="Double Wave 11"/>
            <p:cNvSpPr/>
            <p:nvPr/>
          </p:nvSpPr>
          <p:spPr bwMode="auto">
            <a:xfrm>
              <a:off x="1981200" y="6109236"/>
              <a:ext cx="1121217" cy="291564"/>
            </a:xfrm>
            <a:prstGeom prst="doubleWave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/>
                </a14:hiddenLine>
              </a:ext>
            </a:extLst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990600" y="5791200"/>
              <a:ext cx="4439036" cy="6360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88925" algn="l"/>
                </a:tabLst>
              </a:pPr>
              <a:r>
                <a:rPr lang="en-US" sz="1600" b="1" noProof="1" smtClean="0">
                  <a:latin typeface="Calibri" panose="020F0502020204030204" pitchFamily="34" charset="0"/>
                </a:rPr>
                <a:t>function </a:t>
              </a:r>
              <a:r>
                <a:rPr lang="en-US" sz="1600" noProof="1" smtClean="0">
                  <a:latin typeface="Calibri" panose="020F0502020204030204" pitchFamily="34" charset="0"/>
                </a:rPr>
                <a:t>Empty (This : Stack) </a:t>
              </a:r>
              <a:r>
                <a:rPr lang="en-US" sz="1600" b="1" noProof="1" smtClean="0">
                  <a:latin typeface="Calibri" panose="020F0502020204030204" pitchFamily="34" charset="0"/>
                </a:rPr>
                <a:t>return </a:t>
              </a:r>
              <a:r>
                <a:rPr lang="en-US" sz="1600" noProof="1" smtClean="0">
                  <a:latin typeface="Calibri" panose="020F0502020204030204" pitchFamily="34" charset="0"/>
                </a:rPr>
                <a:t>Boolean </a:t>
              </a:r>
              <a:r>
                <a:rPr lang="en-US" sz="1600" b="1" noProof="1" smtClean="0">
                  <a:latin typeface="Calibri" panose="020F0502020204030204" pitchFamily="34" charset="0"/>
                </a:rPr>
                <a:t>with</a:t>
              </a:r>
            </a:p>
            <a:p>
              <a:pPr>
                <a:spcBef>
                  <a:spcPts val="400"/>
                </a:spcBef>
                <a:tabLst>
                  <a:tab pos="288925" algn="l"/>
                </a:tabLst>
              </a:pPr>
              <a:r>
                <a:rPr lang="en-US" sz="1600" noProof="1" smtClean="0">
                  <a:latin typeface="Calibri" panose="020F0502020204030204" pitchFamily="34" charset="0"/>
                </a:rPr>
                <a:t>	Post =&gt; Empty'Result = (Extent (This) = 0), </a:t>
              </a:r>
              <a:endParaRPr lang="en-US" sz="1600" i="0" kern="1200" noProof="1" smtClean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676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Over Explicit Checks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 smtClean="0"/>
              <a:t>Pre/postconditions can be turned off</a:t>
            </a:r>
          </a:p>
          <a:p>
            <a:pPr lvl="1"/>
            <a:r>
              <a:rPr lang="en-US" dirty="0"/>
              <a:t>Like language-defined </a:t>
            </a:r>
            <a:r>
              <a:rPr lang="en-US" dirty="0" smtClean="0"/>
              <a:t>checks</a:t>
            </a:r>
          </a:p>
          <a:p>
            <a:r>
              <a:rPr lang="en-US" dirty="0" smtClean="0"/>
              <a:t>Explicit checks cannot be disabled except by changing the source code</a:t>
            </a:r>
          </a:p>
          <a:p>
            <a:pPr lvl="1"/>
            <a:r>
              <a:rPr lang="en-US" dirty="0" smtClean="0"/>
              <a:t>Conditional compilation via preprocessor (“</a:t>
            </a:r>
            <a:r>
              <a:rPr lang="en-US" dirty="0" err="1" smtClean="0"/>
              <a:t>ifdef</a:t>
            </a:r>
            <a:r>
              <a:rPr lang="en-US" dirty="0" smtClean="0"/>
              <a:t>”)</a:t>
            </a:r>
          </a:p>
          <a:p>
            <a:pPr lvl="1"/>
            <a:r>
              <a:rPr lang="en-US" dirty="0"/>
              <a:t>Conditional compilation via </a:t>
            </a:r>
            <a:r>
              <a:rPr lang="en-US" dirty="0" smtClean="0"/>
              <a:t>static Boolean constants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343400" y="3962400"/>
            <a:ext cx="4179863" cy="2805896"/>
            <a:chOff x="4806169" y="3962400"/>
            <a:chExt cx="4179863" cy="2805896"/>
          </a:xfrm>
        </p:grpSpPr>
        <p:sp>
          <p:nvSpPr>
            <p:cNvPr id="11" name="Double Wave 10"/>
            <p:cNvSpPr/>
            <p:nvPr/>
          </p:nvSpPr>
          <p:spPr bwMode="auto">
            <a:xfrm>
              <a:off x="5110969" y="4737237"/>
              <a:ext cx="1524000" cy="182416"/>
            </a:xfrm>
            <a:prstGeom prst="doubleWave">
              <a:avLst>
                <a:gd name="adj1" fmla="val 2420"/>
                <a:gd name="adj2" fmla="val 0"/>
              </a:avLst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/>
                </a14:hiddenLine>
              </a:ext>
            </a:extLst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4806169" y="3962400"/>
              <a:ext cx="4179863" cy="280589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marL="3175" lvl="1" eaLnBrk="0" hangingPunct="0">
                <a:spcAft>
                  <a:spcPts val="600"/>
                </a:spcAft>
                <a:tabLst>
                  <a:tab pos="287338" algn="l"/>
                  <a:tab pos="573088" algn="l"/>
                  <a:tab pos="860425" algn="l"/>
                </a:tabLst>
              </a:pPr>
              <a:r>
                <a:rPr lang="en-US" sz="1400" noProof="1" smtClean="0">
                  <a:latin typeface="Calibri" pitchFamily="34" charset="0"/>
                </a:rPr>
                <a:t>…</a:t>
              </a:r>
            </a:p>
            <a:p>
              <a:pPr marL="3175" lvl="1" eaLnBrk="0" hangingPunct="0">
                <a:tabLst>
                  <a:tab pos="287338" algn="l"/>
                  <a:tab pos="573088" algn="l"/>
                  <a:tab pos="860425" algn="l"/>
                </a:tabLst>
              </a:pPr>
              <a:r>
                <a:rPr lang="en-US" sz="1400" b="1" noProof="1" smtClean="0">
                  <a:latin typeface="Calibri" pitchFamily="34" charset="0"/>
                </a:rPr>
                <a:t>procedure </a:t>
              </a:r>
              <a:r>
                <a:rPr lang="en-US" sz="1400" noProof="1" smtClean="0">
                  <a:latin typeface="Calibri" pitchFamily="34" charset="0"/>
                </a:rPr>
                <a:t>Push </a:t>
              </a:r>
              <a:r>
                <a:rPr lang="en-US" sz="1400" noProof="1">
                  <a:latin typeface="Calibri" pitchFamily="34" charset="0"/>
                </a:rPr>
                <a:t>(This : </a:t>
              </a:r>
              <a:r>
                <a:rPr lang="en-US" sz="1400" b="1" noProof="1">
                  <a:latin typeface="Calibri" pitchFamily="34" charset="0"/>
                </a:rPr>
                <a:t>in out </a:t>
              </a:r>
              <a:r>
                <a:rPr lang="en-US" sz="1400" noProof="1">
                  <a:latin typeface="Calibri" pitchFamily="34" charset="0"/>
                </a:rPr>
                <a:t>Stack;  Value : </a:t>
              </a:r>
              <a:r>
                <a:rPr lang="en-US" sz="1400" noProof="1" smtClean="0">
                  <a:latin typeface="Calibri" pitchFamily="34" charset="0"/>
                </a:rPr>
                <a:t>Element) </a:t>
              </a:r>
              <a:r>
                <a:rPr lang="en-US" sz="1400" b="1" noProof="1" smtClean="0">
                  <a:latin typeface="Calibri" pitchFamily="34" charset="0"/>
                </a:rPr>
                <a:t>is</a:t>
              </a:r>
              <a:endParaRPr lang="en-US" sz="1400" noProof="1" smtClean="0">
                <a:latin typeface="Calibri" pitchFamily="34" charset="0"/>
              </a:endParaRPr>
            </a:p>
            <a:p>
              <a:pPr marL="3175" lvl="1" eaLnBrk="0" hangingPunct="0">
                <a:tabLst>
                  <a:tab pos="287338" algn="l"/>
                  <a:tab pos="573088" algn="l"/>
                  <a:tab pos="860425" algn="l"/>
                </a:tabLst>
              </a:pPr>
              <a:r>
                <a:rPr lang="en-US" sz="1400" b="1" noProof="1" smtClean="0">
                  <a:latin typeface="Calibri" pitchFamily="34" charset="0"/>
                </a:rPr>
                <a:t>begin</a:t>
              </a:r>
            </a:p>
            <a:p>
              <a:pPr marL="3175" lvl="1" eaLnBrk="0" hangingPunct="0">
                <a:tabLst>
                  <a:tab pos="287338" algn="l"/>
                  <a:tab pos="573088" algn="l"/>
                  <a:tab pos="860425" algn="l"/>
                </a:tabLst>
              </a:pPr>
              <a:r>
                <a:rPr lang="en-US" sz="1400" b="1" noProof="1">
                  <a:latin typeface="Calibri" pitchFamily="34" charset="0"/>
                </a:rPr>
                <a:t>	</a:t>
              </a:r>
              <a:r>
                <a:rPr lang="en-US" sz="1400" b="1" noProof="1" smtClean="0">
                  <a:latin typeface="Calibri" pitchFamily="34" charset="0"/>
                </a:rPr>
                <a:t>if </a:t>
              </a:r>
              <a:r>
                <a:rPr lang="en-US" sz="1400" noProof="1" smtClean="0">
                  <a:latin typeface="Calibri" pitchFamily="34" charset="0"/>
                </a:rPr>
                <a:t>Debugging</a:t>
              </a:r>
              <a:r>
                <a:rPr lang="en-US" sz="1400" b="1" noProof="1" smtClean="0">
                  <a:latin typeface="Calibri" pitchFamily="34" charset="0"/>
                </a:rPr>
                <a:t> then</a:t>
              </a:r>
              <a:endParaRPr lang="en-US" sz="1400" noProof="1" smtClean="0">
                <a:latin typeface="Calibri" pitchFamily="34" charset="0"/>
              </a:endParaRPr>
            </a:p>
            <a:p>
              <a:pPr marL="0" lvl="2" eaLnBrk="0" hangingPunct="0">
                <a:spcBef>
                  <a:spcPts val="300"/>
                </a:spcBef>
                <a:tabLst>
                  <a:tab pos="287338" algn="l"/>
                  <a:tab pos="573088" algn="l"/>
                  <a:tab pos="860425" algn="l"/>
                </a:tabLst>
              </a:pPr>
              <a:r>
                <a:rPr lang="en-US" sz="1400" b="1" noProof="1" smtClean="0">
                  <a:latin typeface="Calibri" pitchFamily="34" charset="0"/>
                </a:rPr>
                <a:t>		if </a:t>
              </a:r>
              <a:r>
                <a:rPr lang="en-US" sz="1400" noProof="1" smtClean="0">
                  <a:latin typeface="Calibri" pitchFamily="34" charset="0"/>
                </a:rPr>
                <a:t>Full (This) </a:t>
              </a:r>
              <a:r>
                <a:rPr lang="en-US" sz="1400" b="1" noProof="1" smtClean="0">
                  <a:latin typeface="Calibri" pitchFamily="34" charset="0"/>
                </a:rPr>
                <a:t>then</a:t>
              </a:r>
              <a:endParaRPr lang="en-US" sz="1400" noProof="1" smtClean="0">
                <a:latin typeface="Calibri" pitchFamily="34" charset="0"/>
              </a:endParaRPr>
            </a:p>
            <a:p>
              <a:pPr marL="3175" lvl="3" eaLnBrk="0" hangingPunct="0">
                <a:spcBef>
                  <a:spcPts val="300"/>
                </a:spcBef>
                <a:tabLst>
                  <a:tab pos="287338" algn="l"/>
                  <a:tab pos="573088" algn="l"/>
                  <a:tab pos="860425" algn="l"/>
                </a:tabLst>
              </a:pPr>
              <a:r>
                <a:rPr lang="en-US" sz="1400" b="1" noProof="1" smtClean="0">
                  <a:solidFill>
                    <a:srgbClr val="0000CC"/>
                  </a:solidFill>
                  <a:latin typeface="Calibri" pitchFamily="34" charset="0"/>
                </a:rPr>
                <a:t>			</a:t>
              </a:r>
              <a:r>
                <a:rPr lang="en-US" sz="1400" b="1" noProof="1" smtClean="0">
                  <a:latin typeface="Calibri" pitchFamily="34" charset="0"/>
                </a:rPr>
                <a:t>raise </a:t>
              </a:r>
              <a:r>
                <a:rPr lang="en-US" sz="1400" noProof="1" smtClean="0">
                  <a:latin typeface="Calibri" pitchFamily="34" charset="0"/>
                </a:rPr>
                <a:t>Overflow;</a:t>
              </a:r>
            </a:p>
            <a:p>
              <a:pPr marL="0" lvl="2" eaLnBrk="0" hangingPunct="0">
                <a:spcBef>
                  <a:spcPts val="300"/>
                </a:spcBef>
                <a:tabLst>
                  <a:tab pos="287338" algn="l"/>
                  <a:tab pos="573088" algn="l"/>
                  <a:tab pos="860425" algn="l"/>
                </a:tabLst>
              </a:pPr>
              <a:r>
                <a:rPr lang="en-US" sz="1400" b="1" noProof="1" smtClean="0">
                  <a:latin typeface="Calibri" pitchFamily="34" charset="0"/>
                </a:rPr>
                <a:t>		end if</a:t>
              </a:r>
              <a:r>
                <a:rPr lang="en-US" sz="1400" noProof="1" smtClean="0">
                  <a:latin typeface="Calibri" pitchFamily="34" charset="0"/>
                </a:rPr>
                <a:t>;</a:t>
              </a:r>
            </a:p>
            <a:p>
              <a:pPr marL="0" lvl="2" eaLnBrk="0" hangingPunct="0">
                <a:spcBef>
                  <a:spcPts val="300"/>
                </a:spcBef>
                <a:tabLst>
                  <a:tab pos="287338" algn="l"/>
                  <a:tab pos="573088" algn="l"/>
                  <a:tab pos="860425" algn="l"/>
                </a:tabLst>
              </a:pPr>
              <a:r>
                <a:rPr lang="en-US" sz="1400" b="1" noProof="1">
                  <a:latin typeface="Calibri" pitchFamily="34" charset="0"/>
                </a:rPr>
                <a:t>	end if</a:t>
              </a:r>
              <a:r>
                <a:rPr lang="en-US" sz="1400" noProof="1">
                  <a:latin typeface="Calibri" pitchFamily="34" charset="0"/>
                </a:rPr>
                <a:t>;</a:t>
              </a:r>
            </a:p>
            <a:p>
              <a:pPr marL="0" lvl="2" eaLnBrk="0" hangingPunct="0">
                <a:spcBef>
                  <a:spcPts val="300"/>
                </a:spcBef>
                <a:tabLst>
                  <a:tab pos="287338" algn="l"/>
                  <a:tab pos="573088" algn="l"/>
                  <a:tab pos="860425" algn="l"/>
                </a:tabLst>
              </a:pPr>
              <a:r>
                <a:rPr lang="en-US" sz="1400" noProof="1" smtClean="0">
                  <a:latin typeface="Calibri" pitchFamily="34" charset="0"/>
                </a:rPr>
                <a:t>	…</a:t>
              </a:r>
            </a:p>
            <a:p>
              <a:pPr marL="3175" lvl="1" eaLnBrk="0" hangingPunct="0">
                <a:spcBef>
                  <a:spcPts val="300"/>
                </a:spcBef>
                <a:tabLst>
                  <a:tab pos="287338" algn="l"/>
                  <a:tab pos="573088" algn="l"/>
                  <a:tab pos="860425" algn="l"/>
                </a:tabLst>
              </a:pPr>
              <a:r>
                <a:rPr lang="en-US" sz="1400" b="1" noProof="1" smtClean="0">
                  <a:latin typeface="Calibri" pitchFamily="34" charset="0"/>
                </a:rPr>
                <a:t>end </a:t>
              </a:r>
              <a:r>
                <a:rPr lang="en-US" sz="1400" noProof="1" smtClean="0">
                  <a:latin typeface="Calibri" pitchFamily="34" charset="0"/>
                </a:rPr>
                <a:t>Push;</a:t>
              </a:r>
            </a:p>
            <a:p>
              <a:pPr marL="3175" lvl="1" eaLnBrk="0" hangingPunct="0">
                <a:spcBef>
                  <a:spcPts val="300"/>
                </a:spcBef>
                <a:tabLst>
                  <a:tab pos="287338" algn="l"/>
                  <a:tab pos="573088" algn="l"/>
                  <a:tab pos="860425" algn="l"/>
                </a:tabLst>
              </a:pPr>
              <a:r>
                <a:rPr lang="en-US" sz="1400" noProof="1" smtClean="0">
                  <a:latin typeface="Calibri" pitchFamily="34" charset="0"/>
                </a:rPr>
                <a:t>…</a:t>
              </a:r>
            </a:p>
          </p:txBody>
        </p:sp>
      </p:grp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54760" y="4737237"/>
            <a:ext cx="3089245" cy="851515"/>
          </a:xfrm>
          <a:prstGeom prst="rect">
            <a:avLst/>
          </a:prstGeom>
          <a:noFill/>
          <a:ln w="12700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pPr marL="3175" lvl="1" eaLnBrk="0" hangingPunct="0">
              <a:spcAft>
                <a:spcPts val="600"/>
              </a:spcAft>
              <a:tabLst>
                <a:tab pos="287338" algn="l"/>
                <a:tab pos="573088" algn="l"/>
                <a:tab pos="860425" algn="l"/>
              </a:tabLst>
            </a:pPr>
            <a:r>
              <a:rPr lang="en-US" sz="1400" noProof="1" smtClean="0">
                <a:latin typeface="Calibri" pitchFamily="34" charset="0"/>
              </a:rPr>
              <a:t>…</a:t>
            </a:r>
          </a:p>
          <a:p>
            <a:pPr marL="3175" lvl="1" eaLnBrk="0" hangingPunct="0">
              <a:tabLst>
                <a:tab pos="287338" algn="l"/>
                <a:tab pos="573088" algn="l"/>
                <a:tab pos="860425" algn="l"/>
              </a:tabLst>
            </a:pPr>
            <a:r>
              <a:rPr lang="en-US" sz="1400" noProof="1" smtClean="0">
                <a:latin typeface="Calibri" pitchFamily="34" charset="0"/>
              </a:rPr>
              <a:t>   Debugging : </a:t>
            </a:r>
            <a:r>
              <a:rPr lang="en-US" sz="1400" b="1" noProof="1" smtClean="0">
                <a:latin typeface="Calibri" pitchFamily="34" charset="0"/>
              </a:rPr>
              <a:t>constant </a:t>
            </a:r>
            <a:r>
              <a:rPr lang="en-US" sz="1400" noProof="1" smtClean="0">
                <a:latin typeface="Calibri" pitchFamily="34" charset="0"/>
              </a:rPr>
              <a:t>Boolean := True;</a:t>
            </a:r>
          </a:p>
          <a:p>
            <a:pPr marL="3175" lvl="1" eaLnBrk="0" hangingPunct="0">
              <a:spcBef>
                <a:spcPts val="300"/>
              </a:spcBef>
              <a:tabLst>
                <a:tab pos="287338" algn="l"/>
                <a:tab pos="573088" algn="l"/>
                <a:tab pos="860425" algn="l"/>
              </a:tabLst>
            </a:pPr>
            <a:r>
              <a:rPr lang="en-US" sz="1400" noProof="1" smtClean="0">
                <a:latin typeface="Calibri" pitchFamily="34" charset="0"/>
              </a:rPr>
              <a:t>…</a:t>
            </a:r>
          </a:p>
        </p:txBody>
      </p:sp>
      <p:cxnSp>
        <p:nvCxnSpPr>
          <p:cNvPr id="6" name="Straight Connector 5"/>
          <p:cNvCxnSpPr>
            <a:stCxn id="15" idx="3"/>
          </p:cNvCxnSpPr>
          <p:nvPr/>
        </p:nvCxnSpPr>
        <p:spPr bwMode="auto">
          <a:xfrm flipV="1">
            <a:off x="3544005" y="4826753"/>
            <a:ext cx="799395" cy="3362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152040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Using Ada 2012? Not A Problem!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 smtClean="0"/>
              <a:t>Use pragma form of Pre, Post, and Type_Invariant</a:t>
            </a:r>
          </a:p>
          <a:p>
            <a:pPr lvl="1"/>
            <a:r>
              <a:rPr lang="en-US" dirty="0" smtClean="0"/>
              <a:t>GNAT defines the pragmas </a:t>
            </a:r>
          </a:p>
          <a:p>
            <a:r>
              <a:rPr lang="en-US" dirty="0" smtClean="0"/>
              <a:t>GNAT back-ports attributes ‘Old and ‘Result</a:t>
            </a:r>
          </a:p>
          <a:p>
            <a:r>
              <a:rPr lang="en-US" dirty="0" smtClean="0"/>
              <a:t>You won’t have some of the convenient syntax</a:t>
            </a:r>
          </a:p>
          <a:p>
            <a:pPr lvl="1"/>
            <a:r>
              <a:rPr lang="en-US" dirty="0" smtClean="0"/>
              <a:t>Quantified Expressions</a:t>
            </a:r>
          </a:p>
          <a:p>
            <a:pPr lvl="1"/>
            <a:r>
              <a:rPr lang="en-US" dirty="0" smtClean="0"/>
              <a:t>Expression Functions</a:t>
            </a:r>
          </a:p>
          <a:p>
            <a:pPr lvl="1"/>
            <a:r>
              <a:rPr lang="en-US" dirty="0" smtClean="0"/>
              <a:t>Conditional Expressions</a:t>
            </a:r>
          </a:p>
          <a:p>
            <a:pPr lvl="1"/>
            <a:r>
              <a:rPr lang="en-US" dirty="0" smtClean="0"/>
              <a:t>Hence you’ll write more function bodies than in Ada 2012</a:t>
            </a:r>
          </a:p>
          <a:p>
            <a:r>
              <a:rPr lang="en-US" dirty="0" smtClean="0"/>
              <a:t>Note the Containers packages came in Ada 2005</a:t>
            </a:r>
          </a:p>
        </p:txBody>
      </p:sp>
    </p:spTree>
    <p:extLst>
      <p:ext uri="{BB962C8B-B14F-4D97-AF65-F5344CB8AC3E}">
        <p14:creationId xmlns:p14="http://schemas.microsoft.com/office/powerpoint/2010/main" val="277306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Pre/Post Example in Ada 95 and 2005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762000"/>
            <a:ext cx="6436762" cy="5668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87338" algn="l"/>
                <a:tab pos="515938" algn="l"/>
                <a:tab pos="744538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generic</a:t>
            </a:r>
          </a:p>
          <a:p>
            <a:pPr>
              <a:tabLst>
                <a:tab pos="287338" algn="l"/>
                <a:tab pos="515938" algn="l"/>
                <a:tab pos="744538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type </a:t>
            </a:r>
            <a:r>
              <a:rPr lang="en-US" sz="1400" noProof="1" smtClean="0">
                <a:latin typeface="Calibri" panose="020F0502020204030204" pitchFamily="34" charset="0"/>
              </a:rPr>
              <a:t>Element </a:t>
            </a:r>
            <a:r>
              <a:rPr lang="en-US" sz="1400" b="1" noProof="1" smtClean="0">
                <a:latin typeface="Calibri" panose="020F0502020204030204" pitchFamily="34" charset="0"/>
              </a:rPr>
              <a:t>is private</a:t>
            </a:r>
            <a:r>
              <a:rPr lang="en-US" sz="1400" noProof="1" smtClean="0">
                <a:latin typeface="Calibri" panose="020F0502020204030204" pitchFamily="34" charset="0"/>
              </a:rPr>
              <a:t>; </a:t>
            </a:r>
            <a:r>
              <a:rPr lang="en-US" sz="1400" b="1" noProof="1" smtClean="0">
                <a:latin typeface="Calibri" panose="020F0502020204030204" pitchFamily="34" charset="0"/>
              </a:rPr>
              <a:t>   </a:t>
            </a:r>
            <a:r>
              <a:rPr lang="en-US" sz="1400" noProof="1" smtClean="0">
                <a:latin typeface="Calibri" panose="020F0502020204030204" pitchFamily="34" charset="0"/>
              </a:rPr>
              <a:t>--  The type of values contained by objects of type Stack</a:t>
            </a:r>
          </a:p>
          <a:p>
            <a:pPr>
              <a:tabLst>
                <a:tab pos="287338" algn="l"/>
                <a:tab pos="515938" algn="l"/>
                <a:tab pos="744538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package </a:t>
            </a:r>
            <a:r>
              <a:rPr lang="en-US" sz="1400" noProof="1" smtClean="0">
                <a:latin typeface="Calibri" panose="020F0502020204030204" pitchFamily="34" charset="0"/>
              </a:rPr>
              <a:t>Bounded_Stacks_95 </a:t>
            </a:r>
            <a:r>
              <a:rPr lang="en-US" sz="1400" b="1" noProof="1" smtClean="0">
                <a:latin typeface="Calibri" panose="020F0502020204030204" pitchFamily="34" charset="0"/>
              </a:rPr>
              <a:t>is</a:t>
            </a:r>
            <a:endParaRPr lang="en-US" sz="1400" noProof="1" smtClean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  <a:tabLst>
                <a:tab pos="287338" algn="l"/>
                <a:tab pos="515938" algn="l"/>
                <a:tab pos="744538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type </a:t>
            </a:r>
            <a:r>
              <a:rPr lang="en-US" sz="1400" noProof="1" smtClean="0">
                <a:latin typeface="Calibri" panose="020F0502020204030204" pitchFamily="34" charset="0"/>
              </a:rPr>
              <a:t>Stack (Capacity : Physical_Capacity) </a:t>
            </a:r>
            <a:r>
              <a:rPr lang="en-US" sz="1400" b="1" noProof="1" smtClean="0">
                <a:latin typeface="Calibri" panose="020F0502020204030204" pitchFamily="34" charset="0"/>
              </a:rPr>
              <a:t>is private</a:t>
            </a:r>
            <a:r>
              <a:rPr lang="en-US" sz="1400" noProof="1" smtClean="0">
                <a:latin typeface="Calibri" panose="020F0502020204030204" pitchFamily="34" charset="0"/>
              </a:rPr>
              <a:t>;</a:t>
            </a:r>
          </a:p>
          <a:p>
            <a:pPr>
              <a:spcBef>
                <a:spcPts val="1200"/>
              </a:spcBef>
              <a:tabLst>
                <a:tab pos="287338" algn="l"/>
                <a:tab pos="515938" algn="l"/>
                <a:tab pos="744538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procedure </a:t>
            </a:r>
            <a:r>
              <a:rPr lang="en-US" sz="1400" noProof="1" smtClean="0">
                <a:latin typeface="Calibri" panose="020F0502020204030204" pitchFamily="34" charset="0"/>
              </a:rPr>
              <a:t>Push (This : </a:t>
            </a:r>
            <a:r>
              <a:rPr lang="en-US" sz="1400" b="1" noProof="1" smtClean="0">
                <a:latin typeface="Calibri" panose="020F0502020204030204" pitchFamily="34" charset="0"/>
              </a:rPr>
              <a:t>in out </a:t>
            </a:r>
            <a:r>
              <a:rPr lang="en-US" sz="1400" noProof="1" smtClean="0">
                <a:latin typeface="Calibri" panose="020F0502020204030204" pitchFamily="34" charset="0"/>
              </a:rPr>
              <a:t>Stack;  Item : Element);</a:t>
            </a:r>
          </a:p>
          <a:p>
            <a:pPr>
              <a:spcBef>
                <a:spcPts val="300"/>
              </a:spcBef>
              <a:tabLst>
                <a:tab pos="287338" algn="l"/>
                <a:tab pos="515938" algn="l"/>
                <a:tab pos="744538" algn="l"/>
                <a:tab pos="1541463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	pragma </a:t>
            </a:r>
            <a:r>
              <a:rPr lang="en-US" sz="1400" noProof="1" smtClean="0">
                <a:latin typeface="Calibri" panose="020F0502020204030204" pitchFamily="34" charset="0"/>
              </a:rPr>
              <a:t>Pre (</a:t>
            </a:r>
            <a:r>
              <a:rPr lang="en-US" sz="1400" b="1" noProof="1" smtClean="0">
                <a:latin typeface="Calibri" panose="020F0502020204030204" pitchFamily="34" charset="0"/>
              </a:rPr>
              <a:t>not </a:t>
            </a:r>
            <a:r>
              <a:rPr lang="en-US" sz="1400" noProof="1" smtClean="0">
                <a:latin typeface="Calibri" panose="020F0502020204030204" pitchFamily="34" charset="0"/>
              </a:rPr>
              <a:t>Full (This));</a:t>
            </a:r>
          </a:p>
          <a:p>
            <a:pPr>
              <a:spcBef>
                <a:spcPts val="300"/>
              </a:spcBef>
              <a:tabLst>
                <a:tab pos="287338" algn="l"/>
                <a:tab pos="515938" algn="l"/>
                <a:tab pos="744538" algn="l"/>
                <a:tab pos="1541463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	pragma </a:t>
            </a:r>
            <a:r>
              <a:rPr lang="en-US" sz="1400" noProof="1" smtClean="0">
                <a:latin typeface="Calibri" panose="020F0502020204030204" pitchFamily="34" charset="0"/>
              </a:rPr>
              <a:t>Post (	</a:t>
            </a:r>
            <a:r>
              <a:rPr lang="en-US" sz="1400" b="1" noProof="1" smtClean="0">
                <a:latin typeface="Calibri" panose="020F0502020204030204" pitchFamily="34" charset="0"/>
              </a:rPr>
              <a:t>not </a:t>
            </a:r>
            <a:r>
              <a:rPr lang="en-US" sz="1400" noProof="1" smtClean="0">
                <a:latin typeface="Calibri" panose="020F0502020204030204" pitchFamily="34" charset="0"/>
              </a:rPr>
              <a:t>Empty (This)</a:t>
            </a:r>
          </a:p>
          <a:p>
            <a:pPr>
              <a:spcBef>
                <a:spcPts val="100"/>
              </a:spcBef>
              <a:tabLst>
                <a:tab pos="287338" algn="l"/>
                <a:tab pos="515938" algn="l"/>
                <a:tab pos="744538" algn="l"/>
                <a:tab pos="1541463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			and </a:t>
            </a:r>
            <a:r>
              <a:rPr lang="en-US" sz="1400" noProof="1" smtClean="0">
                <a:latin typeface="Calibri" panose="020F0502020204030204" pitchFamily="34" charset="0"/>
              </a:rPr>
              <a:t>Top_Element (This) = Item</a:t>
            </a:r>
          </a:p>
          <a:p>
            <a:pPr>
              <a:spcBef>
                <a:spcPts val="100"/>
              </a:spcBef>
              <a:tabLst>
                <a:tab pos="287338" algn="l"/>
                <a:tab pos="515938" algn="l"/>
                <a:tab pos="744538" algn="l"/>
                <a:tab pos="1541463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			and </a:t>
            </a:r>
            <a:r>
              <a:rPr lang="en-US" sz="1400" noProof="1" smtClean="0">
                <a:latin typeface="Calibri" panose="020F0502020204030204" pitchFamily="34" charset="0"/>
              </a:rPr>
              <a:t>Extent (This) = Extent (This'Old) + 1</a:t>
            </a:r>
          </a:p>
          <a:p>
            <a:pPr>
              <a:spcBef>
                <a:spcPts val="100"/>
              </a:spcBef>
              <a:tabLst>
                <a:tab pos="287338" algn="l"/>
                <a:tab pos="515938" algn="l"/>
                <a:tab pos="744538" algn="l"/>
                <a:tab pos="1541463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			and </a:t>
            </a:r>
            <a:r>
              <a:rPr lang="en-US" sz="1400" noProof="1" smtClean="0">
                <a:latin typeface="Calibri" panose="020F0502020204030204" pitchFamily="34" charset="0"/>
              </a:rPr>
              <a:t>Unchanged (This'Old, Within =&gt; This));</a:t>
            </a:r>
          </a:p>
          <a:p>
            <a:pPr>
              <a:spcBef>
                <a:spcPts val="1200"/>
              </a:spcBef>
              <a:tabLst>
                <a:tab pos="287338" algn="l"/>
                <a:tab pos="515938" algn="l"/>
                <a:tab pos="744538" algn="l"/>
                <a:tab pos="1541463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procedure </a:t>
            </a:r>
            <a:r>
              <a:rPr lang="en-US" sz="1400" noProof="1" smtClean="0">
                <a:latin typeface="Calibri" panose="020F0502020204030204" pitchFamily="34" charset="0"/>
              </a:rPr>
              <a:t>Pop (This : </a:t>
            </a:r>
            <a:r>
              <a:rPr lang="en-US" sz="1400" b="1" noProof="1" smtClean="0">
                <a:latin typeface="Calibri" panose="020F0502020204030204" pitchFamily="34" charset="0"/>
              </a:rPr>
              <a:t>in out </a:t>
            </a:r>
            <a:r>
              <a:rPr lang="en-US" sz="1400" noProof="1" smtClean="0">
                <a:latin typeface="Calibri" panose="020F0502020204030204" pitchFamily="34" charset="0"/>
              </a:rPr>
              <a:t>Stack;  Item : </a:t>
            </a:r>
            <a:r>
              <a:rPr lang="en-US" sz="1400" b="1" noProof="1" smtClean="0">
                <a:latin typeface="Calibri" panose="020F0502020204030204" pitchFamily="34" charset="0"/>
              </a:rPr>
              <a:t>out </a:t>
            </a:r>
            <a:r>
              <a:rPr lang="en-US" sz="1400" noProof="1" smtClean="0">
                <a:latin typeface="Calibri" panose="020F0502020204030204" pitchFamily="34" charset="0"/>
              </a:rPr>
              <a:t>Element);</a:t>
            </a:r>
          </a:p>
          <a:p>
            <a:pPr>
              <a:spcBef>
                <a:spcPts val="300"/>
              </a:spcBef>
              <a:tabLst>
                <a:tab pos="287338" algn="l"/>
                <a:tab pos="515938" algn="l"/>
                <a:tab pos="744538" algn="l"/>
                <a:tab pos="1541463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	pragma </a:t>
            </a:r>
            <a:r>
              <a:rPr lang="en-US" sz="1400" noProof="1" smtClean="0">
                <a:latin typeface="Calibri" panose="020F0502020204030204" pitchFamily="34" charset="0"/>
              </a:rPr>
              <a:t>Pre (</a:t>
            </a:r>
            <a:r>
              <a:rPr lang="en-US" sz="1400" b="1" noProof="1" smtClean="0">
                <a:latin typeface="Calibri" panose="020F0502020204030204" pitchFamily="34" charset="0"/>
              </a:rPr>
              <a:t>not </a:t>
            </a:r>
            <a:r>
              <a:rPr lang="en-US" sz="1400" noProof="1" smtClean="0">
                <a:latin typeface="Calibri" panose="020F0502020204030204" pitchFamily="34" charset="0"/>
              </a:rPr>
              <a:t>Empty (This));</a:t>
            </a:r>
          </a:p>
          <a:p>
            <a:pPr>
              <a:spcBef>
                <a:spcPts val="300"/>
              </a:spcBef>
              <a:tabLst>
                <a:tab pos="287338" algn="l"/>
                <a:tab pos="515938" algn="l"/>
                <a:tab pos="744538" algn="l"/>
                <a:tab pos="1541463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	pragma </a:t>
            </a:r>
            <a:r>
              <a:rPr lang="en-US" sz="1400" noProof="1" smtClean="0">
                <a:latin typeface="Calibri" panose="020F0502020204030204" pitchFamily="34" charset="0"/>
              </a:rPr>
              <a:t>Post (	</a:t>
            </a:r>
            <a:r>
              <a:rPr lang="en-US" sz="1400" b="1" noProof="1" smtClean="0">
                <a:latin typeface="Calibri" panose="020F0502020204030204" pitchFamily="34" charset="0"/>
              </a:rPr>
              <a:t>not </a:t>
            </a:r>
            <a:r>
              <a:rPr lang="en-US" sz="1400" noProof="1" smtClean="0">
                <a:latin typeface="Calibri" panose="020F0502020204030204" pitchFamily="34" charset="0"/>
              </a:rPr>
              <a:t>Full (This)</a:t>
            </a:r>
          </a:p>
          <a:p>
            <a:pPr>
              <a:spcBef>
                <a:spcPts val="100"/>
              </a:spcBef>
              <a:tabLst>
                <a:tab pos="287338" algn="l"/>
                <a:tab pos="515938" algn="l"/>
                <a:tab pos="744538" algn="l"/>
                <a:tab pos="1541463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			and </a:t>
            </a:r>
            <a:r>
              <a:rPr lang="en-US" sz="1400" noProof="1" smtClean="0">
                <a:latin typeface="Calibri" panose="020F0502020204030204" pitchFamily="34" charset="0"/>
              </a:rPr>
              <a:t>Item = Top_Element (This'Old)</a:t>
            </a:r>
          </a:p>
          <a:p>
            <a:pPr>
              <a:spcBef>
                <a:spcPts val="100"/>
              </a:spcBef>
              <a:tabLst>
                <a:tab pos="287338" algn="l"/>
                <a:tab pos="515938" algn="l"/>
                <a:tab pos="744538" algn="l"/>
                <a:tab pos="1541463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			and </a:t>
            </a:r>
            <a:r>
              <a:rPr lang="en-US" sz="1400" noProof="1" smtClean="0">
                <a:latin typeface="Calibri" panose="020F0502020204030204" pitchFamily="34" charset="0"/>
              </a:rPr>
              <a:t>Extent (This) = Extent (This'Old) - 1</a:t>
            </a:r>
          </a:p>
          <a:p>
            <a:pPr>
              <a:spcBef>
                <a:spcPts val="100"/>
              </a:spcBef>
              <a:tabLst>
                <a:tab pos="287338" algn="l"/>
                <a:tab pos="515938" algn="l"/>
                <a:tab pos="744538" algn="l"/>
                <a:tab pos="1541463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			and </a:t>
            </a:r>
            <a:r>
              <a:rPr lang="en-US" sz="1400" noProof="1" smtClean="0">
                <a:latin typeface="Calibri" panose="020F0502020204030204" pitchFamily="34" charset="0"/>
              </a:rPr>
              <a:t>Unchanged (This, Within =&gt; This'Old));</a:t>
            </a:r>
          </a:p>
          <a:p>
            <a:pPr>
              <a:spcBef>
                <a:spcPts val="1200"/>
              </a:spcBef>
              <a:tabLst>
                <a:tab pos="287338" algn="l"/>
                <a:tab pos="515938" algn="l"/>
                <a:tab pos="744538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function </a:t>
            </a:r>
            <a:r>
              <a:rPr lang="en-US" sz="1400" noProof="1" smtClean="0">
                <a:latin typeface="Calibri" panose="020F0502020204030204" pitchFamily="34" charset="0"/>
              </a:rPr>
              <a:t>Top_Element (This : Stack) </a:t>
            </a:r>
            <a:r>
              <a:rPr lang="en-US" sz="1400" b="1" noProof="1" smtClean="0">
                <a:latin typeface="Calibri" panose="020F0502020204030204" pitchFamily="34" charset="0"/>
              </a:rPr>
              <a:t>return </a:t>
            </a:r>
            <a:r>
              <a:rPr lang="en-US" sz="1400" noProof="1" smtClean="0">
                <a:latin typeface="Calibri" panose="020F0502020204030204" pitchFamily="34" charset="0"/>
              </a:rPr>
              <a:t>Element;</a:t>
            </a:r>
          </a:p>
          <a:p>
            <a:pPr>
              <a:spcBef>
                <a:spcPts val="200"/>
              </a:spcBef>
              <a:tabLst>
                <a:tab pos="287338" algn="l"/>
                <a:tab pos="515938" algn="l"/>
                <a:tab pos="744538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	pragma </a:t>
            </a:r>
            <a:r>
              <a:rPr lang="en-US" sz="1400" noProof="1" smtClean="0">
                <a:latin typeface="Calibri" panose="020F0502020204030204" pitchFamily="34" charset="0"/>
              </a:rPr>
              <a:t>Pre (</a:t>
            </a:r>
            <a:r>
              <a:rPr lang="en-US" sz="1400" b="1" noProof="1" smtClean="0">
                <a:latin typeface="Calibri" panose="020F0502020204030204" pitchFamily="34" charset="0"/>
              </a:rPr>
              <a:t>not </a:t>
            </a:r>
            <a:r>
              <a:rPr lang="en-US" sz="1400" noProof="1" smtClean="0">
                <a:latin typeface="Calibri" panose="020F0502020204030204" pitchFamily="34" charset="0"/>
              </a:rPr>
              <a:t>Empty (This));</a:t>
            </a:r>
          </a:p>
          <a:p>
            <a:pPr>
              <a:spcBef>
                <a:spcPts val="1200"/>
              </a:spcBef>
              <a:tabLst>
                <a:tab pos="287338" algn="l"/>
                <a:tab pos="515938" algn="l"/>
                <a:tab pos="744538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function </a:t>
            </a:r>
            <a:r>
              <a:rPr lang="en-US" sz="1400" noProof="1" smtClean="0">
                <a:latin typeface="Calibri" panose="020F0502020204030204" pitchFamily="34" charset="0"/>
              </a:rPr>
              <a:t>Empty (This : Stack) </a:t>
            </a:r>
            <a:r>
              <a:rPr lang="en-US" sz="1400" b="1" noProof="1" smtClean="0">
                <a:latin typeface="Calibri" panose="020F0502020204030204" pitchFamily="34" charset="0"/>
              </a:rPr>
              <a:t>return </a:t>
            </a:r>
            <a:r>
              <a:rPr lang="en-US" sz="1400" noProof="1" smtClean="0">
                <a:latin typeface="Calibri" panose="020F0502020204030204" pitchFamily="34" charset="0"/>
              </a:rPr>
              <a:t>Boolean;</a:t>
            </a:r>
          </a:p>
          <a:p>
            <a:pPr>
              <a:spcBef>
                <a:spcPts val="200"/>
              </a:spcBef>
              <a:tabLst>
                <a:tab pos="287338" algn="l"/>
                <a:tab pos="515938" algn="l"/>
                <a:tab pos="744538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	pragma </a:t>
            </a:r>
            <a:r>
              <a:rPr lang="en-US" sz="1400" noProof="1" smtClean="0">
                <a:latin typeface="Calibri" panose="020F0502020204030204" pitchFamily="34" charset="0"/>
              </a:rPr>
              <a:t>Post (Empty'Result = (Extent (This) = 0));</a:t>
            </a:r>
          </a:p>
          <a:p>
            <a:pPr>
              <a:tabLst>
                <a:tab pos="287338" algn="l"/>
                <a:tab pos="515938" algn="l"/>
                <a:tab pos="744538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…</a:t>
            </a:r>
            <a:endParaRPr lang="en-US" sz="1400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20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2794003"/>
            <a:ext cx="8382000" cy="769441"/>
          </a:xfrm>
        </p:spPr>
        <p:txBody>
          <a:bodyPr/>
          <a:lstStyle/>
          <a:p>
            <a:r>
              <a:rPr lang="en-US" dirty="0" smtClean="0"/>
              <a:t>Type Invariants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12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Represent conditions that must hold over the lifetime of objects</a:t>
            </a:r>
          </a:p>
          <a:p>
            <a:r>
              <a:rPr lang="en-US" dirty="0"/>
              <a:t>Pre/postconditions apply only to subprograms</a:t>
            </a:r>
          </a:p>
          <a:p>
            <a:r>
              <a:rPr lang="en-US" dirty="0"/>
              <a:t>Other operations change state too</a:t>
            </a:r>
          </a:p>
          <a:p>
            <a:pPr lvl="1"/>
            <a:r>
              <a:rPr lang="en-US" dirty="0"/>
              <a:t>Assignment</a:t>
            </a:r>
          </a:p>
          <a:p>
            <a:pPr lvl="1"/>
            <a:r>
              <a:rPr lang="en-US" dirty="0"/>
              <a:t>Others…</a:t>
            </a:r>
          </a:p>
          <a:p>
            <a:r>
              <a:rPr lang="en-US" dirty="0" smtClean="0"/>
              <a:t>Invariants apply </a:t>
            </a:r>
            <a:r>
              <a:rPr lang="en-US" i="1" dirty="0"/>
              <a:t>across</a:t>
            </a:r>
            <a:r>
              <a:rPr lang="en-US" dirty="0"/>
              <a:t> such </a:t>
            </a:r>
            <a:r>
              <a:rPr lang="en-US" dirty="0" smtClean="0"/>
              <a:t>operations</a:t>
            </a:r>
          </a:p>
          <a:p>
            <a:r>
              <a:rPr lang="en-US" dirty="0" smtClean="0"/>
              <a:t>Therefore additional </a:t>
            </a:r>
            <a:r>
              <a:rPr lang="en-US" dirty="0"/>
              <a:t>points where </a:t>
            </a:r>
            <a:r>
              <a:rPr lang="en-US" dirty="0" smtClean="0"/>
              <a:t>checked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40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of </a:t>
            </a:r>
            <a:r>
              <a:rPr lang="en-US" dirty="0" smtClean="0"/>
              <a:t>Abstract Data Type (ADT)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 smtClean="0"/>
              <a:t>Hence </a:t>
            </a:r>
            <a:r>
              <a:rPr lang="en-US" dirty="0"/>
              <a:t>only </a:t>
            </a:r>
            <a:r>
              <a:rPr lang="en-US" dirty="0" smtClean="0"/>
              <a:t>allowed for </a:t>
            </a:r>
            <a:r>
              <a:rPr lang="en-US" dirty="0"/>
              <a:t>private types</a:t>
            </a:r>
          </a:p>
          <a:p>
            <a:pPr lvl="1"/>
            <a:r>
              <a:rPr lang="en-US" dirty="0"/>
              <a:t>Bertrand Meyer calls these “Class Invariants”</a:t>
            </a:r>
          </a:p>
          <a:p>
            <a:r>
              <a:rPr lang="en-US" dirty="0" smtClean="0"/>
              <a:t>Checked operations are those available to clients</a:t>
            </a:r>
          </a:p>
          <a:p>
            <a:pPr lvl="1"/>
            <a:r>
              <a:rPr lang="en-US" dirty="0" smtClean="0"/>
              <a:t>Those define the ADT interface</a:t>
            </a:r>
          </a:p>
          <a:p>
            <a:pPr lvl="1"/>
            <a:r>
              <a:rPr lang="en-US" dirty="0" smtClean="0"/>
              <a:t>The “primitive operations” for a type</a:t>
            </a:r>
          </a:p>
          <a:p>
            <a:r>
              <a:rPr lang="en-US" dirty="0" smtClean="0"/>
              <a:t>Internal operations are not checked</a:t>
            </a:r>
          </a:p>
          <a:p>
            <a:pPr lvl="1"/>
            <a:r>
              <a:rPr lang="en-US" dirty="0" smtClean="0"/>
              <a:t>Part of the implementation</a:t>
            </a:r>
          </a:p>
          <a:p>
            <a:pPr lvl="1"/>
            <a:r>
              <a:rPr lang="en-US" dirty="0" smtClean="0"/>
              <a:t>Not visible to client code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791200"/>
            <a:ext cx="6790385" cy="338554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/>
            </a:solidFill>
            <a:prstDash val="dash"/>
          </a:ln>
          <a:effectLst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600" b="1" i="0"/>
            </a:lvl1pPr>
          </a:lstStyle>
          <a:p>
            <a:pPr algn="ctr"/>
            <a:r>
              <a:rPr lang="en-US" dirty="0" smtClean="0"/>
              <a:t>Consistent Balance:  </a:t>
            </a:r>
            <a:r>
              <a:rPr lang="en-US" dirty="0"/>
              <a:t>Total </a:t>
            </a:r>
            <a:r>
              <a:rPr lang="en-US" dirty="0" smtClean="0"/>
              <a:t>Deposits  - Total Withdrawals  =  Balance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37992" y="5268661"/>
            <a:ext cx="3390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kern="1200" dirty="0" smtClean="0"/>
              <a:t>Invariant for Bank Account ADT</a:t>
            </a:r>
          </a:p>
        </p:txBody>
      </p:sp>
    </p:spTree>
    <p:extLst>
      <p:ext uri="{BB962C8B-B14F-4D97-AF65-F5344CB8AC3E}">
        <p14:creationId xmlns:p14="http://schemas.microsoft.com/office/powerpoint/2010/main" val="428969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 Account ADT with Type Invariant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181092" y="1371600"/>
            <a:ext cx="6790385" cy="338554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/>
            </a:solidFill>
            <a:prstDash val="dash"/>
          </a:ln>
          <a:effectLst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600" b="1" i="0"/>
            </a:lvl1pPr>
          </a:lstStyle>
          <a:p>
            <a:pPr algn="ctr"/>
            <a:r>
              <a:rPr lang="en-US" dirty="0" smtClean="0"/>
              <a:t>Consistent Balance:  </a:t>
            </a:r>
            <a:r>
              <a:rPr lang="en-US" dirty="0"/>
              <a:t>Total </a:t>
            </a:r>
            <a:r>
              <a:rPr lang="en-US" dirty="0" smtClean="0"/>
              <a:t>Deposits  - Total Withdrawals  =  Balance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235117" y="2222731"/>
            <a:ext cx="5512406" cy="37471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600" b="1" noProof="1" smtClean="0">
                <a:latin typeface="Calibri" pitchFamily="34" charset="0"/>
              </a:rPr>
              <a:t>package </a:t>
            </a:r>
            <a:r>
              <a:rPr lang="en-US" sz="1600" noProof="1" smtClean="0">
                <a:latin typeface="Calibri" pitchFamily="34" charset="0"/>
              </a:rPr>
              <a:t>Bank </a:t>
            </a:r>
            <a:r>
              <a:rPr lang="en-US" sz="1600" b="1" noProof="1" smtClean="0">
                <a:latin typeface="Calibri" pitchFamily="34" charset="0"/>
              </a:rPr>
              <a:t>is</a:t>
            </a:r>
            <a:endParaRPr lang="en-US" sz="1600" noProof="1" smtClean="0">
              <a:latin typeface="Calibri" pitchFamily="34" charset="0"/>
            </a:endParaRPr>
          </a:p>
          <a:p>
            <a:pPr>
              <a:spcBef>
                <a:spcPts val="120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600" b="1" noProof="1" smtClean="0">
                <a:latin typeface="Calibri" pitchFamily="34" charset="0"/>
              </a:rPr>
              <a:t>	type </a:t>
            </a:r>
            <a:r>
              <a:rPr lang="en-US" sz="1600" noProof="1" smtClean="0">
                <a:latin typeface="Calibri" pitchFamily="34" charset="0"/>
              </a:rPr>
              <a:t>Account </a:t>
            </a:r>
            <a:r>
              <a:rPr lang="en-US" sz="1600" b="1" noProof="1" smtClean="0">
                <a:latin typeface="Calibri" pitchFamily="34" charset="0"/>
              </a:rPr>
              <a:t>is private</a:t>
            </a:r>
          </a:p>
          <a:p>
            <a:pPr>
              <a:spcBef>
                <a:spcPts val="30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600" b="1" noProof="1" smtClean="0">
                <a:latin typeface="Calibri" pitchFamily="34" charset="0"/>
              </a:rPr>
              <a:t>		with </a:t>
            </a:r>
            <a:r>
              <a:rPr lang="en-US" sz="1600" noProof="1" smtClean="0">
                <a:latin typeface="Calibri" pitchFamily="34" charset="0"/>
              </a:rPr>
              <a:t>Type_Invariant =&gt; Consistent_Balance (Account);</a:t>
            </a:r>
            <a:r>
              <a:rPr lang="en-US" sz="1600" b="1" noProof="1" smtClean="0">
                <a:latin typeface="Calibri" pitchFamily="34" charset="0"/>
              </a:rPr>
              <a:t>   </a:t>
            </a:r>
          </a:p>
          <a:p>
            <a:pPr>
              <a:spcBef>
                <a:spcPts val="180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600" b="1" noProof="1" smtClean="0">
                <a:latin typeface="Calibri" pitchFamily="34" charset="0"/>
              </a:rPr>
              <a:t>	type </a:t>
            </a:r>
            <a:r>
              <a:rPr lang="en-US" sz="1600" noProof="1" smtClean="0">
                <a:latin typeface="Calibri" pitchFamily="34" charset="0"/>
              </a:rPr>
              <a:t>Currency </a:t>
            </a:r>
            <a:r>
              <a:rPr lang="en-US" sz="1600" b="1" noProof="1" smtClean="0">
                <a:latin typeface="Calibri" pitchFamily="34" charset="0"/>
              </a:rPr>
              <a:t>is delta </a:t>
            </a:r>
            <a:r>
              <a:rPr lang="en-US" sz="1600" noProof="1" smtClean="0">
                <a:latin typeface="Calibri" pitchFamily="34" charset="0"/>
              </a:rPr>
              <a:t>0.01 </a:t>
            </a:r>
            <a:r>
              <a:rPr lang="en-US" sz="1600" b="1" noProof="1" smtClean="0">
                <a:latin typeface="Calibri" pitchFamily="34" charset="0"/>
              </a:rPr>
              <a:t>digits </a:t>
            </a:r>
            <a:r>
              <a:rPr lang="en-US" sz="1600" noProof="1" smtClean="0">
                <a:latin typeface="Calibri" pitchFamily="34" charset="0"/>
              </a:rPr>
              <a:t>12;</a:t>
            </a:r>
          </a:p>
          <a:p>
            <a:pPr>
              <a:spcBef>
                <a:spcPts val="120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600" noProof="1" smtClean="0">
                <a:latin typeface="Calibri" pitchFamily="34" charset="0"/>
              </a:rPr>
              <a:t>	…</a:t>
            </a:r>
          </a:p>
          <a:p>
            <a:pPr>
              <a:spcBef>
                <a:spcPts val="120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600" b="1" noProof="1">
                <a:latin typeface="Calibri" pitchFamily="34" charset="0"/>
              </a:rPr>
              <a:t>	function </a:t>
            </a:r>
            <a:r>
              <a:rPr lang="en-US" sz="1600" noProof="1">
                <a:latin typeface="Calibri" pitchFamily="34" charset="0"/>
              </a:rPr>
              <a:t>Consistent_Balance (This : Account) </a:t>
            </a:r>
            <a:r>
              <a:rPr lang="en-US" sz="1600" b="1" noProof="1">
                <a:latin typeface="Calibri" pitchFamily="34" charset="0"/>
              </a:rPr>
              <a:t>return </a:t>
            </a:r>
            <a:r>
              <a:rPr lang="en-US" sz="1600" noProof="1">
                <a:latin typeface="Calibri" pitchFamily="34" charset="0"/>
              </a:rPr>
              <a:t>Boolean</a:t>
            </a:r>
            <a:r>
              <a:rPr lang="en-US" sz="1600" noProof="1" smtClean="0">
                <a:latin typeface="Calibri" pitchFamily="34" charset="0"/>
              </a:rPr>
              <a:t>;</a:t>
            </a:r>
          </a:p>
          <a:p>
            <a:pPr>
              <a:spcBef>
                <a:spcPts val="60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600" noProof="1" smtClean="0">
                <a:latin typeface="Calibri" pitchFamily="34" charset="0"/>
              </a:rPr>
              <a:t>	…</a:t>
            </a:r>
            <a:endParaRPr lang="en-US" sz="1600" noProof="1">
              <a:latin typeface="Calibri" pitchFamily="34" charset="0"/>
            </a:endParaRPr>
          </a:p>
          <a:p>
            <a:pPr>
              <a:spcBef>
                <a:spcPts val="60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600" b="1" noProof="1" smtClean="0">
                <a:latin typeface="Calibri" pitchFamily="34" charset="0"/>
              </a:rPr>
              <a:t>private</a:t>
            </a:r>
            <a:endParaRPr lang="en-US" sz="1600" noProof="1" smtClean="0">
              <a:latin typeface="Calibri" pitchFamily="34" charset="0"/>
            </a:endParaRPr>
          </a:p>
          <a:p>
            <a:pPr>
              <a:spcBef>
                <a:spcPts val="120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600" b="1" noProof="1" smtClean="0">
                <a:latin typeface="Calibri" pitchFamily="34" charset="0"/>
              </a:rPr>
              <a:t>	…</a:t>
            </a:r>
            <a:endParaRPr lang="en-US" sz="1600" noProof="1" smtClean="0">
              <a:latin typeface="Calibri" pitchFamily="34" charset="0"/>
            </a:endParaRPr>
          </a:p>
          <a:p>
            <a:pPr>
              <a:spcBef>
                <a:spcPts val="120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600" b="1" noProof="1" smtClean="0">
                <a:latin typeface="Calibri" pitchFamily="34" charset="0"/>
              </a:rPr>
              <a:t>end </a:t>
            </a:r>
            <a:r>
              <a:rPr lang="en-US" sz="1600" noProof="1" smtClean="0">
                <a:latin typeface="Calibri" pitchFamily="34" charset="0"/>
              </a:rPr>
              <a:t>Bank;</a:t>
            </a:r>
            <a:endParaRPr lang="en-US" sz="1600" noProof="1">
              <a:latin typeface="Calibri" pitchFamily="34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752050" y="2951279"/>
            <a:ext cx="152400" cy="134566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000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5" name="Curved Connector 24"/>
          <p:cNvCxnSpPr>
            <a:stCxn id="26" idx="1"/>
            <a:endCxn id="24" idx="0"/>
          </p:cNvCxnSpPr>
          <p:nvPr/>
        </p:nvCxnSpPr>
        <p:spPr bwMode="auto">
          <a:xfrm rot="10800000" flipV="1">
            <a:off x="5828251" y="2544433"/>
            <a:ext cx="817067" cy="406845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645317" y="2252046"/>
            <a:ext cx="1552598" cy="5847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Any object of type Account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4971052" y="5061391"/>
            <a:ext cx="1994982" cy="83099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1">
            <a:spAutoFit/>
          </a:bodyPr>
          <a:lstStyle>
            <a:defPPr>
              <a:defRPr lang="en-US"/>
            </a:defPPr>
            <a:lvl1pPr algn="ctr">
              <a:defRPr sz="1600"/>
            </a:lvl1pPr>
          </a:lstStyle>
          <a:p>
            <a:r>
              <a:rPr lang="en-US" dirty="0" smtClean="0"/>
              <a:t>Called automatically for all Account objects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3416325" y="4527991"/>
            <a:ext cx="260490" cy="1654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000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2" name="Curved Connector 31"/>
          <p:cNvCxnSpPr>
            <a:stCxn id="28" idx="1"/>
            <a:endCxn id="31" idx="2"/>
          </p:cNvCxnSpPr>
          <p:nvPr/>
        </p:nvCxnSpPr>
        <p:spPr bwMode="auto">
          <a:xfrm rot="10800000">
            <a:off x="3546570" y="4693404"/>
            <a:ext cx="1424482" cy="783487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3609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Invariant Verifications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0"/>
          </p:nvPr>
        </p:nvSpPr>
        <p:spPr>
          <a:xfrm>
            <a:off x="685800" y="1143000"/>
            <a:ext cx="8035131" cy="4572000"/>
          </a:xfrm>
        </p:spPr>
        <p:txBody>
          <a:bodyPr/>
          <a:lstStyle/>
          <a:p>
            <a:r>
              <a:rPr lang="en-US" dirty="0" smtClean="0"/>
              <a:t>Automatically inserted by compiler</a:t>
            </a:r>
          </a:p>
          <a:p>
            <a:r>
              <a:rPr lang="en-US" dirty="0" smtClean="0"/>
              <a:t>Evaluated </a:t>
            </a:r>
            <a:r>
              <a:rPr lang="en-US" dirty="0"/>
              <a:t>as a </a:t>
            </a:r>
            <a:r>
              <a:rPr lang="en-US" dirty="0" smtClean="0"/>
              <a:t>postcondition of </a:t>
            </a:r>
            <a:r>
              <a:rPr lang="en-US" dirty="0"/>
              <a:t>any operation that creates, evaluates or returns a value of the </a:t>
            </a:r>
            <a:r>
              <a:rPr lang="en-US" dirty="0" smtClean="0"/>
              <a:t>type</a:t>
            </a:r>
          </a:p>
          <a:p>
            <a:pPr lvl="1"/>
            <a:r>
              <a:rPr lang="en-US" dirty="0" smtClean="0"/>
              <a:t>When objects first created</a:t>
            </a:r>
          </a:p>
          <a:p>
            <a:pPr lvl="1"/>
            <a:r>
              <a:rPr lang="en-US" dirty="0" smtClean="0"/>
              <a:t>Assignment by clients</a:t>
            </a:r>
          </a:p>
          <a:p>
            <a:pPr lvl="1"/>
            <a:r>
              <a:rPr lang="en-US" dirty="0" smtClean="0"/>
              <a:t>Type conversions since that creates new instances</a:t>
            </a:r>
          </a:p>
          <a:p>
            <a:r>
              <a:rPr lang="en-US" dirty="0" smtClean="0"/>
              <a:t>Not evaluated on internal state changes</a:t>
            </a:r>
          </a:p>
          <a:p>
            <a:pPr lvl="1"/>
            <a:r>
              <a:rPr lang="en-US" dirty="0" smtClean="0"/>
              <a:t>Internal routine calls </a:t>
            </a:r>
          </a:p>
          <a:p>
            <a:pPr lvl="1"/>
            <a:r>
              <a:rPr lang="en-US" dirty="0" smtClean="0"/>
              <a:t>Internal assignments</a:t>
            </a:r>
          </a:p>
          <a:p>
            <a:pPr lvl="1"/>
            <a:r>
              <a:rPr lang="en-US" dirty="0" smtClean="0"/>
              <a:t>Remember these are abstract data types</a:t>
            </a:r>
          </a:p>
        </p:txBody>
      </p:sp>
      <p:pic>
        <p:nvPicPr>
          <p:cNvPr id="1026" name="Picture 2" descr="http://designshack.designshack.netdna-cdn.com/wp-content/uploads/blackbox-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556" y="5617005"/>
            <a:ext cx="2640444" cy="1118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54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76200"/>
            <a:ext cx="8915400" cy="533400"/>
          </a:xfrm>
        </p:spPr>
        <p:txBody>
          <a:bodyPr/>
          <a:lstStyle/>
          <a:p>
            <a:r>
              <a:rPr lang="en-US" dirty="0"/>
              <a:t>Example Type </a:t>
            </a:r>
            <a:r>
              <a:rPr lang="en-US" dirty="0" smtClean="0"/>
              <a:t>Invariant Realization (Spec)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877500"/>
            <a:ext cx="7329251" cy="5686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400" noProof="1" smtClean="0">
                <a:latin typeface="Calibri" pitchFamily="34" charset="0"/>
              </a:rPr>
              <a:t>…</a:t>
            </a:r>
          </a:p>
          <a:p>
            <a:pPr>
              <a:spcBef>
                <a:spcPts val="60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400" b="1" noProof="1" smtClean="0">
                <a:latin typeface="Calibri" pitchFamily="34" charset="0"/>
              </a:rPr>
              <a:t>package </a:t>
            </a:r>
            <a:r>
              <a:rPr lang="en-US" sz="1400" noProof="1" smtClean="0">
                <a:latin typeface="Calibri" pitchFamily="34" charset="0"/>
              </a:rPr>
              <a:t>Bank </a:t>
            </a:r>
            <a:r>
              <a:rPr lang="en-US" sz="1400" b="1" noProof="1" smtClean="0">
                <a:latin typeface="Calibri" pitchFamily="34" charset="0"/>
              </a:rPr>
              <a:t>is</a:t>
            </a:r>
            <a:endParaRPr lang="en-US" sz="1400" noProof="1" smtClean="0">
              <a:latin typeface="Calibri" pitchFamily="34" charset="0"/>
            </a:endParaRPr>
          </a:p>
          <a:p>
            <a:pPr>
              <a:spcBef>
                <a:spcPts val="120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400" b="1" noProof="1" smtClean="0">
                <a:latin typeface="Calibri" pitchFamily="34" charset="0"/>
              </a:rPr>
              <a:t>	type </a:t>
            </a:r>
            <a:r>
              <a:rPr lang="en-US" sz="1400" noProof="1" smtClean="0">
                <a:latin typeface="Calibri" pitchFamily="34" charset="0"/>
              </a:rPr>
              <a:t>Account </a:t>
            </a:r>
            <a:r>
              <a:rPr lang="en-US" sz="1400" b="1" noProof="1" smtClean="0">
                <a:latin typeface="Calibri" pitchFamily="34" charset="0"/>
              </a:rPr>
              <a:t>is private</a:t>
            </a:r>
          </a:p>
          <a:p>
            <a:pPr>
              <a:spcBef>
                <a:spcPts val="30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400" b="1" noProof="1" smtClean="0">
                <a:latin typeface="Calibri" pitchFamily="34" charset="0"/>
              </a:rPr>
              <a:t>		with </a:t>
            </a:r>
            <a:r>
              <a:rPr lang="en-US" sz="1400" noProof="1" smtClean="0">
                <a:latin typeface="Calibri" pitchFamily="34" charset="0"/>
              </a:rPr>
              <a:t>Type_Invariant =&gt; Consistent_Balance (Account);</a:t>
            </a:r>
            <a:r>
              <a:rPr lang="en-US" sz="1400" b="1" noProof="1" smtClean="0">
                <a:latin typeface="Calibri" pitchFamily="34" charset="0"/>
              </a:rPr>
              <a:t>   </a:t>
            </a:r>
          </a:p>
          <a:p>
            <a:pPr>
              <a:spcBef>
                <a:spcPts val="120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400" b="1" noProof="1" smtClean="0">
                <a:latin typeface="Calibri" pitchFamily="34" charset="0"/>
              </a:rPr>
              <a:t>	type </a:t>
            </a:r>
            <a:r>
              <a:rPr lang="en-US" sz="1400" noProof="1" smtClean="0">
                <a:latin typeface="Calibri" pitchFamily="34" charset="0"/>
              </a:rPr>
              <a:t>Currency </a:t>
            </a:r>
            <a:r>
              <a:rPr lang="en-US" sz="1400" b="1" noProof="1" smtClean="0">
                <a:latin typeface="Calibri" pitchFamily="34" charset="0"/>
              </a:rPr>
              <a:t>is delta </a:t>
            </a:r>
            <a:r>
              <a:rPr lang="en-US" sz="1400" noProof="1" smtClean="0">
                <a:latin typeface="Calibri" pitchFamily="34" charset="0"/>
              </a:rPr>
              <a:t>0.01 </a:t>
            </a:r>
            <a:r>
              <a:rPr lang="en-US" sz="1400" b="1" noProof="1" smtClean="0">
                <a:latin typeface="Calibri" pitchFamily="34" charset="0"/>
              </a:rPr>
              <a:t>digits </a:t>
            </a:r>
            <a:r>
              <a:rPr lang="en-US" sz="1400" noProof="1" smtClean="0">
                <a:latin typeface="Calibri" pitchFamily="34" charset="0"/>
              </a:rPr>
              <a:t>12;</a:t>
            </a:r>
          </a:p>
          <a:p>
            <a:pPr>
              <a:spcBef>
                <a:spcPts val="120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400" noProof="1" smtClean="0">
                <a:latin typeface="Calibri" pitchFamily="34" charset="0"/>
              </a:rPr>
              <a:t>	…</a:t>
            </a:r>
          </a:p>
          <a:p>
            <a:pPr>
              <a:spcBef>
                <a:spcPts val="120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400" b="1" noProof="1">
                <a:latin typeface="Calibri" pitchFamily="34" charset="0"/>
              </a:rPr>
              <a:t>	function </a:t>
            </a:r>
            <a:r>
              <a:rPr lang="en-US" sz="1400" noProof="1">
                <a:latin typeface="Calibri" pitchFamily="34" charset="0"/>
              </a:rPr>
              <a:t>Consistent_Balance (This : Account) </a:t>
            </a:r>
            <a:r>
              <a:rPr lang="en-US" sz="1400" b="1" noProof="1">
                <a:latin typeface="Calibri" pitchFamily="34" charset="0"/>
              </a:rPr>
              <a:t>return </a:t>
            </a:r>
            <a:r>
              <a:rPr lang="en-US" sz="1400" noProof="1">
                <a:latin typeface="Calibri" pitchFamily="34" charset="0"/>
              </a:rPr>
              <a:t>Boolean</a:t>
            </a:r>
            <a:r>
              <a:rPr lang="en-US" sz="1400" noProof="1" smtClean="0">
                <a:latin typeface="Calibri" pitchFamily="34" charset="0"/>
              </a:rPr>
              <a:t>;</a:t>
            </a:r>
          </a:p>
          <a:p>
            <a:pPr>
              <a:spcBef>
                <a:spcPts val="60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400" noProof="1" smtClean="0">
                <a:latin typeface="Calibri" pitchFamily="34" charset="0"/>
              </a:rPr>
              <a:t>	…</a:t>
            </a:r>
            <a:endParaRPr lang="en-US" sz="1400" noProof="1">
              <a:latin typeface="Calibri" pitchFamily="34" charset="0"/>
            </a:endParaRPr>
          </a:p>
          <a:p>
            <a:pPr>
              <a:spcBef>
                <a:spcPts val="60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400" b="1" noProof="1" smtClean="0">
                <a:latin typeface="Calibri" pitchFamily="34" charset="0"/>
              </a:rPr>
              <a:t>private</a:t>
            </a:r>
            <a:endParaRPr lang="en-US" sz="1400" noProof="1" smtClean="0">
              <a:latin typeface="Calibri" pitchFamily="34" charset="0"/>
            </a:endParaRPr>
          </a:p>
          <a:p>
            <a:pPr>
              <a:spcBef>
                <a:spcPts val="120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400" b="1" noProof="1" smtClean="0">
                <a:latin typeface="Calibri" pitchFamily="34" charset="0"/>
              </a:rPr>
              <a:t>	package </a:t>
            </a:r>
            <a:r>
              <a:rPr lang="en-US" sz="1400" noProof="1" smtClean="0">
                <a:latin typeface="Calibri" pitchFamily="34" charset="0"/>
              </a:rPr>
              <a:t>Transactions </a:t>
            </a:r>
            <a:r>
              <a:rPr lang="en-US" sz="1400" b="1" noProof="1" smtClean="0">
                <a:latin typeface="Calibri" pitchFamily="34" charset="0"/>
              </a:rPr>
              <a:t>is new </a:t>
            </a:r>
            <a:r>
              <a:rPr lang="en-US" sz="1400" noProof="1" smtClean="0">
                <a:latin typeface="Calibri" pitchFamily="34" charset="0"/>
              </a:rPr>
              <a:t>Ada.Containers.Doubly_Linked_Lists (Element_Type =&gt; Currency);</a:t>
            </a:r>
          </a:p>
          <a:p>
            <a:pPr>
              <a:spcBef>
                <a:spcPts val="120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400" b="1" noProof="1" smtClean="0">
                <a:latin typeface="Calibri" pitchFamily="34" charset="0"/>
              </a:rPr>
              <a:t>	type </a:t>
            </a:r>
            <a:r>
              <a:rPr lang="en-US" sz="1400" noProof="1" smtClean="0">
                <a:latin typeface="Calibri" pitchFamily="34" charset="0"/>
              </a:rPr>
              <a:t>Account </a:t>
            </a:r>
            <a:r>
              <a:rPr lang="en-US" sz="1400" b="1" noProof="1" smtClean="0">
                <a:latin typeface="Calibri" pitchFamily="34" charset="0"/>
              </a:rPr>
              <a:t>is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  <a:tab pos="2111375" algn="l"/>
              </a:tabLst>
            </a:pPr>
            <a:r>
              <a:rPr lang="en-US" sz="1400" b="1" noProof="1" smtClean="0">
                <a:latin typeface="Calibri" pitchFamily="34" charset="0"/>
              </a:rPr>
              <a:t>		record</a:t>
            </a:r>
          </a:p>
          <a:p>
            <a:pPr>
              <a:spcBef>
                <a:spcPts val="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  <a:tab pos="1946275" algn="l"/>
              </a:tabLst>
            </a:pPr>
            <a:r>
              <a:rPr lang="en-US" sz="1400" noProof="1" smtClean="0">
                <a:latin typeface="Calibri" pitchFamily="34" charset="0"/>
              </a:rPr>
              <a:t>			Owner           	: Unbounded_String;</a:t>
            </a:r>
          </a:p>
          <a:p>
            <a:pPr>
              <a:spcBef>
                <a:spcPts val="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  <a:tab pos="1946275" algn="l"/>
              </a:tabLst>
            </a:pPr>
            <a:r>
              <a:rPr lang="en-US" sz="1400" noProof="1" smtClean="0">
                <a:latin typeface="Calibri" pitchFamily="34" charset="0"/>
              </a:rPr>
              <a:t>			Current_Balance	: Currency := 0.0;</a:t>
            </a:r>
          </a:p>
          <a:p>
            <a:pPr>
              <a:spcBef>
                <a:spcPts val="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  <a:tab pos="1946275" algn="l"/>
              </a:tabLst>
            </a:pPr>
            <a:r>
              <a:rPr lang="en-US" sz="1400" noProof="1" smtClean="0">
                <a:latin typeface="Calibri" pitchFamily="34" charset="0"/>
              </a:rPr>
              <a:t>			Withdrawals     	: Transactions.List;  -- initially empty</a:t>
            </a:r>
          </a:p>
          <a:p>
            <a:pPr>
              <a:spcBef>
                <a:spcPts val="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  <a:tab pos="1946275" algn="l"/>
              </a:tabLst>
            </a:pPr>
            <a:r>
              <a:rPr lang="en-US" sz="1400" noProof="1" smtClean="0">
                <a:latin typeface="Calibri" pitchFamily="34" charset="0"/>
              </a:rPr>
              <a:t>			Deposits        	: Transactions.List</a:t>
            </a:r>
            <a:r>
              <a:rPr lang="en-US" sz="1400" noProof="1">
                <a:latin typeface="Calibri" pitchFamily="34" charset="0"/>
              </a:rPr>
              <a:t>; </a:t>
            </a:r>
            <a:r>
              <a:rPr lang="en-US" sz="1400" noProof="1" smtClean="0">
                <a:latin typeface="Calibri" pitchFamily="34" charset="0"/>
              </a:rPr>
              <a:t> -- </a:t>
            </a:r>
            <a:r>
              <a:rPr lang="en-US" sz="1400" noProof="1">
                <a:latin typeface="Calibri" pitchFamily="34" charset="0"/>
              </a:rPr>
              <a:t>initially empty</a:t>
            </a:r>
            <a:endParaRPr lang="en-US" sz="1400" noProof="1" smtClean="0">
              <a:latin typeface="Calibri" pitchFamily="34" charset="0"/>
            </a:endParaRPr>
          </a:p>
          <a:p>
            <a:pPr>
              <a:spcBef>
                <a:spcPts val="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  <a:tab pos="1946275" algn="l"/>
              </a:tabLst>
            </a:pPr>
            <a:r>
              <a:rPr lang="en-US" sz="1400" b="1" noProof="1" smtClean="0">
                <a:latin typeface="Calibri" pitchFamily="34" charset="0"/>
              </a:rPr>
              <a:t>		end record</a:t>
            </a:r>
            <a:r>
              <a:rPr lang="en-US" sz="1400" noProof="1" smtClean="0">
                <a:latin typeface="Calibri" pitchFamily="34" charset="0"/>
              </a:rPr>
              <a:t>;</a:t>
            </a:r>
            <a:endParaRPr lang="en-US" sz="1400" b="1" noProof="1" smtClean="0">
              <a:latin typeface="Calibri" pitchFamily="34" charset="0"/>
            </a:endParaRPr>
          </a:p>
          <a:p>
            <a:pPr>
              <a:spcBef>
                <a:spcPts val="120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400" b="1" noProof="1" smtClean="0">
                <a:latin typeface="Calibri" pitchFamily="34" charset="0"/>
              </a:rPr>
              <a:t>	function </a:t>
            </a:r>
            <a:r>
              <a:rPr lang="en-US" sz="1400" noProof="1" smtClean="0">
                <a:latin typeface="Calibri" pitchFamily="34" charset="0"/>
              </a:rPr>
              <a:t>Total (This : Transactions.List) </a:t>
            </a:r>
            <a:r>
              <a:rPr lang="en-US" sz="1400" b="1" noProof="1" smtClean="0">
                <a:latin typeface="Calibri" pitchFamily="34" charset="0"/>
              </a:rPr>
              <a:t>return </a:t>
            </a:r>
            <a:r>
              <a:rPr lang="en-US" sz="1400" noProof="1" smtClean="0">
                <a:latin typeface="Calibri" pitchFamily="34" charset="0"/>
              </a:rPr>
              <a:t>Currency;</a:t>
            </a:r>
          </a:p>
          <a:p>
            <a:pPr>
              <a:spcBef>
                <a:spcPts val="1200"/>
              </a:spcBef>
              <a:tabLst>
                <a:tab pos="233363" algn="l"/>
                <a:tab pos="457200" algn="l"/>
                <a:tab pos="690563" algn="l"/>
                <a:tab pos="914400" algn="l"/>
                <a:tab pos="1147763" algn="l"/>
                <a:tab pos="1371600" algn="l"/>
              </a:tabLst>
            </a:pPr>
            <a:r>
              <a:rPr lang="en-US" sz="1400" b="1" noProof="1" smtClean="0">
                <a:latin typeface="Calibri" pitchFamily="34" charset="0"/>
              </a:rPr>
              <a:t>end </a:t>
            </a:r>
            <a:r>
              <a:rPr lang="en-US" sz="1400" noProof="1" smtClean="0">
                <a:latin typeface="Calibri" pitchFamily="34" charset="0"/>
              </a:rPr>
              <a:t>Bank;</a:t>
            </a:r>
            <a:endParaRPr lang="en-US" sz="1400" noProof="1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39"/>
          <p:cNvSpPr>
            <a:spLocks noGrp="1"/>
          </p:cNvSpPr>
          <p:nvPr>
            <p:ph type="title"/>
          </p:nvPr>
        </p:nvSpPr>
        <p:spPr>
          <a:xfrm>
            <a:off x="948541" y="2857451"/>
            <a:ext cx="7768338" cy="1138536"/>
          </a:xfrm>
        </p:spPr>
        <p:txBody>
          <a:bodyPr/>
          <a:lstStyle>
            <a:lvl1pPr algn="l" defTabSz="914400">
              <a:lnSpc>
                <a:spcPct val="110000"/>
              </a:lnSpc>
              <a:defRPr sz="70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n-US" sz="3600" dirty="0"/>
              <a:t>Contract-Based </a:t>
            </a:r>
            <a:r>
              <a:rPr lang="en-US" sz="3600" dirty="0" smtClean="0"/>
              <a:t>Programming</a:t>
            </a:r>
            <a:br>
              <a:rPr lang="en-US" sz="3600" dirty="0" smtClean="0"/>
            </a:br>
            <a:r>
              <a:rPr lang="en-US" sz="3600" dirty="0" smtClean="0"/>
              <a:t>with/without Ada 2012</a:t>
            </a:r>
            <a:endParaRPr lang="en-US" sz="36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5A0BF"/>
                </a:solidFill>
              </a:rPr>
              <a:t>Patrick</a:t>
            </a:r>
            <a:r>
              <a:rPr lang="en-US" dirty="0" smtClean="0"/>
              <a:t> </a:t>
            </a:r>
            <a:r>
              <a:rPr lang="en-US" dirty="0">
                <a:solidFill>
                  <a:srgbClr val="B5A0BF"/>
                </a:solidFill>
              </a:rPr>
              <a:t>Rogers</a:t>
            </a:r>
          </a:p>
          <a:p>
            <a:r>
              <a:rPr lang="en-US" dirty="0">
                <a:solidFill>
                  <a:srgbClr val="B5A0BF"/>
                </a:solidFill>
              </a:rPr>
              <a:t>9 May 2019</a:t>
            </a:r>
          </a:p>
        </p:txBody>
      </p:sp>
    </p:spTree>
    <p:extLst>
      <p:ext uri="{BB962C8B-B14F-4D97-AF65-F5344CB8AC3E}">
        <p14:creationId xmlns:p14="http://schemas.microsoft.com/office/powerpoint/2010/main" val="17172741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76200"/>
            <a:ext cx="8915400" cy="533400"/>
          </a:xfrm>
        </p:spPr>
        <p:txBody>
          <a:bodyPr/>
          <a:lstStyle/>
          <a:p>
            <a:r>
              <a:rPr lang="en-US" dirty="0"/>
              <a:t>Example Type </a:t>
            </a:r>
            <a:r>
              <a:rPr lang="en-US" dirty="0" smtClean="0"/>
              <a:t>Invariant Realization (Body)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295400" y="990600"/>
            <a:ext cx="5950347" cy="46987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82575" algn="l"/>
                <a:tab pos="515938" algn="l"/>
                <a:tab pos="739775" algn="l"/>
              </a:tabLst>
            </a:pPr>
            <a:r>
              <a:rPr lang="en-US" sz="1400" noProof="1" smtClean="0">
                <a:latin typeface="Calibri" pitchFamily="34" charset="0"/>
              </a:rPr>
              <a:t>…</a:t>
            </a:r>
          </a:p>
          <a:p>
            <a:pPr>
              <a:spcBef>
                <a:spcPts val="600"/>
              </a:spcBef>
              <a:tabLst>
                <a:tab pos="282575" algn="l"/>
                <a:tab pos="515938" algn="l"/>
                <a:tab pos="739775" algn="l"/>
              </a:tabLst>
            </a:pPr>
            <a:r>
              <a:rPr lang="en-US" sz="1400" b="1" noProof="1" smtClean="0">
                <a:latin typeface="Calibri" pitchFamily="34" charset="0"/>
              </a:rPr>
              <a:t>package body </a:t>
            </a:r>
            <a:r>
              <a:rPr lang="en-US" sz="1400" noProof="1" smtClean="0">
                <a:latin typeface="Calibri" pitchFamily="34" charset="0"/>
              </a:rPr>
              <a:t>Bank </a:t>
            </a:r>
            <a:r>
              <a:rPr lang="en-US" sz="1400" b="1" noProof="1" smtClean="0">
                <a:latin typeface="Calibri" pitchFamily="34" charset="0"/>
              </a:rPr>
              <a:t>is</a:t>
            </a:r>
            <a:endParaRPr lang="en-US" sz="1400" noProof="1" smtClean="0">
              <a:latin typeface="Calibri" pitchFamily="34" charset="0"/>
            </a:endParaRPr>
          </a:p>
          <a:p>
            <a:pPr>
              <a:spcBef>
                <a:spcPts val="600"/>
              </a:spcBef>
              <a:tabLst>
                <a:tab pos="282575" algn="l"/>
                <a:tab pos="515938" algn="l"/>
                <a:tab pos="739775" algn="l"/>
              </a:tabLst>
            </a:pPr>
            <a:r>
              <a:rPr lang="en-US" sz="1400" noProof="1" smtClean="0">
                <a:latin typeface="Calibri" pitchFamily="34" charset="0"/>
              </a:rPr>
              <a:t>	…</a:t>
            </a:r>
            <a:endParaRPr lang="en-US" sz="1400" b="1" noProof="1" smtClean="0">
              <a:latin typeface="Calibri" pitchFamily="34" charset="0"/>
            </a:endParaRPr>
          </a:p>
          <a:p>
            <a:pPr>
              <a:spcBef>
                <a:spcPts val="3000"/>
              </a:spcBef>
              <a:tabLst>
                <a:tab pos="282575" algn="l"/>
                <a:tab pos="515938" algn="l"/>
                <a:tab pos="739775" algn="l"/>
              </a:tabLst>
            </a:pPr>
            <a:r>
              <a:rPr lang="en-US" sz="1400" b="1" noProof="1" smtClean="0">
                <a:latin typeface="Calibri" pitchFamily="34" charset="0"/>
              </a:rPr>
              <a:t>	function </a:t>
            </a:r>
            <a:r>
              <a:rPr lang="en-US" sz="1400" noProof="1" smtClean="0">
                <a:latin typeface="Calibri" pitchFamily="34" charset="0"/>
              </a:rPr>
              <a:t>Total (This : Transactions.List) </a:t>
            </a:r>
            <a:r>
              <a:rPr lang="en-US" sz="1400" b="1" noProof="1" smtClean="0">
                <a:latin typeface="Calibri" pitchFamily="34" charset="0"/>
              </a:rPr>
              <a:t>return </a:t>
            </a:r>
            <a:r>
              <a:rPr lang="en-US" sz="1400" noProof="1" smtClean="0">
                <a:latin typeface="Calibri" pitchFamily="34" charset="0"/>
              </a:rPr>
              <a:t>Currency </a:t>
            </a:r>
            <a:r>
              <a:rPr lang="en-US" sz="1400" b="1" noProof="1" smtClean="0">
                <a:latin typeface="Calibri" pitchFamily="34" charset="0"/>
              </a:rPr>
              <a:t>is</a:t>
            </a:r>
          </a:p>
          <a:p>
            <a:pPr>
              <a:spcBef>
                <a:spcPts val="300"/>
              </a:spcBef>
              <a:tabLst>
                <a:tab pos="282575" algn="l"/>
                <a:tab pos="515938" algn="l"/>
                <a:tab pos="739775" algn="l"/>
              </a:tabLst>
            </a:pPr>
            <a:r>
              <a:rPr lang="en-US" sz="1400" noProof="1" smtClean="0">
                <a:latin typeface="Calibri" pitchFamily="34" charset="0"/>
              </a:rPr>
              <a:t>		Result : Currency := 0.0;</a:t>
            </a:r>
          </a:p>
          <a:p>
            <a:pPr>
              <a:spcBef>
                <a:spcPts val="300"/>
              </a:spcBef>
              <a:tabLst>
                <a:tab pos="282575" algn="l"/>
                <a:tab pos="515938" algn="l"/>
                <a:tab pos="739775" algn="l"/>
              </a:tabLst>
            </a:pPr>
            <a:r>
              <a:rPr lang="en-US" sz="1400" b="1" noProof="1" smtClean="0">
                <a:latin typeface="Calibri" pitchFamily="34" charset="0"/>
              </a:rPr>
              <a:t>	begin</a:t>
            </a:r>
          </a:p>
          <a:p>
            <a:pPr>
              <a:spcBef>
                <a:spcPts val="300"/>
              </a:spcBef>
              <a:tabLst>
                <a:tab pos="282575" algn="l"/>
                <a:tab pos="515938" algn="l"/>
                <a:tab pos="739775" algn="l"/>
              </a:tabLst>
            </a:pPr>
            <a:r>
              <a:rPr lang="en-US" sz="1400" b="1" noProof="1" smtClean="0">
                <a:latin typeface="Calibri" pitchFamily="34" charset="0"/>
              </a:rPr>
              <a:t>		for </a:t>
            </a:r>
            <a:r>
              <a:rPr lang="en-US" sz="1400" noProof="1" smtClean="0">
                <a:latin typeface="Calibri" pitchFamily="34" charset="0"/>
              </a:rPr>
              <a:t>Value </a:t>
            </a:r>
            <a:r>
              <a:rPr lang="en-US" sz="1400" b="1" noProof="1" smtClean="0">
                <a:latin typeface="Calibri" pitchFamily="34" charset="0"/>
              </a:rPr>
              <a:t>of </a:t>
            </a:r>
            <a:r>
              <a:rPr lang="en-US" sz="1400" noProof="1" smtClean="0">
                <a:latin typeface="Calibri" pitchFamily="34" charset="0"/>
              </a:rPr>
              <a:t>This </a:t>
            </a:r>
            <a:r>
              <a:rPr lang="en-US" sz="1400" b="1" noProof="1" smtClean="0">
                <a:latin typeface="Calibri" pitchFamily="34" charset="0"/>
              </a:rPr>
              <a:t>loop</a:t>
            </a:r>
          </a:p>
          <a:p>
            <a:pPr>
              <a:spcBef>
                <a:spcPts val="300"/>
              </a:spcBef>
              <a:tabLst>
                <a:tab pos="282575" algn="l"/>
                <a:tab pos="515938" algn="l"/>
                <a:tab pos="739775" algn="l"/>
              </a:tabLst>
            </a:pPr>
            <a:r>
              <a:rPr lang="en-US" sz="1400" noProof="1" smtClean="0">
                <a:latin typeface="Calibri" pitchFamily="34" charset="0"/>
              </a:rPr>
              <a:t>			Result := Result + Value;</a:t>
            </a:r>
          </a:p>
          <a:p>
            <a:pPr>
              <a:spcBef>
                <a:spcPts val="300"/>
              </a:spcBef>
              <a:tabLst>
                <a:tab pos="282575" algn="l"/>
                <a:tab pos="515938" algn="l"/>
                <a:tab pos="739775" algn="l"/>
              </a:tabLst>
            </a:pPr>
            <a:r>
              <a:rPr lang="en-US" sz="1400" b="1" noProof="1" smtClean="0">
                <a:latin typeface="Calibri" pitchFamily="34" charset="0"/>
              </a:rPr>
              <a:t>		end loop</a:t>
            </a:r>
            <a:r>
              <a:rPr lang="en-US" sz="1400" noProof="1" smtClean="0">
                <a:latin typeface="Calibri" pitchFamily="34" charset="0"/>
              </a:rPr>
              <a:t>;</a:t>
            </a:r>
          </a:p>
          <a:p>
            <a:pPr>
              <a:spcBef>
                <a:spcPts val="300"/>
              </a:spcBef>
              <a:tabLst>
                <a:tab pos="282575" algn="l"/>
                <a:tab pos="515938" algn="l"/>
                <a:tab pos="739775" algn="l"/>
              </a:tabLst>
            </a:pPr>
            <a:r>
              <a:rPr lang="en-US" sz="1400" b="1" noProof="1" smtClean="0">
                <a:latin typeface="Calibri" pitchFamily="34" charset="0"/>
              </a:rPr>
              <a:t>		return </a:t>
            </a:r>
            <a:r>
              <a:rPr lang="en-US" sz="1400" noProof="1" smtClean="0">
                <a:latin typeface="Calibri" pitchFamily="34" charset="0"/>
              </a:rPr>
              <a:t>Result;</a:t>
            </a:r>
          </a:p>
          <a:p>
            <a:pPr>
              <a:spcBef>
                <a:spcPts val="300"/>
              </a:spcBef>
              <a:tabLst>
                <a:tab pos="282575" algn="l"/>
                <a:tab pos="515938" algn="l"/>
                <a:tab pos="739775" algn="l"/>
              </a:tabLst>
            </a:pPr>
            <a:r>
              <a:rPr lang="en-US" sz="1400" b="1" noProof="1" smtClean="0">
                <a:latin typeface="Calibri" pitchFamily="34" charset="0"/>
              </a:rPr>
              <a:t>	end </a:t>
            </a:r>
            <a:r>
              <a:rPr lang="en-US" sz="1400" noProof="1" smtClean="0">
                <a:latin typeface="Calibri" pitchFamily="34" charset="0"/>
              </a:rPr>
              <a:t>Total;</a:t>
            </a:r>
          </a:p>
          <a:p>
            <a:pPr>
              <a:spcBef>
                <a:spcPts val="3000"/>
              </a:spcBef>
              <a:tabLst>
                <a:tab pos="282575" algn="l"/>
                <a:tab pos="515938" algn="l"/>
                <a:tab pos="739775" algn="l"/>
              </a:tabLst>
            </a:pPr>
            <a:r>
              <a:rPr lang="en-US" sz="1400" b="1" noProof="1" smtClean="0">
                <a:latin typeface="Calibri" pitchFamily="34" charset="0"/>
              </a:rPr>
              <a:t>	function </a:t>
            </a:r>
            <a:r>
              <a:rPr lang="en-US" sz="1400" noProof="1" smtClean="0">
                <a:latin typeface="Calibri" pitchFamily="34" charset="0"/>
              </a:rPr>
              <a:t>Consistent_Balance (This : Account) </a:t>
            </a:r>
            <a:r>
              <a:rPr lang="en-US" sz="1400" b="1" noProof="1" smtClean="0">
                <a:latin typeface="Calibri" pitchFamily="34" charset="0"/>
              </a:rPr>
              <a:t>return </a:t>
            </a:r>
            <a:r>
              <a:rPr lang="en-US" sz="1400" noProof="1" smtClean="0">
                <a:latin typeface="Calibri" pitchFamily="34" charset="0"/>
              </a:rPr>
              <a:t>Boolean </a:t>
            </a:r>
            <a:r>
              <a:rPr lang="en-US" sz="1400" b="1" noProof="1" smtClean="0">
                <a:latin typeface="Calibri" pitchFamily="34" charset="0"/>
              </a:rPr>
              <a:t>is</a:t>
            </a:r>
          </a:p>
          <a:p>
            <a:pPr>
              <a:spcBef>
                <a:spcPts val="100"/>
              </a:spcBef>
              <a:tabLst>
                <a:tab pos="282575" algn="l"/>
                <a:tab pos="515938" algn="l"/>
                <a:tab pos="739775" algn="l"/>
              </a:tabLst>
            </a:pPr>
            <a:r>
              <a:rPr lang="en-US" sz="1400" b="1" noProof="1" smtClean="0">
                <a:latin typeface="Calibri" pitchFamily="34" charset="0"/>
              </a:rPr>
              <a:t>		</a:t>
            </a:r>
            <a:r>
              <a:rPr lang="en-US" sz="1400" noProof="1" smtClean="0">
                <a:latin typeface="Calibri" pitchFamily="34" charset="0"/>
              </a:rPr>
              <a:t>(Total (This.Deposits) - Total (This.Withdrawals) = This.Current_Balance);</a:t>
            </a:r>
          </a:p>
          <a:p>
            <a:pPr>
              <a:spcBef>
                <a:spcPts val="3000"/>
              </a:spcBef>
              <a:tabLst>
                <a:tab pos="282575" algn="l"/>
                <a:tab pos="515938" algn="l"/>
                <a:tab pos="739775" algn="l"/>
              </a:tabLst>
            </a:pPr>
            <a:r>
              <a:rPr lang="en-US" sz="1400" b="1" noProof="1" smtClean="0">
                <a:latin typeface="Calibri" pitchFamily="34" charset="0"/>
              </a:rPr>
              <a:t>end </a:t>
            </a:r>
            <a:r>
              <a:rPr lang="en-US" sz="1400" noProof="1" smtClean="0">
                <a:latin typeface="Calibri" pitchFamily="34" charset="0"/>
              </a:rPr>
              <a:t>Bank;</a:t>
            </a:r>
            <a:endParaRPr lang="en-US" sz="1400" noProof="1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91580" y="2930018"/>
            <a:ext cx="2523447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600"/>
            </a:lvl1pPr>
          </a:lstStyle>
          <a:p>
            <a:r>
              <a:rPr lang="en-US" dirty="0" smtClean="0"/>
              <a:t>No iteration if list is empty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353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Invariants Are Not Foolproof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 smtClean="0"/>
              <a:t>Access to ADT representation via pointer allows back door manipulation</a:t>
            </a:r>
          </a:p>
          <a:p>
            <a:r>
              <a:rPr lang="en-US" dirty="0" smtClean="0"/>
              <a:t>These </a:t>
            </a:r>
            <a:r>
              <a:rPr lang="en-US" dirty="0"/>
              <a:t>are private </a:t>
            </a:r>
            <a:r>
              <a:rPr lang="en-US" dirty="0" smtClean="0"/>
              <a:t>types, so access to internals must be granted by the private type’s code</a:t>
            </a:r>
          </a:p>
          <a:p>
            <a:r>
              <a:rPr lang="en-US" dirty="0" smtClean="0"/>
              <a:t>Granting internal representation access for an ADT is a highly questionable design!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667000" y="4495800"/>
            <a:ext cx="2979681" cy="1782956"/>
            <a:chOff x="2963919" y="4617844"/>
            <a:chExt cx="2225562" cy="1390973"/>
          </a:xfrm>
        </p:grpSpPr>
        <p:pic>
          <p:nvPicPr>
            <p:cNvPr id="1028" name="Picture 4" descr="http://0.media.collegehumor.cvcdn.com/52/28/9e0e911d063bd4b91f97ef1cd386dc28-man-arrested-for-running-with-scissors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3919" y="4617844"/>
              <a:ext cx="2225562" cy="1390973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4" name="Straight Connector 3"/>
            <p:cNvCxnSpPr/>
            <p:nvPr/>
          </p:nvCxnSpPr>
          <p:spPr bwMode="auto">
            <a:xfrm>
              <a:off x="3895627" y="5553173"/>
              <a:ext cx="457200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33930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Invariant in Ada 95/2005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00200" y="1447800"/>
            <a:ext cx="5387244" cy="42396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package </a:t>
            </a:r>
            <a:r>
              <a:rPr lang="en-US" sz="1400" noProof="1" smtClean="0">
                <a:latin typeface="Calibri" panose="020F0502020204030204" pitchFamily="34" charset="0"/>
              </a:rPr>
              <a:t>Bank_95 </a:t>
            </a:r>
            <a:r>
              <a:rPr lang="en-US" sz="1400" b="1" noProof="1" smtClean="0">
                <a:latin typeface="Calibri" panose="020F0502020204030204" pitchFamily="34" charset="0"/>
              </a:rPr>
              <a:t>is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 sz="1400" noProof="1" smtClean="0">
              <a:latin typeface="Calibri" panose="020F0502020204030204" pitchFamily="34" charset="0"/>
            </a:endParaRP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type </a:t>
            </a:r>
            <a:r>
              <a:rPr lang="en-US" sz="1400" noProof="1" smtClean="0">
                <a:latin typeface="Calibri" panose="020F0502020204030204" pitchFamily="34" charset="0"/>
              </a:rPr>
              <a:t>Account </a:t>
            </a:r>
            <a:r>
              <a:rPr lang="en-US" sz="1400" b="1" noProof="1" smtClean="0">
                <a:latin typeface="Calibri" panose="020F0502020204030204" pitchFamily="34" charset="0"/>
              </a:rPr>
              <a:t>is private</a:t>
            </a:r>
            <a:r>
              <a:rPr lang="en-US" sz="1400" noProof="1" smtClean="0">
                <a:latin typeface="Calibri" panose="020F0502020204030204" pitchFamily="34" charset="0"/>
              </a:rPr>
              <a:t>;</a:t>
            </a:r>
          </a:p>
          <a:p>
            <a:pPr>
              <a:spcBef>
                <a:spcPts val="300"/>
              </a:spcBef>
              <a:tabLst>
                <a:tab pos="228600" algn="l"/>
                <a:tab pos="457200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	pragma </a:t>
            </a:r>
            <a:r>
              <a:rPr lang="en-US" sz="1400" noProof="1" smtClean="0">
                <a:latin typeface="Calibri" panose="020F0502020204030204" pitchFamily="34" charset="0"/>
              </a:rPr>
              <a:t>Type_Invariant (Account, Consistent_Balance (Account));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 sz="1400" noProof="1" smtClean="0">
              <a:latin typeface="Calibri" panose="020F0502020204030204" pitchFamily="34" charset="0"/>
            </a:endParaRP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function </a:t>
            </a:r>
            <a:r>
              <a:rPr lang="en-US" sz="1400" noProof="1" smtClean="0">
                <a:latin typeface="Calibri" panose="020F0502020204030204" pitchFamily="34" charset="0"/>
              </a:rPr>
              <a:t>Consistent_Balance (This : Account) </a:t>
            </a:r>
            <a:r>
              <a:rPr lang="en-US" sz="1400" b="1" noProof="1" smtClean="0">
                <a:latin typeface="Calibri" panose="020F0502020204030204" pitchFamily="34" charset="0"/>
              </a:rPr>
              <a:t>return </a:t>
            </a:r>
            <a:r>
              <a:rPr lang="en-US" sz="1400" noProof="1" smtClean="0">
                <a:latin typeface="Calibri" panose="020F0502020204030204" pitchFamily="34" charset="0"/>
              </a:rPr>
              <a:t>Boolean;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 sz="1400" noProof="1" smtClean="0">
              <a:latin typeface="Calibri" panose="020F0502020204030204" pitchFamily="34" charset="0"/>
            </a:endParaRP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type </a:t>
            </a:r>
            <a:r>
              <a:rPr lang="en-US" sz="1400" noProof="1" smtClean="0">
                <a:latin typeface="Calibri" panose="020F0502020204030204" pitchFamily="34" charset="0"/>
              </a:rPr>
              <a:t>Currency </a:t>
            </a:r>
            <a:r>
              <a:rPr lang="en-US" sz="1400" b="1" noProof="1" smtClean="0">
                <a:latin typeface="Calibri" panose="020F0502020204030204" pitchFamily="34" charset="0"/>
              </a:rPr>
              <a:t>is delta </a:t>
            </a:r>
            <a:r>
              <a:rPr lang="en-US" sz="1400" noProof="1" smtClean="0">
                <a:latin typeface="Calibri" panose="020F0502020204030204" pitchFamily="34" charset="0"/>
              </a:rPr>
              <a:t>0.01 </a:t>
            </a:r>
            <a:r>
              <a:rPr lang="en-US" sz="1400" b="1" noProof="1" smtClean="0">
                <a:latin typeface="Calibri" panose="020F0502020204030204" pitchFamily="34" charset="0"/>
              </a:rPr>
              <a:t>digits </a:t>
            </a:r>
            <a:r>
              <a:rPr lang="en-US" sz="1400" noProof="1" smtClean="0">
                <a:latin typeface="Calibri" panose="020F0502020204030204" pitchFamily="34" charset="0"/>
              </a:rPr>
              <a:t>12;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 sz="1400" noProof="1" smtClean="0">
              <a:latin typeface="Calibri" panose="020F0502020204030204" pitchFamily="34" charset="0"/>
            </a:endParaRP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procedure </a:t>
            </a:r>
            <a:r>
              <a:rPr lang="en-US" sz="1400" noProof="1" smtClean="0">
                <a:latin typeface="Calibri" panose="020F0502020204030204" pitchFamily="34" charset="0"/>
              </a:rPr>
              <a:t>Deposit (This : </a:t>
            </a:r>
            <a:r>
              <a:rPr lang="en-US" sz="1400" b="1" noProof="1" smtClean="0">
                <a:latin typeface="Calibri" panose="020F0502020204030204" pitchFamily="34" charset="0"/>
              </a:rPr>
              <a:t>in out </a:t>
            </a:r>
            <a:r>
              <a:rPr lang="en-US" sz="1400" noProof="1" smtClean="0">
                <a:latin typeface="Calibri" panose="020F0502020204030204" pitchFamily="34" charset="0"/>
              </a:rPr>
              <a:t>Account;  Amount : Currency);</a:t>
            </a:r>
          </a:p>
          <a:p>
            <a:pPr>
              <a:spcBef>
                <a:spcPts val="300"/>
              </a:spcBef>
              <a:tabLst>
                <a:tab pos="228600" algn="l"/>
                <a:tab pos="457200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	pragma </a:t>
            </a:r>
            <a:r>
              <a:rPr lang="en-US" sz="1400" noProof="1" smtClean="0">
                <a:latin typeface="Calibri" panose="020F0502020204030204" pitchFamily="34" charset="0"/>
              </a:rPr>
              <a:t>Pre (Open (This) </a:t>
            </a:r>
            <a:r>
              <a:rPr lang="en-US" sz="1400" b="1" noProof="1" smtClean="0">
                <a:latin typeface="Calibri" panose="020F0502020204030204" pitchFamily="34" charset="0"/>
              </a:rPr>
              <a:t>and </a:t>
            </a:r>
            <a:r>
              <a:rPr lang="en-US" sz="1400" noProof="1" smtClean="0">
                <a:latin typeface="Calibri" panose="020F0502020204030204" pitchFamily="34" charset="0"/>
              </a:rPr>
              <a:t>Amount &gt; 0.0);</a:t>
            </a:r>
          </a:p>
          <a:p>
            <a:pPr>
              <a:spcBef>
                <a:spcPts val="300"/>
              </a:spcBef>
              <a:tabLst>
                <a:tab pos="228600" algn="l"/>
                <a:tab pos="457200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		pragma </a:t>
            </a:r>
            <a:r>
              <a:rPr lang="en-US" sz="1400" noProof="1" smtClean="0">
                <a:latin typeface="Calibri" panose="020F0502020204030204" pitchFamily="34" charset="0"/>
              </a:rPr>
              <a:t>Post (Balance (This) = Balance (This)'Old + Amount);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 sz="1400" noProof="1">
              <a:latin typeface="Calibri" panose="020F0502020204030204" pitchFamily="34" charset="0"/>
            </a:endParaRP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noProof="1" smtClean="0">
                <a:latin typeface="Calibri" panose="020F0502020204030204" pitchFamily="34" charset="0"/>
              </a:rPr>
              <a:t>	…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 sz="1400" i="0" kern="1200" noProof="1">
              <a:latin typeface="Calibri" panose="020F0502020204030204" pitchFamily="34" charset="0"/>
            </a:endParaRP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private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28600" algn="l"/>
                <a:tab pos="457200" algn="l"/>
              </a:tabLst>
            </a:pPr>
            <a:r>
              <a:rPr lang="en-US" sz="1400" i="0" kern="1200" noProof="1" smtClean="0">
                <a:latin typeface="Calibri" panose="020F0502020204030204" pitchFamily="34" charset="0"/>
              </a:rPr>
              <a:t>	… as before, but note Containers packages are as of Ada 2005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b="1" noProof="1" smtClean="0">
                <a:latin typeface="Calibri" panose="020F0502020204030204" pitchFamily="34" charset="0"/>
              </a:rPr>
              <a:t>end</a:t>
            </a:r>
            <a:r>
              <a:rPr lang="en-US" sz="1400" noProof="1" smtClean="0">
                <a:latin typeface="Calibri" panose="020F0502020204030204" pitchFamily="34" charset="0"/>
              </a:rPr>
              <a:t> Bank_95;</a:t>
            </a:r>
            <a:endParaRPr lang="en-US" sz="1400" i="0" kern="1200" noProof="1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18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2794003"/>
            <a:ext cx="8382000" cy="769441"/>
          </a:xfrm>
        </p:spPr>
        <p:txBody>
          <a:bodyPr/>
          <a:lstStyle/>
          <a:p>
            <a:r>
              <a:rPr lang="en-US" dirty="0" smtClean="0"/>
              <a:t>Closing Remarks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30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Contract-Based Programming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Facilitates building software with reliability built-in</a:t>
            </a:r>
          </a:p>
          <a:p>
            <a:pPr lvl="1"/>
            <a:r>
              <a:rPr lang="en-US" dirty="0" smtClean="0"/>
              <a:t>Software cannot work well unless “well” is carefully defined</a:t>
            </a:r>
          </a:p>
          <a:p>
            <a:pPr lvl="1"/>
            <a:r>
              <a:rPr lang="en-US" dirty="0" smtClean="0"/>
              <a:t>Clarifies the design by defining obligations</a:t>
            </a:r>
          </a:p>
          <a:p>
            <a:r>
              <a:rPr lang="en-US" dirty="0" smtClean="0"/>
              <a:t>Enhances readability and understandability</a:t>
            </a:r>
          </a:p>
          <a:p>
            <a:pPr lvl="1"/>
            <a:r>
              <a:rPr lang="en-US" dirty="0" smtClean="0"/>
              <a:t>Specification contains explicitly expressed properties of code</a:t>
            </a:r>
          </a:p>
          <a:p>
            <a:r>
              <a:rPr lang="en-US" dirty="0" smtClean="0"/>
              <a:t>Aids in development and debugging</a:t>
            </a:r>
          </a:p>
          <a:p>
            <a:r>
              <a:rPr lang="en-US" dirty="0" smtClean="0"/>
              <a:t>Facilitates unit testing</a:t>
            </a:r>
          </a:p>
          <a:p>
            <a:pPr lvl="1"/>
            <a:r>
              <a:rPr lang="en-US" dirty="0" smtClean="0"/>
              <a:t>Postconditions express the unit tests’ conditions</a:t>
            </a:r>
          </a:p>
          <a:p>
            <a:r>
              <a:rPr lang="en-US" dirty="0" smtClean="0"/>
              <a:t>Facilitates tool-based analysis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CodePeer can use the pragmas even if your (non-GNAT) compiler ignores them</a:t>
            </a:r>
          </a:p>
        </p:txBody>
      </p:sp>
      <p:pic>
        <p:nvPicPr>
          <p:cNvPr id="4" name="Picture 4" descr="C:\Users\rogers\AppData\Local\Microsoft\Windows\Temporary Internet Files\Content.IE5\PPS5WH0W\MM900283618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131" y="290512"/>
            <a:ext cx="6096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636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Not Shown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 smtClean="0"/>
              <a:t>Class-wide forms</a:t>
            </a:r>
          </a:p>
          <a:p>
            <a:pPr lvl="1"/>
            <a:r>
              <a:rPr lang="en-US" dirty="0" smtClean="0"/>
              <a:t>Inherited by derived types</a:t>
            </a:r>
          </a:p>
          <a:p>
            <a:pPr lvl="1"/>
            <a:r>
              <a:rPr lang="en-US" dirty="0" err="1" smtClean="0"/>
              <a:t>Pre_Class</a:t>
            </a:r>
            <a:endParaRPr lang="en-US" dirty="0" smtClean="0"/>
          </a:p>
          <a:p>
            <a:pPr lvl="1"/>
            <a:r>
              <a:rPr lang="en-US" dirty="0" err="1" smtClean="0"/>
              <a:t>Post_Class</a:t>
            </a:r>
            <a:endParaRPr lang="en-US" dirty="0" smtClean="0"/>
          </a:p>
          <a:p>
            <a:pPr lvl="1"/>
            <a:r>
              <a:rPr lang="en-US" dirty="0" err="1" smtClean="0"/>
              <a:t>Type_Invariant_Class</a:t>
            </a:r>
            <a:endParaRPr lang="en-US" dirty="0" smtClean="0"/>
          </a:p>
          <a:p>
            <a:r>
              <a:rPr lang="en-US" dirty="0" smtClean="0"/>
              <a:t>Pragma for (static and dynamic) predicates</a:t>
            </a:r>
          </a:p>
          <a:p>
            <a:r>
              <a:rPr lang="en-US" dirty="0" smtClean="0"/>
              <a:t>Pragma for Default_Initial_Condition</a:t>
            </a:r>
          </a:p>
          <a:p>
            <a:r>
              <a:rPr lang="en-US" dirty="0" smtClean="0"/>
              <a:t>Et cetera</a:t>
            </a:r>
          </a:p>
          <a:p>
            <a:r>
              <a:rPr lang="en-US" dirty="0" smtClean="0"/>
              <a:t>See the GNAT Reference Manual for details</a:t>
            </a:r>
          </a:p>
          <a:p>
            <a:pPr lvl="1"/>
            <a:r>
              <a:rPr lang="en-US" dirty="0" smtClean="0"/>
              <a:t>“Implementation Defined Pragmas”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79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81000" y="2667000"/>
            <a:ext cx="8382000" cy="769441"/>
          </a:xfrm>
        </p:spPr>
        <p:txBody>
          <a:bodyPr/>
          <a:lstStyle/>
          <a:p>
            <a:r>
              <a:rPr lang="en-US" dirty="0"/>
              <a:t>https://</a:t>
            </a:r>
            <a:r>
              <a:rPr lang="en-US" dirty="0" smtClean="0"/>
              <a:t>learn.adacore.com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19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2794003"/>
            <a:ext cx="8382000" cy="769441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87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Contract-Based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 smtClean="0"/>
              <a:t>The idea of source code having roles of “client” and “supplier” under a binding “contract”</a:t>
            </a:r>
          </a:p>
          <a:p>
            <a:pPr lvl="1"/>
            <a:r>
              <a:rPr lang="en-US" dirty="0" smtClean="0"/>
              <a:t>Example: suppliers provide subprograms, clients call them</a:t>
            </a:r>
          </a:p>
          <a:p>
            <a:r>
              <a:rPr lang="en-US" dirty="0" smtClean="0"/>
              <a:t>“Contracts”</a:t>
            </a:r>
          </a:p>
          <a:p>
            <a:pPr lvl="1"/>
            <a:r>
              <a:rPr lang="en-US" dirty="0" smtClean="0"/>
              <a:t>Specifications that </a:t>
            </a:r>
            <a:r>
              <a:rPr lang="en-US" dirty="0"/>
              <a:t>govern the interaction of </a:t>
            </a:r>
            <a:r>
              <a:rPr lang="en-US" dirty="0" smtClean="0"/>
              <a:t>software elements </a:t>
            </a:r>
            <a:r>
              <a:rPr lang="en-US" dirty="0"/>
              <a:t>with </a:t>
            </a:r>
            <a:r>
              <a:rPr lang="en-US" dirty="0" smtClean="0"/>
              <a:t>their clients </a:t>
            </a:r>
            <a:r>
              <a:rPr lang="en-US" dirty="0"/>
              <a:t>(Bertrand Meyer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“Binding contracts” require enforcement</a:t>
            </a:r>
          </a:p>
          <a:p>
            <a:pPr lvl="1"/>
            <a:r>
              <a:rPr lang="en-US" dirty="0" smtClean="0"/>
              <a:t>At run-time via exceptions</a:t>
            </a:r>
          </a:p>
          <a:p>
            <a:pPr lvl="1"/>
            <a:r>
              <a:rPr lang="en-US" dirty="0" smtClean="0"/>
              <a:t>At compile-time in some cases</a:t>
            </a:r>
          </a:p>
          <a:p>
            <a:pPr lvl="1"/>
            <a:r>
              <a:rPr lang="en-US" dirty="0" smtClean="0"/>
              <a:t>During static analysis prior to compilation</a:t>
            </a:r>
          </a:p>
        </p:txBody>
      </p:sp>
      <p:pic>
        <p:nvPicPr>
          <p:cNvPr id="1026" name="Picture 2" descr="C:\Users\rogers\AppData\Local\Microsoft\Windows\Temporary Internet Files\Content.IE5\PPS5WH0W\MM900283618[2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21621"/>
            <a:ext cx="471876" cy="493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6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uble Wave 3"/>
          <p:cNvSpPr/>
          <p:nvPr/>
        </p:nvSpPr>
        <p:spPr bwMode="auto">
          <a:xfrm>
            <a:off x="7391400" y="2237872"/>
            <a:ext cx="762000" cy="381000"/>
          </a:xfrm>
          <a:prstGeom prst="doubleWave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/>
              </a14:hiddenLine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uble Wave 4"/>
          <p:cNvSpPr/>
          <p:nvPr/>
        </p:nvSpPr>
        <p:spPr bwMode="auto">
          <a:xfrm>
            <a:off x="7572953" y="3230480"/>
            <a:ext cx="703695" cy="381000"/>
          </a:xfrm>
          <a:prstGeom prst="doubleWave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/>
              </a14:hiddenLine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 smtClean="0"/>
              <a:t>Assertion: a boolean expression expected to be True</a:t>
            </a:r>
          </a:p>
          <a:p>
            <a:pPr lvl="1"/>
            <a:r>
              <a:rPr lang="en-US" dirty="0" smtClean="0"/>
              <a:t>Said “to hold” when True</a:t>
            </a:r>
          </a:p>
          <a:p>
            <a:r>
              <a:rPr lang="en-US" dirty="0" smtClean="0"/>
              <a:t>Precondition: an assertion expected to hold prior to a call to a given subprogram</a:t>
            </a:r>
          </a:p>
          <a:p>
            <a:r>
              <a:rPr lang="en-US" dirty="0" smtClean="0"/>
              <a:t>Postcondition: an assertion expected to hold after a given subprogram call returns</a:t>
            </a:r>
          </a:p>
          <a:p>
            <a:r>
              <a:rPr lang="en-US" dirty="0" smtClean="0"/>
              <a:t>Invariant: an assertion expected to hold for all objects of a given abstract data type when viewed as a client (i.e., from outside the defining package)</a:t>
            </a:r>
          </a:p>
          <a:p>
            <a:r>
              <a:rPr lang="en-US" dirty="0" smtClean="0"/>
              <a:t>Other important forms of contract as well</a:t>
            </a:r>
          </a:p>
          <a:p>
            <a:pPr lvl="1"/>
            <a:r>
              <a:rPr lang="en-US" dirty="0" smtClean="0"/>
              <a:t>Type predicates, global object access (Ada 202x),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244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Contracts In Ada 2012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0"/>
          </p:nvPr>
        </p:nvSpPr>
        <p:spPr>
          <a:xfrm>
            <a:off x="685800" y="1143000"/>
            <a:ext cx="8153400" cy="5334000"/>
          </a:xfrm>
        </p:spPr>
        <p:txBody>
          <a:bodyPr/>
          <a:lstStyle/>
          <a:p>
            <a:r>
              <a:rPr lang="en-US" dirty="0"/>
              <a:t>Pre- and postconditions specify </a:t>
            </a:r>
            <a:r>
              <a:rPr lang="en-US" i="1" dirty="0" smtClean="0"/>
              <a:t>obligations</a:t>
            </a:r>
          </a:p>
          <a:p>
            <a:pPr>
              <a:spcBef>
                <a:spcPts val="5400"/>
              </a:spcBef>
            </a:pPr>
            <a:endParaRPr lang="en-US" dirty="0" smtClean="0"/>
          </a:p>
          <a:p>
            <a:pPr marL="0" indent="0">
              <a:spcBef>
                <a:spcPts val="5400"/>
              </a:spcBef>
              <a:buNone/>
            </a:pPr>
            <a:endParaRPr lang="en-US" dirty="0"/>
          </a:p>
          <a:p>
            <a:pPr>
              <a:spcBef>
                <a:spcPts val="6000"/>
              </a:spcBef>
            </a:pPr>
            <a:r>
              <a:rPr lang="en-US" dirty="0" smtClean="0"/>
              <a:t>Type </a:t>
            </a:r>
            <a:r>
              <a:rPr lang="en-US" dirty="0"/>
              <a:t>invariants ensure properties of </a:t>
            </a:r>
            <a:r>
              <a:rPr lang="en-US" dirty="0" smtClean="0"/>
              <a:t>ADT objects </a:t>
            </a:r>
            <a:r>
              <a:rPr lang="en-US" dirty="0"/>
              <a:t>over their lifetimes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71557" y="5302925"/>
            <a:ext cx="5232907" cy="636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  <a:tabLst>
                <a:tab pos="228600" algn="l"/>
                <a:tab pos="457200" algn="l"/>
                <a:tab pos="685800" algn="l"/>
              </a:tabLst>
            </a:pPr>
            <a:r>
              <a:rPr lang="en-US" sz="1600" b="1" noProof="1" smtClean="0">
                <a:latin typeface="Calibri" pitchFamily="34" charset="0"/>
              </a:rPr>
              <a:t>type </a:t>
            </a:r>
            <a:r>
              <a:rPr lang="en-US" sz="1600" noProof="1" smtClean="0">
                <a:latin typeface="Calibri" pitchFamily="34" charset="0"/>
              </a:rPr>
              <a:t>Airlock </a:t>
            </a:r>
            <a:r>
              <a:rPr lang="en-US" sz="1600" b="1" noProof="1" smtClean="0">
                <a:latin typeface="Calibri" pitchFamily="34" charset="0"/>
              </a:rPr>
              <a:t>is limited private </a:t>
            </a:r>
          </a:p>
          <a:p>
            <a:pPr>
              <a:spcBef>
                <a:spcPts val="400"/>
              </a:spcBef>
              <a:tabLst>
                <a:tab pos="228600" algn="l"/>
                <a:tab pos="457200" algn="l"/>
                <a:tab pos="685800" algn="l"/>
              </a:tabLst>
            </a:pPr>
            <a:r>
              <a:rPr lang="en-US" sz="1600" b="1" noProof="1">
                <a:latin typeface="Calibri" pitchFamily="34" charset="0"/>
              </a:rPr>
              <a:t>	</a:t>
            </a:r>
            <a:r>
              <a:rPr lang="en-US" sz="1600" b="1" noProof="1" smtClean="0">
                <a:latin typeface="Calibri" pitchFamily="34" charset="0"/>
              </a:rPr>
              <a:t>with </a:t>
            </a:r>
            <a:r>
              <a:rPr lang="en-US" sz="1600" noProof="1" smtClean="0">
                <a:latin typeface="Calibri" pitchFamily="34" charset="0"/>
              </a:rPr>
              <a:t>Type_Invariant =&gt; </a:t>
            </a:r>
            <a:r>
              <a:rPr lang="en-US" sz="1600" b="1" noProof="1" smtClean="0">
                <a:latin typeface="Calibri" pitchFamily="34" charset="0"/>
              </a:rPr>
              <a:t>not </a:t>
            </a:r>
            <a:r>
              <a:rPr lang="en-US" sz="1600" noProof="1" smtClean="0">
                <a:latin typeface="Calibri" pitchFamily="34" charset="0"/>
              </a:rPr>
              <a:t>Both_Hatches_Open (Airlock);</a:t>
            </a:r>
            <a:endParaRPr lang="en-US" sz="1600" i="0" kern="1200" noProof="1" smtClean="0">
              <a:latin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92540" y="5105400"/>
            <a:ext cx="2083225" cy="307777"/>
          </a:xfrm>
          <a:prstGeom prst="rect">
            <a:avLst/>
          </a:prstGeom>
          <a:solidFill>
            <a:srgbClr val="FFC000"/>
          </a:solid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i="0" kern="1200" dirty="0" smtClean="0"/>
              <a:t>Any object of the type</a:t>
            </a:r>
          </a:p>
        </p:txBody>
      </p:sp>
      <p:cxnSp>
        <p:nvCxnSpPr>
          <p:cNvPr id="22" name="Curved Connector 21"/>
          <p:cNvCxnSpPr>
            <a:stCxn id="21" idx="1"/>
            <a:endCxn id="23" idx="0"/>
          </p:cNvCxnSpPr>
          <p:nvPr/>
        </p:nvCxnSpPr>
        <p:spPr bwMode="auto">
          <a:xfrm rot="10800000" flipV="1">
            <a:off x="5891464" y="5259288"/>
            <a:ext cx="301076" cy="349051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754385" y="2063845"/>
            <a:ext cx="785984" cy="307777"/>
          </a:xfrm>
          <a:prstGeom prst="rect">
            <a:avLst/>
          </a:prstGeom>
          <a:solidFill>
            <a:srgbClr val="0066CC"/>
          </a:solid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400" i="0" kern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Caller’s</a:t>
            </a:r>
          </a:p>
        </p:txBody>
      </p:sp>
      <p:cxnSp>
        <p:nvCxnSpPr>
          <p:cNvPr id="33" name="Curved Connector 32"/>
          <p:cNvCxnSpPr>
            <a:stCxn id="32" idx="3"/>
            <a:endCxn id="34" idx="1"/>
          </p:cNvCxnSpPr>
          <p:nvPr/>
        </p:nvCxnSpPr>
        <p:spPr bwMode="auto">
          <a:xfrm>
            <a:off x="1540369" y="2217734"/>
            <a:ext cx="506816" cy="99839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2047185" y="2234755"/>
            <a:ext cx="152400" cy="16563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8600" y="2608097"/>
            <a:ext cx="1311769" cy="307777"/>
          </a:xfrm>
          <a:prstGeom prst="rect">
            <a:avLst/>
          </a:prstGeom>
          <a:solidFill>
            <a:srgbClr val="0066CC"/>
          </a:solid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400" i="0" kern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Implementer’s</a:t>
            </a:r>
          </a:p>
        </p:txBody>
      </p:sp>
      <p:cxnSp>
        <p:nvCxnSpPr>
          <p:cNvPr id="36" name="Curved Connector 35"/>
          <p:cNvCxnSpPr>
            <a:stCxn id="35" idx="3"/>
            <a:endCxn id="40" idx="1"/>
          </p:cNvCxnSpPr>
          <p:nvPr/>
        </p:nvCxnSpPr>
        <p:spPr bwMode="auto">
          <a:xfrm flipV="1">
            <a:off x="1540369" y="2544777"/>
            <a:ext cx="506816" cy="217209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Rectangle 39"/>
          <p:cNvSpPr/>
          <p:nvPr/>
        </p:nvSpPr>
        <p:spPr bwMode="auto">
          <a:xfrm>
            <a:off x="2047185" y="2461959"/>
            <a:ext cx="152400" cy="16563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981331" y="2172578"/>
            <a:ext cx="1954381" cy="523220"/>
          </a:xfrm>
          <a:prstGeom prst="rect">
            <a:avLst/>
          </a:prstGeom>
          <a:solidFill>
            <a:srgbClr val="FFC000"/>
          </a:solid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1400" i="0" kern="1200" dirty="0" smtClean="0"/>
              <a:t>Arbitrary user-defined </a:t>
            </a:r>
          </a:p>
          <a:p>
            <a:pPr algn="ctr"/>
            <a:r>
              <a:rPr lang="en-US" sz="1400" dirty="0" smtClean="0"/>
              <a:t>B</a:t>
            </a:r>
            <a:r>
              <a:rPr lang="en-US" sz="1400" i="0" kern="1200" dirty="0" smtClean="0"/>
              <a:t>oolean expressions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921578" y="1905000"/>
            <a:ext cx="4801314" cy="1997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Bef>
                <a:spcPts val="0"/>
              </a:spcBef>
              <a:tabLst>
                <a:tab pos="282575" algn="l"/>
                <a:tab pos="687388" algn="l"/>
                <a:tab pos="1084263" algn="l"/>
              </a:tabLst>
            </a:pPr>
            <a:r>
              <a:rPr lang="en-US" sz="1400" b="1" noProof="1" smtClean="0">
                <a:latin typeface="Calibri" pitchFamily="34" charset="0"/>
              </a:rPr>
              <a:t>procedure </a:t>
            </a:r>
            <a:r>
              <a:rPr lang="en-US" sz="1400" noProof="1" smtClean="0">
                <a:latin typeface="Calibri" pitchFamily="34" charset="0"/>
              </a:rPr>
              <a:t>Push (This : </a:t>
            </a:r>
            <a:r>
              <a:rPr lang="en-US" sz="1400" b="1" noProof="1" smtClean="0">
                <a:latin typeface="Calibri" pitchFamily="34" charset="0"/>
              </a:rPr>
              <a:t>in out </a:t>
            </a:r>
            <a:r>
              <a:rPr lang="en-US" sz="1400" noProof="1" smtClean="0">
                <a:latin typeface="Calibri" pitchFamily="34" charset="0"/>
              </a:rPr>
              <a:t>Stack;  Value : Element) </a:t>
            </a:r>
            <a:r>
              <a:rPr lang="en-US" sz="1400" b="1" noProof="1" smtClean="0">
                <a:latin typeface="Calibri" pitchFamily="34" charset="0"/>
              </a:rPr>
              <a:t>with</a:t>
            </a:r>
          </a:p>
          <a:p>
            <a:pPr algn="l">
              <a:spcBef>
                <a:spcPts val="300"/>
              </a:spcBef>
              <a:tabLst>
                <a:tab pos="282575" algn="l"/>
                <a:tab pos="631825" algn="l"/>
                <a:tab pos="1084263" algn="l"/>
              </a:tabLst>
            </a:pPr>
            <a:r>
              <a:rPr lang="en-US" sz="1400" noProof="1" smtClean="0">
                <a:latin typeface="Calibri" pitchFamily="34" charset="0"/>
              </a:rPr>
              <a:t>	Pre  	=&gt; </a:t>
            </a:r>
            <a:r>
              <a:rPr lang="en-US" sz="1400" b="1" noProof="1" smtClean="0">
                <a:latin typeface="Calibri" pitchFamily="34" charset="0"/>
              </a:rPr>
              <a:t>not </a:t>
            </a:r>
            <a:r>
              <a:rPr lang="en-US" sz="1400" noProof="1" smtClean="0">
                <a:latin typeface="Calibri" pitchFamily="34" charset="0"/>
              </a:rPr>
              <a:t>Full (This),</a:t>
            </a:r>
          </a:p>
          <a:p>
            <a:pPr algn="l">
              <a:spcBef>
                <a:spcPts val="300"/>
              </a:spcBef>
              <a:tabLst>
                <a:tab pos="282575" algn="l"/>
                <a:tab pos="631825" algn="l"/>
                <a:tab pos="1084263" algn="l"/>
              </a:tabLst>
            </a:pPr>
            <a:r>
              <a:rPr lang="en-US" sz="1400" noProof="1" smtClean="0">
                <a:latin typeface="Calibri" pitchFamily="34" charset="0"/>
              </a:rPr>
              <a:t>	Post	=&gt; </a:t>
            </a:r>
            <a:r>
              <a:rPr lang="en-US" sz="1400" b="1" noProof="1" smtClean="0">
                <a:latin typeface="Calibri" pitchFamily="34" charset="0"/>
              </a:rPr>
              <a:t>not </a:t>
            </a:r>
            <a:r>
              <a:rPr lang="en-US" sz="1400" noProof="1" smtClean="0">
                <a:latin typeface="Calibri" pitchFamily="34" charset="0"/>
              </a:rPr>
              <a:t>Empty (This) </a:t>
            </a:r>
            <a:r>
              <a:rPr lang="en-US" sz="1400" b="1" noProof="1" smtClean="0">
                <a:latin typeface="Calibri" pitchFamily="34" charset="0"/>
              </a:rPr>
              <a:t>and </a:t>
            </a:r>
            <a:r>
              <a:rPr lang="en-US" sz="1400" noProof="1" smtClean="0">
                <a:latin typeface="Calibri" pitchFamily="34" charset="0"/>
              </a:rPr>
              <a:t>Top_Element (This) = Value;</a:t>
            </a:r>
          </a:p>
          <a:p>
            <a:pPr algn="l">
              <a:spcBef>
                <a:spcPts val="600"/>
              </a:spcBef>
              <a:tabLst>
                <a:tab pos="282575" algn="l"/>
                <a:tab pos="687388" algn="l"/>
                <a:tab pos="1084263" algn="l"/>
              </a:tabLst>
            </a:pPr>
            <a:r>
              <a:rPr lang="en-US" sz="1400" noProof="1" smtClean="0">
                <a:latin typeface="Calibri" pitchFamily="34" charset="0"/>
              </a:rPr>
              <a:t>…</a:t>
            </a:r>
          </a:p>
          <a:p>
            <a:pPr>
              <a:spcBef>
                <a:spcPts val="600"/>
              </a:spcBef>
              <a:tabLst>
                <a:tab pos="282575" algn="l"/>
                <a:tab pos="687388" algn="l"/>
                <a:tab pos="1084263" algn="l"/>
              </a:tabLst>
            </a:pPr>
            <a:r>
              <a:rPr lang="en-US" sz="1400" b="1" noProof="1" smtClean="0">
                <a:latin typeface="Calibri" pitchFamily="34" charset="0"/>
              </a:rPr>
              <a:t>function </a:t>
            </a:r>
            <a:r>
              <a:rPr lang="en-US" sz="1400" noProof="1" smtClean="0">
                <a:latin typeface="Calibri" pitchFamily="34" charset="0"/>
              </a:rPr>
              <a:t>Top_Element (This : Stack) </a:t>
            </a:r>
            <a:r>
              <a:rPr lang="en-US" sz="1400" b="1" noProof="1" smtClean="0">
                <a:latin typeface="Calibri" pitchFamily="34" charset="0"/>
              </a:rPr>
              <a:t>return </a:t>
            </a:r>
            <a:r>
              <a:rPr lang="en-US" sz="1400" noProof="1" smtClean="0">
                <a:latin typeface="Calibri" pitchFamily="34" charset="0"/>
              </a:rPr>
              <a:t>Element </a:t>
            </a:r>
            <a:r>
              <a:rPr lang="en-US" sz="1400" b="1" noProof="1">
                <a:latin typeface="Calibri" pitchFamily="34" charset="0"/>
              </a:rPr>
              <a:t>with</a:t>
            </a:r>
            <a:r>
              <a:rPr lang="en-US" sz="1400" noProof="1">
                <a:latin typeface="Calibri" pitchFamily="34" charset="0"/>
              </a:rPr>
              <a:t>	</a:t>
            </a:r>
            <a:endParaRPr lang="en-US" sz="1400" noProof="1" smtClean="0">
              <a:latin typeface="Calibri" pitchFamily="34" charset="0"/>
            </a:endParaRPr>
          </a:p>
          <a:p>
            <a:pPr>
              <a:spcBef>
                <a:spcPts val="300"/>
              </a:spcBef>
              <a:spcAft>
                <a:spcPts val="600"/>
              </a:spcAft>
              <a:tabLst>
                <a:tab pos="282575" algn="l"/>
                <a:tab pos="687388" algn="l"/>
                <a:tab pos="1084263" algn="l"/>
              </a:tabLst>
            </a:pPr>
            <a:r>
              <a:rPr lang="en-US" sz="1400" noProof="1">
                <a:latin typeface="Calibri" pitchFamily="34" charset="0"/>
              </a:rPr>
              <a:t>	</a:t>
            </a:r>
            <a:r>
              <a:rPr lang="en-US" sz="1400" noProof="1" smtClean="0">
                <a:latin typeface="Calibri" pitchFamily="34" charset="0"/>
              </a:rPr>
              <a:t>Pre </a:t>
            </a:r>
            <a:r>
              <a:rPr lang="en-US" sz="1400" noProof="1">
                <a:latin typeface="Calibri" pitchFamily="34" charset="0"/>
              </a:rPr>
              <a:t>=&gt; </a:t>
            </a:r>
            <a:r>
              <a:rPr lang="en-US" sz="1400" b="1" noProof="1">
                <a:latin typeface="Calibri" pitchFamily="34" charset="0"/>
              </a:rPr>
              <a:t>not </a:t>
            </a:r>
            <a:r>
              <a:rPr lang="en-US" sz="1400" noProof="1">
                <a:latin typeface="Calibri" pitchFamily="34" charset="0"/>
              </a:rPr>
              <a:t>Empty (This);</a:t>
            </a:r>
            <a:endParaRPr lang="en-US" sz="1400" noProof="1" smtClean="0">
              <a:latin typeface="Calibri" pitchFamily="34" charset="0"/>
            </a:endParaRPr>
          </a:p>
          <a:p>
            <a:pPr algn="l">
              <a:spcBef>
                <a:spcPts val="400"/>
              </a:spcBef>
              <a:tabLst>
                <a:tab pos="282575" algn="l"/>
                <a:tab pos="687388" algn="l"/>
                <a:tab pos="1084263" algn="l"/>
              </a:tabLst>
            </a:pPr>
            <a:r>
              <a:rPr lang="en-US" sz="1400" b="1" noProof="1" smtClean="0">
                <a:latin typeface="Calibri" pitchFamily="34" charset="0"/>
              </a:rPr>
              <a:t>function </a:t>
            </a:r>
            <a:r>
              <a:rPr lang="en-US" sz="1400" noProof="1" smtClean="0">
                <a:latin typeface="Calibri" pitchFamily="34" charset="0"/>
              </a:rPr>
              <a:t>Full (This </a:t>
            </a:r>
            <a:r>
              <a:rPr lang="en-US" sz="1400" noProof="1">
                <a:latin typeface="Calibri" pitchFamily="34" charset="0"/>
              </a:rPr>
              <a:t>: Stack) </a:t>
            </a:r>
            <a:r>
              <a:rPr lang="en-US" sz="1400" b="1" noProof="1" smtClean="0">
                <a:latin typeface="Calibri" pitchFamily="34" charset="0"/>
              </a:rPr>
              <a:t>return </a:t>
            </a:r>
            <a:r>
              <a:rPr lang="en-US" sz="1400" noProof="1" smtClean="0">
                <a:latin typeface="Calibri" pitchFamily="34" charset="0"/>
              </a:rPr>
              <a:t>Boolean</a:t>
            </a:r>
            <a:r>
              <a:rPr lang="en-US" sz="1400" b="1" noProof="1" smtClean="0">
                <a:latin typeface="Calibri" pitchFamily="34" charset="0"/>
              </a:rPr>
              <a:t>;</a:t>
            </a:r>
            <a:endParaRPr lang="en-US" sz="1400" b="1" noProof="1">
              <a:latin typeface="Calibri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967664" y="6092374"/>
            <a:ext cx="1954381" cy="523220"/>
          </a:xfrm>
          <a:prstGeom prst="rect">
            <a:avLst/>
          </a:prstGeom>
          <a:solidFill>
            <a:srgbClr val="FFC000"/>
          </a:solid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1400" i="0" kern="1200" dirty="0" smtClean="0"/>
              <a:t>Arbitrary user-defined </a:t>
            </a:r>
          </a:p>
          <a:p>
            <a:pPr algn="ctr"/>
            <a:r>
              <a:rPr lang="en-US" sz="1400" dirty="0" smtClean="0"/>
              <a:t>B</a:t>
            </a:r>
            <a:r>
              <a:rPr lang="en-US" sz="1400" i="0" kern="1200" dirty="0" smtClean="0"/>
              <a:t>oolean expression</a:t>
            </a:r>
          </a:p>
        </p:txBody>
      </p:sp>
      <p:cxnSp>
        <p:nvCxnSpPr>
          <p:cNvPr id="48" name="Curved Connector 47"/>
          <p:cNvCxnSpPr>
            <a:stCxn id="47" idx="1"/>
            <a:endCxn id="49" idx="2"/>
          </p:cNvCxnSpPr>
          <p:nvPr/>
        </p:nvCxnSpPr>
        <p:spPr bwMode="auto">
          <a:xfrm rot="10800000">
            <a:off x="4566506" y="5993766"/>
            <a:ext cx="1401158" cy="360218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5815264" y="5608340"/>
            <a:ext cx="152400" cy="16563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490306" y="5828130"/>
            <a:ext cx="152400" cy="16563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48792"/>
            <a:ext cx="554211" cy="64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20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Pre/Postcondition Semantics</a:t>
            </a:r>
            <a:endParaRPr lang="en-US" dirty="0"/>
          </a:p>
        </p:txBody>
      </p:sp>
      <p:sp>
        <p:nvSpPr>
          <p:cNvPr id="88" name="Content Placeholder 87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 smtClean="0"/>
              <a:t>If defined, evaluated automatically at run-time</a:t>
            </a:r>
          </a:p>
          <a:p>
            <a:r>
              <a:rPr lang="en-US" dirty="0" smtClean="0"/>
              <a:t>Each raises an exception if evaluates to False</a:t>
            </a:r>
            <a:endParaRPr lang="en-US" dirty="0"/>
          </a:p>
        </p:txBody>
      </p:sp>
      <p:sp>
        <p:nvSpPr>
          <p:cNvPr id="7" name="Flowchart: Process 6"/>
          <p:cNvSpPr/>
          <p:nvPr/>
        </p:nvSpPr>
        <p:spPr bwMode="auto">
          <a:xfrm>
            <a:off x="3605457" y="4400893"/>
            <a:ext cx="1721945" cy="338554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 smtClean="0"/>
              <a:t>Subprogram Call</a:t>
            </a:r>
            <a:endParaRPr lang="en-US" sz="1600" dirty="0"/>
          </a:p>
        </p:txBody>
      </p:sp>
      <p:sp>
        <p:nvSpPr>
          <p:cNvPr id="23" name="Flowchart: Decision 22"/>
          <p:cNvSpPr/>
          <p:nvPr/>
        </p:nvSpPr>
        <p:spPr bwMode="auto">
          <a:xfrm>
            <a:off x="3951846" y="3310802"/>
            <a:ext cx="1029166" cy="733663"/>
          </a:xfrm>
          <a:prstGeom prst="flowChartDecision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P</a:t>
            </a:r>
            <a:r>
              <a:rPr lang="en-US" sz="1600" b="1" dirty="0" smtClean="0">
                <a:solidFill>
                  <a:schemeClr val="bg1"/>
                </a:solidFill>
              </a:rPr>
              <a:t>re</a:t>
            </a:r>
            <a:endParaRPr lang="en-US" sz="1600" b="1" dirty="0">
              <a:solidFill>
                <a:schemeClr val="bg1"/>
              </a:solidFill>
            </a:endParaRPr>
          </a:p>
        </p:txBody>
      </p:sp>
      <p:cxnSp>
        <p:nvCxnSpPr>
          <p:cNvPr id="37" name="Straight Arrow Connector 36"/>
          <p:cNvCxnSpPr>
            <a:stCxn id="114" idx="2"/>
            <a:endCxn id="23" idx="0"/>
          </p:cNvCxnSpPr>
          <p:nvPr/>
        </p:nvCxnSpPr>
        <p:spPr bwMode="auto">
          <a:xfrm>
            <a:off x="4466429" y="2800352"/>
            <a:ext cx="0" cy="5104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9" name="Straight Arrow Connector 38"/>
          <p:cNvCxnSpPr>
            <a:stCxn id="23" idx="2"/>
            <a:endCxn id="7" idx="0"/>
          </p:cNvCxnSpPr>
          <p:nvPr/>
        </p:nvCxnSpPr>
        <p:spPr bwMode="auto">
          <a:xfrm>
            <a:off x="4466429" y="4044465"/>
            <a:ext cx="1" cy="3564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41" name="Straight Arrow Connector 40"/>
          <p:cNvCxnSpPr>
            <a:stCxn id="7" idx="2"/>
            <a:endCxn id="78" idx="0"/>
          </p:cNvCxnSpPr>
          <p:nvPr/>
        </p:nvCxnSpPr>
        <p:spPr bwMode="auto">
          <a:xfrm flipH="1">
            <a:off x="4466429" y="4739447"/>
            <a:ext cx="1" cy="3564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43" name="Straight Arrow Connector 42"/>
          <p:cNvCxnSpPr>
            <a:stCxn id="78" idx="2"/>
          </p:cNvCxnSpPr>
          <p:nvPr/>
        </p:nvCxnSpPr>
        <p:spPr bwMode="auto">
          <a:xfrm flipH="1">
            <a:off x="4465804" y="5829539"/>
            <a:ext cx="625" cy="57126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5" name="Flowchart: Process 64"/>
          <p:cNvSpPr/>
          <p:nvPr/>
        </p:nvSpPr>
        <p:spPr bwMode="auto">
          <a:xfrm>
            <a:off x="6629400" y="4192828"/>
            <a:ext cx="1609736" cy="830997"/>
          </a:xfrm>
          <a:prstGeom prst="flowChartProcess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 smtClean="0"/>
              <a:t>Raise</a:t>
            </a:r>
          </a:p>
          <a:p>
            <a:pPr algn="ctr"/>
            <a:r>
              <a:rPr lang="en-US" sz="1600" dirty="0" smtClean="0"/>
              <a:t>Assertion_Error</a:t>
            </a:r>
          </a:p>
          <a:p>
            <a:pPr algn="ctr"/>
            <a:r>
              <a:rPr lang="en-US" sz="1600" dirty="0" smtClean="0"/>
              <a:t>exception</a:t>
            </a:r>
            <a:endParaRPr lang="en-US" sz="1600" dirty="0"/>
          </a:p>
        </p:txBody>
      </p:sp>
      <p:cxnSp>
        <p:nvCxnSpPr>
          <p:cNvPr id="67" name="Straight Arrow Connector 66"/>
          <p:cNvCxnSpPr>
            <a:stCxn id="65" idx="3"/>
          </p:cNvCxnSpPr>
          <p:nvPr/>
        </p:nvCxnSpPr>
        <p:spPr bwMode="auto">
          <a:xfrm>
            <a:off x="8239136" y="4608327"/>
            <a:ext cx="5238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Elbow Connector 71"/>
          <p:cNvCxnSpPr>
            <a:stCxn id="23" idx="3"/>
            <a:endCxn id="65" idx="0"/>
          </p:cNvCxnSpPr>
          <p:nvPr/>
        </p:nvCxnSpPr>
        <p:spPr bwMode="auto">
          <a:xfrm>
            <a:off x="4981012" y="3677634"/>
            <a:ext cx="2453256" cy="515194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4" name="Elbow Connector 73"/>
          <p:cNvCxnSpPr>
            <a:stCxn id="78" idx="3"/>
            <a:endCxn id="65" idx="2"/>
          </p:cNvCxnSpPr>
          <p:nvPr/>
        </p:nvCxnSpPr>
        <p:spPr bwMode="auto">
          <a:xfrm flipV="1">
            <a:off x="4981012" y="5023825"/>
            <a:ext cx="2453256" cy="438883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5031449" y="3419476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0" kern="1200" dirty="0" smtClean="0"/>
              <a:t>False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031449" y="5199877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0" kern="1200" dirty="0" smtClean="0"/>
              <a:t>False</a:t>
            </a:r>
          </a:p>
        </p:txBody>
      </p:sp>
      <p:grpSp>
        <p:nvGrpSpPr>
          <p:cNvPr id="121" name="Group 120"/>
          <p:cNvGrpSpPr/>
          <p:nvPr/>
        </p:nvGrpSpPr>
        <p:grpSpPr>
          <a:xfrm>
            <a:off x="4199729" y="2581276"/>
            <a:ext cx="533400" cy="219076"/>
            <a:chOff x="3650457" y="1905000"/>
            <a:chExt cx="533400" cy="219076"/>
          </a:xfrm>
        </p:grpSpPr>
        <p:grpSp>
          <p:nvGrpSpPr>
            <p:cNvPr id="110" name="Group 109"/>
            <p:cNvGrpSpPr/>
            <p:nvPr/>
          </p:nvGrpSpPr>
          <p:grpSpPr>
            <a:xfrm>
              <a:off x="3741897" y="1976438"/>
              <a:ext cx="350521" cy="76200"/>
              <a:chOff x="3742600" y="5578702"/>
              <a:chExt cx="350521" cy="76200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111" name="Oval 110"/>
              <p:cNvSpPr/>
              <p:nvPr/>
            </p:nvSpPr>
            <p:spPr bwMode="auto">
              <a:xfrm flipV="1">
                <a:off x="3742600" y="5578702"/>
                <a:ext cx="45720" cy="76200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/>
              </a:ln>
              <a:effectLst/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/>
              <p:cNvSpPr/>
              <p:nvPr/>
            </p:nvSpPr>
            <p:spPr bwMode="auto">
              <a:xfrm flipV="1">
                <a:off x="3895000" y="5578702"/>
                <a:ext cx="45720" cy="76200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/>
              </a:ln>
              <a:effectLst/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/>
              <p:cNvSpPr/>
              <p:nvPr/>
            </p:nvSpPr>
            <p:spPr bwMode="auto">
              <a:xfrm flipV="1">
                <a:off x="4047401" y="5578702"/>
                <a:ext cx="45720" cy="76200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/>
              </a:ln>
              <a:effectLst/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4" name="Flowchart: Process 113"/>
            <p:cNvSpPr/>
            <p:nvPr/>
          </p:nvSpPr>
          <p:spPr bwMode="auto">
            <a:xfrm>
              <a:off x="3650457" y="1905000"/>
              <a:ext cx="533400" cy="219076"/>
            </a:xfrm>
            <a:prstGeom prst="flowChartProcess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Flowchart: Decision 77"/>
          <p:cNvSpPr/>
          <p:nvPr/>
        </p:nvSpPr>
        <p:spPr bwMode="auto">
          <a:xfrm>
            <a:off x="3951846" y="5095876"/>
            <a:ext cx="1029166" cy="733663"/>
          </a:xfrm>
          <a:prstGeom prst="flowChartDecision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P</a:t>
            </a:r>
            <a:r>
              <a:rPr lang="en-US" sz="1600" b="1" dirty="0" smtClean="0">
                <a:solidFill>
                  <a:schemeClr val="bg1"/>
                </a:solidFill>
              </a:rPr>
              <a:t>ost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260329" y="3043535"/>
            <a:ext cx="1029448" cy="33855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spAutoFit/>
          </a:bodyPr>
          <a:lstStyle>
            <a:defPPr>
              <a:defRPr lang="en-US"/>
            </a:defPPr>
            <a:lvl1pPr algn="ctr">
              <a:defRPr sz="1600"/>
            </a:lvl1pPr>
          </a:lstStyle>
          <a:p>
            <a:r>
              <a:rPr lang="en-US" dirty="0"/>
              <a:t>If </a:t>
            </a:r>
            <a:r>
              <a:rPr lang="en-US" dirty="0" smtClean="0"/>
              <a:t>defined</a:t>
            </a:r>
            <a:endParaRPr lang="en-US" dirty="0"/>
          </a:p>
        </p:txBody>
      </p:sp>
      <p:cxnSp>
        <p:nvCxnSpPr>
          <p:cNvPr id="71" name="Curved Connector 70"/>
          <p:cNvCxnSpPr>
            <a:stCxn id="68" idx="3"/>
            <a:endCxn id="73" idx="1"/>
          </p:cNvCxnSpPr>
          <p:nvPr/>
        </p:nvCxnSpPr>
        <p:spPr bwMode="auto">
          <a:xfrm>
            <a:off x="2289777" y="3212812"/>
            <a:ext cx="1302782" cy="92170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stealth"/>
          </a:ln>
          <a:effectLst/>
        </p:spPr>
      </p:cxnSp>
      <p:sp>
        <p:nvSpPr>
          <p:cNvPr id="73" name="Oval 72"/>
          <p:cNvSpPr/>
          <p:nvPr/>
        </p:nvSpPr>
        <p:spPr bwMode="auto">
          <a:xfrm>
            <a:off x="3581400" y="3286079"/>
            <a:ext cx="76200" cy="129078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1263694" y="5786735"/>
            <a:ext cx="1029448" cy="33855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spAutoFit/>
          </a:bodyPr>
          <a:lstStyle>
            <a:defPPr>
              <a:defRPr lang="en-US"/>
            </a:defPPr>
            <a:lvl1pPr algn="ctr">
              <a:defRPr sz="1600"/>
            </a:lvl1pPr>
          </a:lstStyle>
          <a:p>
            <a:r>
              <a:rPr lang="en-US" dirty="0"/>
              <a:t>If </a:t>
            </a:r>
            <a:r>
              <a:rPr lang="en-US" dirty="0" smtClean="0"/>
              <a:t>defined</a:t>
            </a:r>
            <a:endParaRPr lang="en-US" dirty="0"/>
          </a:p>
        </p:txBody>
      </p:sp>
      <p:cxnSp>
        <p:nvCxnSpPr>
          <p:cNvPr id="109" name="Curved Connector 108"/>
          <p:cNvCxnSpPr>
            <a:stCxn id="108" idx="3"/>
            <a:endCxn id="115" idx="3"/>
          </p:cNvCxnSpPr>
          <p:nvPr/>
        </p:nvCxnSpPr>
        <p:spPr bwMode="auto">
          <a:xfrm flipV="1">
            <a:off x="2293142" y="5825175"/>
            <a:ext cx="1302782" cy="130837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stealth"/>
          </a:ln>
          <a:effectLst/>
        </p:spPr>
      </p:cxnSp>
      <p:sp>
        <p:nvSpPr>
          <p:cNvPr id="115" name="Oval 114"/>
          <p:cNvSpPr/>
          <p:nvPr/>
        </p:nvSpPr>
        <p:spPr bwMode="auto">
          <a:xfrm>
            <a:off x="3584765" y="5715000"/>
            <a:ext cx="76200" cy="129078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62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(Incomplete) Pre &amp; Post Example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990600"/>
            <a:ext cx="4868192" cy="54938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87338" algn="l"/>
                <a:tab pos="515938" algn="l"/>
                <a:tab pos="744538" algn="l"/>
              </a:tabLst>
            </a:pPr>
            <a:r>
              <a:rPr lang="en-US" sz="1400" b="1" noProof="1">
                <a:latin typeface="Calibri" panose="020F0502020204030204" pitchFamily="34" charset="0"/>
              </a:rPr>
              <a:t>generic</a:t>
            </a:r>
          </a:p>
          <a:p>
            <a:pPr>
              <a:tabLst>
                <a:tab pos="287338" algn="l"/>
                <a:tab pos="515938" algn="l"/>
                <a:tab pos="744538" algn="l"/>
              </a:tabLst>
            </a:pPr>
            <a:r>
              <a:rPr lang="en-US" sz="1400" b="1" noProof="1">
                <a:latin typeface="Calibri" panose="020F0502020204030204" pitchFamily="34" charset="0"/>
              </a:rPr>
              <a:t>	type </a:t>
            </a:r>
            <a:r>
              <a:rPr lang="en-US" sz="1400" noProof="1">
                <a:latin typeface="Calibri" pitchFamily="34" charset="0"/>
              </a:rPr>
              <a:t>Element </a:t>
            </a:r>
            <a:r>
              <a:rPr lang="en-US" sz="1400" b="1" noProof="1">
                <a:latin typeface="Calibri" panose="020F0502020204030204" pitchFamily="34" charset="0"/>
              </a:rPr>
              <a:t>is private</a:t>
            </a:r>
            <a:r>
              <a:rPr lang="en-US" sz="1400" noProof="1">
                <a:latin typeface="Calibri" pitchFamily="34" charset="0"/>
              </a:rPr>
              <a:t>; </a:t>
            </a:r>
            <a:r>
              <a:rPr lang="en-US" sz="1400" b="1" noProof="1">
                <a:latin typeface="Calibri" panose="020F0502020204030204" pitchFamily="34" charset="0"/>
              </a:rPr>
              <a:t>  </a:t>
            </a:r>
            <a:endParaRPr lang="en-US" sz="1400" noProof="1">
              <a:latin typeface="Calibri" panose="020F0502020204030204" pitchFamily="34" charset="0"/>
            </a:endParaRPr>
          </a:p>
          <a:p>
            <a:pPr>
              <a:tabLst>
                <a:tab pos="227013" algn="l"/>
                <a:tab pos="461963" algn="l"/>
                <a:tab pos="860425" algn="l"/>
                <a:tab pos="1258888" algn="l"/>
              </a:tabLst>
            </a:pPr>
            <a:r>
              <a:rPr lang="en-US" sz="1400" b="1" noProof="1" smtClean="0">
                <a:latin typeface="Calibri" pitchFamily="34" charset="0"/>
              </a:rPr>
              <a:t>package </a:t>
            </a:r>
            <a:r>
              <a:rPr lang="en-US" sz="1400" noProof="1" smtClean="0">
                <a:latin typeface="Calibri" pitchFamily="34" charset="0"/>
              </a:rPr>
              <a:t>Bounded_Stacks </a:t>
            </a:r>
            <a:r>
              <a:rPr lang="en-US" sz="1400" b="1" noProof="1" smtClean="0">
                <a:latin typeface="Calibri" pitchFamily="34" charset="0"/>
              </a:rPr>
              <a:t>is</a:t>
            </a:r>
          </a:p>
          <a:p>
            <a:pPr>
              <a:tabLst>
                <a:tab pos="227013" algn="l"/>
                <a:tab pos="461963" algn="l"/>
                <a:tab pos="860425" algn="l"/>
                <a:tab pos="1258888" algn="l"/>
              </a:tabLst>
            </a:pPr>
            <a:endParaRPr lang="en-US" sz="1400" noProof="1" smtClean="0">
              <a:latin typeface="Calibri" pitchFamily="34" charset="0"/>
            </a:endParaRPr>
          </a:p>
          <a:p>
            <a:pPr>
              <a:tabLst>
                <a:tab pos="227013" algn="l"/>
                <a:tab pos="461963" algn="l"/>
                <a:tab pos="860425" algn="l"/>
                <a:tab pos="1258888" algn="l"/>
              </a:tabLst>
            </a:pPr>
            <a:r>
              <a:rPr lang="en-US" sz="1400" noProof="1" smtClean="0">
                <a:latin typeface="Calibri" pitchFamily="34" charset="0"/>
              </a:rPr>
              <a:t>	</a:t>
            </a:r>
            <a:r>
              <a:rPr lang="en-US" sz="1400" b="1" noProof="1" smtClean="0">
                <a:latin typeface="Calibri" pitchFamily="34" charset="0"/>
              </a:rPr>
              <a:t>type </a:t>
            </a:r>
            <a:r>
              <a:rPr lang="en-US" sz="1400" noProof="1" smtClean="0">
                <a:latin typeface="Calibri" pitchFamily="34" charset="0"/>
              </a:rPr>
              <a:t>Stack (Capacity : Positive) </a:t>
            </a:r>
            <a:r>
              <a:rPr lang="en-US" sz="1400" b="1" noProof="1" smtClean="0">
                <a:latin typeface="Calibri" pitchFamily="34" charset="0"/>
              </a:rPr>
              <a:t>is private</a:t>
            </a:r>
            <a:r>
              <a:rPr lang="en-US" sz="1400" noProof="1" smtClean="0">
                <a:latin typeface="Calibri" pitchFamily="34" charset="0"/>
              </a:rPr>
              <a:t>;</a:t>
            </a:r>
          </a:p>
          <a:p>
            <a:pPr>
              <a:tabLst>
                <a:tab pos="227013" algn="l"/>
                <a:tab pos="461963" algn="l"/>
                <a:tab pos="860425" algn="l"/>
                <a:tab pos="1258888" algn="l"/>
              </a:tabLst>
            </a:pPr>
            <a:endParaRPr lang="en-US" sz="1400" noProof="1" smtClean="0">
              <a:latin typeface="Calibri" pitchFamily="34" charset="0"/>
            </a:endParaRPr>
          </a:p>
          <a:p>
            <a:pPr>
              <a:tabLst>
                <a:tab pos="227013" algn="l"/>
                <a:tab pos="461963" algn="l"/>
                <a:tab pos="801688" algn="l"/>
                <a:tab pos="1258888" algn="l"/>
              </a:tabLst>
            </a:pPr>
            <a:r>
              <a:rPr lang="en-US" sz="1400" noProof="1" smtClean="0">
                <a:latin typeface="Calibri" pitchFamily="34" charset="0"/>
              </a:rPr>
              <a:t>	</a:t>
            </a:r>
            <a:r>
              <a:rPr lang="en-US" sz="1400" b="1" noProof="1" smtClean="0">
                <a:latin typeface="Calibri" pitchFamily="34" charset="0"/>
              </a:rPr>
              <a:t>procedure </a:t>
            </a:r>
            <a:r>
              <a:rPr lang="en-US" sz="1400" noProof="1" smtClean="0">
                <a:latin typeface="Calibri" pitchFamily="34" charset="0"/>
              </a:rPr>
              <a:t>Push (This : </a:t>
            </a:r>
            <a:r>
              <a:rPr lang="en-US" sz="1400" b="1" noProof="1" smtClean="0">
                <a:latin typeface="Calibri" pitchFamily="34" charset="0"/>
              </a:rPr>
              <a:t>in out </a:t>
            </a:r>
            <a:r>
              <a:rPr lang="en-US" sz="1400" noProof="1" smtClean="0">
                <a:latin typeface="Calibri" pitchFamily="34" charset="0"/>
              </a:rPr>
              <a:t>Stack;  Value : Element) </a:t>
            </a:r>
            <a:r>
              <a:rPr lang="en-US" sz="1400" b="1" noProof="1" smtClean="0">
                <a:latin typeface="Calibri" pitchFamily="34" charset="0"/>
              </a:rPr>
              <a:t>with</a:t>
            </a:r>
          </a:p>
          <a:p>
            <a:pPr>
              <a:spcBef>
                <a:spcPts val="200"/>
              </a:spcBef>
              <a:tabLst>
                <a:tab pos="227013" algn="l"/>
                <a:tab pos="461963" algn="l"/>
                <a:tab pos="801688" algn="l"/>
                <a:tab pos="1028700" algn="l"/>
                <a:tab pos="1258888" algn="l"/>
              </a:tabLst>
            </a:pPr>
            <a:r>
              <a:rPr lang="en-US" sz="1400" b="1" noProof="1">
                <a:latin typeface="Calibri" pitchFamily="34" charset="0"/>
              </a:rPr>
              <a:t>	</a:t>
            </a:r>
            <a:r>
              <a:rPr lang="en-US" sz="1400" noProof="1" smtClean="0">
                <a:latin typeface="Calibri" pitchFamily="34" charset="0"/>
              </a:rPr>
              <a:t>	Pre  	=&gt;	</a:t>
            </a:r>
            <a:r>
              <a:rPr lang="en-US" sz="1400" b="1" noProof="1" smtClean="0">
                <a:latin typeface="Calibri" pitchFamily="34" charset="0"/>
              </a:rPr>
              <a:t>not </a:t>
            </a:r>
            <a:r>
              <a:rPr lang="en-US" sz="1400" noProof="1" smtClean="0">
                <a:latin typeface="Calibri" pitchFamily="34" charset="0"/>
              </a:rPr>
              <a:t>Full (This),</a:t>
            </a:r>
          </a:p>
          <a:p>
            <a:pPr>
              <a:spcBef>
                <a:spcPts val="200"/>
              </a:spcBef>
              <a:tabLst>
                <a:tab pos="227013" algn="l"/>
                <a:tab pos="461963" algn="l"/>
                <a:tab pos="801688" algn="l"/>
                <a:tab pos="1028700" algn="l"/>
                <a:tab pos="1258888" algn="l"/>
              </a:tabLst>
            </a:pPr>
            <a:r>
              <a:rPr lang="en-US" sz="1400" noProof="1" smtClean="0">
                <a:latin typeface="Calibri" pitchFamily="34" charset="0"/>
              </a:rPr>
              <a:t>		Post	=&gt;	</a:t>
            </a:r>
            <a:r>
              <a:rPr lang="en-US" sz="1400" b="1" noProof="1" smtClean="0">
                <a:latin typeface="Calibri" pitchFamily="34" charset="0"/>
              </a:rPr>
              <a:t>not </a:t>
            </a:r>
            <a:r>
              <a:rPr lang="en-US" sz="1400" noProof="1" smtClean="0">
                <a:latin typeface="Calibri" pitchFamily="34" charset="0"/>
              </a:rPr>
              <a:t>Empty (This) </a:t>
            </a:r>
          </a:p>
          <a:p>
            <a:pPr>
              <a:spcBef>
                <a:spcPts val="200"/>
              </a:spcBef>
              <a:tabLst>
                <a:tab pos="227013" algn="l"/>
                <a:tab pos="461963" algn="l"/>
                <a:tab pos="801688" algn="l"/>
                <a:tab pos="1028700" algn="l"/>
                <a:tab pos="1258888" algn="l"/>
              </a:tabLst>
            </a:pPr>
            <a:r>
              <a:rPr lang="en-US" sz="1400" b="1" noProof="1">
                <a:latin typeface="Calibri" pitchFamily="34" charset="0"/>
              </a:rPr>
              <a:t>	</a:t>
            </a:r>
            <a:r>
              <a:rPr lang="en-US" sz="1400" b="1" noProof="1" smtClean="0">
                <a:latin typeface="Calibri" pitchFamily="34" charset="0"/>
              </a:rPr>
              <a:t>			and </a:t>
            </a:r>
            <a:r>
              <a:rPr lang="en-US" sz="1400" noProof="1" smtClean="0">
                <a:latin typeface="Calibri" pitchFamily="34" charset="0"/>
              </a:rPr>
              <a:t>Top_Element (This) = Value;</a:t>
            </a:r>
          </a:p>
          <a:p>
            <a:pPr>
              <a:tabLst>
                <a:tab pos="227013" algn="l"/>
                <a:tab pos="461963" algn="l"/>
                <a:tab pos="801688" algn="l"/>
                <a:tab pos="1258888" algn="l"/>
              </a:tabLst>
            </a:pPr>
            <a:endParaRPr lang="en-US" sz="1400" noProof="1" smtClean="0">
              <a:latin typeface="Calibri" pitchFamily="34" charset="0"/>
            </a:endParaRPr>
          </a:p>
          <a:p>
            <a:pPr>
              <a:tabLst>
                <a:tab pos="227013" algn="l"/>
                <a:tab pos="461963" algn="l"/>
                <a:tab pos="801688" algn="l"/>
                <a:tab pos="1258888" algn="l"/>
              </a:tabLst>
            </a:pPr>
            <a:r>
              <a:rPr lang="en-US" sz="1400" noProof="1" smtClean="0">
                <a:latin typeface="Calibri" pitchFamily="34" charset="0"/>
              </a:rPr>
              <a:t>	</a:t>
            </a:r>
            <a:r>
              <a:rPr lang="en-US" sz="1400" b="1" noProof="1" smtClean="0">
                <a:latin typeface="Calibri" pitchFamily="34" charset="0"/>
              </a:rPr>
              <a:t>procedure </a:t>
            </a:r>
            <a:r>
              <a:rPr lang="en-US" sz="1400" noProof="1" smtClean="0">
                <a:latin typeface="Calibri" pitchFamily="34" charset="0"/>
              </a:rPr>
              <a:t>Pop (This : </a:t>
            </a:r>
            <a:r>
              <a:rPr lang="en-US" sz="1400" b="1" noProof="1" smtClean="0">
                <a:latin typeface="Calibri" pitchFamily="34" charset="0"/>
              </a:rPr>
              <a:t>in out </a:t>
            </a:r>
            <a:r>
              <a:rPr lang="en-US" sz="1400" noProof="1" smtClean="0">
                <a:latin typeface="Calibri" pitchFamily="34" charset="0"/>
              </a:rPr>
              <a:t>Stack;  Value : </a:t>
            </a:r>
            <a:r>
              <a:rPr lang="en-US" sz="1400" b="1" noProof="1" smtClean="0">
                <a:latin typeface="Calibri" pitchFamily="34" charset="0"/>
              </a:rPr>
              <a:t>out </a:t>
            </a:r>
            <a:r>
              <a:rPr lang="en-US" sz="1400" noProof="1" smtClean="0">
                <a:latin typeface="Calibri" pitchFamily="34" charset="0"/>
              </a:rPr>
              <a:t>Element) </a:t>
            </a:r>
            <a:r>
              <a:rPr lang="en-US" sz="1400" b="1" noProof="1" smtClean="0">
                <a:latin typeface="Calibri" pitchFamily="34" charset="0"/>
              </a:rPr>
              <a:t>with</a:t>
            </a:r>
          </a:p>
          <a:p>
            <a:pPr>
              <a:spcBef>
                <a:spcPts val="200"/>
              </a:spcBef>
              <a:tabLst>
                <a:tab pos="227013" algn="l"/>
                <a:tab pos="461963" algn="l"/>
                <a:tab pos="801688" algn="l"/>
                <a:tab pos="1258888" algn="l"/>
              </a:tabLst>
            </a:pPr>
            <a:r>
              <a:rPr lang="en-US" sz="1400" b="1" noProof="1">
                <a:latin typeface="Calibri" pitchFamily="34" charset="0"/>
              </a:rPr>
              <a:t>	</a:t>
            </a:r>
            <a:r>
              <a:rPr lang="en-US" sz="1400" noProof="1" smtClean="0">
                <a:latin typeface="Calibri" pitchFamily="34" charset="0"/>
              </a:rPr>
              <a:t>	Pre	=&gt; </a:t>
            </a:r>
            <a:r>
              <a:rPr lang="en-US" sz="1400" b="1" noProof="1" smtClean="0">
                <a:latin typeface="Calibri" pitchFamily="34" charset="0"/>
              </a:rPr>
              <a:t>not </a:t>
            </a:r>
            <a:r>
              <a:rPr lang="en-US" sz="1400" noProof="1" smtClean="0">
                <a:latin typeface="Calibri" pitchFamily="34" charset="0"/>
              </a:rPr>
              <a:t>Empty (This),</a:t>
            </a:r>
          </a:p>
          <a:p>
            <a:pPr>
              <a:spcBef>
                <a:spcPts val="200"/>
              </a:spcBef>
              <a:tabLst>
                <a:tab pos="227013" algn="l"/>
                <a:tab pos="461963" algn="l"/>
                <a:tab pos="801688" algn="l"/>
                <a:tab pos="1258888" algn="l"/>
              </a:tabLst>
            </a:pPr>
            <a:r>
              <a:rPr lang="en-US" sz="1400" noProof="1" smtClean="0">
                <a:latin typeface="Calibri" pitchFamily="34" charset="0"/>
              </a:rPr>
              <a:t>		Post	=&gt; </a:t>
            </a:r>
            <a:r>
              <a:rPr lang="en-US" sz="1400" b="1" noProof="1" smtClean="0">
                <a:latin typeface="Calibri" pitchFamily="34" charset="0"/>
              </a:rPr>
              <a:t>not </a:t>
            </a:r>
            <a:r>
              <a:rPr lang="en-US" sz="1400" noProof="1" smtClean="0">
                <a:latin typeface="Calibri" pitchFamily="34" charset="0"/>
              </a:rPr>
              <a:t>Full (This);</a:t>
            </a:r>
          </a:p>
          <a:p>
            <a:pPr>
              <a:tabLst>
                <a:tab pos="227013" algn="l"/>
                <a:tab pos="461963" algn="l"/>
                <a:tab pos="860425" algn="l"/>
                <a:tab pos="1258888" algn="l"/>
              </a:tabLst>
            </a:pPr>
            <a:endParaRPr lang="en-US" sz="1400" noProof="1" smtClean="0">
              <a:latin typeface="Calibri" pitchFamily="34" charset="0"/>
            </a:endParaRPr>
          </a:p>
          <a:p>
            <a:pPr>
              <a:tabLst>
                <a:tab pos="227013" algn="l"/>
                <a:tab pos="461963" algn="l"/>
                <a:tab pos="860425" algn="l"/>
                <a:tab pos="1258888" algn="l"/>
              </a:tabLst>
            </a:pPr>
            <a:r>
              <a:rPr lang="en-US" sz="1400" noProof="1" smtClean="0">
                <a:latin typeface="Calibri" pitchFamily="34" charset="0"/>
              </a:rPr>
              <a:t>	</a:t>
            </a:r>
            <a:r>
              <a:rPr lang="en-US" sz="1400" b="1" noProof="1" smtClean="0">
                <a:latin typeface="Calibri" pitchFamily="34" charset="0"/>
              </a:rPr>
              <a:t>function </a:t>
            </a:r>
            <a:r>
              <a:rPr lang="en-US" sz="1400" noProof="1" smtClean="0">
                <a:latin typeface="Calibri" pitchFamily="34" charset="0"/>
              </a:rPr>
              <a:t>Top_Element (This : Stack) </a:t>
            </a:r>
            <a:r>
              <a:rPr lang="en-US" sz="1400" b="1" noProof="1" smtClean="0">
                <a:latin typeface="Calibri" pitchFamily="34" charset="0"/>
              </a:rPr>
              <a:t>return </a:t>
            </a:r>
            <a:r>
              <a:rPr lang="en-US" sz="1400" noProof="1" smtClean="0">
                <a:latin typeface="Calibri" pitchFamily="34" charset="0"/>
              </a:rPr>
              <a:t>Element </a:t>
            </a:r>
            <a:r>
              <a:rPr lang="en-US" sz="1400" b="1" noProof="1" smtClean="0">
                <a:latin typeface="Calibri" pitchFamily="34" charset="0"/>
              </a:rPr>
              <a:t>with</a:t>
            </a:r>
          </a:p>
          <a:p>
            <a:pPr>
              <a:spcBef>
                <a:spcPts val="200"/>
              </a:spcBef>
              <a:tabLst>
                <a:tab pos="227013" algn="l"/>
                <a:tab pos="461963" algn="l"/>
                <a:tab pos="860425" algn="l"/>
                <a:tab pos="1258888" algn="l"/>
              </a:tabLst>
            </a:pPr>
            <a:r>
              <a:rPr lang="en-US" sz="1400" noProof="1" smtClean="0">
                <a:latin typeface="Calibri" pitchFamily="34" charset="0"/>
              </a:rPr>
              <a:t>		Pre =&gt; </a:t>
            </a:r>
            <a:r>
              <a:rPr lang="en-US" sz="1400" b="1" noProof="1" smtClean="0">
                <a:latin typeface="Calibri" pitchFamily="34" charset="0"/>
              </a:rPr>
              <a:t>not </a:t>
            </a:r>
            <a:r>
              <a:rPr lang="en-US" sz="1400" noProof="1" smtClean="0">
                <a:latin typeface="Calibri" pitchFamily="34" charset="0"/>
              </a:rPr>
              <a:t>Empty (This);</a:t>
            </a:r>
          </a:p>
          <a:p>
            <a:pPr>
              <a:tabLst>
                <a:tab pos="227013" algn="l"/>
                <a:tab pos="461963" algn="l"/>
                <a:tab pos="860425" algn="l"/>
                <a:tab pos="1258888" algn="l"/>
              </a:tabLst>
            </a:pPr>
            <a:endParaRPr lang="en-US" sz="1400" noProof="1">
              <a:latin typeface="Calibri" pitchFamily="34" charset="0"/>
            </a:endParaRPr>
          </a:p>
          <a:p>
            <a:pPr>
              <a:tabLst>
                <a:tab pos="227013" algn="l"/>
                <a:tab pos="461963" algn="l"/>
                <a:tab pos="860425" algn="l"/>
                <a:tab pos="1258888" algn="l"/>
              </a:tabLst>
            </a:pPr>
            <a:r>
              <a:rPr lang="en-US" sz="1400" noProof="1">
                <a:latin typeface="Calibri" pitchFamily="34" charset="0"/>
              </a:rPr>
              <a:t>	</a:t>
            </a:r>
            <a:r>
              <a:rPr lang="en-US" sz="1400" b="1" noProof="1">
                <a:latin typeface="Calibri" pitchFamily="34" charset="0"/>
              </a:rPr>
              <a:t>function </a:t>
            </a:r>
            <a:r>
              <a:rPr lang="en-US" sz="1400" noProof="1">
                <a:latin typeface="Calibri" pitchFamily="34" charset="0"/>
              </a:rPr>
              <a:t>Empty (This : Stack) </a:t>
            </a:r>
            <a:r>
              <a:rPr lang="en-US" sz="1400" b="1" noProof="1">
                <a:latin typeface="Calibri" pitchFamily="34" charset="0"/>
              </a:rPr>
              <a:t>return </a:t>
            </a:r>
            <a:r>
              <a:rPr lang="en-US" sz="1400" noProof="1">
                <a:latin typeface="Calibri" pitchFamily="34" charset="0"/>
              </a:rPr>
              <a:t>Boolean;</a:t>
            </a:r>
          </a:p>
          <a:p>
            <a:pPr>
              <a:tabLst>
                <a:tab pos="227013" algn="l"/>
                <a:tab pos="461963" algn="l"/>
                <a:tab pos="860425" algn="l"/>
                <a:tab pos="1258888" algn="l"/>
              </a:tabLst>
            </a:pPr>
            <a:endParaRPr lang="en-US" sz="1400" noProof="1">
              <a:latin typeface="Calibri" pitchFamily="34" charset="0"/>
            </a:endParaRPr>
          </a:p>
          <a:p>
            <a:pPr>
              <a:tabLst>
                <a:tab pos="227013" algn="l"/>
                <a:tab pos="461963" algn="l"/>
                <a:tab pos="860425" algn="l"/>
                <a:tab pos="1258888" algn="l"/>
              </a:tabLst>
            </a:pPr>
            <a:r>
              <a:rPr lang="en-US" sz="1400" noProof="1">
                <a:latin typeface="Calibri" pitchFamily="34" charset="0"/>
              </a:rPr>
              <a:t>	</a:t>
            </a:r>
            <a:r>
              <a:rPr lang="en-US" sz="1400" b="1" noProof="1">
                <a:latin typeface="Calibri" pitchFamily="34" charset="0"/>
              </a:rPr>
              <a:t>function </a:t>
            </a:r>
            <a:r>
              <a:rPr lang="en-US" sz="1400" noProof="1">
                <a:latin typeface="Calibri" pitchFamily="34" charset="0"/>
              </a:rPr>
              <a:t>Full (This : Stack) </a:t>
            </a:r>
            <a:r>
              <a:rPr lang="en-US" sz="1400" b="1" noProof="1">
                <a:latin typeface="Calibri" pitchFamily="34" charset="0"/>
              </a:rPr>
              <a:t>return </a:t>
            </a:r>
            <a:r>
              <a:rPr lang="en-US" sz="1400" noProof="1">
                <a:latin typeface="Calibri" pitchFamily="34" charset="0"/>
              </a:rPr>
              <a:t>Boolean</a:t>
            </a:r>
            <a:r>
              <a:rPr lang="en-US" sz="1400" noProof="1" smtClean="0">
                <a:latin typeface="Calibri" pitchFamily="34" charset="0"/>
              </a:rPr>
              <a:t>;</a:t>
            </a:r>
          </a:p>
          <a:p>
            <a:pPr>
              <a:tabLst>
                <a:tab pos="227013" algn="l"/>
                <a:tab pos="461963" algn="l"/>
                <a:tab pos="860425" algn="l"/>
                <a:tab pos="1258888" algn="l"/>
              </a:tabLst>
            </a:pPr>
            <a:endParaRPr lang="en-US" sz="1400" b="1" noProof="1" smtClean="0">
              <a:latin typeface="Calibri" pitchFamily="34" charset="0"/>
            </a:endParaRPr>
          </a:p>
          <a:p>
            <a:pPr>
              <a:spcAft>
                <a:spcPts val="600"/>
              </a:spcAft>
              <a:tabLst>
                <a:tab pos="227013" algn="l"/>
                <a:tab pos="461963" algn="l"/>
                <a:tab pos="860425" algn="l"/>
                <a:tab pos="1258888" algn="l"/>
              </a:tabLst>
            </a:pPr>
            <a:r>
              <a:rPr lang="en-US" sz="1400" noProof="1" smtClean="0">
                <a:latin typeface="Calibri" pitchFamily="34" charset="0"/>
              </a:rPr>
              <a:t>	…</a:t>
            </a:r>
          </a:p>
          <a:p>
            <a:pPr>
              <a:tabLst>
                <a:tab pos="227013" algn="l"/>
                <a:tab pos="461963" algn="l"/>
                <a:tab pos="860425" algn="l"/>
                <a:tab pos="1258888" algn="l"/>
              </a:tabLst>
            </a:pPr>
            <a:r>
              <a:rPr lang="en-US" sz="1400" b="1" noProof="1" smtClean="0">
                <a:latin typeface="Calibri" pitchFamily="34" charset="0"/>
              </a:rPr>
              <a:t>end </a:t>
            </a:r>
            <a:r>
              <a:rPr lang="en-US" sz="1400" noProof="1" smtClean="0">
                <a:latin typeface="Calibri" pitchFamily="34" charset="0"/>
              </a:rPr>
              <a:t>Bounded_Stacks;</a:t>
            </a:r>
            <a:endParaRPr lang="en-US" sz="1400" noProof="1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57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 </a:t>
            </a:r>
            <a:r>
              <a:rPr lang="en-US" dirty="0" smtClean="0"/>
              <a:t>&amp; Post </a:t>
            </a:r>
            <a:r>
              <a:rPr lang="en-US" dirty="0" smtClean="0"/>
              <a:t>Example Body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53879" y="1137077"/>
            <a:ext cx="5236242" cy="53399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85750" algn="l"/>
                <a:tab pos="569913" algn="l"/>
                <a:tab pos="747713" algn="l"/>
              </a:tabLst>
            </a:pPr>
            <a:r>
              <a:rPr lang="en-US" sz="1600" b="1" noProof="1" smtClean="0">
                <a:latin typeface="Calibri" panose="020F0502020204030204" pitchFamily="34" charset="0"/>
              </a:rPr>
              <a:t>package body </a:t>
            </a:r>
            <a:r>
              <a:rPr lang="en-US" sz="1600" noProof="1" smtClean="0">
                <a:latin typeface="Calibri" panose="020F0502020204030204" pitchFamily="34" charset="0"/>
              </a:rPr>
              <a:t>Bounded_Stacks </a:t>
            </a:r>
            <a:r>
              <a:rPr lang="en-US" sz="1600" b="1" noProof="1" smtClean="0">
                <a:latin typeface="Calibri" panose="020F0502020204030204" pitchFamily="34" charset="0"/>
              </a:rPr>
              <a:t>is</a:t>
            </a:r>
            <a:endParaRPr lang="en-US" sz="1600" b="1" noProof="1" smtClean="0">
              <a:latin typeface="Calibri" panose="020F0502020204030204" pitchFamily="34" charset="0"/>
            </a:endParaRPr>
          </a:p>
          <a:p>
            <a:pPr>
              <a:tabLst>
                <a:tab pos="285750" algn="l"/>
                <a:tab pos="569913" algn="l"/>
                <a:tab pos="747713" algn="l"/>
              </a:tabLst>
            </a:pPr>
            <a:endParaRPr lang="en-US" sz="1600" noProof="1" smtClean="0">
              <a:latin typeface="Calibri" panose="020F0502020204030204" pitchFamily="34" charset="0"/>
            </a:endParaRPr>
          </a:p>
          <a:p>
            <a:pPr>
              <a:tabLst>
                <a:tab pos="285750" algn="l"/>
                <a:tab pos="569913" algn="l"/>
                <a:tab pos="747713" algn="l"/>
              </a:tabLst>
            </a:pPr>
            <a:r>
              <a:rPr lang="en-US" sz="1600" b="1" noProof="1" smtClean="0">
                <a:latin typeface="Calibri" panose="020F0502020204030204" pitchFamily="34" charset="0"/>
              </a:rPr>
              <a:t>	procedure </a:t>
            </a:r>
            <a:r>
              <a:rPr lang="en-US" sz="1600" noProof="1" smtClean="0">
                <a:latin typeface="Calibri" panose="020F0502020204030204" pitchFamily="34" charset="0"/>
              </a:rPr>
              <a:t>Reset (This : </a:t>
            </a:r>
            <a:r>
              <a:rPr lang="en-US" sz="1600" b="1" noProof="1" smtClean="0">
                <a:latin typeface="Calibri" panose="020F0502020204030204" pitchFamily="34" charset="0"/>
              </a:rPr>
              <a:t>in out </a:t>
            </a:r>
            <a:r>
              <a:rPr lang="en-US" sz="1600" noProof="1" smtClean="0">
                <a:latin typeface="Calibri" panose="020F0502020204030204" pitchFamily="34" charset="0"/>
              </a:rPr>
              <a:t>Stack) </a:t>
            </a:r>
            <a:r>
              <a:rPr lang="en-US" sz="1600" b="1" noProof="1" smtClean="0">
                <a:latin typeface="Calibri" panose="020F0502020204030204" pitchFamily="34" charset="0"/>
              </a:rPr>
              <a:t>is</a:t>
            </a:r>
            <a:endParaRPr lang="en-US" sz="1600" b="1" noProof="1" smtClean="0">
              <a:latin typeface="Calibri" panose="020F0502020204030204" pitchFamily="34" charset="0"/>
            </a:endParaRPr>
          </a:p>
          <a:p>
            <a:pPr>
              <a:tabLst>
                <a:tab pos="285750" algn="l"/>
                <a:tab pos="569913" algn="l"/>
                <a:tab pos="747713" algn="l"/>
              </a:tabLst>
            </a:pPr>
            <a:r>
              <a:rPr lang="en-US" sz="1600" b="1" noProof="1" smtClean="0">
                <a:latin typeface="Calibri" panose="020F0502020204030204" pitchFamily="34" charset="0"/>
              </a:rPr>
              <a:t>	begin</a:t>
            </a:r>
            <a:endParaRPr lang="en-US" sz="1600" b="1" noProof="1" smtClean="0">
              <a:latin typeface="Calibri" panose="020F0502020204030204" pitchFamily="34" charset="0"/>
            </a:endParaRPr>
          </a:p>
          <a:p>
            <a:pPr>
              <a:tabLst>
                <a:tab pos="285750" algn="l"/>
                <a:tab pos="569913" algn="l"/>
                <a:tab pos="747713" algn="l"/>
              </a:tabLst>
            </a:pPr>
            <a:r>
              <a:rPr lang="en-US" sz="1600" noProof="1" smtClean="0">
                <a:latin typeface="Calibri" panose="020F0502020204030204" pitchFamily="34" charset="0"/>
              </a:rPr>
              <a:t>		This.Top := 0;</a:t>
            </a:r>
            <a:endParaRPr lang="en-US" sz="1600" noProof="1" smtClean="0">
              <a:latin typeface="Calibri" panose="020F0502020204030204" pitchFamily="34" charset="0"/>
            </a:endParaRPr>
          </a:p>
          <a:p>
            <a:pPr>
              <a:tabLst>
                <a:tab pos="285750" algn="l"/>
                <a:tab pos="569913" algn="l"/>
                <a:tab pos="747713" algn="l"/>
              </a:tabLst>
            </a:pPr>
            <a:r>
              <a:rPr lang="en-US" sz="1600" b="1" noProof="1" smtClean="0">
                <a:latin typeface="Calibri" panose="020F0502020204030204" pitchFamily="34" charset="0"/>
              </a:rPr>
              <a:t>	end </a:t>
            </a:r>
            <a:r>
              <a:rPr lang="en-US" sz="1600" noProof="1" smtClean="0">
                <a:latin typeface="Calibri" panose="020F0502020204030204" pitchFamily="34" charset="0"/>
              </a:rPr>
              <a:t>Reset;</a:t>
            </a:r>
            <a:endParaRPr lang="en-US" sz="1600" noProof="1" smtClean="0">
              <a:latin typeface="Calibri" panose="020F0502020204030204" pitchFamily="34" charset="0"/>
            </a:endParaRPr>
          </a:p>
          <a:p>
            <a:pPr>
              <a:tabLst>
                <a:tab pos="285750" algn="l"/>
                <a:tab pos="569913" algn="l"/>
                <a:tab pos="747713" algn="l"/>
              </a:tabLst>
            </a:pPr>
            <a:endParaRPr lang="en-US" sz="1600" noProof="1" smtClean="0">
              <a:latin typeface="Calibri" panose="020F0502020204030204" pitchFamily="34" charset="0"/>
            </a:endParaRPr>
          </a:p>
          <a:p>
            <a:pPr>
              <a:tabLst>
                <a:tab pos="285750" algn="l"/>
                <a:tab pos="569913" algn="l"/>
                <a:tab pos="747713" algn="l"/>
              </a:tabLst>
            </a:pPr>
            <a:r>
              <a:rPr lang="en-US" sz="1600" b="1" noProof="1" smtClean="0">
                <a:latin typeface="Calibri" panose="020F0502020204030204" pitchFamily="34" charset="0"/>
              </a:rPr>
              <a:t>	procedure </a:t>
            </a:r>
            <a:r>
              <a:rPr lang="en-US" sz="1600" noProof="1" smtClean="0">
                <a:latin typeface="Calibri" panose="020F0502020204030204" pitchFamily="34" charset="0"/>
              </a:rPr>
              <a:t>Push (This : </a:t>
            </a:r>
            <a:r>
              <a:rPr lang="en-US" sz="1600" b="1" noProof="1" smtClean="0">
                <a:latin typeface="Calibri" panose="020F0502020204030204" pitchFamily="34" charset="0"/>
              </a:rPr>
              <a:t>in out </a:t>
            </a:r>
            <a:r>
              <a:rPr lang="en-US" sz="1600" noProof="1" smtClean="0">
                <a:latin typeface="Calibri" panose="020F0502020204030204" pitchFamily="34" charset="0"/>
              </a:rPr>
              <a:t>Stack;  Item : Element) </a:t>
            </a:r>
            <a:r>
              <a:rPr lang="en-US" sz="1600" b="1" noProof="1" smtClean="0">
                <a:latin typeface="Calibri" panose="020F0502020204030204" pitchFamily="34" charset="0"/>
              </a:rPr>
              <a:t>is</a:t>
            </a:r>
            <a:endParaRPr lang="en-US" sz="1600" b="1" noProof="1" smtClean="0">
              <a:latin typeface="Calibri" panose="020F0502020204030204" pitchFamily="34" charset="0"/>
            </a:endParaRPr>
          </a:p>
          <a:p>
            <a:pPr>
              <a:tabLst>
                <a:tab pos="285750" algn="l"/>
                <a:tab pos="569913" algn="l"/>
                <a:tab pos="747713" algn="l"/>
              </a:tabLst>
            </a:pPr>
            <a:r>
              <a:rPr lang="en-US" sz="1600" b="1" noProof="1" smtClean="0">
                <a:latin typeface="Calibri" panose="020F0502020204030204" pitchFamily="34" charset="0"/>
              </a:rPr>
              <a:t>	begin</a:t>
            </a:r>
            <a:endParaRPr lang="en-US" sz="1600" b="1" noProof="1" smtClean="0">
              <a:latin typeface="Calibri" panose="020F0502020204030204" pitchFamily="34" charset="0"/>
            </a:endParaRPr>
          </a:p>
          <a:p>
            <a:pPr>
              <a:tabLst>
                <a:tab pos="285750" algn="l"/>
                <a:tab pos="569913" algn="l"/>
                <a:tab pos="747713" algn="l"/>
              </a:tabLst>
            </a:pPr>
            <a:r>
              <a:rPr lang="en-US" sz="1600" noProof="1" smtClean="0">
                <a:latin typeface="Calibri" panose="020F0502020204030204" pitchFamily="34" charset="0"/>
              </a:rPr>
              <a:t>		This.Top := This.Top + 1;</a:t>
            </a:r>
            <a:endParaRPr lang="en-US" sz="1600" noProof="1" smtClean="0">
              <a:latin typeface="Calibri" panose="020F0502020204030204" pitchFamily="34" charset="0"/>
            </a:endParaRPr>
          </a:p>
          <a:p>
            <a:pPr>
              <a:tabLst>
                <a:tab pos="285750" algn="l"/>
                <a:tab pos="569913" algn="l"/>
                <a:tab pos="747713" algn="l"/>
              </a:tabLst>
            </a:pPr>
            <a:r>
              <a:rPr lang="en-US" sz="1600" noProof="1" smtClean="0">
                <a:latin typeface="Calibri" panose="020F0502020204030204" pitchFamily="34" charset="0"/>
              </a:rPr>
              <a:t>		This.Values (This.Top) := Item;</a:t>
            </a:r>
            <a:endParaRPr lang="en-US" sz="1600" noProof="1" smtClean="0">
              <a:latin typeface="Calibri" panose="020F0502020204030204" pitchFamily="34" charset="0"/>
            </a:endParaRPr>
          </a:p>
          <a:p>
            <a:pPr>
              <a:tabLst>
                <a:tab pos="285750" algn="l"/>
                <a:tab pos="569913" algn="l"/>
                <a:tab pos="747713" algn="l"/>
              </a:tabLst>
            </a:pPr>
            <a:r>
              <a:rPr lang="en-US" sz="1600" b="1" noProof="1" smtClean="0">
                <a:latin typeface="Calibri" panose="020F0502020204030204" pitchFamily="34" charset="0"/>
              </a:rPr>
              <a:t>	end </a:t>
            </a:r>
            <a:r>
              <a:rPr lang="en-US" sz="1600" noProof="1" smtClean="0">
                <a:latin typeface="Calibri" panose="020F0502020204030204" pitchFamily="34" charset="0"/>
              </a:rPr>
              <a:t>Push;</a:t>
            </a:r>
            <a:endParaRPr lang="en-US" sz="1600" noProof="1" smtClean="0">
              <a:latin typeface="Calibri" panose="020F0502020204030204" pitchFamily="34" charset="0"/>
            </a:endParaRPr>
          </a:p>
          <a:p>
            <a:pPr>
              <a:tabLst>
                <a:tab pos="285750" algn="l"/>
                <a:tab pos="569913" algn="l"/>
                <a:tab pos="747713" algn="l"/>
              </a:tabLst>
            </a:pPr>
            <a:endParaRPr lang="en-US" sz="1600" noProof="1" smtClean="0">
              <a:latin typeface="Calibri" panose="020F0502020204030204" pitchFamily="34" charset="0"/>
            </a:endParaRPr>
          </a:p>
          <a:p>
            <a:pPr>
              <a:tabLst>
                <a:tab pos="285750" algn="l"/>
                <a:tab pos="569913" algn="l"/>
                <a:tab pos="747713" algn="l"/>
              </a:tabLst>
            </a:pPr>
            <a:r>
              <a:rPr lang="en-US" sz="1600" b="1" noProof="1" smtClean="0">
                <a:latin typeface="Calibri" panose="020F0502020204030204" pitchFamily="34" charset="0"/>
              </a:rPr>
              <a:t>	procedure </a:t>
            </a:r>
            <a:r>
              <a:rPr lang="en-US" sz="1600" noProof="1" smtClean="0">
                <a:latin typeface="Calibri" panose="020F0502020204030204" pitchFamily="34" charset="0"/>
              </a:rPr>
              <a:t>Pop (This : </a:t>
            </a:r>
            <a:r>
              <a:rPr lang="en-US" sz="1600" b="1" noProof="1" smtClean="0">
                <a:latin typeface="Calibri" panose="020F0502020204030204" pitchFamily="34" charset="0"/>
              </a:rPr>
              <a:t>in out </a:t>
            </a:r>
            <a:r>
              <a:rPr lang="en-US" sz="1600" noProof="1" smtClean="0">
                <a:latin typeface="Calibri" panose="020F0502020204030204" pitchFamily="34" charset="0"/>
              </a:rPr>
              <a:t>Stack;  Item : </a:t>
            </a:r>
            <a:r>
              <a:rPr lang="en-US" sz="1600" b="1" noProof="1" smtClean="0">
                <a:latin typeface="Calibri" panose="020F0502020204030204" pitchFamily="34" charset="0"/>
              </a:rPr>
              <a:t>out </a:t>
            </a:r>
            <a:r>
              <a:rPr lang="en-US" sz="1600" noProof="1" smtClean="0">
                <a:latin typeface="Calibri" panose="020F0502020204030204" pitchFamily="34" charset="0"/>
              </a:rPr>
              <a:t>Element) </a:t>
            </a:r>
            <a:r>
              <a:rPr lang="en-US" sz="1600" b="1" noProof="1" smtClean="0">
                <a:latin typeface="Calibri" panose="020F0502020204030204" pitchFamily="34" charset="0"/>
              </a:rPr>
              <a:t>is</a:t>
            </a:r>
            <a:endParaRPr lang="en-US" sz="1600" b="1" noProof="1" smtClean="0">
              <a:latin typeface="Calibri" panose="020F0502020204030204" pitchFamily="34" charset="0"/>
            </a:endParaRPr>
          </a:p>
          <a:p>
            <a:pPr>
              <a:tabLst>
                <a:tab pos="285750" algn="l"/>
                <a:tab pos="569913" algn="l"/>
                <a:tab pos="747713" algn="l"/>
              </a:tabLst>
            </a:pPr>
            <a:r>
              <a:rPr lang="en-US" sz="1600" b="1" noProof="1" smtClean="0">
                <a:latin typeface="Calibri" panose="020F0502020204030204" pitchFamily="34" charset="0"/>
              </a:rPr>
              <a:t>	begin</a:t>
            </a:r>
            <a:endParaRPr lang="en-US" sz="1600" b="1" noProof="1">
              <a:latin typeface="Calibri" panose="020F0502020204030204" pitchFamily="34" charset="0"/>
            </a:endParaRPr>
          </a:p>
          <a:p>
            <a:pPr>
              <a:tabLst>
                <a:tab pos="285750" algn="l"/>
                <a:tab pos="569913" algn="l"/>
                <a:tab pos="747713" algn="l"/>
              </a:tabLst>
            </a:pPr>
            <a:r>
              <a:rPr lang="en-US" sz="1600" b="1" noProof="1" smtClean="0">
                <a:latin typeface="Calibri" panose="020F0502020204030204" pitchFamily="34" charset="0"/>
              </a:rPr>
              <a:t>		</a:t>
            </a:r>
            <a:r>
              <a:rPr lang="en-US" sz="1600" noProof="1" smtClean="0">
                <a:latin typeface="Calibri" panose="020F0502020204030204" pitchFamily="34" charset="0"/>
              </a:rPr>
              <a:t>Item := This.Values (This.Top);</a:t>
            </a:r>
            <a:endParaRPr lang="en-US" sz="1600" noProof="1" smtClean="0">
              <a:latin typeface="Calibri" panose="020F0502020204030204" pitchFamily="34" charset="0"/>
            </a:endParaRPr>
          </a:p>
          <a:p>
            <a:pPr>
              <a:tabLst>
                <a:tab pos="285750" algn="l"/>
                <a:tab pos="569913" algn="l"/>
                <a:tab pos="747713" algn="l"/>
              </a:tabLst>
            </a:pPr>
            <a:r>
              <a:rPr lang="en-US" sz="1600" noProof="1">
                <a:latin typeface="Calibri" panose="020F0502020204030204" pitchFamily="34" charset="0"/>
              </a:rPr>
              <a:t>	</a:t>
            </a:r>
            <a:r>
              <a:rPr lang="en-US" sz="1600" noProof="1" smtClean="0">
                <a:latin typeface="Calibri" panose="020F0502020204030204" pitchFamily="34" charset="0"/>
              </a:rPr>
              <a:t>	This.Top := This.Top - 1;</a:t>
            </a:r>
            <a:endParaRPr lang="en-US" sz="1600" noProof="1" smtClean="0">
              <a:latin typeface="Calibri" panose="020F0502020204030204" pitchFamily="34" charset="0"/>
            </a:endParaRPr>
          </a:p>
          <a:p>
            <a:pPr>
              <a:tabLst>
                <a:tab pos="285750" algn="l"/>
                <a:tab pos="569913" algn="l"/>
                <a:tab pos="747713" algn="l"/>
              </a:tabLst>
            </a:pPr>
            <a:r>
              <a:rPr lang="en-US" sz="1600" b="1" noProof="1" smtClean="0">
                <a:latin typeface="Calibri" panose="020F0502020204030204" pitchFamily="34" charset="0"/>
              </a:rPr>
              <a:t>	end </a:t>
            </a:r>
            <a:r>
              <a:rPr lang="en-US" sz="1600" noProof="1" smtClean="0">
                <a:latin typeface="Calibri" panose="020F0502020204030204" pitchFamily="34" charset="0"/>
              </a:rPr>
              <a:t>Pop;</a:t>
            </a:r>
            <a:endParaRPr lang="en-US" sz="1600" noProof="1" smtClean="0">
              <a:latin typeface="Calibri" panose="020F0502020204030204" pitchFamily="34" charset="0"/>
            </a:endParaRPr>
          </a:p>
          <a:p>
            <a:pPr>
              <a:tabLst>
                <a:tab pos="285750" algn="l"/>
                <a:tab pos="569913" algn="l"/>
                <a:tab pos="747713" algn="l"/>
              </a:tabLst>
            </a:pPr>
            <a:endParaRPr lang="en-US" sz="1600" noProof="1" smtClean="0">
              <a:latin typeface="Calibri" pitchFamily="34" charset="0"/>
            </a:endParaRPr>
          </a:p>
          <a:p>
            <a:pPr>
              <a:spcAft>
                <a:spcPts val="600"/>
              </a:spcAft>
              <a:tabLst>
                <a:tab pos="285750" algn="l"/>
                <a:tab pos="569913" algn="l"/>
                <a:tab pos="747713" algn="l"/>
              </a:tabLst>
            </a:pPr>
            <a:r>
              <a:rPr lang="en-US" sz="1600" noProof="1" smtClean="0">
                <a:latin typeface="Calibri" pitchFamily="34" charset="0"/>
              </a:rPr>
              <a:t>	</a:t>
            </a:r>
            <a:r>
              <a:rPr lang="en-US" sz="1600" noProof="1" smtClean="0">
                <a:latin typeface="Calibri" pitchFamily="34" charset="0"/>
              </a:rPr>
              <a:t>…</a:t>
            </a:r>
            <a:endParaRPr lang="en-US" sz="1600" noProof="1" smtClean="0">
              <a:latin typeface="Calibri" pitchFamily="34" charset="0"/>
            </a:endParaRPr>
          </a:p>
          <a:p>
            <a:pPr>
              <a:tabLst>
                <a:tab pos="285750" algn="l"/>
                <a:tab pos="569913" algn="l"/>
                <a:tab pos="747713" algn="l"/>
              </a:tabLst>
            </a:pPr>
            <a:r>
              <a:rPr lang="en-US" sz="1600" b="1" noProof="1" smtClean="0">
                <a:latin typeface="Calibri" pitchFamily="34" charset="0"/>
              </a:rPr>
              <a:t>end </a:t>
            </a:r>
            <a:r>
              <a:rPr lang="en-US" sz="1600" noProof="1" smtClean="0">
                <a:latin typeface="Calibri" pitchFamily="34" charset="0"/>
              </a:rPr>
              <a:t>Bounded_Stacks;</a:t>
            </a:r>
            <a:endParaRPr lang="en-US" sz="1600" noProof="1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50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Referencing Prior Values In Post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Values as they were just before the call</a:t>
            </a:r>
          </a:p>
          <a:p>
            <a:r>
              <a:rPr lang="en-US" dirty="0" smtClean="0"/>
              <a:t>Uses language-defined attribute </a:t>
            </a:r>
            <a:r>
              <a:rPr lang="en-US" i="1" dirty="0" err="1" smtClean="0"/>
              <a:t>object</a:t>
            </a:r>
            <a:r>
              <a:rPr lang="en-US" dirty="0" err="1" smtClean="0"/>
              <a:t>'Old</a:t>
            </a:r>
            <a:endParaRPr lang="en-US" dirty="0" smtClean="0"/>
          </a:p>
          <a:p>
            <a:pPr lvl="1"/>
            <a:r>
              <a:rPr lang="en-US" dirty="0" smtClean="0"/>
              <a:t>Can be applied to most any non-limited object visible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482647" y="2971800"/>
            <a:ext cx="5849807" cy="3729226"/>
            <a:chOff x="1482647" y="2971800"/>
            <a:chExt cx="5849807" cy="3729226"/>
          </a:xfrm>
        </p:grpSpPr>
        <p:sp>
          <p:nvSpPr>
            <p:cNvPr id="12" name="Wave 11"/>
            <p:cNvSpPr/>
            <p:nvPr/>
          </p:nvSpPr>
          <p:spPr bwMode="auto">
            <a:xfrm>
              <a:off x="3882150" y="4414060"/>
              <a:ext cx="686830" cy="228600"/>
            </a:xfrm>
            <a:prstGeom prst="wave">
              <a:avLst>
                <a:gd name="adj1" fmla="val 7291"/>
                <a:gd name="adj2" fmla="val 0"/>
              </a:avLst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1" u="none" strike="noStrike" cap="none" normalizeH="0" baseline="0" dirty="0" smtClean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Wave 14"/>
            <p:cNvSpPr/>
            <p:nvPr/>
          </p:nvSpPr>
          <p:spPr bwMode="auto">
            <a:xfrm>
              <a:off x="4720838" y="4147360"/>
              <a:ext cx="686830" cy="228600"/>
            </a:xfrm>
            <a:prstGeom prst="wave">
              <a:avLst>
                <a:gd name="adj1" fmla="val 7291"/>
                <a:gd name="adj2" fmla="val 0"/>
              </a:avLst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1" u="none" strike="noStrike" cap="none" normalizeH="0" baseline="0" dirty="0" smtClean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82647" y="2971800"/>
              <a:ext cx="5849807" cy="37292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tabLst>
                  <a:tab pos="288925" algn="l"/>
                </a:tabLst>
                <a:defRPr sz="1400" b="1" i="0"/>
              </a:lvl1pPr>
            </a:lstStyle>
            <a:p>
              <a:pPr>
                <a:tabLst>
                  <a:tab pos="339725" algn="l"/>
                  <a:tab pos="796925" algn="l"/>
                  <a:tab pos="1196975" algn="l"/>
                  <a:tab pos="1489075" algn="l"/>
                </a:tabLst>
              </a:pPr>
              <a:r>
                <a:rPr lang="en-US" sz="1600" noProof="1" smtClean="0">
                  <a:latin typeface="Calibri" pitchFamily="34" charset="0"/>
                </a:rPr>
                <a:t>procedure </a:t>
              </a:r>
              <a:r>
                <a:rPr lang="en-US" sz="1600" b="0" noProof="1" smtClean="0">
                  <a:latin typeface="Calibri" pitchFamily="34" charset="0"/>
                </a:rPr>
                <a:t>Push (This : </a:t>
              </a:r>
              <a:r>
                <a:rPr lang="en-US" sz="1600" noProof="1" smtClean="0">
                  <a:latin typeface="Calibri" pitchFamily="34" charset="0"/>
                </a:rPr>
                <a:t>in out </a:t>
              </a:r>
              <a:r>
                <a:rPr lang="en-US" sz="1600" b="0" noProof="1" smtClean="0">
                  <a:latin typeface="Calibri" pitchFamily="34" charset="0"/>
                </a:rPr>
                <a:t>Stack;  Item : Element) </a:t>
              </a:r>
              <a:r>
                <a:rPr lang="en-US" sz="1600" noProof="1" smtClean="0">
                  <a:latin typeface="Calibri" pitchFamily="34" charset="0"/>
                </a:rPr>
                <a:t>with</a:t>
              </a:r>
            </a:p>
            <a:p>
              <a:pPr>
                <a:spcBef>
                  <a:spcPts val="300"/>
                </a:spcBef>
                <a:tabLst>
                  <a:tab pos="228600" algn="l"/>
                  <a:tab pos="627063" algn="l"/>
                  <a:tab pos="914400" algn="l"/>
                  <a:tab pos="1196975" algn="l"/>
                  <a:tab pos="1489075" algn="l"/>
                </a:tabLst>
              </a:pPr>
              <a:r>
                <a:rPr lang="en-US" sz="1600" noProof="1" smtClean="0">
                  <a:latin typeface="Calibri" pitchFamily="34" charset="0"/>
                </a:rPr>
                <a:t>     </a:t>
              </a:r>
              <a:r>
                <a:rPr lang="en-US" sz="1600" b="0" noProof="1" smtClean="0">
                  <a:latin typeface="Calibri" pitchFamily="34" charset="0"/>
                </a:rPr>
                <a:t>Pre	=&gt;	</a:t>
              </a:r>
              <a:r>
                <a:rPr lang="en-US" sz="1600" noProof="1" smtClean="0">
                  <a:latin typeface="Calibri" pitchFamily="34" charset="0"/>
                </a:rPr>
                <a:t>not </a:t>
              </a:r>
              <a:r>
                <a:rPr lang="en-US" sz="1600" b="0" noProof="1" smtClean="0">
                  <a:latin typeface="Calibri" pitchFamily="34" charset="0"/>
                </a:rPr>
                <a:t>Full (This),</a:t>
              </a:r>
            </a:p>
            <a:p>
              <a:pPr>
                <a:spcBef>
                  <a:spcPts val="300"/>
                </a:spcBef>
                <a:tabLst>
                  <a:tab pos="228600" algn="l"/>
                  <a:tab pos="627063" algn="l"/>
                  <a:tab pos="914400" algn="l"/>
                  <a:tab pos="1196975" algn="l"/>
                  <a:tab pos="1489075" algn="l"/>
                </a:tabLst>
              </a:pPr>
              <a:r>
                <a:rPr lang="en-US" sz="1600" noProof="1" smtClean="0">
                  <a:latin typeface="Calibri" pitchFamily="34" charset="0"/>
                </a:rPr>
                <a:t>     </a:t>
              </a:r>
              <a:r>
                <a:rPr lang="en-US" sz="1600" b="0" noProof="1" smtClean="0">
                  <a:latin typeface="Calibri" pitchFamily="34" charset="0"/>
                </a:rPr>
                <a:t>Post	=&gt;	</a:t>
              </a:r>
              <a:r>
                <a:rPr lang="en-US" sz="1600" noProof="1" smtClean="0">
                  <a:latin typeface="Calibri" pitchFamily="34" charset="0"/>
                </a:rPr>
                <a:t>not </a:t>
              </a:r>
              <a:r>
                <a:rPr lang="en-US" sz="1600" b="0" noProof="1" smtClean="0">
                  <a:latin typeface="Calibri" pitchFamily="34" charset="0"/>
                </a:rPr>
                <a:t>Empty (This)</a:t>
              </a:r>
            </a:p>
            <a:p>
              <a:pPr>
                <a:spcBef>
                  <a:spcPts val="200"/>
                </a:spcBef>
                <a:tabLst>
                  <a:tab pos="339725" algn="l"/>
                  <a:tab pos="914400" algn="l"/>
                  <a:tab pos="1196975" algn="l"/>
                  <a:tab pos="1489075" algn="l"/>
                </a:tabLst>
              </a:pPr>
              <a:r>
                <a:rPr lang="en-US" sz="1600" noProof="1" smtClean="0">
                  <a:latin typeface="Calibri" pitchFamily="34" charset="0"/>
                </a:rPr>
                <a:t>             	and </a:t>
              </a:r>
              <a:r>
                <a:rPr lang="en-US" sz="1600" b="0" noProof="1" smtClean="0">
                  <a:latin typeface="Calibri" pitchFamily="34" charset="0"/>
                </a:rPr>
                <a:t>Top_Element (This) = Item</a:t>
              </a:r>
            </a:p>
            <a:p>
              <a:pPr>
                <a:spcBef>
                  <a:spcPts val="200"/>
                </a:spcBef>
                <a:tabLst>
                  <a:tab pos="339725" algn="l"/>
                  <a:tab pos="914400" algn="l"/>
                  <a:tab pos="1196975" algn="l"/>
                  <a:tab pos="1489075" algn="l"/>
                </a:tabLst>
              </a:pPr>
              <a:r>
                <a:rPr lang="en-US" sz="1600" noProof="1" smtClean="0">
                  <a:latin typeface="Calibri" pitchFamily="34" charset="0"/>
                </a:rPr>
                <a:t>             	and </a:t>
              </a:r>
              <a:r>
                <a:rPr lang="en-US" sz="1600" b="0" noProof="1" smtClean="0">
                  <a:latin typeface="Calibri" pitchFamily="34" charset="0"/>
                </a:rPr>
                <a:t>Extent (This) = Extent (This'Old) + 1 </a:t>
              </a:r>
            </a:p>
            <a:p>
              <a:pPr>
                <a:spcBef>
                  <a:spcPts val="200"/>
                </a:spcBef>
                <a:tabLst>
                  <a:tab pos="339725" algn="l"/>
                  <a:tab pos="914400" algn="l"/>
                  <a:tab pos="1196975" algn="l"/>
                  <a:tab pos="1489075" algn="l"/>
                </a:tabLst>
              </a:pPr>
              <a:r>
                <a:rPr lang="en-US" sz="1600" b="0" noProof="1" smtClean="0">
                  <a:latin typeface="Calibri" pitchFamily="34" charset="0"/>
                </a:rPr>
                <a:t>		</a:t>
              </a:r>
              <a:r>
                <a:rPr lang="en-US" sz="1600" noProof="1" smtClean="0">
                  <a:latin typeface="Calibri" pitchFamily="34" charset="0"/>
                </a:rPr>
                <a:t>and </a:t>
              </a:r>
              <a:r>
                <a:rPr lang="en-US" sz="1600" b="0" noProof="1" smtClean="0">
                  <a:latin typeface="Calibri" pitchFamily="34" charset="0"/>
                </a:rPr>
                <a:t>Unchanged (This'Old, Within =&gt; This);</a:t>
              </a:r>
            </a:p>
            <a:p>
              <a:pPr>
                <a:spcBef>
                  <a:spcPts val="200"/>
                </a:spcBef>
                <a:tabLst>
                  <a:tab pos="339725" algn="l"/>
                  <a:tab pos="914400" algn="l"/>
                  <a:tab pos="1196975" algn="l"/>
                  <a:tab pos="1489075" algn="l"/>
                </a:tabLst>
              </a:pPr>
              <a:endParaRPr lang="en-US" sz="1600" b="0" noProof="1" smtClean="0">
                <a:latin typeface="Calibri" pitchFamily="34" charset="0"/>
              </a:endParaRPr>
            </a:p>
            <a:p>
              <a:pPr>
                <a:spcBef>
                  <a:spcPts val="200"/>
                </a:spcBef>
                <a:tabLst>
                  <a:tab pos="339725" algn="l"/>
                  <a:tab pos="914400" algn="l"/>
                  <a:tab pos="1196975" algn="l"/>
                  <a:tab pos="1489075" algn="l"/>
                </a:tabLst>
              </a:pPr>
              <a:endParaRPr lang="en-US" sz="1600" b="0" noProof="1" smtClean="0">
                <a:latin typeface="Calibri" pitchFamily="34" charset="0"/>
              </a:endParaRPr>
            </a:p>
            <a:p>
              <a:pPr>
                <a:spcBef>
                  <a:spcPts val="200"/>
                </a:spcBef>
                <a:tabLst>
                  <a:tab pos="339725" algn="l"/>
                  <a:tab pos="914400" algn="l"/>
                  <a:tab pos="1196975" algn="l"/>
                  <a:tab pos="1489075" algn="l"/>
                </a:tabLst>
              </a:pPr>
              <a:endParaRPr lang="en-US" sz="1600" b="0" noProof="1" smtClean="0">
                <a:latin typeface="Calibri" pitchFamily="34" charset="0"/>
              </a:endParaRPr>
            </a:p>
            <a:p>
              <a:pPr>
                <a:spcBef>
                  <a:spcPts val="200"/>
                </a:spcBef>
                <a:tabLst>
                  <a:tab pos="339725" algn="l"/>
                  <a:tab pos="914400" algn="l"/>
                  <a:tab pos="1196975" algn="l"/>
                  <a:tab pos="1489075" algn="l"/>
                </a:tabLst>
              </a:pPr>
              <a:endParaRPr lang="en-US" sz="1600" b="0" noProof="1" smtClean="0">
                <a:latin typeface="Calibri" pitchFamily="34" charset="0"/>
              </a:endParaRPr>
            </a:p>
            <a:p>
              <a:pPr>
                <a:spcBef>
                  <a:spcPts val="200"/>
                </a:spcBef>
                <a:tabLst>
                  <a:tab pos="339725" algn="l"/>
                  <a:tab pos="914400" algn="l"/>
                  <a:tab pos="1196975" algn="l"/>
                  <a:tab pos="1489075" algn="l"/>
                </a:tabLst>
              </a:pPr>
              <a:r>
                <a:rPr lang="en-US" sz="1600" noProof="1" smtClean="0">
                  <a:latin typeface="Calibri" pitchFamily="34" charset="0"/>
                </a:rPr>
                <a:t>function </a:t>
              </a:r>
              <a:r>
                <a:rPr lang="en-US" sz="1600" b="0" noProof="1" smtClean="0">
                  <a:latin typeface="Calibri" pitchFamily="34" charset="0"/>
                </a:rPr>
                <a:t>Extent (This : Stack) </a:t>
              </a:r>
              <a:r>
                <a:rPr lang="en-US" sz="1600" noProof="1" smtClean="0">
                  <a:latin typeface="Calibri" pitchFamily="34" charset="0"/>
                </a:rPr>
                <a:t>return </a:t>
              </a:r>
              <a:r>
                <a:rPr lang="en-US" sz="1600" b="0" noProof="1" smtClean="0">
                  <a:latin typeface="Calibri" pitchFamily="34" charset="0"/>
                </a:rPr>
                <a:t>Element_Count;</a:t>
              </a:r>
            </a:p>
            <a:p>
              <a:pPr>
                <a:spcBef>
                  <a:spcPts val="600"/>
                </a:spcBef>
                <a:tabLst>
                  <a:tab pos="339725" algn="l"/>
                  <a:tab pos="914400" algn="l"/>
                  <a:tab pos="1196975" algn="l"/>
                  <a:tab pos="1489075" algn="l"/>
                </a:tabLst>
              </a:pPr>
              <a:r>
                <a:rPr lang="en-US" sz="1600" noProof="1" smtClean="0">
                  <a:latin typeface="Calibri" pitchFamily="34" charset="0"/>
                </a:rPr>
                <a:t>function </a:t>
              </a:r>
              <a:r>
                <a:rPr lang="en-US" sz="1600" b="0" noProof="1" smtClean="0">
                  <a:latin typeface="Calibri" pitchFamily="34" charset="0"/>
                </a:rPr>
                <a:t>Unchanged (Invariant_Part, Within : Stack) </a:t>
              </a:r>
              <a:r>
                <a:rPr lang="en-US" sz="1600" noProof="1" smtClean="0">
                  <a:latin typeface="Calibri" pitchFamily="34" charset="0"/>
                </a:rPr>
                <a:t>return </a:t>
              </a:r>
              <a:r>
                <a:rPr lang="en-US" sz="1600" b="0" noProof="1" smtClean="0">
                  <a:latin typeface="Calibri" pitchFamily="34" charset="0"/>
                </a:rPr>
                <a:t>Boolean;</a:t>
              </a:r>
            </a:p>
            <a:p>
              <a:pPr>
                <a:spcBef>
                  <a:spcPts val="600"/>
                </a:spcBef>
                <a:tabLst>
                  <a:tab pos="339725" algn="l"/>
                  <a:tab pos="914400" algn="l"/>
                  <a:tab pos="1196975" algn="l"/>
                  <a:tab pos="1489075" algn="l"/>
                </a:tabLst>
              </a:pPr>
              <a:r>
                <a:rPr lang="en-US" sz="1600" b="0" noProof="1" smtClean="0">
                  <a:latin typeface="Calibri" pitchFamily="34" charset="0"/>
                </a:rPr>
                <a:t>…</a:t>
              </a:r>
              <a:endParaRPr lang="en-US" sz="1600" b="0" noProof="1">
                <a:latin typeface="Calibri" pitchFamily="34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690304" y="4873909"/>
            <a:ext cx="1559209" cy="33855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1600" i="0" kern="1200" dirty="0" smtClean="0"/>
              <a:t>Value </a:t>
            </a:r>
            <a:r>
              <a:rPr lang="en-US" sz="1600" b="1" i="1" kern="1200" dirty="0" smtClean="0"/>
              <a:t>after </a:t>
            </a:r>
            <a:r>
              <a:rPr lang="en-US" sz="1600" i="0" kern="1200" dirty="0" smtClean="0"/>
              <a:t>call</a:t>
            </a:r>
          </a:p>
        </p:txBody>
      </p:sp>
      <p:cxnSp>
        <p:nvCxnSpPr>
          <p:cNvPr id="7" name="Curved Connector 6"/>
          <p:cNvCxnSpPr>
            <a:stCxn id="6" idx="1"/>
            <a:endCxn id="21" idx="2"/>
          </p:cNvCxnSpPr>
          <p:nvPr/>
        </p:nvCxnSpPr>
        <p:spPr bwMode="auto">
          <a:xfrm rot="10800000">
            <a:off x="5716764" y="4679382"/>
            <a:ext cx="973540" cy="363804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5640564" y="4585379"/>
            <a:ext cx="152400" cy="9400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1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446847" y="4927165"/>
            <a:ext cx="1740349" cy="338554"/>
          </a:xfrm>
          <a:prstGeom prst="rect">
            <a:avLst/>
          </a:prstGeom>
          <a:solidFill>
            <a:srgbClr val="FFC000"/>
          </a:solidFill>
          <a:ln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1600" i="0" kern="1200" dirty="0" smtClean="0"/>
              <a:t>Value </a:t>
            </a:r>
            <a:r>
              <a:rPr lang="en-US" sz="1600" b="1" i="1" kern="1200" dirty="0" smtClean="0"/>
              <a:t>before </a:t>
            </a:r>
            <a:r>
              <a:rPr lang="en-US" sz="1600" i="0" kern="1200" dirty="0" smtClean="0"/>
              <a:t>call</a:t>
            </a:r>
          </a:p>
        </p:txBody>
      </p:sp>
      <p:cxnSp>
        <p:nvCxnSpPr>
          <p:cNvPr id="30" name="Curved Connector 29"/>
          <p:cNvCxnSpPr>
            <a:stCxn id="29" idx="3"/>
            <a:endCxn id="31" idx="2"/>
          </p:cNvCxnSpPr>
          <p:nvPr/>
        </p:nvCxnSpPr>
        <p:spPr bwMode="auto">
          <a:xfrm flipV="1">
            <a:off x="3187196" y="4687141"/>
            <a:ext cx="932915" cy="409301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4043911" y="4593138"/>
            <a:ext cx="152400" cy="9400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1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123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theme/theme1.xml><?xml version="1.0" encoding="utf-8"?>
<a:theme xmlns:a="http://schemas.openxmlformats.org/drawingml/2006/main" name="AdaCore Training">
  <a:themeElements>
    <a:clrScheme name="Custom 1">
      <a:dk1>
        <a:srgbClr val="000000"/>
      </a:dk1>
      <a:lt1>
        <a:srgbClr val="FFFFFF"/>
      </a:lt1>
      <a:dk2>
        <a:srgbClr val="0D253A"/>
      </a:dk2>
      <a:lt2>
        <a:srgbClr val="E4E8E9"/>
      </a:lt2>
      <a:accent1>
        <a:srgbClr val="17598F"/>
      </a:accent1>
      <a:accent2>
        <a:srgbClr val="8EAFCB"/>
      </a:accent2>
      <a:accent3>
        <a:srgbClr val="A6CE8D"/>
      </a:accent3>
      <a:accent4>
        <a:srgbClr val="0D253A"/>
      </a:accent4>
      <a:accent5>
        <a:srgbClr val="E4E8E9"/>
      </a:accent5>
      <a:accent6>
        <a:srgbClr val="419415"/>
      </a:accent6>
      <a:hlink>
        <a:srgbClr val="CB9A31"/>
      </a:hlink>
      <a:folHlink>
        <a:srgbClr val="8D8D8D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600" i="0" kern="1200" dirty="0" smtClean="0">
            <a:solidFill>
              <a:schemeClr val="accent1"/>
            </a:solidFill>
          </a:defRPr>
        </a:defPPr>
      </a:lstStyle>
    </a:txDef>
  </a:objectDefaults>
  <a:extraClrSchemeLst>
    <a:extraClrScheme>
      <a:clrScheme name="AdaCore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aCore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aCore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aCore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aCore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aCore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aCore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aCore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aCore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aCore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aCore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aCore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AdaCore Training</Template>
  <TotalTime>8036</TotalTime>
  <Pages>66</Pages>
  <Words>999</Words>
  <Application>Microsoft Office PowerPoint</Application>
  <PresentationFormat>On-screen Show (4:3)</PresentationFormat>
  <Paragraphs>318</Paragraphs>
  <Slides>27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  <vt:variant>
        <vt:lpstr>Custom Shows</vt:lpstr>
      </vt:variant>
      <vt:variant>
        <vt:i4>2</vt:i4>
      </vt:variant>
    </vt:vector>
  </HeadingPairs>
  <TitlesOfParts>
    <vt:vector size="43" baseType="lpstr">
      <vt:lpstr>ＭＳ Ｐゴシック</vt:lpstr>
      <vt:lpstr>Arial</vt:lpstr>
      <vt:lpstr>Arial Narrow</vt:lpstr>
      <vt:lpstr>Calibri</vt:lpstr>
      <vt:lpstr>Franklin Gothic Book</vt:lpstr>
      <vt:lpstr>Helvetica</vt:lpstr>
      <vt:lpstr>Helvetica Light</vt:lpstr>
      <vt:lpstr>Times</vt:lpstr>
      <vt:lpstr>Times New Roman</vt:lpstr>
      <vt:lpstr>Verdana</vt:lpstr>
      <vt:lpstr>Wingdings</vt:lpstr>
      <vt:lpstr>ヒラギノ角ゴ ProN W3</vt:lpstr>
      <vt:lpstr>AdaCore Training</vt:lpstr>
      <vt:lpstr>Black</vt:lpstr>
      <vt:lpstr>PowerPoint Presentation</vt:lpstr>
      <vt:lpstr>Contract-Based Programming with/without Ada 2012</vt:lpstr>
      <vt:lpstr>Contract-Based Programming</vt:lpstr>
      <vt:lpstr>Terminology</vt:lpstr>
      <vt:lpstr>Contracts In Ada 2012</vt:lpstr>
      <vt:lpstr>Pre/Postcondition Semantics</vt:lpstr>
      <vt:lpstr>Initial (Incomplete) Pre &amp; Post Example</vt:lpstr>
      <vt:lpstr>Pre &amp; Post Example Body</vt:lpstr>
      <vt:lpstr>Referencing Prior Values In Post</vt:lpstr>
      <vt:lpstr>Referencing Function Result In Post</vt:lpstr>
      <vt:lpstr>Advantages Over Explicit Checks</vt:lpstr>
      <vt:lpstr>Not Using Ada 2012? Not A Problem!</vt:lpstr>
      <vt:lpstr>Pre/Post Example in Ada 95 and 2005</vt:lpstr>
      <vt:lpstr>PowerPoint Presentation</vt:lpstr>
      <vt:lpstr>Type Invariants</vt:lpstr>
      <vt:lpstr>Part of Abstract Data Type (ADT) Concept</vt:lpstr>
      <vt:lpstr>Bank Account ADT with Type Invariant</vt:lpstr>
      <vt:lpstr>Type Invariant Verifications</vt:lpstr>
      <vt:lpstr>Example Type Invariant Realization (Spec)</vt:lpstr>
      <vt:lpstr>Example Type Invariant Realization (Body)</vt:lpstr>
      <vt:lpstr>Invariants Are Not Foolproof</vt:lpstr>
      <vt:lpstr>Type Invariant in Ada 95/2005</vt:lpstr>
      <vt:lpstr>PowerPoint Presentation</vt:lpstr>
      <vt:lpstr>Contract-Based Programming Benefits</vt:lpstr>
      <vt:lpstr>Things Not Shown</vt:lpstr>
      <vt:lpstr>PowerPoint Presentation</vt:lpstr>
      <vt:lpstr>PowerPoint Presentation</vt:lpstr>
      <vt:lpstr>Advanced Class Prerequisites</vt:lpstr>
      <vt:lpstr>Advanced Class Prereq Print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Ada95</dc:title>
  <dc:subject>Ada95 language overview</dc:subject>
  <dc:creator>Pat Rogers</dc:creator>
  <cp:lastModifiedBy>rogers</cp:lastModifiedBy>
  <cp:revision>1356</cp:revision>
  <cp:lastPrinted>1997-06-28T02:19:04Z</cp:lastPrinted>
  <dcterms:created xsi:type="dcterms:W3CDTF">1995-10-23T14:09:30Z</dcterms:created>
  <dcterms:modified xsi:type="dcterms:W3CDTF">2019-05-09T19:21:47Z</dcterms:modified>
</cp:coreProperties>
</file>