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59" r:id="rId3"/>
    <p:sldId id="480" r:id="rId4"/>
    <p:sldId id="298" r:id="rId5"/>
    <p:sldId id="299" r:id="rId6"/>
    <p:sldId id="260" r:id="rId7"/>
    <p:sldId id="267" r:id="rId8"/>
    <p:sldId id="481" r:id="rId9"/>
    <p:sldId id="269" r:id="rId10"/>
    <p:sldId id="270" r:id="rId11"/>
    <p:sldId id="271" r:id="rId12"/>
    <p:sldId id="273" r:id="rId13"/>
    <p:sldId id="274" r:id="rId14"/>
    <p:sldId id="275" r:id="rId15"/>
    <p:sldId id="261" r:id="rId16"/>
    <p:sldId id="276" r:id="rId17"/>
    <p:sldId id="263" r:id="rId18"/>
    <p:sldId id="291" r:id="rId19"/>
    <p:sldId id="292" r:id="rId20"/>
    <p:sldId id="277" r:id="rId21"/>
    <p:sldId id="258" r:id="rId22"/>
  </p:sldIdLst>
  <p:sldSz cx="9144000" cy="5143500" type="screen16x9"/>
  <p:notesSz cx="6858000" cy="9144000"/>
  <p:embeddedFontLst>
    <p:embeddedFont>
      <p:font typeface="Helvetica Neue Light" panose="020B0604020202020204" charset="0"/>
      <p:regular r:id="rId24"/>
      <p:bold r:id="rId25"/>
      <p:italic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  <p:embeddedFont>
      <p:font typeface="Verdana" panose="020B060403050404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uentin Ochem" initials="QO" lastIdx="1" clrIdx="0">
    <p:extLst>
      <p:ext uri="{19B8F6BF-5375-455C-9EA6-DF929625EA0E}">
        <p15:presenceInfo xmlns:p15="http://schemas.microsoft.com/office/powerpoint/2012/main" userId="5d227f0fac98883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53"/>
    <p:restoredTop sz="93612"/>
  </p:normalViewPr>
  <p:slideViewPr>
    <p:cSldViewPr snapToGrid="0">
      <p:cViewPr varScale="1">
        <p:scale>
          <a:sx n="168" d="100"/>
          <a:sy n="168" d="100"/>
        </p:scale>
        <p:origin x="264" y="13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fa61faee8_1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g3fa61faee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8826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6782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fa61faee8_1_4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3fa61faee8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465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75147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fa61faee8_1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3fa61faee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75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fa61faee8_1_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g3fa61faee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245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004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fa61faee8_1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3fa61faee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2d5059bda_0_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42d5059bd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964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fa61faee8_1_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3fa61faee8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958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enter">
  <p:cSld name="Title - Cent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812726" y="1701105"/>
            <a:ext cx="5518547" cy="1741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 sz="4200" b="0" i="0" u="none" strike="noStrike" cap="non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320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16273E"/>
            </a:gs>
            <a:gs pos="100000">
              <a:srgbClr val="060C12"/>
            </a:gs>
          </a:gsLst>
          <a:lin ang="16200038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0F385-F4F9-4CA9-8E7B-B45AED793A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814" b="781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6F8CE1-F426-4303-BF97-6E168B90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9077" y="1386654"/>
            <a:ext cx="3985846" cy="237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7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F011D75-3740-364A-AB3A-33E2F3ABB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777"/>
            <a:ext cx="9144000" cy="4411945"/>
          </a:xfrm>
          <a:prstGeom prst="rect">
            <a:avLst/>
          </a:prstGeom>
        </p:spPr>
      </p:pic>
      <p:sp>
        <p:nvSpPr>
          <p:cNvPr id="4" name="Flèche vers la droite 3">
            <a:extLst>
              <a:ext uri="{FF2B5EF4-FFF2-40B4-BE49-F238E27FC236}">
                <a16:creationId xmlns:a16="http://schemas.microsoft.com/office/drawing/2014/main" id="{41FFD555-6288-A44D-A2EA-FBBDDB07C607}"/>
              </a:ext>
            </a:extLst>
          </p:cNvPr>
          <p:cNvSpPr/>
          <p:nvPr/>
        </p:nvSpPr>
        <p:spPr>
          <a:xfrm>
            <a:off x="2769080" y="4380907"/>
            <a:ext cx="905773" cy="37956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563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Native Code Injection – Mitigations</a:t>
            </a:r>
            <a:endParaRPr lang="fr-FR" sz="500" dirty="0"/>
          </a:p>
        </p:txBody>
      </p:sp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186635" y="3379743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No reflection/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eval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construct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linking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Execute from ROM/Flash</a:t>
            </a: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63181" y="3379744"/>
            <a:ext cx="3488758" cy="152006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Machine Code Injection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Start from buffer overflow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 </a:t>
            </a:r>
            <a:r>
              <a:rPr lang="en" sz="1500" i="0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CodePeer</a:t>
            </a: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Wingdings" pitchFamily="2" charset="2"/>
              </a:rPr>
              <a:t> &amp; SPARK Pro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358743-ECAC-5948-92B4-52D3CFF497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180" y="987850"/>
            <a:ext cx="4920292" cy="2283680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CE0079D0-90A4-F447-A5DC-AFD2B856C08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4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6D2847F-38D3-F14C-BC7D-282789B2B3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872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417DB0E-5EC8-E348-BB9B-997EFD871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629" y="1733908"/>
            <a:ext cx="1678085" cy="9596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DB6B40-E474-8E4F-9AA3-87B7B41D1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629" y="3159612"/>
            <a:ext cx="1678085" cy="959689"/>
          </a:xfrm>
          <a:prstGeom prst="rect">
            <a:avLst/>
          </a:prstGeom>
        </p:spPr>
      </p:pic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3B84352F-3397-FF4B-B0F0-37E392CBB7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9954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Information </a:t>
            </a:r>
            <a:r>
              <a:rPr lang="fr-FR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Leak</a:t>
            </a: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– Mitigations</a:t>
            </a:r>
            <a:endParaRPr lang="fr-FR" sz="5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BDB8532-A5C3-D548-8D90-999CC98A4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084" y="1033485"/>
            <a:ext cx="5650866" cy="35019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A23D90-8FC6-5D48-8A94-2E7C3DE760E5}"/>
              </a:ext>
            </a:extLst>
          </p:cNvPr>
          <p:cNvSpPr/>
          <p:nvPr/>
        </p:nvSpPr>
        <p:spPr>
          <a:xfrm>
            <a:off x="942084" y="3532611"/>
            <a:ext cx="5650866" cy="4917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58E8DD4-6229-F940-98D0-F8FEEF2AD0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3112" y="2328530"/>
            <a:ext cx="1780162" cy="10180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2B94EA-2345-A84C-8580-DBEC0D7842B8}"/>
              </a:ext>
            </a:extLst>
          </p:cNvPr>
          <p:cNvSpPr txBox="1"/>
          <p:nvPr/>
        </p:nvSpPr>
        <p:spPr>
          <a:xfrm>
            <a:off x="7423083" y="3348939"/>
            <a:ext cx="8002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pic>
        <p:nvPicPr>
          <p:cNvPr id="10" name="Google Shape;100;p20">
            <a:extLst>
              <a:ext uri="{FF2B5EF4-FFF2-40B4-BE49-F238E27FC236}">
                <a16:creationId xmlns:a16="http://schemas.microsoft.com/office/drawing/2014/main" id="{A3BB0CC2-C628-D947-9479-DEBB61A6C8E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488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Side Channel Attacks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Key material is leaked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Branch test on secret data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Array read/write on secret 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data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Verification of secret is time   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sensitive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Secre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 data is left in memory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Bit-flip </a:t>
            </a:r>
            <a:r>
              <a:rPr lang="fr-FR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B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oolean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Data corruption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Corrupt return address/PC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Skip branch decision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Early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1284983" y="4525494"/>
            <a:ext cx="7859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www.riscure.com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/uploads/2017/08/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Riscure_Whitepaper_Side_Channel_Patterns.pdf</a:t>
            </a:r>
            <a:endParaRPr lang="en-US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(Compiler) Hardening</a:t>
            </a:r>
            <a:endParaRPr sz="500" dirty="0"/>
          </a:p>
        </p:txBody>
      </p:sp>
      <p:sp>
        <p:nvSpPr>
          <p:cNvPr id="85" name="Google Shape;85;p18"/>
          <p:cNvSpPr/>
          <p:nvPr/>
        </p:nvSpPr>
        <p:spPr>
          <a:xfrm>
            <a:off x="942084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Data Leakage Attacks</a:t>
            </a:r>
          </a:p>
          <a:p>
            <a:pPr lvl="0"/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Detect sensitive control flow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Start 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rray read/write at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random index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Force verification of secret</a:t>
            </a:r>
          </a:p>
          <a:p>
            <a:pPr lvl="0"/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to take same time always</a:t>
            </a: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Stack/register erasing</a:t>
            </a: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6" name="Google Shape;86;p18"/>
          <p:cNvSpPr/>
          <p:nvPr/>
        </p:nvSpPr>
        <p:spPr>
          <a:xfrm>
            <a:off x="4818630" y="1378616"/>
            <a:ext cx="3488758" cy="2661757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Fault Injection Attacks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Represent Boolean/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enums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 on words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Use data checksums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Add explicit step counter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Replicate branch decisions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- Verify loop termination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3BA53D-F7A3-0A45-87D3-524F440194AF}"/>
              </a:ext>
            </a:extLst>
          </p:cNvPr>
          <p:cNvSpPr txBox="1"/>
          <p:nvPr/>
        </p:nvSpPr>
        <p:spPr>
          <a:xfrm>
            <a:off x="4430842" y="4525494"/>
            <a:ext cx="471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www.embecosm.com</a:t>
            </a:r>
            <a:r>
              <a:rPr lang="en-US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/research/secure/</a:t>
            </a:r>
          </a:p>
        </p:txBody>
      </p:sp>
    </p:spTree>
    <p:extLst>
      <p:ext uri="{BB962C8B-B14F-4D97-AF65-F5344CB8AC3E}">
        <p14:creationId xmlns:p14="http://schemas.microsoft.com/office/powerpoint/2010/main" val="270630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Industrial Scenario Examples</a:t>
            </a:r>
            <a:endParaRPr sz="500" dirty="0"/>
          </a:p>
        </p:txBody>
      </p:sp>
      <p:sp>
        <p:nvSpPr>
          <p:cNvPr id="102" name="Google Shape;102;p20"/>
          <p:cNvSpPr/>
          <p:nvPr/>
        </p:nvSpPr>
        <p:spPr>
          <a:xfrm>
            <a:off x="938948" y="1008496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1: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Identifying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repairing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vulnerabilities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in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existing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Ada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codebases</a:t>
            </a:r>
            <a:endParaRPr sz="1600" dirty="0"/>
          </a:p>
        </p:txBody>
      </p:sp>
      <p:sp>
        <p:nvSpPr>
          <p:cNvPr id="103" name="Google Shape;103;p20"/>
          <p:cNvSpPr/>
          <p:nvPr/>
        </p:nvSpPr>
        <p:spPr>
          <a:xfrm>
            <a:off x="4687059" y="1008497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2: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software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development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practices for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increasing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security</a:t>
            </a:r>
            <a:endParaRPr sz="1600" dirty="0"/>
          </a:p>
        </p:txBody>
      </p:sp>
      <p:sp>
        <p:nvSpPr>
          <p:cNvPr id="8" name="Google Shape;102;p20">
            <a:extLst>
              <a:ext uri="{FF2B5EF4-FFF2-40B4-BE49-F238E27FC236}">
                <a16:creationId xmlns:a16="http://schemas.microsoft.com/office/drawing/2014/main" id="{3D307415-7B0F-954E-BA3A-0918F41496AA}"/>
              </a:ext>
            </a:extLst>
          </p:cNvPr>
          <p:cNvSpPr/>
          <p:nvPr/>
        </p:nvSpPr>
        <p:spPr>
          <a:xfrm>
            <a:off x="938948" y="2798310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3: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Secure Design </a:t>
            </a:r>
          </a:p>
          <a:p>
            <a:pPr lvl="0"/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through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SPARK</a:t>
            </a:r>
            <a:endParaRPr sz="1600" dirty="0"/>
          </a:p>
        </p:txBody>
      </p:sp>
      <p:sp>
        <p:nvSpPr>
          <p:cNvPr id="9" name="Google Shape;103;p20">
            <a:extLst>
              <a:ext uri="{FF2B5EF4-FFF2-40B4-BE49-F238E27FC236}">
                <a16:creationId xmlns:a16="http://schemas.microsoft.com/office/drawing/2014/main" id="{5655DFAD-5412-B64E-B6B3-14DFE9521147}"/>
              </a:ext>
            </a:extLst>
          </p:cNvPr>
          <p:cNvSpPr/>
          <p:nvPr/>
        </p:nvSpPr>
        <p:spPr>
          <a:xfrm>
            <a:off x="4687059" y="2798311"/>
            <a:ext cx="3405395" cy="1562986"/>
          </a:xfrm>
          <a:prstGeom prst="roundRect">
            <a:avLst>
              <a:gd name="adj" fmla="val 9522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lvl="0"/>
            <a:r>
              <a:rPr lang="fr-FR" sz="16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Scenario 4:</a:t>
            </a:r>
          </a:p>
          <a:p>
            <a:pPr lvl="0"/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Support for Mixed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Criticality</a:t>
            </a:r>
            <a:r>
              <a:rPr lang="fr-FR" sz="16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fr-FR" sz="1600" b="1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Systems</a:t>
            </a:r>
            <a:endParaRPr sz="1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Muen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pic>
        <p:nvPicPr>
          <p:cNvPr id="13316" name="Picture 4" descr="https://lh5.googleusercontent.com/Y8Bc-AUr_4JaxDboI_CrnrX-b8RufjRJu2WS3FUJapvIohJdn0rpITE6wr2e3QYwsa2fjnKvx8cGXLxWSghWOg-JcwbxvahAJPCZ0w6E2JO_3412bKZT21pIfxzoJ3RTMdG4Pthbt7o">
            <a:extLst>
              <a:ext uri="{FF2B5EF4-FFF2-40B4-BE49-F238E27FC236}">
                <a16:creationId xmlns:a16="http://schemas.microsoft.com/office/drawing/2014/main" id="{8E77B7BB-F8C7-2241-AE4C-84518DB60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83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Separation Kernel is the world’s first Open Source microkernel that has been formally proven to contain no runtime errors at the source code level.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muen.codelabs.ch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</a:p>
          <a:p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370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lh5.googleusercontent.com/mzBagXSs4QWeK_vtslg83fbIV4DCXhLIsfzmwGjCLM5mzLZU0AaBML2kC6p2JPNfZNtXcKsu6YiRhHwX5xKQwaUlU--dEl1Ce0XPA5TbVBkSwThIOMAtlIt3WMoDsTP5dqDBkGt1PEI">
            <a:extLst>
              <a:ext uri="{FF2B5EF4-FFF2-40B4-BE49-F238E27FC236}">
                <a16:creationId xmlns:a16="http://schemas.microsoft.com/office/drawing/2014/main" id="{C4711F1F-7598-5947-A61A-4E267241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38" y="1187231"/>
            <a:ext cx="2870200" cy="269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938948" y="33845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Scenario 3 Example: </a:t>
            </a:r>
            <a:r>
              <a:rPr lang="en" sz="2600" b="1" i="0" u="none" strike="noStrike" cap="none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WooKey</a:t>
            </a: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5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6086C35-E9FE-4448-B80A-1EBCC139E24A}"/>
              </a:ext>
            </a:extLst>
          </p:cNvPr>
          <p:cNvSpPr txBox="1"/>
          <p:nvPr/>
        </p:nvSpPr>
        <p:spPr>
          <a:xfrm>
            <a:off x="3962399" y="1080120"/>
            <a:ext cx="4939863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Software classes of attacks (e.g. buffer overflows) are mitigated using </a:t>
            </a:r>
            <a:r>
              <a:rPr lang="en-US" sz="2400" i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EwoK</a:t>
            </a:r>
            <a:r>
              <a:rPr lang="en-US" sz="2400" i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[...] providing more confidence by using the Ada safe language along with SPARK for formal verification of critical parts.</a:t>
            </a:r>
          </a:p>
          <a:p>
            <a:endParaRPr lang="en-US" sz="2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github.com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wookey</a:t>
            </a:r>
            <a:r>
              <a:rPr lang="en-US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-project</a:t>
            </a:r>
            <a:endParaRPr lang="en-US" sz="28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901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8541" y="1105349"/>
            <a:ext cx="1675440" cy="71296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978932" y="2188698"/>
            <a:ext cx="6235391" cy="973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Cyber Security </a:t>
            </a:r>
            <a:r>
              <a:rPr lang="en-US" sz="26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Update</a:t>
            </a:r>
            <a:endParaRPr sz="5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Take Home Messages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942084" y="1596357"/>
            <a:ext cx="7259832" cy="2585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Use of Ada/SPARK and AdaCore tools helps prevent or mitigate a number of serious security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 tools 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and SPARK Pro (</a:t>
            </a: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GNATprove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) can be used to identify around 20 CWE vulnerabilities</a:t>
            </a:r>
            <a:endParaRPr sz="500" dirty="0"/>
          </a:p>
          <a:p>
            <a:pPr marL="127000" marR="0" lvl="0" indent="-120650" algn="l" rtl="0">
              <a:spcBef>
                <a:spcPts val="1500"/>
              </a:spcBef>
              <a:spcAft>
                <a:spcPts val="1600"/>
              </a:spcAft>
              <a:buClr>
                <a:srgbClr val="FFFFFF"/>
              </a:buClr>
              <a:buSzPts val="1500"/>
              <a:buFont typeface="Arial"/>
              <a:buChar char="-"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AdaCore roadmap includes features and tools to prevent or mitigate security vulnerabilities: fuzz testing, compiler hardening, taint analysis, proven secure libraries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3213944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8102" y="1567918"/>
            <a:ext cx="4717953" cy="2007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411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34B84-13B4-451C-AF35-51135E3A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</p:spTree>
    <p:extLst>
      <p:ext uri="{BB962C8B-B14F-4D97-AF65-F5344CB8AC3E}">
        <p14:creationId xmlns:p14="http://schemas.microsoft.com/office/powerpoint/2010/main" val="1149119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6BC2FF"/>
                </a:solidFill>
                <a:latin typeface="Verdana"/>
                <a:ea typeface="Verdana"/>
                <a:sym typeface="Verdana"/>
              </a:rPr>
              <a:t>Cyber Security is Many Things</a:t>
            </a:r>
            <a:endParaRPr sz="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BDD957-50E5-4B92-9188-C07AFC0F1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06490" y="1249491"/>
            <a:ext cx="1330069" cy="1322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6124E-FAF9-4AB3-8390-934642034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332" y="3491611"/>
            <a:ext cx="1474498" cy="1474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8738BC-3E13-4F43-850F-0DB237FF0E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8814" y="2041248"/>
            <a:ext cx="1510748" cy="15107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1EFB84-2EF4-4746-8F82-2509C04386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348" y="2813662"/>
            <a:ext cx="1426797" cy="14267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B7D0A9-078C-47D9-BB98-F3BACDC17870}"/>
              </a:ext>
            </a:extLst>
          </p:cNvPr>
          <p:cNvSpPr txBox="1"/>
          <p:nvPr/>
        </p:nvSpPr>
        <p:spPr>
          <a:xfrm>
            <a:off x="607707" y="1152665"/>
            <a:ext cx="3735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Threats coming from how the system is used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C93AB0-4A97-4C54-80A8-B5702DAC51A9}"/>
              </a:ext>
            </a:extLst>
          </p:cNvPr>
          <p:cNvSpPr txBox="1"/>
          <p:nvPr/>
        </p:nvSpPr>
        <p:spPr>
          <a:xfrm>
            <a:off x="3741846" y="1756731"/>
            <a:ext cx="459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Threats coming from the communication and encryption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15DCE89-A12B-4A91-AD88-520332585533}"/>
              </a:ext>
            </a:extLst>
          </p:cNvPr>
          <p:cNvSpPr txBox="1"/>
          <p:nvPr/>
        </p:nvSpPr>
        <p:spPr>
          <a:xfrm>
            <a:off x="1009565" y="3757752"/>
            <a:ext cx="3983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Threats coming from the software vulnerabilities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7AAD62-5741-4340-A739-A10CA44BE662}"/>
              </a:ext>
            </a:extLst>
          </p:cNvPr>
          <p:cNvSpPr txBox="1"/>
          <p:nvPr/>
        </p:nvSpPr>
        <p:spPr>
          <a:xfrm>
            <a:off x="3176790" y="4492445"/>
            <a:ext cx="4052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Threats coming from the hardware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311679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>
                <a:solidFill>
                  <a:srgbClr val="6BC2FF"/>
                </a:solidFill>
                <a:latin typeface="Verdana"/>
                <a:ea typeface="Verdana"/>
                <a:sym typeface="Verdana"/>
              </a:rPr>
              <a:t>What we target at AdaCore</a:t>
            </a:r>
            <a:endParaRPr sz="5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81EFB84-2EF4-4746-8F82-2509C043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3348" y="2813662"/>
            <a:ext cx="1426797" cy="14267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15DCE89-A12B-4A91-AD88-520332585533}"/>
              </a:ext>
            </a:extLst>
          </p:cNvPr>
          <p:cNvSpPr txBox="1"/>
          <p:nvPr/>
        </p:nvSpPr>
        <p:spPr>
          <a:xfrm>
            <a:off x="1009565" y="3757752"/>
            <a:ext cx="3983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Threats coming from the software vulnerabilities</a:t>
            </a:r>
          </a:p>
        </p:txBody>
      </p:sp>
    </p:spTree>
    <p:extLst>
      <p:ext uri="{BB962C8B-B14F-4D97-AF65-F5344CB8AC3E}">
        <p14:creationId xmlns:p14="http://schemas.microsoft.com/office/powerpoint/2010/main" val="1838433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7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832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A Multi-Tier Approach</a:t>
            </a:r>
            <a:endParaRPr sz="500" dirty="0"/>
          </a:p>
        </p:txBody>
      </p:sp>
      <p:sp>
        <p:nvSpPr>
          <p:cNvPr id="78" name="Google Shape;78;p17"/>
          <p:cNvSpPr txBox="1">
            <a:spLocks noGrp="1"/>
          </p:cNvSpPr>
          <p:nvPr>
            <p:ph type="body" idx="1"/>
          </p:nvPr>
        </p:nvSpPr>
        <p:spPr>
          <a:xfrm>
            <a:off x="544514" y="937118"/>
            <a:ext cx="3629916" cy="258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635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n-US" sz="1500" b="1" i="0" u="sng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Analysis</a:t>
            </a:r>
          </a:p>
          <a:p>
            <a:pPr marL="127000" marR="0" lvl="0" indent="-1206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n-US" sz="1500" b="1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can analyze many vulnerabilities on existing Ada code</a:t>
            </a:r>
            <a:endParaRPr sz="500" dirty="0"/>
          </a:p>
          <a:p>
            <a:pPr marL="6350" marR="0" lvl="0" indent="0" algn="l" rtl="0">
              <a:spcBef>
                <a:spcPts val="1500"/>
              </a:spcBef>
              <a:spcAft>
                <a:spcPts val="0"/>
              </a:spcAft>
              <a:buClr>
                <a:srgbClr val="FFFFFF"/>
              </a:buClr>
              <a:buSzPts val="1500"/>
              <a:buNone/>
            </a:pPr>
            <a:r>
              <a:rPr lang="en-US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can provide guarantees of absence of certain categories of vulnerabilities</a:t>
            </a:r>
            <a:endParaRPr sz="500" dirty="0"/>
          </a:p>
        </p:txBody>
      </p:sp>
      <p:sp>
        <p:nvSpPr>
          <p:cNvPr id="9" name="Google Shape;78;p17">
            <a:extLst>
              <a:ext uri="{FF2B5EF4-FFF2-40B4-BE49-F238E27FC236}">
                <a16:creationId xmlns:a16="http://schemas.microsoft.com/office/drawing/2014/main" id="{3BF224F2-480D-4609-A16B-5B389075CEF1}"/>
              </a:ext>
            </a:extLst>
          </p:cNvPr>
          <p:cNvSpPr txBox="1">
            <a:spLocks/>
          </p:cNvSpPr>
          <p:nvPr/>
        </p:nvSpPr>
        <p:spPr>
          <a:xfrm>
            <a:off x="5013346" y="937118"/>
            <a:ext cx="3629916" cy="2589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0" algn="ctr">
              <a:buClr>
                <a:srgbClr val="FFFFFF"/>
              </a:buClr>
              <a:buSzPts val="1500"/>
              <a:buNone/>
            </a:pPr>
            <a:r>
              <a:rPr lang="en-US" sz="1500" b="1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Analysis</a:t>
            </a: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checks can protect against a number of vulnerabilities</a:t>
            </a:r>
            <a:endParaRPr lang="en-US" sz="500" dirty="0"/>
          </a:p>
          <a:p>
            <a:pPr marL="6350" indent="0">
              <a:spcBef>
                <a:spcPts val="1500"/>
              </a:spcBef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Certain test techniques (fuzz testing) can trigger potential vulnerabilities</a:t>
            </a:r>
            <a:endParaRPr lang="en-US" sz="500" dirty="0"/>
          </a:p>
        </p:txBody>
      </p:sp>
      <p:sp>
        <p:nvSpPr>
          <p:cNvPr id="10" name="Google Shape;78;p17">
            <a:extLst>
              <a:ext uri="{FF2B5EF4-FFF2-40B4-BE49-F238E27FC236}">
                <a16:creationId xmlns:a16="http://schemas.microsoft.com/office/drawing/2014/main" id="{C72DE0BF-D03B-4C79-BBFD-3FDDBA45F5AA}"/>
              </a:ext>
            </a:extLst>
          </p:cNvPr>
          <p:cNvSpPr txBox="1">
            <a:spLocks/>
          </p:cNvSpPr>
          <p:nvPr/>
        </p:nvSpPr>
        <p:spPr>
          <a:xfrm>
            <a:off x="2757042" y="3526972"/>
            <a:ext cx="3629916" cy="1561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350" indent="0" algn="ctr">
              <a:buClr>
                <a:srgbClr val="FFFFFF"/>
              </a:buClr>
              <a:buSzPts val="1500"/>
              <a:buNone/>
            </a:pPr>
            <a:r>
              <a:rPr lang="en-US" sz="1500" b="1" u="sng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Compiler hardening</a:t>
            </a:r>
          </a:p>
          <a:p>
            <a:pPr marL="127000" indent="-120650">
              <a:buClr>
                <a:srgbClr val="FFFFFF"/>
              </a:buClr>
              <a:buSzPts val="1500"/>
              <a:buFont typeface="Arial"/>
              <a:buChar char="-"/>
            </a:pPr>
            <a:endParaRPr lang="en-US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6350" indent="0">
              <a:buClr>
                <a:srgbClr val="FFFFFF"/>
              </a:buClr>
              <a:buSzPts val="1500"/>
              <a:buNone/>
            </a:pPr>
            <a:r>
              <a:rPr lang="en-US" sz="1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The compiler can generate “hardened” code to prevent certain kinds of attacks</a:t>
            </a:r>
            <a:endParaRPr lang="en-US" sz="5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m0DeMYKuexNgPQF4F7sk7l8vLiEX3SKoNS1bG2W6o8k3iBgiulFUa4nZig9pcfeg32dkBFR7_crFMAnYStbKZSc0t0zUlQW3Z-K4pBlMsGqmJjlx0Hc3I1roNj6vC4o-DBaYAkib1-8">
            <a:extLst>
              <a:ext uri="{FF2B5EF4-FFF2-40B4-BE49-F238E27FC236}">
                <a16:creationId xmlns:a16="http://schemas.microsoft.com/office/drawing/2014/main" id="{B73A4BD0-4175-FB40-8450-192273A35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0"/>
            <a:ext cx="3422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00;p20">
            <a:extLst>
              <a:ext uri="{FF2B5EF4-FFF2-40B4-BE49-F238E27FC236}">
                <a16:creationId xmlns:a16="http://schemas.microsoft.com/office/drawing/2014/main" id="{EDD145FB-7919-354C-AC1D-98AFFD9B62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705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1" cy="340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942084" y="340740"/>
            <a:ext cx="72597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dirty="0" err="1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-US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 - </a:t>
            </a:r>
            <a:r>
              <a:rPr lang="en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Security Report</a:t>
            </a:r>
            <a:endParaRPr sz="500" dirty="0"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942084" y="1062957"/>
            <a:ext cx="72597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500" b="1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73700" y="955975"/>
            <a:ext cx="6196451" cy="360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4;p18">
            <a:extLst>
              <a:ext uri="{FF2B5EF4-FFF2-40B4-BE49-F238E27FC236}">
                <a16:creationId xmlns:a16="http://schemas.microsoft.com/office/drawing/2014/main" id="{7B7A7C6D-7F43-134A-BB12-C49D966E442C}"/>
              </a:ext>
            </a:extLst>
          </p:cNvPr>
          <p:cNvSpPr txBox="1">
            <a:spLocks/>
          </p:cNvSpPr>
          <p:nvPr/>
        </p:nvSpPr>
        <p:spPr>
          <a:xfrm>
            <a:off x="942084" y="340740"/>
            <a:ext cx="7859016" cy="538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10000"/>
              </a:lnSpc>
            </a:pPr>
            <a:r>
              <a:rPr lang="fr-FR" sz="2600" b="1" dirty="0">
                <a:solidFill>
                  <a:srgbClr val="6BC2FF"/>
                </a:solidFill>
                <a:latin typeface="Verdana"/>
                <a:ea typeface="Verdana"/>
                <a:cs typeface="Verdana"/>
                <a:sym typeface="Verdana"/>
              </a:rPr>
              <a:t>Data Validation – Mitigations</a:t>
            </a:r>
            <a:endParaRPr lang="fr-FR" sz="5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D3B293-4F86-7144-9937-7D085037F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43" y="1300835"/>
            <a:ext cx="5684899" cy="1269521"/>
          </a:xfrm>
          <a:prstGeom prst="rect">
            <a:avLst/>
          </a:prstGeom>
        </p:spPr>
      </p:pic>
      <p:sp>
        <p:nvSpPr>
          <p:cNvPr id="7" name="Google Shape;85;p18">
            <a:extLst>
              <a:ext uri="{FF2B5EF4-FFF2-40B4-BE49-F238E27FC236}">
                <a16:creationId xmlns:a16="http://schemas.microsoft.com/office/drawing/2014/main" id="{218A1915-73DE-4B4A-88C0-048C9AD30429}"/>
              </a:ext>
            </a:extLst>
          </p:cNvPr>
          <p:cNvSpPr/>
          <p:nvPr/>
        </p:nvSpPr>
        <p:spPr>
          <a:xfrm>
            <a:off x="1218534" y="2991554"/>
            <a:ext cx="3488758" cy="1916876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Dynamic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run-time checking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Ada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attribute </a:t>
            </a: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X’Valid_Scalars</a:t>
            </a:r>
            <a:endParaRPr lang="en" sz="1500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lvl="0"/>
            <a:r>
              <a:rPr lang="en" sz="1500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validity checks -</a:t>
            </a:r>
            <a:r>
              <a:rPr lang="en" sz="1500" i="0" u="none" strike="noStrike" cap="none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gnatV</a:t>
            </a:r>
            <a:endParaRPr lang="en" sz="1500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6;p18">
            <a:extLst>
              <a:ext uri="{FF2B5EF4-FFF2-40B4-BE49-F238E27FC236}">
                <a16:creationId xmlns:a16="http://schemas.microsoft.com/office/drawing/2014/main" id="{F184127A-4931-8B42-A581-8E05E846FDF0}"/>
              </a:ext>
            </a:extLst>
          </p:cNvPr>
          <p:cNvSpPr/>
          <p:nvPr/>
        </p:nvSpPr>
        <p:spPr>
          <a:xfrm>
            <a:off x="5095080" y="2991554"/>
            <a:ext cx="3488758" cy="1856491"/>
          </a:xfrm>
          <a:prstGeom prst="roundRect">
            <a:avLst>
              <a:gd name="adj" fmla="val 9927"/>
            </a:avLst>
          </a:prstGeom>
          <a:solidFill>
            <a:srgbClr val="1D486F"/>
          </a:solidFill>
          <a:ln>
            <a:noFill/>
          </a:ln>
        </p:spPr>
        <p:txBody>
          <a:bodyPr spcFirstLastPara="1" wrap="square" lIns="190500" tIns="190500" rIns="190500" bIns="1905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 i="0" u="none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Static Mitigation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GNAT warnings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 err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CodePeer</a:t>
            </a: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static analysis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0" strike="noStrike" cap="none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checks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SPARK Pro proof of contracts</a:t>
            </a:r>
            <a:endParaRPr lang="en" sz="1500" i="0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500" b="1" i="0" u="none" strike="noStrike" cap="none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Google Shape;100;p20">
            <a:extLst>
              <a:ext uri="{FF2B5EF4-FFF2-40B4-BE49-F238E27FC236}">
                <a16:creationId xmlns:a16="http://schemas.microsoft.com/office/drawing/2014/main" id="{8D12A0A4-A082-5F46-B734-2E4EBAB7C0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769" y="4492445"/>
            <a:ext cx="800930" cy="340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6901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12593</TotalTime>
  <Words>561</Words>
  <Application>Microsoft Office PowerPoint</Application>
  <PresentationFormat>On-screen Show (16:9)</PresentationFormat>
  <Paragraphs>108</Paragraphs>
  <Slides>21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Roboto</vt:lpstr>
      <vt:lpstr>Helvetica Neue Light</vt:lpstr>
      <vt:lpstr>Arial</vt:lpstr>
      <vt:lpstr>Wingdings</vt:lpstr>
      <vt:lpstr>Verdana</vt:lpstr>
      <vt:lpstr>Simple Light</vt:lpstr>
      <vt:lpstr>PowerPoint Presentation</vt:lpstr>
      <vt:lpstr>Cyber Security Update</vt:lpstr>
      <vt:lpstr>Overview</vt:lpstr>
      <vt:lpstr>Cyber Security is Many Things</vt:lpstr>
      <vt:lpstr>What we target at AdaCore</vt:lpstr>
      <vt:lpstr>A Multi-Tier Approach</vt:lpstr>
      <vt:lpstr>PowerPoint Presentation</vt:lpstr>
      <vt:lpstr>CodePeer - Security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Side Channel Attacks</vt:lpstr>
      <vt:lpstr>(Compiler) Hardening</vt:lpstr>
      <vt:lpstr>Industrial Scenario Examples</vt:lpstr>
      <vt:lpstr>Scenario 3 Example: Muen </vt:lpstr>
      <vt:lpstr>Scenario 3 Example: WooKey </vt:lpstr>
      <vt:lpstr>Take Home Messages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Quentin Ochem</cp:lastModifiedBy>
  <cp:revision>91</cp:revision>
  <dcterms:modified xsi:type="dcterms:W3CDTF">2019-05-07T19:42:54Z</dcterms:modified>
</cp:coreProperties>
</file>