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97" r:id="rId1"/>
    <p:sldMasterId id="2147483940" r:id="rId2"/>
    <p:sldMasterId id="2147483948" r:id="rId3"/>
  </p:sldMasterIdLst>
  <p:notesMasterIdLst>
    <p:notesMasterId r:id="rId26"/>
  </p:notesMasterIdLst>
  <p:handoutMasterIdLst>
    <p:handoutMasterId r:id="rId27"/>
  </p:handoutMasterIdLst>
  <p:sldIdLst>
    <p:sldId id="335" r:id="rId4"/>
    <p:sldId id="336" r:id="rId5"/>
    <p:sldId id="257" r:id="rId6"/>
    <p:sldId id="298" r:id="rId7"/>
    <p:sldId id="269" r:id="rId8"/>
    <p:sldId id="268" r:id="rId9"/>
    <p:sldId id="332" r:id="rId10"/>
    <p:sldId id="276" r:id="rId11"/>
    <p:sldId id="312" r:id="rId12"/>
    <p:sldId id="310" r:id="rId13"/>
    <p:sldId id="294" r:id="rId14"/>
    <p:sldId id="314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66"/>
    <a:srgbClr val="CCCCFF"/>
    <a:srgbClr val="99FFCC"/>
    <a:srgbClr val="FFFFCC"/>
    <a:srgbClr val="0000FF"/>
    <a:srgbClr val="009999"/>
    <a:srgbClr val="6699FF"/>
    <a:srgbClr val="33CCCC"/>
    <a:srgbClr val="00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84758" autoAdjust="0"/>
  </p:normalViewPr>
  <p:slideViewPr>
    <p:cSldViewPr>
      <p:cViewPr varScale="1">
        <p:scale>
          <a:sx n="76" d="100"/>
          <a:sy n="76" d="100"/>
        </p:scale>
        <p:origin x="169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4808" y="100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8775" y="11113"/>
            <a:ext cx="63817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180" tIns="51091" rIns="102180" bIns="51091" numCol="1" anchor="ctr" anchorCtr="1" compatLnSpc="1">
            <a:prstTxWarp prst="textNoShape">
              <a:avLst/>
            </a:prstTxWarp>
          </a:bodyPr>
          <a:lstStyle>
            <a:lvl1pPr algn="ctr" defTabSz="1022350" eaLnBrk="1" hangingPunct="1">
              <a:defRPr b="1" i="1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GNAT Pro Tools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938338" y="9049072"/>
            <a:ext cx="32226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180" tIns="51091" rIns="102180" bIns="51091" numCol="1" anchor="b" anchorCtr="0" compatLnSpc="1">
            <a:prstTxWarp prst="textNoShape">
              <a:avLst/>
            </a:prstTxWarp>
          </a:bodyPr>
          <a:lstStyle>
            <a:lvl1pPr algn="ctr" defTabSz="1022350" eaLnBrk="1" hangingPunct="1">
              <a:defRPr sz="1100" i="1" dirty="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GNATtest</a:t>
            </a:r>
            <a:endParaRPr lang="en-US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1763" y="9049072"/>
            <a:ext cx="1819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180" tIns="51091" rIns="102180" bIns="51091" numCol="1" anchor="b" anchorCtr="0" compatLnSpc="1">
            <a:prstTxWarp prst="textNoShape">
              <a:avLst/>
            </a:prstTxWarp>
          </a:bodyPr>
          <a:lstStyle>
            <a:lvl1pPr algn="r" defTabSz="1022350" eaLnBrk="1" hangingPunct="1">
              <a:defRPr sz="1100" i="1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 Page </a:t>
            </a:r>
            <a:fld id="{B0B0AB09-833E-4BAC-991E-5B52AAB9F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blackWhite">
          <a:xfrm>
            <a:off x="196850" y="9312597"/>
            <a:ext cx="1303338" cy="2730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  <a:effectLst/>
        </p:spPr>
        <p:txBody>
          <a:bodyPr wrap="none" lIns="102180" tIns="51091" rIns="102180" bIns="51091">
            <a:spAutoFit/>
          </a:bodyPr>
          <a:lstStyle/>
          <a:p>
            <a:pPr algn="ctr" defTabSz="1022350">
              <a:defRPr/>
            </a:pPr>
            <a:r>
              <a:rPr lang="en-US" sz="1100" dirty="0">
                <a:latin typeface="Arial Narrow" pitchFamily="34" charset="0"/>
              </a:rPr>
              <a:t>Copyright © AdaCore</a:t>
            </a:r>
            <a:endParaRPr lang="en-US" sz="110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1867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3" tIns="46982" rIns="95643" bIns="469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283095" y="9145588"/>
            <a:ext cx="747425" cy="27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86" tIns="46982" rIns="92286" bIns="46982">
            <a:spAutoFit/>
          </a:bodyPr>
          <a:lstStyle/>
          <a:p>
            <a:pPr algn="ctr" defTabSz="917461" eaLnBrk="0" hangingPunct="0">
              <a:lnSpc>
                <a:spcPct val="90000"/>
              </a:lnSpc>
            </a:pPr>
            <a:r>
              <a:rPr lang="en-US" sz="1300" dirty="0">
                <a:latin typeface="Times New Roman" pitchFamily="18" charset="0"/>
              </a:rPr>
              <a:t>Page </a:t>
            </a:r>
            <a:fld id="{F0E26454-F41B-46B3-A292-8B06E0598D38}" type="slidenum">
              <a:rPr lang="en-US" sz="1300">
                <a:latin typeface="Times New Roman" pitchFamily="18" charset="0"/>
              </a:rPr>
              <a:pPr algn="ctr" defTabSz="917461" eaLnBrk="0" hangingPunct="0">
                <a:lnSpc>
                  <a:spcPct val="90000"/>
                </a:lnSpc>
              </a:pPr>
              <a:t>‹#›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27821568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44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--annotate speciﬁes the desired output report format (=</a:t>
            </a:r>
            <a:r>
              <a:rPr lang="en-US" baseline="0" dirty="0" err="1" smtClean="0"/>
              <a:t>xcov</a:t>
            </a:r>
            <a:r>
              <a:rPr lang="en-US" baseline="0" dirty="0" smtClean="0"/>
              <a:t> for annotated sources in text format, =</a:t>
            </a:r>
            <a:r>
              <a:rPr lang="en-US" baseline="0" dirty="0" err="1" smtClean="0"/>
              <a:t>dhtml</a:t>
            </a:r>
            <a:r>
              <a:rPr lang="en-US" baseline="0" dirty="0" smtClean="0"/>
              <a:t> for annotated sources in html format, with colors, a </a:t>
            </a:r>
            <a:r>
              <a:rPr lang="en-US" baseline="0" dirty="0" err="1" smtClean="0"/>
              <a:t>toplevel</a:t>
            </a:r>
            <a:r>
              <a:rPr lang="en-US" baseline="0" dirty="0" smtClean="0"/>
              <a:t> and per-project indexes, sortable </a:t>
            </a:r>
            <a:r>
              <a:rPr lang="en-US" baseline="0" smtClean="0"/>
              <a:t>columns ..., =report for a synthetic list of coverage violations)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10362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Modiﬁed Condition/Decision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76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[Set GPS font sizes for demo]</a:t>
            </a:r>
          </a:p>
          <a:p>
            <a:r>
              <a:rPr lang="en-US" dirty="0" smtClean="0"/>
              <a:t>Make sure there is no </a:t>
            </a:r>
            <a:r>
              <a:rPr lang="en-US" dirty="0" err="1" smtClean="0"/>
              <a:t>gnatcov</a:t>
            </a:r>
            <a:r>
              <a:rPr lang="en-US" dirty="0" smtClean="0"/>
              <a:t> subdir under the </a:t>
            </a:r>
            <a:r>
              <a:rPr lang="en-US" dirty="0" err="1" smtClean="0"/>
              <a:t>obj</a:t>
            </a:r>
            <a:r>
              <a:rPr lang="en-US" dirty="0" smtClean="0"/>
              <a:t> </a:t>
            </a:r>
            <a:r>
              <a:rPr lang="en-US" dirty="0" err="1" smtClean="0"/>
              <a:t>dir</a:t>
            </a:r>
            <a:endParaRPr lang="en-US" dirty="0" smtClean="0"/>
          </a:p>
          <a:p>
            <a:r>
              <a:rPr lang="en-US" dirty="0" smtClean="0"/>
              <a:t>Open the Ops project in GPS</a:t>
            </a:r>
          </a:p>
          <a:p>
            <a:r>
              <a:rPr lang="en-US" dirty="0" smtClean="0"/>
              <a:t>Ensure Build Mode scenario is GNATCOV!!!!!!</a:t>
            </a:r>
          </a:p>
          <a:p>
            <a:r>
              <a:rPr lang="en-US" dirty="0" smtClean="0"/>
              <a:t>Build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Analyze-&gt;Coverage-&gt;</a:t>
            </a:r>
            <a:r>
              <a:rPr lang="en-US" dirty="0" err="1" smtClean="0"/>
              <a:t>GNATcov</a:t>
            </a:r>
            <a:r>
              <a:rPr lang="en-US" dirty="0" smtClean="0"/>
              <a:t>-&gt;Run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Analyze-&gt;Coverage-&gt;</a:t>
            </a:r>
            <a:r>
              <a:rPr lang="en-US" dirty="0" err="1" smtClean="0"/>
              <a:t>GNATcov</a:t>
            </a:r>
            <a:r>
              <a:rPr lang="en-US" dirty="0" smtClean="0"/>
              <a:t>-&gt;Coverage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the coverage report, expand the </a:t>
            </a:r>
            <a:r>
              <a:rPr lang="en-US" dirty="0" err="1" smtClean="0"/>
              <a:t>ops.adb</a:t>
            </a:r>
            <a:r>
              <a:rPr lang="en-US" dirty="0" smtClean="0"/>
              <a:t> entry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Double-click on the (procedure) Apply entry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4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DO-178C: verifies</a:t>
            </a:r>
            <a:r>
              <a:rPr lang="en-US" baseline="0" dirty="0" smtClean="0"/>
              <a:t> that types satisfy </a:t>
            </a:r>
            <a:r>
              <a:rPr lang="en-US" dirty="0" smtClean="0"/>
              <a:t>Liskov Substitutability Principle, by running parent’s tests on subclasses.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67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no </a:t>
            </a:r>
            <a:r>
              <a:rPr lang="en-US" dirty="0" err="1" smtClean="0"/>
              <a:t>gnattest</a:t>
            </a:r>
            <a:r>
              <a:rPr lang="en-US" dirty="0" smtClean="0"/>
              <a:t> settings in this example project file (i.e., in the </a:t>
            </a:r>
            <a:r>
              <a:rPr lang="en-US" dirty="0" err="1" smtClean="0"/>
              <a:t>simple.gpr</a:t>
            </a:r>
            <a:r>
              <a:rPr lang="en-US" dirty="0" smtClean="0"/>
              <a:t> </a:t>
            </a:r>
            <a:r>
              <a:rPr lang="en-US" smtClean="0"/>
              <a:t>file).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738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[Set GPS font sizes for demo]</a:t>
            </a:r>
          </a:p>
          <a:p>
            <a:r>
              <a:rPr lang="en-US" dirty="0" smtClean="0"/>
              <a:t>[Start without a harness </a:t>
            </a:r>
            <a:r>
              <a:rPr lang="en-US" dirty="0" err="1" smtClean="0"/>
              <a:t>etc</a:t>
            </a:r>
            <a:r>
              <a:rPr lang="en-US" dirty="0" smtClean="0"/>
              <a:t> generated in the “simple” project included with the tool.]</a:t>
            </a:r>
          </a:p>
          <a:p>
            <a:r>
              <a:rPr lang="en-US" dirty="0" smtClean="0"/>
              <a:t>Open the </a:t>
            </a:r>
            <a:r>
              <a:rPr lang="en-US" dirty="0" err="1" smtClean="0"/>
              <a:t>simple.gpr</a:t>
            </a:r>
            <a:r>
              <a:rPr lang="en-US" dirty="0" smtClean="0"/>
              <a:t> project in GPS</a:t>
            </a:r>
          </a:p>
          <a:p>
            <a:r>
              <a:rPr lang="en-US" dirty="0" smtClean="0"/>
              <a:t>Invoke the Analyze-&gt;</a:t>
            </a:r>
            <a:r>
              <a:rPr lang="en-US" dirty="0" err="1" smtClean="0"/>
              <a:t>GNATTest</a:t>
            </a:r>
            <a:r>
              <a:rPr lang="en-US" dirty="0" smtClean="0"/>
              <a:t>-&gt;Generate </a:t>
            </a:r>
            <a:r>
              <a:rPr lang="en-US" baseline="0" dirty="0" smtClean="0"/>
              <a:t>Unit Test Setup menu</a:t>
            </a:r>
          </a:p>
          <a:p>
            <a:r>
              <a:rPr lang="en-US" baseline="0" dirty="0" smtClean="0"/>
              <a:t>(This step opens the harness project in GPS.)</a:t>
            </a:r>
          </a:p>
          <a:p>
            <a:r>
              <a:rPr lang="en-US" baseline="0" dirty="0" smtClean="0"/>
              <a:t>Build and Run test harness to show initial </a:t>
            </a:r>
            <a:r>
              <a:rPr lang="en-US" baseline="0" smtClean="0"/>
              <a:t>test failure</a:t>
            </a:r>
            <a:endParaRPr lang="en-US" dirty="0" smtClean="0"/>
          </a:p>
          <a:p>
            <a:r>
              <a:rPr lang="en-US" dirty="0" smtClean="0"/>
              <a:t>Open the Test view </a:t>
            </a:r>
          </a:p>
          <a:p>
            <a:r>
              <a:rPr lang="en-US" dirty="0" smtClean="0"/>
              <a:t>Expand the “</a:t>
            </a:r>
            <a:r>
              <a:rPr lang="en-US" dirty="0" err="1" smtClean="0"/>
              <a:t>simple.ads</a:t>
            </a:r>
            <a:r>
              <a:rPr lang="en-US" dirty="0" smtClean="0"/>
              <a:t>” entry to show the “</a:t>
            </a:r>
            <a:r>
              <a:rPr lang="en-US" dirty="0" err="1" smtClean="0"/>
              <a:t>Inc:test</a:t>
            </a:r>
            <a:r>
              <a:rPr lang="en-US" dirty="0" smtClean="0"/>
              <a:t> case” sub-entry</a:t>
            </a:r>
          </a:p>
          <a:p>
            <a:r>
              <a:rPr lang="en-US" dirty="0" smtClean="0"/>
              <a:t>Double-click on the “</a:t>
            </a:r>
            <a:r>
              <a:rPr lang="en-US" dirty="0" err="1" smtClean="0"/>
              <a:t>Inc:test</a:t>
            </a:r>
            <a:r>
              <a:rPr lang="en-US" dirty="0" smtClean="0"/>
              <a:t> case” sub-entry to open the source file</a:t>
            </a:r>
          </a:p>
          <a:p>
            <a:r>
              <a:rPr lang="en-US" dirty="0" smtClean="0"/>
              <a:t>Change lines 45-46 to be as follows:</a:t>
            </a:r>
          </a:p>
          <a:p>
            <a:endParaRPr lang="en-US" dirty="0" smtClean="0"/>
          </a:p>
          <a:p>
            <a:r>
              <a:rPr lang="en-US" dirty="0" smtClean="0"/>
              <a:t> (</a:t>
            </a:r>
            <a:r>
              <a:rPr lang="en-US" dirty="0" err="1" smtClean="0"/>
              <a:t>Inc</a:t>
            </a:r>
            <a:r>
              <a:rPr lang="en-US" dirty="0" smtClean="0"/>
              <a:t> (41) = 42,</a:t>
            </a:r>
          </a:p>
          <a:p>
            <a:r>
              <a:rPr lang="en-US" dirty="0" smtClean="0"/>
              <a:t>  "</a:t>
            </a:r>
            <a:r>
              <a:rPr lang="en-US" dirty="0" err="1" smtClean="0"/>
              <a:t>Inc</a:t>
            </a:r>
            <a:r>
              <a:rPr lang="en-US" dirty="0" smtClean="0"/>
              <a:t> (41) should yield</a:t>
            </a:r>
            <a:r>
              <a:rPr lang="en-US" baseline="0" dirty="0" smtClean="0"/>
              <a:t> the answer to life, the universe, ..</a:t>
            </a:r>
            <a:r>
              <a:rPr lang="en-US" dirty="0" smtClean="0"/>
              <a:t>.");</a:t>
            </a:r>
          </a:p>
          <a:p>
            <a:endParaRPr lang="en-US" dirty="0" smtClean="0"/>
          </a:p>
          <a:p>
            <a:r>
              <a:rPr lang="en-US" dirty="0" smtClean="0"/>
              <a:t>Press the toolbar icon to build and run the </a:t>
            </a:r>
            <a:r>
              <a:rPr lang="en-US" dirty="0" err="1" smtClean="0"/>
              <a:t>test_runner</a:t>
            </a: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Invoke the Analyze-&gt;</a:t>
            </a:r>
            <a:r>
              <a:rPr lang="en-US" dirty="0" err="1" smtClean="0"/>
              <a:t>GNATTest</a:t>
            </a:r>
            <a:r>
              <a:rPr lang="en-US" dirty="0" smtClean="0"/>
              <a:t>-&gt;Exit from Harness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0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5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74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49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gnatcov</a:t>
            </a:r>
            <a:r>
              <a:rPr lang="en-US" dirty="0" smtClean="0"/>
              <a:t> uses the executable as well (to perform object code </a:t>
            </a:r>
            <a:r>
              <a:rPr lang="en-US" dirty="0" err="1" smtClean="0"/>
              <a:t>cfg</a:t>
            </a:r>
            <a:r>
              <a:rPr lang="en-US" dirty="0" smtClean="0"/>
              <a:t> analysis, and read debug info) so the figure could show an arrow from the exe to the </a:t>
            </a:r>
            <a:r>
              <a:rPr lang="en-US" dirty="0" err="1" smtClean="0"/>
              <a:t>gnatcov</a:t>
            </a:r>
            <a:r>
              <a:rPr lang="en-US" dirty="0" smtClean="0"/>
              <a:t> box</a:t>
            </a:r>
          </a:p>
          <a:p>
            <a:endParaRPr lang="en-US" dirty="0" smtClean="0"/>
          </a:p>
          <a:p>
            <a:r>
              <a:rPr lang="en-US" baseline="0" dirty="0" smtClean="0"/>
              <a:t>An SCO is an item that designates  a source program entity which must be subject to coverage checks.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SCO conveys an entity kind, for example statement, decision or condition, together with a specific </a:t>
            </a:r>
            <a:r>
              <a:rPr lang="en-US" baseline="0" dirty="0" err="1" smtClean="0"/>
              <a:t>unit:line:column</a:t>
            </a:r>
            <a:r>
              <a:rPr lang="en-US" baseline="0" dirty="0" smtClean="0"/>
              <a:t> source location which it gets from the debug info.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14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order to produce the execution traces we need to run the tests inside of an instrumented environment.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 native targets we transparently invoke another tool to produce the traces. </a:t>
            </a:r>
          </a:p>
          <a:p>
            <a:r>
              <a:rPr lang="en-US" baseline="0" dirty="0" smtClean="0"/>
              <a:t>For Linux we can use </a:t>
            </a:r>
            <a:r>
              <a:rPr lang="en-US" baseline="0" dirty="0" err="1" smtClean="0"/>
              <a:t>Valgrind</a:t>
            </a:r>
            <a:r>
              <a:rPr lang="en-US" baseline="0" dirty="0" smtClean="0"/>
              <a:t>, for Windows we use </a:t>
            </a:r>
            <a:r>
              <a:rPr lang="en-US" baseline="0" dirty="0" err="1" smtClean="0"/>
              <a:t>DynamoRIO</a:t>
            </a:r>
            <a:r>
              <a:rPr lang="en-US" baseline="0" dirty="0" smtClean="0"/>
              <a:t> and for other targets we use GNATemulator which is a special version of </a:t>
            </a:r>
            <a:r>
              <a:rPr lang="en-US" baseline="0" dirty="0" err="1" smtClean="0"/>
              <a:t>qemu</a:t>
            </a:r>
            <a:r>
              <a:rPr lang="en-US" baseline="0" dirty="0" smtClean="0"/>
              <a:t>.</a:t>
            </a:r>
            <a:br>
              <a:rPr lang="en-US" baseline="0" dirty="0" smtClean="0"/>
            </a:br>
            <a:r>
              <a:rPr lang="en-US" baseline="0" dirty="0" smtClean="0"/>
              <a:t>We can achieve similar trace execution by pulling the trace information from a probe connected to the target hardware.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trace files are binary but can be displayed textually via “dump-trace” switch</a:t>
            </a:r>
          </a:p>
        </p:txBody>
      </p:sp>
    </p:spTree>
    <p:extLst>
      <p:ext uri="{BB962C8B-B14F-4D97-AF65-F5344CB8AC3E}">
        <p14:creationId xmlns:p14="http://schemas.microsoft.com/office/powerpoint/2010/main" val="1513202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- First Page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7"/>
          <p:cNvCxnSpPr>
            <a:cxnSpLocks noChangeShapeType="1"/>
          </p:cNvCxnSpPr>
          <p:nvPr/>
        </p:nvCxnSpPr>
        <p:spPr bwMode="auto">
          <a:xfrm>
            <a:off x="698500" y="3535363"/>
            <a:ext cx="77597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220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cs typeface="Arial" pitchFamily="34" charset="0"/>
            </a:endParaRPr>
          </a:p>
        </p:txBody>
      </p:sp>
      <p:pic>
        <p:nvPicPr>
          <p:cNvPr id="20" name="Picture 5" descr="logo_textured_lar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190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33382" y="3657600"/>
            <a:ext cx="2534018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333382" y="3904800"/>
            <a:ext cx="2534018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0" y="3657600"/>
            <a:ext cx="2590800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9600" y="5715000"/>
            <a:ext cx="4104000" cy="5334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 baseline="0">
                <a:solidFill>
                  <a:srgbClr val="91B9DA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3904800"/>
            <a:ext cx="2590800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5943600" y="3657600"/>
            <a:ext cx="2590800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5943600" y="3904800"/>
            <a:ext cx="2590800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685800" y="2514600"/>
            <a:ext cx="7696200" cy="9828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5684520" y="1371600"/>
            <a:ext cx="2849880" cy="297000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6035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454320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l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541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2759693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ctr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0916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663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- First Page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7"/>
          <p:cNvCxnSpPr>
            <a:cxnSpLocks noChangeShapeType="1"/>
          </p:cNvCxnSpPr>
          <p:nvPr/>
        </p:nvCxnSpPr>
        <p:spPr bwMode="auto">
          <a:xfrm>
            <a:off x="698500" y="3535363"/>
            <a:ext cx="77597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220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20" name="Picture 5" descr="logo_textured_lar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190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33382" y="3657600"/>
            <a:ext cx="2534018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333382" y="3904800"/>
            <a:ext cx="2534018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0" y="3657600"/>
            <a:ext cx="2590800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9600" y="5715000"/>
            <a:ext cx="4104000" cy="5334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 baseline="0">
                <a:solidFill>
                  <a:srgbClr val="91B9DA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3904800"/>
            <a:ext cx="2590800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5943600" y="3657600"/>
            <a:ext cx="2590800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5943600" y="3904800"/>
            <a:ext cx="2590800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685800" y="2514600"/>
            <a:ext cx="7696200" cy="9828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5684520" y="1371600"/>
            <a:ext cx="2849880" cy="297000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2958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19775" y="268288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b="1">
              <a:solidFill>
                <a:srgbClr val="17598F"/>
              </a:solidFill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904863"/>
          </a:xfrm>
        </p:spPr>
        <p:txBody>
          <a:bodyPr>
            <a:spAutoFit/>
          </a:bodyPr>
          <a:lstStyle>
            <a:lvl1pPr marL="0" indent="0" algn="ctr" rtl="0" fontAlgn="base">
              <a:spcBef>
                <a:spcPct val="0"/>
              </a:spcBef>
              <a:spcAft>
                <a:spcPct val="0"/>
              </a:spcAft>
              <a:buNone/>
              <a:defRPr lang="en-US" sz="4400" b="1" i="0" kern="1200" dirty="0" smtClean="0">
                <a:solidFill>
                  <a:schemeClr val="bg1"/>
                </a:solidFill>
                <a:latin typeface="+mn-lt"/>
                <a:ea typeface="ＭＳ Ｐゴシック" charset="-128"/>
                <a:cs typeface="Helvetic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281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>
                <a:solidFill>
                  <a:srgbClr val="A6A6A6"/>
                </a:solidFill>
              </a:rPr>
              <a:t>Slide: </a:t>
            </a:r>
            <a:fld id="{F11366C6-3DA4-447B-BA8A-25F0DCFF74AA}" type="slidenum">
              <a:rPr lang="en-US" sz="80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>
              <a:solidFill>
                <a:srgbClr val="A6A6A6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85800" y="1143000"/>
            <a:ext cx="8035131" cy="5334000"/>
          </a:xfrm>
        </p:spPr>
        <p:txBody>
          <a:bodyPr/>
          <a:lstStyle>
            <a:lvl1pPr>
              <a:lnSpc>
                <a:spcPct val="100000"/>
              </a:lnSpc>
              <a:spcBef>
                <a:spcPts val="3000"/>
              </a:spcBef>
              <a:defRPr sz="20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200150" indent="-285750">
              <a:spcBef>
                <a:spcPts val="900"/>
              </a:spcBef>
              <a:spcAft>
                <a:spcPts val="0"/>
              </a:spcAft>
              <a:buFont typeface="Wingdings" pitchFamily="2" charset="2"/>
              <a:buChar char="§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spcBef>
                <a:spcPts val="600"/>
              </a:spcBef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spcBef>
                <a:spcPts val="600"/>
              </a:spcBef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834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>
                <a:solidFill>
                  <a:srgbClr val="A6A6A6"/>
                </a:solidFill>
              </a:rPr>
              <a:t>Slide: </a:t>
            </a:r>
            <a:fld id="{F02D819B-CD74-4E1D-A3CB-B20BABF27233}" type="slidenum">
              <a:rPr lang="en-US" sz="80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3810000" cy="5334000"/>
          </a:xfrm>
        </p:spPr>
        <p:txBody>
          <a:bodyPr/>
          <a:lstStyle>
            <a:lvl1pPr>
              <a:spcBef>
                <a:spcPts val="1200"/>
              </a:spcBef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3810000" cy="5334000"/>
          </a:xfrm>
        </p:spPr>
        <p:txBody>
          <a:bodyPr/>
          <a:lstStyle>
            <a:lvl1pPr>
              <a:spcBef>
                <a:spcPts val="1200"/>
              </a:spcBef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13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19775" y="268288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b="1">
              <a:solidFill>
                <a:srgbClr val="17598F"/>
              </a:solidFill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3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>
                <a:solidFill>
                  <a:srgbClr val="A6A6A6"/>
                </a:solidFill>
              </a:rPr>
              <a:t>Slide: </a:t>
            </a:r>
            <a:fld id="{2A8DD023-E90B-4886-AFBB-E699ADCEB2CB}" type="slidenum">
              <a:rPr lang="en-US" sz="80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>
              <a:solidFill>
                <a:srgbClr val="A6A6A6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45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600" smtClean="0">
                <a:solidFill>
                  <a:srgbClr val="A6A6A6"/>
                </a:solidFill>
              </a:rPr>
              <a:t>Slide: </a:t>
            </a:r>
            <a:fld id="{ED8434C1-F044-44A7-BAF9-A3356C8353B7}" type="slidenum">
              <a:rPr lang="en-US" sz="600" smtClean="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600" smtClean="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5334000"/>
          </a:xfrm>
        </p:spPr>
        <p:txBody>
          <a:bodyPr/>
          <a:lstStyle>
            <a:lvl1pPr>
              <a:lnSpc>
                <a:spcPct val="100000"/>
              </a:lnSpc>
              <a:spcBef>
                <a:spcPts val="2700"/>
              </a:spcBef>
              <a:defRPr sz="1980"/>
            </a:lvl1pPr>
            <a:lvl2pPr marL="557190" indent="-214304">
              <a:lnSpc>
                <a:spcPct val="100000"/>
              </a:lnSpc>
              <a:spcBef>
                <a:spcPts val="1200"/>
              </a:spcBef>
              <a:defRPr lang="en-US" sz="198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857216" indent="-171443">
              <a:lnSpc>
                <a:spcPct val="100000"/>
              </a:lnSpc>
              <a:spcBef>
                <a:spcPts val="675"/>
              </a:spcBef>
              <a:defRPr lang="en-US" sz="1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200102" indent="-171443">
              <a:defRPr lang="en-US" sz="1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542988" indent="-171443">
              <a:defRPr lang="en-US" sz="1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52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48451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19775" y="268288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b="1" dirty="0" smtClean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904863"/>
          </a:xfrm>
        </p:spPr>
        <p:txBody>
          <a:bodyPr>
            <a:spAutoFit/>
          </a:bodyPr>
          <a:lstStyle>
            <a:lvl1pPr marL="0" indent="0" algn="ctr" rtl="0" fontAlgn="base">
              <a:spcBef>
                <a:spcPct val="0"/>
              </a:spcBef>
              <a:spcAft>
                <a:spcPct val="0"/>
              </a:spcAft>
              <a:buNone/>
              <a:defRPr lang="en-US" sz="4400" b="1" i="0" kern="1200" dirty="0" smtClean="0">
                <a:solidFill>
                  <a:schemeClr val="bg1"/>
                </a:solidFill>
                <a:latin typeface="+mn-lt"/>
                <a:ea typeface="ＭＳ Ｐゴシック" charset="-128"/>
                <a:cs typeface="Helvetic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005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0">
                <a:srgbClr val="040B11"/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i="1" smtClean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001000" cy="533400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372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20769" y="341593"/>
            <a:ext cx="8582243" cy="53960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75931" y="6509742"/>
            <a:ext cx="185442" cy="2555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91513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 dirty="0" smtClean="0">
                <a:solidFill>
                  <a:srgbClr val="A6A6A6"/>
                </a:solidFill>
              </a:rPr>
              <a:t>Slide: </a:t>
            </a:r>
            <a:fld id="{E64780D0-0546-4242-B013-C06986AF074F}" type="slidenum">
              <a:rPr lang="en-US" sz="800" smtClean="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 dirty="0" smtClean="0">
              <a:solidFill>
                <a:srgbClr val="A6A6A6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85800" y="1143000"/>
            <a:ext cx="7848600" cy="5334000"/>
          </a:xfrm>
        </p:spPr>
        <p:txBody>
          <a:bodyPr/>
          <a:lstStyle>
            <a:lvl1pPr>
              <a:lnSpc>
                <a:spcPct val="100000"/>
              </a:lnSpc>
              <a:spcBef>
                <a:spcPts val="2800"/>
              </a:spcBef>
              <a:defRPr sz="20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200150" indent="-28575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spcBef>
                <a:spcPts val="600"/>
              </a:spcBef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spcBef>
                <a:spcPts val="600"/>
              </a:spcBef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96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 dirty="0" smtClean="0">
                <a:solidFill>
                  <a:srgbClr val="A6A6A6"/>
                </a:solidFill>
              </a:rPr>
              <a:t>Slide: </a:t>
            </a:r>
            <a:fld id="{380FAD6A-F2F5-4D65-919D-1AEA14727DBD}" type="slidenum">
              <a:rPr lang="en-US" sz="800" smtClean="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 dirty="0" smtClean="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3810000" cy="5334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3810000" cy="5334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63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 dirty="0" smtClean="0">
                <a:solidFill>
                  <a:srgbClr val="A6A6A6"/>
                </a:solidFill>
              </a:rPr>
              <a:t>Slide: </a:t>
            </a:r>
            <a:fld id="{FB8F0DFA-3862-4C12-B29C-FCCBF4A3E10F}" type="slidenum">
              <a:rPr lang="en-US" sz="800" smtClean="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 dirty="0" smtClean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8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812727" y="1151930"/>
            <a:ext cx="5518547" cy="2321719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812727" y="3536156"/>
            <a:ext cx="5518547" cy="79474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50"/>
            </a:lvl1pPr>
            <a:lvl2pPr marL="0" indent="85725" algn="ctr">
              <a:spcBef>
                <a:spcPts val="0"/>
              </a:spcBef>
              <a:buSzTx/>
              <a:buNone/>
              <a:defRPr sz="1650"/>
            </a:lvl2pPr>
            <a:lvl3pPr marL="0" indent="171450" algn="ctr">
              <a:spcBef>
                <a:spcPts val="0"/>
              </a:spcBef>
              <a:buSzTx/>
              <a:buNone/>
              <a:defRPr sz="1650"/>
            </a:lvl3pPr>
            <a:lvl4pPr marL="0" indent="257175" algn="ctr">
              <a:spcBef>
                <a:spcPts val="0"/>
              </a:spcBef>
              <a:buSzTx/>
              <a:buNone/>
              <a:defRPr sz="1650"/>
            </a:lvl4pPr>
            <a:lvl5pPr marL="0" indent="342900" algn="ctr">
              <a:spcBef>
                <a:spcPts val="0"/>
              </a:spcBef>
              <a:buSzTx/>
              <a:buNone/>
              <a:defRPr sz="165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5970725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41" y="2666934"/>
            <a:ext cx="5853410" cy="1518048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48333" y="4660107"/>
            <a:ext cx="5927526" cy="665956"/>
          </a:xfrm>
        </p:spPr>
        <p:txBody>
          <a:bodyPr>
            <a:normAutofit/>
          </a:bodyPr>
          <a:lstStyle>
            <a:lvl1pPr marL="0" marR="0" indent="0" defTabSz="2190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lang="en-US" sz="1125" b="1" dirty="0" smtClean="0">
                <a:solidFill>
                  <a:srgbClr val="357DB0"/>
                </a:solidFill>
                <a:latin typeface="Verdana"/>
                <a:ea typeface="Verdana"/>
                <a:cs typeface="Verdana"/>
                <a:sym typeface="Helvetica Light"/>
              </a:defRPr>
            </a:lvl1pPr>
          </a:lstStyle>
          <a:p>
            <a:pPr lvl="0"/>
            <a:r>
              <a:rPr lang="en-US" dirty="0" smtClean="0"/>
              <a:t>name</a:t>
            </a:r>
          </a:p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F5C811B-471E-4340-9881-2B8E96E1D2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1499" y="637767"/>
            <a:ext cx="1593230" cy="103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205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454320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l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42085" y="1910166"/>
            <a:ext cx="7315795" cy="3466335"/>
          </a:xfrm>
        </p:spPr>
        <p:txBody>
          <a:bodyPr anchor="t" anchorCtr="0">
            <a:noAutofit/>
          </a:bodyPr>
          <a:lstStyle>
            <a:lvl1pPr marL="171450" indent="-171450">
              <a:spcBef>
                <a:spcPts val="2025"/>
              </a:spcBef>
              <a:buSzPct val="100000"/>
              <a:buFont typeface="Arial" panose="020B0604020202020204" pitchFamily="34" charset="0"/>
              <a:buChar char="-"/>
              <a:defRPr sz="1500"/>
            </a:lvl1pPr>
            <a:lvl2pPr marL="445770" indent="-171450">
              <a:spcBef>
                <a:spcPts val="1200"/>
              </a:spcBef>
              <a:defRPr sz="1200"/>
            </a:lvl2pPr>
            <a:lvl3pPr marL="622102" indent="-151209">
              <a:spcBef>
                <a:spcPts val="1125"/>
              </a:spcBef>
              <a:defRPr sz="1200"/>
            </a:lvl3pPr>
            <a:lvl4pPr marL="857250" indent="-185738">
              <a:spcBef>
                <a:spcPts val="1125"/>
              </a:spcBef>
              <a:defRPr sz="1200"/>
            </a:lvl4pPr>
            <a:lvl5pPr marL="1048941" indent="-190500">
              <a:spcBef>
                <a:spcPts val="1125"/>
              </a:spcBef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585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454320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l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42085" y="1910166"/>
            <a:ext cx="7315795" cy="3466335"/>
          </a:xfrm>
        </p:spPr>
        <p:txBody>
          <a:bodyPr anchor="t" anchorCtr="0">
            <a:noAutofit/>
          </a:bodyPr>
          <a:lstStyle>
            <a:lvl1pPr marL="171450" indent="-171450">
              <a:spcBef>
                <a:spcPts val="2025"/>
              </a:spcBef>
              <a:buSzPct val="100000"/>
              <a:buFont typeface="Arial" panose="020B0604020202020204" pitchFamily="34" charset="0"/>
              <a:buChar char="-"/>
              <a:defRPr sz="1500"/>
            </a:lvl1pPr>
            <a:lvl2pPr marL="445770" indent="-171450">
              <a:spcBef>
                <a:spcPts val="1200"/>
              </a:spcBef>
              <a:defRPr sz="1200"/>
            </a:lvl2pPr>
            <a:lvl3pPr marL="622102" indent="-151209">
              <a:spcBef>
                <a:spcPts val="1125"/>
              </a:spcBef>
              <a:defRPr sz="1200"/>
            </a:lvl3pPr>
            <a:lvl4pPr marL="857250" indent="-185738">
              <a:spcBef>
                <a:spcPts val="1125"/>
              </a:spcBef>
              <a:defRPr sz="1200"/>
            </a:lvl4pPr>
            <a:lvl5pPr marL="1048941" indent="-190500">
              <a:spcBef>
                <a:spcPts val="1125"/>
              </a:spcBef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5649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848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-15875" y="6634163"/>
            <a:ext cx="11945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rgbClr val="A6A6A6"/>
                </a:solidFill>
              </a:rPr>
              <a:t>Copyright </a:t>
            </a:r>
            <a:r>
              <a:rPr lang="en-US" sz="800" dirty="0" smtClean="0">
                <a:solidFill>
                  <a:srgbClr val="A6A6A6"/>
                </a:solidFill>
                <a:ea typeface="Verdana" pitchFamily="34" charset="0"/>
                <a:cs typeface="Verdana" pitchFamily="34" charset="0"/>
              </a:rPr>
              <a:t>©</a:t>
            </a:r>
            <a:r>
              <a:rPr lang="en-US" sz="800" dirty="0" smtClean="0">
                <a:solidFill>
                  <a:srgbClr val="A6A6A6"/>
                </a:solidFill>
              </a:rPr>
              <a:t> AdaCore </a:t>
            </a:r>
            <a:endParaRPr lang="fr-FR" sz="800" dirty="0" smtClean="0">
              <a:solidFill>
                <a:srgbClr val="A6A6A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404040"/>
        </a:buClr>
        <a:buChar char="•"/>
        <a:defRPr sz="2000" b="1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12740"/>
            </a:gs>
            <a:gs pos="100000">
              <a:srgbClr val="040B1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45295" y="178594"/>
            <a:ext cx="5853410" cy="1518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45295" y="1821656"/>
            <a:ext cx="5853410" cy="4420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996556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</p:sldLayoutIdLst>
  <p:transition spd="med"/>
  <p:timing>
    <p:tnLst>
      <p:par>
        <p:cTn id="1" dur="indefinite" restart="never" nodeType="tmRoot"/>
      </p:par>
    </p:tnLst>
  </p:timing>
  <p:hf sldNum="0" hdr="0" ftr="0" dt="0"/>
  <p:txStyles>
    <p:titleStyle>
      <a:lvl1pPr algn="ctr" defTabSz="219075">
        <a:defRPr sz="2625" b="1" baseline="0">
          <a:solidFill>
            <a:srgbClr val="67BCF9"/>
          </a:solidFill>
          <a:latin typeface="Verdana" charset="0"/>
          <a:ea typeface="Verdana" charset="0"/>
          <a:cs typeface="Verdana" charset="0"/>
          <a:sym typeface="Helvetica Light"/>
        </a:defRPr>
      </a:lvl1pPr>
      <a:lvl2pPr indent="8572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17145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25717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34290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42862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51435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60007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68580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228099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1pPr>
      <a:lvl2pPr marL="394786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2pPr>
      <a:lvl3pPr marL="561474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3pPr>
      <a:lvl4pPr marL="728161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4pPr>
      <a:lvl5pPr marL="894849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5pPr>
      <a:lvl6pPr marL="1061536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1228224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1394911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1561599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8572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17145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25717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34290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42862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51435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60007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68580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848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First level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-15875" y="6634163"/>
            <a:ext cx="11652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rgbClr val="A6A6A6"/>
                </a:solidFill>
              </a:rPr>
              <a:t>Copyright </a:t>
            </a:r>
            <a:r>
              <a:rPr lang="en-US" sz="800" dirty="0">
                <a:solidFill>
                  <a:srgbClr val="A6A6A6"/>
                </a:solidFill>
                <a:ea typeface="Verdana" pitchFamily="34" charset="0"/>
                <a:cs typeface="Verdana" pitchFamily="34" charset="0"/>
              </a:rPr>
              <a:t>©</a:t>
            </a:r>
            <a:r>
              <a:rPr lang="en-US" sz="800" dirty="0">
                <a:solidFill>
                  <a:srgbClr val="A6A6A6"/>
                </a:solidFill>
              </a:rPr>
              <a:t> </a:t>
            </a:r>
            <a:r>
              <a:rPr lang="en-US" sz="800" dirty="0" smtClean="0">
                <a:solidFill>
                  <a:srgbClr val="A6A6A6"/>
                </a:solidFill>
              </a:rPr>
              <a:t>AdaCore</a:t>
            </a:r>
            <a:endParaRPr lang="fr-FR" sz="800" dirty="0">
              <a:solidFill>
                <a:srgbClr val="A6A6A6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 userDrawn="1"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 smtClean="0">
                <a:solidFill>
                  <a:srgbClr val="A6A6A6"/>
                </a:solidFill>
              </a:rPr>
              <a:t>Slide: </a:t>
            </a:r>
            <a:fld id="{380FAD6A-F2F5-4D65-919D-1AEA14727DBD}" type="slidenum">
              <a:rPr lang="en-US" sz="800" smtClean="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 smtClean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2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Clr>
          <a:srgbClr val="404040"/>
        </a:buClr>
        <a:buChar char="•"/>
        <a:defRPr sz="2000" b="1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040B1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FE5E820-4AE8-8C41-898D-1AE2DBB67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14" b="7812"/>
          <a:stretch/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B68C95D-EAD8-494E-8164-61A1C6F6D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244" y="2229429"/>
            <a:ext cx="3988748" cy="237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435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uble Wave 13"/>
          <p:cNvSpPr/>
          <p:nvPr/>
        </p:nvSpPr>
        <p:spPr bwMode="auto">
          <a:xfrm>
            <a:off x="2028300" y="4410632"/>
            <a:ext cx="958212" cy="246164"/>
          </a:xfrm>
          <a:prstGeom prst="doubleWav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295635" y="3618545"/>
            <a:ext cx="6516239" cy="792087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enerated Child Package </a:t>
            </a:r>
            <a:r>
              <a:rPr lang="en-US" dirty="0" err="1" smtClean="0"/>
              <a:t>Test_Data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412776"/>
            <a:ext cx="6370911" cy="482183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tabLst>
                <a:tab pos="285750" algn="l"/>
              </a:tabLst>
              <a:defRPr sz="1600" b="1">
                <a:latin typeface="Calibri" panose="020F0502020204030204" pitchFamily="34" charset="0"/>
              </a:defRPr>
            </a:lvl1pPr>
          </a:lstStyle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b="0" noProof="1" smtClean="0"/>
              <a:t>--  This package is intended to set up and tear down  the test environment.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b="0" noProof="1" smtClean="0"/>
              <a:t>--  Once created by GNATtest, this package will never be overwritten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b="0" noProof="1" smtClean="0"/>
              <a:t>--  automatically. Contents of this package can be modified in any way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b="0" noProof="1" smtClean="0"/>
              <a:t>--  except for sections surrounded by a 'read only' marker.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with </a:t>
            </a:r>
            <a:r>
              <a:rPr lang="en-US" b="0" noProof="1" smtClean="0"/>
              <a:t>AUnit.Test_Fixtures;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package </a:t>
            </a:r>
            <a:r>
              <a:rPr lang="en-US" b="0" noProof="1" smtClean="0"/>
              <a:t>Simple.Test_Data </a:t>
            </a:r>
            <a:r>
              <a:rPr lang="en-US" noProof="1" smtClean="0"/>
              <a:t>is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b="0" noProof="1" smtClean="0"/>
              <a:t>--  begin read only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	type </a:t>
            </a:r>
            <a:r>
              <a:rPr lang="en-US" b="0" noProof="1" smtClean="0"/>
              <a:t>Test </a:t>
            </a:r>
            <a:r>
              <a:rPr lang="en-US" noProof="1" smtClean="0"/>
              <a:t>is new </a:t>
            </a:r>
            <a:r>
              <a:rPr lang="en-US" b="0" noProof="1" smtClean="0"/>
              <a:t>AUnit.Test_Fixtures.Test_Fixture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b="0" noProof="1" smtClean="0"/>
              <a:t>--  end read only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	with null record</a:t>
            </a:r>
            <a:r>
              <a:rPr lang="en-US" b="0" noProof="1" smtClean="0"/>
              <a:t>;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	procedure </a:t>
            </a:r>
            <a:r>
              <a:rPr lang="en-US" b="0" noProof="1" smtClean="0"/>
              <a:t>Set_Up (Gnattest_T : </a:t>
            </a:r>
            <a:r>
              <a:rPr lang="en-US" noProof="1" smtClean="0"/>
              <a:t>in out </a:t>
            </a:r>
            <a:r>
              <a:rPr lang="en-US" b="0" noProof="1" smtClean="0"/>
              <a:t>Test);</a:t>
            </a:r>
          </a:p>
          <a:p>
            <a:pPr>
              <a:spcBef>
                <a:spcPts val="400"/>
              </a:spcBef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	procedure </a:t>
            </a:r>
            <a:r>
              <a:rPr lang="en-US" b="0" noProof="1" smtClean="0"/>
              <a:t>Tear_Down (Gnattest_T : </a:t>
            </a:r>
            <a:r>
              <a:rPr lang="en-US" noProof="1" smtClean="0"/>
              <a:t>in out </a:t>
            </a:r>
            <a:r>
              <a:rPr lang="en-US" b="0" noProof="1" smtClean="0"/>
              <a:t>Test);</a:t>
            </a:r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  <a:tab pos="1143000" algn="l"/>
              </a:tabLst>
            </a:pPr>
            <a:r>
              <a:rPr lang="en-US" noProof="1" smtClean="0"/>
              <a:t>end </a:t>
            </a:r>
            <a:r>
              <a:rPr lang="en-US" b="0" noProof="1" smtClean="0"/>
              <a:t>Simple.Test_Data;</a:t>
            </a:r>
            <a:endParaRPr lang="en-US" b="0" noProof="1"/>
          </a:p>
        </p:txBody>
      </p:sp>
      <p:sp>
        <p:nvSpPr>
          <p:cNvPr id="7" name="TextBox 6"/>
          <p:cNvSpPr txBox="1"/>
          <p:nvPr/>
        </p:nvSpPr>
        <p:spPr>
          <a:xfrm>
            <a:off x="6516216" y="3046707"/>
            <a:ext cx="185018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Not to be modified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264188" y="5265204"/>
            <a:ext cx="178217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Null procedures, can be modified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8536" y="4529977"/>
            <a:ext cx="500169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Can be modified, e.g., referencing parent private part</a:t>
            </a:r>
            <a:endParaRPr lang="en-US" sz="16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3023828" y="4453091"/>
            <a:ext cx="144016" cy="15377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Curved Connector 9"/>
          <p:cNvCxnSpPr>
            <a:stCxn id="9" idx="1"/>
            <a:endCxn id="2" idx="3"/>
          </p:cNvCxnSpPr>
          <p:nvPr/>
        </p:nvCxnSpPr>
        <p:spPr bwMode="auto">
          <a:xfrm rot="10800000">
            <a:off x="3167844" y="4529978"/>
            <a:ext cx="280692" cy="16927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Curved Connector 15"/>
          <p:cNvCxnSpPr>
            <a:stCxn id="7" idx="1"/>
          </p:cNvCxnSpPr>
          <p:nvPr/>
        </p:nvCxnSpPr>
        <p:spPr bwMode="auto">
          <a:xfrm rot="10800000" flipV="1">
            <a:off x="6192182" y="3215984"/>
            <a:ext cx="324035" cy="402560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9640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1623864" y="5293779"/>
            <a:ext cx="6660740" cy="871525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23864" y="1594892"/>
            <a:ext cx="6660740" cy="2008795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 Body, As Generated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47664" y="783689"/>
            <a:ext cx="6396879" cy="59862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tabLst>
                <a:tab pos="285750" algn="l"/>
                <a:tab pos="571500" algn="l"/>
                <a:tab pos="857250" algn="l"/>
              </a:tabLst>
              <a:defRPr sz="1600" b="0">
                <a:latin typeface="Calibri" panose="020F0502020204030204" pitchFamily="34" charset="0"/>
              </a:defRPr>
            </a:lvl1pPr>
          </a:lstStyle>
          <a:p>
            <a:r>
              <a:rPr lang="en-US" b="1" noProof="1" smtClean="0"/>
              <a:t>with </a:t>
            </a:r>
            <a:r>
              <a:rPr lang="en-US" noProof="1" smtClean="0"/>
              <a:t>AUnit.Assertions; </a:t>
            </a:r>
            <a:r>
              <a:rPr lang="en-US" b="1" noProof="1" smtClean="0"/>
              <a:t>use </a:t>
            </a:r>
            <a:r>
              <a:rPr lang="en-US" noProof="1" smtClean="0"/>
              <a:t>AUnit.Assertions;</a:t>
            </a:r>
          </a:p>
          <a:p>
            <a:r>
              <a:rPr lang="en-US" b="1" noProof="1" smtClean="0"/>
              <a:t>package body </a:t>
            </a:r>
            <a:r>
              <a:rPr lang="en-US" noProof="1" smtClean="0"/>
              <a:t>Simple.Test_Data.Tests </a:t>
            </a:r>
            <a:r>
              <a:rPr lang="en-US" b="1" noProof="1" smtClean="0"/>
              <a:t>is</a:t>
            </a:r>
          </a:p>
          <a:p>
            <a:pPr>
              <a:spcBef>
                <a:spcPts val="2400"/>
              </a:spcBef>
            </a:pPr>
            <a:r>
              <a:rPr lang="en-US" noProof="1" smtClean="0"/>
              <a:t>--  begin read only</a:t>
            </a:r>
          </a:p>
          <a:p>
            <a:pPr>
              <a:spcBef>
                <a:spcPts val="300"/>
              </a:spcBef>
            </a:pPr>
            <a:r>
              <a:rPr lang="en-US" b="1" noProof="1" smtClean="0"/>
              <a:t>	procedure </a:t>
            </a:r>
            <a:r>
              <a:rPr lang="en-US" noProof="1" smtClean="0"/>
              <a:t>Test_Inc (Gnattest_T : </a:t>
            </a:r>
            <a:r>
              <a:rPr lang="en-US" b="1" noProof="1" smtClean="0"/>
              <a:t>in out </a:t>
            </a:r>
            <a:r>
              <a:rPr lang="en-US" noProof="1" smtClean="0"/>
              <a:t>Test);</a:t>
            </a:r>
          </a:p>
          <a:p>
            <a:pPr>
              <a:spcBef>
                <a:spcPts val="400"/>
              </a:spcBef>
            </a:pPr>
            <a:r>
              <a:rPr lang="en-US" b="1" noProof="1" smtClean="0"/>
              <a:t>	procedure </a:t>
            </a:r>
            <a:r>
              <a:rPr lang="en-US" noProof="1" smtClean="0"/>
              <a:t>Test_Inc_4f8b9f (Gnattest_T : </a:t>
            </a:r>
            <a:r>
              <a:rPr lang="en-US" b="1" noProof="1" smtClean="0"/>
              <a:t>in out </a:t>
            </a:r>
            <a:r>
              <a:rPr lang="en-US" noProof="1" smtClean="0"/>
              <a:t>Test) </a:t>
            </a:r>
            <a:r>
              <a:rPr lang="en-US" b="1" noProof="1" smtClean="0"/>
              <a:t>renames </a:t>
            </a:r>
            <a:r>
              <a:rPr lang="en-US" noProof="1" smtClean="0"/>
              <a:t>Test_Inc;</a:t>
            </a:r>
          </a:p>
          <a:p>
            <a:pPr>
              <a:spcBef>
                <a:spcPts val="300"/>
              </a:spcBef>
            </a:pPr>
            <a:r>
              <a:rPr lang="en-US" noProof="1" smtClean="0"/>
              <a:t>--  id:2.2/4f8b9f38b0ce8c74/Inc/1/0/</a:t>
            </a:r>
          </a:p>
          <a:p>
            <a:pPr>
              <a:spcBef>
                <a:spcPts val="400"/>
              </a:spcBef>
            </a:pPr>
            <a:r>
              <a:rPr lang="en-US" b="1" noProof="1" smtClean="0"/>
              <a:t>	procedure </a:t>
            </a:r>
            <a:r>
              <a:rPr lang="en-US" noProof="1" smtClean="0"/>
              <a:t>Test_Inc (Gnattest_T : </a:t>
            </a:r>
            <a:r>
              <a:rPr lang="en-US" b="1" noProof="1" smtClean="0"/>
              <a:t>in out </a:t>
            </a:r>
            <a:r>
              <a:rPr lang="en-US" noProof="1" smtClean="0"/>
              <a:t>Test) </a:t>
            </a:r>
            <a:r>
              <a:rPr lang="en-US" b="1" noProof="1" smtClean="0"/>
              <a:t>is</a:t>
            </a:r>
          </a:p>
          <a:p>
            <a:pPr>
              <a:spcBef>
                <a:spcPts val="300"/>
              </a:spcBef>
            </a:pPr>
            <a:r>
              <a:rPr lang="en-US" noProof="1" smtClean="0"/>
              <a:t>	--  simple.ads:7:4:Inc</a:t>
            </a:r>
          </a:p>
          <a:p>
            <a:pPr>
              <a:spcBef>
                <a:spcPts val="300"/>
              </a:spcBef>
            </a:pPr>
            <a:r>
              <a:rPr lang="en-US" noProof="1" smtClean="0"/>
              <a:t>--  end read only</a:t>
            </a:r>
          </a:p>
          <a:p>
            <a:pPr>
              <a:spcBef>
                <a:spcPts val="1800"/>
              </a:spcBef>
            </a:pPr>
            <a:r>
              <a:rPr lang="en-US" b="1" noProof="1" smtClean="0"/>
              <a:t>		pragma </a:t>
            </a:r>
            <a:r>
              <a:rPr lang="en-US" noProof="1" smtClean="0"/>
              <a:t>Unreferenced (Gnattest_T);</a:t>
            </a:r>
          </a:p>
          <a:p>
            <a:pPr>
              <a:spcBef>
                <a:spcPts val="600"/>
              </a:spcBef>
            </a:pPr>
            <a:r>
              <a:rPr lang="en-US" b="1" noProof="1" smtClean="0"/>
              <a:t>	begin</a:t>
            </a:r>
          </a:p>
          <a:p>
            <a:r>
              <a:rPr lang="en-US" noProof="1" smtClean="0"/>
              <a:t>		AUnit.Assertions.Assert </a:t>
            </a:r>
          </a:p>
          <a:p>
            <a:pPr>
              <a:tabLst>
                <a:tab pos="285750" algn="l"/>
                <a:tab pos="571500" algn="l"/>
                <a:tab pos="857250" algn="l"/>
                <a:tab pos="914400" algn="l"/>
              </a:tabLst>
            </a:pPr>
            <a:r>
              <a:rPr lang="en-US" noProof="1"/>
              <a:t>	</a:t>
            </a:r>
            <a:r>
              <a:rPr lang="en-US" noProof="1" smtClean="0"/>
              <a:t>		(Gnattest_Generated.Default_Assert_Value,</a:t>
            </a:r>
          </a:p>
          <a:p>
            <a:pPr>
              <a:tabLst>
                <a:tab pos="285750" algn="l"/>
                <a:tab pos="571500" algn="l"/>
                <a:tab pos="857250" algn="l"/>
                <a:tab pos="914400" algn="l"/>
              </a:tabLst>
            </a:pPr>
            <a:r>
              <a:rPr lang="en-US" b="1" noProof="1" smtClean="0"/>
              <a:t>				</a:t>
            </a:r>
            <a:r>
              <a:rPr lang="en-US" noProof="1" smtClean="0"/>
              <a:t>"Test not implemented.");</a:t>
            </a:r>
          </a:p>
          <a:p>
            <a:pPr>
              <a:spcBef>
                <a:spcPts val="1800"/>
              </a:spcBef>
            </a:pPr>
            <a:r>
              <a:rPr lang="en-US" noProof="1" smtClean="0"/>
              <a:t>--  begin read only</a:t>
            </a:r>
          </a:p>
          <a:p>
            <a:pPr>
              <a:spcBef>
                <a:spcPts val="300"/>
              </a:spcBef>
            </a:pPr>
            <a:r>
              <a:rPr lang="en-US" b="1" noProof="1" smtClean="0"/>
              <a:t>	end </a:t>
            </a:r>
            <a:r>
              <a:rPr lang="en-US" noProof="1" smtClean="0"/>
              <a:t>Test_Inc;</a:t>
            </a:r>
          </a:p>
          <a:p>
            <a:pPr>
              <a:spcBef>
                <a:spcPts val="300"/>
              </a:spcBef>
            </a:pPr>
            <a:r>
              <a:rPr lang="en-US" noProof="1" smtClean="0"/>
              <a:t>--  end read only</a:t>
            </a:r>
          </a:p>
          <a:p>
            <a:pPr>
              <a:spcBef>
                <a:spcPts val="2400"/>
              </a:spcBef>
            </a:pPr>
            <a:r>
              <a:rPr lang="en-US" b="1" noProof="1" smtClean="0"/>
              <a:t>end </a:t>
            </a:r>
            <a:r>
              <a:rPr lang="en-US" noProof="1" smtClean="0"/>
              <a:t>Simple.Test_Data.Tests;</a:t>
            </a:r>
            <a:endParaRPr lang="en-US" noProof="1"/>
          </a:p>
        </p:txBody>
      </p:sp>
      <p:sp>
        <p:nvSpPr>
          <p:cNvPr id="8" name="TextBox 7"/>
          <p:cNvSpPr txBox="1"/>
          <p:nvPr/>
        </p:nvSpPr>
        <p:spPr>
          <a:xfrm>
            <a:off x="6696236" y="3710619"/>
            <a:ext cx="178217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Declarative part can be modified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96236" y="4419702"/>
            <a:ext cx="178217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Statements can be modified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96236" y="820196"/>
            <a:ext cx="178217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Context clauses can be added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328084" y="3753036"/>
            <a:ext cx="216024" cy="1800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Curved Connector 5"/>
          <p:cNvCxnSpPr>
            <a:stCxn id="8" idx="1"/>
            <a:endCxn id="4" idx="3"/>
          </p:cNvCxnSpPr>
          <p:nvPr/>
        </p:nvCxnSpPr>
        <p:spPr bwMode="auto">
          <a:xfrm rot="10800000">
            <a:off x="5544108" y="3843047"/>
            <a:ext cx="1152128" cy="159961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6192180" y="4552755"/>
            <a:ext cx="216024" cy="1800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Curved Connector 13"/>
          <p:cNvCxnSpPr>
            <a:stCxn id="10" idx="1"/>
            <a:endCxn id="12" idx="3"/>
          </p:cNvCxnSpPr>
          <p:nvPr/>
        </p:nvCxnSpPr>
        <p:spPr bwMode="auto">
          <a:xfrm rot="10800000">
            <a:off x="6408204" y="4642766"/>
            <a:ext cx="288032" cy="69325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2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830164"/>
          </a:xfrm>
        </p:spPr>
        <p:txBody>
          <a:bodyPr/>
          <a:lstStyle/>
          <a:p>
            <a:r>
              <a:rPr lang="en-US" smtClean="0"/>
              <a:t>GNATtest </a:t>
            </a:r>
            <a:r>
              <a:rPr lang="en-US" dirty="0" smtClean="0"/>
              <a:t>In GPS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9"/>
          <p:cNvSpPr>
            <a:spLocks noGrp="1"/>
          </p:cNvSpPr>
          <p:nvPr>
            <p:ph type="title"/>
          </p:nvPr>
        </p:nvSpPr>
        <p:spPr>
          <a:xfrm>
            <a:off x="948541" y="2857451"/>
            <a:ext cx="7768338" cy="1138536"/>
          </a:xfrm>
        </p:spPr>
        <p:txBody>
          <a:bodyPr/>
          <a:lstStyle>
            <a:lvl1pPr algn="l" defTabSz="914400">
              <a:lnSpc>
                <a:spcPct val="110000"/>
              </a:lnSpc>
              <a:defRPr sz="70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 sz="3600" dirty="0" err="1" smtClean="0"/>
              <a:t>GNATcoverage</a:t>
            </a:r>
            <a:r>
              <a:rPr lang="en-US" sz="3600" dirty="0" smtClean="0"/>
              <a:t> Demo</a:t>
            </a:r>
            <a:endParaRPr lang="en-US" sz="3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5A0BF"/>
                </a:solidFill>
              </a:rPr>
              <a:t>Patrick</a:t>
            </a:r>
            <a:r>
              <a:rPr lang="en-US" dirty="0" smtClean="0"/>
              <a:t> </a:t>
            </a:r>
            <a:r>
              <a:rPr lang="en-US" dirty="0">
                <a:solidFill>
                  <a:srgbClr val="B5A0BF"/>
                </a:solidFill>
              </a:rPr>
              <a:t>Rogers</a:t>
            </a:r>
          </a:p>
          <a:p>
            <a:r>
              <a:rPr lang="en-US" dirty="0">
                <a:solidFill>
                  <a:srgbClr val="B5A0BF"/>
                </a:solidFill>
              </a:rPr>
              <a:t>9 May 2019</a:t>
            </a:r>
          </a:p>
        </p:txBody>
      </p:sp>
    </p:spTree>
    <p:extLst>
      <p:ext uri="{BB962C8B-B14F-4D97-AF65-F5344CB8AC3E}">
        <p14:creationId xmlns:p14="http://schemas.microsoft.com/office/powerpoint/2010/main" val="15770194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Coverage Analysis</a:t>
            </a:r>
            <a:endParaRPr lang="fr-FR" dirty="0" smtClean="0"/>
          </a:p>
        </p:txBody>
      </p:sp>
      <p:sp>
        <p:nvSpPr>
          <p:cNvPr id="61443" name="Espace réservé du texte 2"/>
          <p:cNvSpPr>
            <a:spLocks noGrp="1"/>
          </p:cNvSpPr>
          <p:nvPr>
            <p:ph sz="half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Determining how much of the code has been tested </a:t>
            </a:r>
          </a:p>
          <a:p>
            <a:r>
              <a:rPr lang="en-US" dirty="0" smtClean="0"/>
              <a:t>Goal </a:t>
            </a:r>
            <a:r>
              <a:rPr lang="en-US" dirty="0"/>
              <a:t>is to identify code left </a:t>
            </a:r>
            <a:r>
              <a:rPr lang="en-US" dirty="0" smtClean="0"/>
              <a:t>unexplored, </a:t>
            </a:r>
            <a:r>
              <a:rPr lang="en-US" dirty="0"/>
              <a:t>which might contain </a:t>
            </a:r>
            <a:r>
              <a:rPr lang="en-US" dirty="0" smtClean="0"/>
              <a:t>bugs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Has </a:t>
            </a:r>
            <a:r>
              <a:rPr lang="en-US" dirty="0" smtClean="0"/>
              <a:t>every statement </a:t>
            </a:r>
            <a:r>
              <a:rPr lang="en-US" dirty="0"/>
              <a:t>in the program been executed?</a:t>
            </a:r>
          </a:p>
          <a:p>
            <a:pPr lvl="1"/>
            <a:r>
              <a:rPr lang="en-US" dirty="0" smtClean="0"/>
              <a:t>Has </a:t>
            </a:r>
            <a:r>
              <a:rPr lang="en-US" dirty="0" smtClean="0"/>
              <a:t>every branch </a:t>
            </a:r>
            <a:r>
              <a:rPr lang="en-US" dirty="0"/>
              <a:t>of each control structure </a:t>
            </a:r>
            <a:r>
              <a:rPr lang="en-US" dirty="0" smtClean="0"/>
              <a:t>(e.g., if </a:t>
            </a:r>
            <a:r>
              <a:rPr lang="en-US" dirty="0"/>
              <a:t>and case statements) been executed? </a:t>
            </a:r>
          </a:p>
          <a:p>
            <a:pPr lvl="1"/>
            <a:r>
              <a:rPr lang="en-US" dirty="0" smtClean="0"/>
              <a:t>Has </a:t>
            </a:r>
            <a:r>
              <a:rPr lang="en-US" dirty="0"/>
              <a:t>each </a:t>
            </a:r>
            <a:r>
              <a:rPr lang="en-US" dirty="0" smtClean="0"/>
              <a:t>value of each Boolean sub-expression been evaluated?</a:t>
            </a:r>
          </a:p>
          <a:p>
            <a:r>
              <a:rPr lang="en-US" dirty="0" smtClean="0"/>
              <a:t>Required by certification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819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Coverage Approaches</a:t>
            </a:r>
            <a:endParaRPr lang="fr-FR" dirty="0"/>
          </a:p>
        </p:txBody>
      </p:sp>
      <p:sp>
        <p:nvSpPr>
          <p:cNvPr id="59394" name="Espace réservé du texte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solutions instrument the code</a:t>
            </a:r>
          </a:p>
          <a:p>
            <a:pPr lvl="1"/>
            <a:r>
              <a:rPr lang="en-US" dirty="0"/>
              <a:t>Traces statements are inserted into the source and compiled</a:t>
            </a:r>
          </a:p>
          <a:p>
            <a:r>
              <a:rPr lang="en-US" dirty="0"/>
              <a:t>Some solutions use hardware stepping</a:t>
            </a:r>
          </a:p>
          <a:p>
            <a:pPr lvl="1"/>
            <a:r>
              <a:rPr lang="en-US" dirty="0"/>
              <a:t>Object-level coverage </a:t>
            </a:r>
            <a:r>
              <a:rPr lang="en-US" dirty="0" smtClean="0"/>
              <a:t>achieved </a:t>
            </a:r>
            <a:r>
              <a:rPr lang="en-US" dirty="0"/>
              <a:t>by probes at execution-time</a:t>
            </a:r>
          </a:p>
          <a:p>
            <a:r>
              <a:rPr lang="en-US" dirty="0"/>
              <a:t>Both solutions are problematic</a:t>
            </a:r>
          </a:p>
          <a:p>
            <a:pPr lvl="1"/>
            <a:r>
              <a:rPr lang="en-US" dirty="0"/>
              <a:t>The final deliverable is not what was tested</a:t>
            </a:r>
          </a:p>
          <a:p>
            <a:pPr lvl="1"/>
            <a:r>
              <a:rPr lang="en-US" dirty="0" smtClean="0"/>
              <a:t>Hardware </a:t>
            </a:r>
            <a:r>
              <a:rPr lang="en-US" dirty="0"/>
              <a:t>probing is expensive and time-consuming</a:t>
            </a:r>
          </a:p>
          <a:p>
            <a:pPr lvl="2"/>
            <a:r>
              <a:rPr lang="en-US" dirty="0"/>
              <a:t>Requires actual target hardware</a:t>
            </a:r>
          </a:p>
          <a:p>
            <a:pPr lvl="2"/>
            <a:r>
              <a:rPr lang="en-US" dirty="0"/>
              <a:t>Actual hardware is a serializing bottleneck</a:t>
            </a:r>
          </a:p>
        </p:txBody>
      </p:sp>
    </p:spTree>
    <p:extLst>
      <p:ext uri="{BB962C8B-B14F-4D97-AF65-F5344CB8AC3E}">
        <p14:creationId xmlns:p14="http://schemas.microsoft.com/office/powerpoint/2010/main" val="14949048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9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3954016" cy="5334000"/>
          </a:xfrm>
        </p:spPr>
        <p:txBody>
          <a:bodyPr/>
          <a:lstStyle/>
          <a:p>
            <a:r>
              <a:rPr lang="en-US" sz="1800" dirty="0" smtClean="0"/>
              <a:t>Code is unchanged</a:t>
            </a:r>
          </a:p>
          <a:p>
            <a:r>
              <a:rPr lang="en-US" sz="1800" dirty="0" smtClean="0"/>
              <a:t>Compiler indicates what </a:t>
            </a:r>
            <a:r>
              <a:rPr lang="en-US" sz="1800" i="1" dirty="0" smtClean="0"/>
              <a:t>should</a:t>
            </a:r>
            <a:r>
              <a:rPr lang="en-US" sz="1800" dirty="0" smtClean="0"/>
              <a:t> happen during execution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ource </a:t>
            </a:r>
            <a:r>
              <a:rPr lang="en-US" b="1" dirty="0" smtClean="0"/>
              <a:t>C</a:t>
            </a:r>
            <a:r>
              <a:rPr lang="en-US" dirty="0" smtClean="0"/>
              <a:t>overage </a:t>
            </a:r>
            <a:r>
              <a:rPr lang="en-US" b="1" dirty="0" smtClean="0"/>
              <a:t>O</a:t>
            </a:r>
            <a:r>
              <a:rPr lang="en-US" dirty="0" smtClean="0"/>
              <a:t>bligations (for source-level coverage)</a:t>
            </a:r>
          </a:p>
          <a:p>
            <a:r>
              <a:rPr lang="en-US" sz="1800" dirty="0" smtClean="0"/>
              <a:t>Execution traces indicate what </a:t>
            </a:r>
            <a:r>
              <a:rPr lang="en-US" sz="1800" i="1" dirty="0" smtClean="0"/>
              <a:t>did</a:t>
            </a:r>
            <a:r>
              <a:rPr lang="en-US" sz="1800" dirty="0" smtClean="0"/>
              <a:t> happen</a:t>
            </a:r>
          </a:p>
          <a:p>
            <a:r>
              <a:rPr lang="en-US" sz="1800" dirty="0" smtClean="0"/>
              <a:t>GNATcoverage generates reports accordingly</a:t>
            </a:r>
          </a:p>
          <a:p>
            <a:r>
              <a:rPr lang="en-US" dirty="0" smtClean="0"/>
              <a:t>Cross configuration shown at right, but </a:t>
            </a:r>
            <a:r>
              <a:rPr lang="en-US" dirty="0"/>
              <a:t>same </a:t>
            </a:r>
            <a:r>
              <a:rPr lang="en-US" dirty="0" smtClean="0"/>
              <a:t>general approach for all</a:t>
            </a: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533400"/>
          </a:xfrm>
        </p:spPr>
        <p:txBody>
          <a:bodyPr/>
          <a:lstStyle/>
          <a:p>
            <a:r>
              <a:rPr lang="en-US" dirty="0" smtClean="0"/>
              <a:t>Solution: Instrument the 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Environment</a:t>
            </a:r>
            <a:endParaRPr 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256076" y="1916832"/>
            <a:ext cx="3405572" cy="4208065"/>
            <a:chOff x="5147216" y="990600"/>
            <a:chExt cx="3405572" cy="4208065"/>
          </a:xfrm>
        </p:grpSpPr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5218550" y="2515731"/>
              <a:ext cx="98616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sz="1400" b="1" i="0" dirty="0">
                  <a:solidFill>
                    <a:srgbClr val="17598F"/>
                  </a:solidFill>
                </a:rPr>
                <a:t>Compiler</a:t>
              </a:r>
            </a:p>
          </p:txBody>
        </p: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5147216" y="4086661"/>
              <a:ext cx="11288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eaLnBrk="1" hangingPunct="1">
                <a:defRPr sz="1400" b="1" i="0">
                  <a:solidFill>
                    <a:schemeClr val="accent1"/>
                  </a:solidFill>
                  <a:cs typeface="Arial" pitchFamily="34" charset="0"/>
                </a:defRPr>
              </a:lvl1pPr>
              <a:lvl2pPr marL="742950" indent="-285750" eaLnBrk="0" hangingPunct="0">
                <a:defRPr i="1">
                  <a:cs typeface="Arial" pitchFamily="34" charset="0"/>
                </a:defRPr>
              </a:lvl2pPr>
              <a:lvl3pPr marL="1143000" indent="-228600" eaLnBrk="0" hangingPunct="0">
                <a:defRPr i="1">
                  <a:cs typeface="Arial" pitchFamily="34" charset="0"/>
                </a:defRPr>
              </a:lvl3pPr>
              <a:lvl4pPr marL="1600200" indent="-228600" eaLnBrk="0" hangingPunct="0">
                <a:defRPr i="1">
                  <a:cs typeface="Arial" pitchFamily="34" charset="0"/>
                </a:defRPr>
              </a:lvl4pPr>
              <a:lvl5pPr marL="2057400" indent="-228600" eaLnBrk="0" hangingPunct="0">
                <a:defRPr i="1"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9pPr>
            </a:lstStyle>
            <a:p>
              <a:r>
                <a:rPr lang="en-US" dirty="0">
                  <a:solidFill>
                    <a:srgbClr val="17598F"/>
                  </a:solidFill>
                </a:rPr>
                <a:t>Executable</a:t>
              </a:r>
            </a:p>
          </p:txBody>
        </p:sp>
        <p:sp>
          <p:nvSpPr>
            <p:cNvPr id="19" name="AutoShape 45"/>
            <p:cNvSpPr>
              <a:spLocks noChangeArrowheads="1"/>
            </p:cNvSpPr>
            <p:nvPr/>
          </p:nvSpPr>
          <p:spPr bwMode="auto">
            <a:xfrm>
              <a:off x="5634626" y="3649622"/>
              <a:ext cx="154015" cy="381001"/>
            </a:xfrm>
            <a:prstGeom prst="downArrow">
              <a:avLst>
                <a:gd name="adj1" fmla="val 50000"/>
                <a:gd name="adj2" fmla="val 7500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0" name="AutoShape 46"/>
            <p:cNvSpPr>
              <a:spLocks noChangeArrowheads="1"/>
            </p:cNvSpPr>
            <p:nvPr/>
          </p:nvSpPr>
          <p:spPr bwMode="auto">
            <a:xfrm>
              <a:off x="5634877" y="2057400"/>
              <a:ext cx="153513" cy="402293"/>
            </a:xfrm>
            <a:prstGeom prst="downArrow">
              <a:avLst>
                <a:gd name="adj1" fmla="val 50000"/>
                <a:gd name="adj2" fmla="val 7500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5350797" y="3316585"/>
              <a:ext cx="7216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eaLnBrk="1" hangingPunct="1">
                <a:defRPr sz="1400" b="1" i="0">
                  <a:solidFill>
                    <a:schemeClr val="accent1"/>
                  </a:solidFill>
                  <a:cs typeface="Arial" pitchFamily="34" charset="0"/>
                </a:defRPr>
              </a:lvl1pPr>
              <a:lvl2pPr marL="742950" indent="-285750" eaLnBrk="0" hangingPunct="0">
                <a:defRPr i="1">
                  <a:cs typeface="Arial" pitchFamily="34" charset="0"/>
                </a:defRPr>
              </a:lvl2pPr>
              <a:lvl3pPr marL="1143000" indent="-228600" eaLnBrk="0" hangingPunct="0">
                <a:defRPr i="1">
                  <a:cs typeface="Arial" pitchFamily="34" charset="0"/>
                </a:defRPr>
              </a:lvl3pPr>
              <a:lvl4pPr marL="1600200" indent="-228600" eaLnBrk="0" hangingPunct="0">
                <a:defRPr i="1">
                  <a:cs typeface="Arial" pitchFamily="34" charset="0"/>
                </a:defRPr>
              </a:lvl4pPr>
              <a:lvl5pPr marL="2057400" indent="-228600" eaLnBrk="0" hangingPunct="0">
                <a:defRPr i="1"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cs typeface="Arial" pitchFamily="34" charset="0"/>
                </a:defRPr>
              </a:lvl9pPr>
            </a:lstStyle>
            <a:p>
              <a:r>
                <a:rPr lang="en-US" dirty="0">
                  <a:solidFill>
                    <a:srgbClr val="17598F"/>
                  </a:solidFill>
                </a:rPr>
                <a:t>Linker</a:t>
              </a:r>
            </a:p>
          </p:txBody>
        </p:sp>
        <p:sp>
          <p:nvSpPr>
            <p:cNvPr id="52" name="AutoShape 45"/>
            <p:cNvSpPr>
              <a:spLocks noChangeArrowheads="1"/>
            </p:cNvSpPr>
            <p:nvPr/>
          </p:nvSpPr>
          <p:spPr bwMode="auto">
            <a:xfrm>
              <a:off x="5634626" y="2879546"/>
              <a:ext cx="154015" cy="381001"/>
            </a:xfrm>
            <a:prstGeom prst="downArrow">
              <a:avLst>
                <a:gd name="adj1" fmla="val 50000"/>
                <a:gd name="adj2" fmla="val 7500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5234245" y="990600"/>
              <a:ext cx="908016" cy="915310"/>
              <a:chOff x="5241527" y="990600"/>
              <a:chExt cx="908016" cy="915310"/>
            </a:xfrm>
          </p:grpSpPr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5241527" y="990600"/>
                <a:ext cx="89159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17598F"/>
                    </a:solidFill>
                    <a:cs typeface="Arial" pitchFamily="34" charset="0"/>
                  </a:rPr>
                  <a:t>Sources</a:t>
                </a: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5288287" y="1313300"/>
                <a:ext cx="861256" cy="592610"/>
                <a:chOff x="9268070" y="1294235"/>
                <a:chExt cx="861256" cy="592610"/>
              </a:xfrm>
            </p:grpSpPr>
            <p:sp>
              <p:nvSpPr>
                <p:cNvPr id="56" name="Rectangle 7"/>
                <p:cNvSpPr>
                  <a:spLocks noChangeArrowheads="1"/>
                </p:cNvSpPr>
                <p:nvPr/>
              </p:nvSpPr>
              <p:spPr bwMode="auto">
                <a:xfrm>
                  <a:off x="9268070" y="1294235"/>
                  <a:ext cx="573170" cy="3631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27432" tIns="27432" rIns="27432" bIns="27432">
                  <a:spAutoFit/>
                </a:bodyPr>
                <a:lstStyle/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package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MS1553 </a:t>
                  </a:r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is</a:t>
                  </a:r>
                  <a:endParaRPr lang="en-US" sz="400" b="1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end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MS1553;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</p:txBody>
            </p:sp>
            <p:sp>
              <p:nvSpPr>
                <p:cNvPr id="58" name="Rectangle 7"/>
                <p:cNvSpPr>
                  <a:spLocks noChangeArrowheads="1"/>
                </p:cNvSpPr>
                <p:nvPr/>
              </p:nvSpPr>
              <p:spPr bwMode="auto">
                <a:xfrm>
                  <a:off x="9426328" y="1410161"/>
                  <a:ext cx="451342" cy="3631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27432" tIns="27432" rIns="27432" bIns="27432">
                  <a:spAutoFit/>
                </a:bodyPr>
                <a:lstStyle/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package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IO </a:t>
                  </a:r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is</a:t>
                  </a:r>
                  <a:endParaRPr lang="en-US" sz="400" b="1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end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IO;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</p:txBody>
            </p:sp>
            <p:sp>
              <p:nvSpPr>
                <p:cNvPr id="59" name="Rectangle 7"/>
                <p:cNvSpPr>
                  <a:spLocks noChangeArrowheads="1"/>
                </p:cNvSpPr>
                <p:nvPr/>
              </p:nvSpPr>
              <p:spPr bwMode="auto">
                <a:xfrm>
                  <a:off x="9556156" y="1523669"/>
                  <a:ext cx="573170" cy="3631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27432" tIns="27432" rIns="27432" bIns="27432">
                  <a:spAutoFit/>
                </a:bodyPr>
                <a:lstStyle/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procedure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Test </a:t>
                  </a:r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is</a:t>
                  </a:r>
                  <a:endParaRPr lang="en-US" sz="400" b="1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begin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  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...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  <a:p>
                  <a:pPr eaLnBrk="0" hangingPunct="0"/>
                  <a:r>
                    <a:rPr lang="en-US" sz="400" b="1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end </a:t>
                  </a:r>
                  <a:r>
                    <a:rPr lang="en-US" sz="400" dirty="0" smtClean="0">
                      <a:solidFill>
                        <a:srgbClr val="0D253A"/>
                      </a:solidFill>
                      <a:latin typeface="Andale Mono" pitchFamily="49" charset="0"/>
                    </a:rPr>
                    <a:t>Test;</a:t>
                  </a:r>
                  <a:endParaRPr lang="en-US" sz="400" dirty="0">
                    <a:solidFill>
                      <a:srgbClr val="0D253A"/>
                    </a:solidFill>
                    <a:latin typeface="Andale Mono" pitchFamily="49" charset="0"/>
                  </a:endParaRPr>
                </a:p>
              </p:txBody>
            </p:sp>
          </p:grpSp>
        </p:grpSp>
        <p:sp>
          <p:nvSpPr>
            <p:cNvPr id="15" name="Oval 14"/>
            <p:cNvSpPr/>
            <p:nvPr/>
          </p:nvSpPr>
          <p:spPr bwMode="auto">
            <a:xfrm>
              <a:off x="5590024" y="4433653"/>
              <a:ext cx="243218" cy="318181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i="1" smtClean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47" name="AutoShape 36"/>
            <p:cNvCxnSpPr>
              <a:cxnSpLocks noChangeShapeType="1"/>
              <a:stCxn id="6" idx="0"/>
              <a:endCxn id="33" idx="2"/>
            </p:cNvCxnSpPr>
            <p:nvPr/>
          </p:nvCxnSpPr>
          <p:spPr bwMode="auto">
            <a:xfrm flipH="1" flipV="1">
              <a:off x="7689411" y="3097171"/>
              <a:ext cx="9939" cy="838705"/>
            </a:xfrm>
            <a:prstGeom prst="straightConnector1">
              <a:avLst/>
            </a:prstGeom>
            <a:noFill/>
            <a:ln w="28575" cap="rnd">
              <a:solidFill>
                <a:schemeClr val="tx2">
                  <a:lumMod val="50000"/>
                  <a:lumOff val="50000"/>
                </a:schemeClr>
              </a:solidFill>
              <a:prstDash val="solid"/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Rectangle 40"/>
            <p:cNvSpPr>
              <a:spLocks noChangeArrowheads="1"/>
            </p:cNvSpPr>
            <p:nvPr/>
          </p:nvSpPr>
          <p:spPr bwMode="auto">
            <a:xfrm>
              <a:off x="6920626" y="3935876"/>
              <a:ext cx="1557447" cy="1262789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b" anchorCtr="1"/>
            <a:lstStyle/>
            <a:p>
              <a:r>
                <a:rPr lang="fr-FR" sz="1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GNATemulator</a:t>
              </a:r>
              <a:endParaRPr lang="fr-F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Text Box 37"/>
            <p:cNvSpPr txBox="1">
              <a:spLocks noChangeArrowheads="1"/>
            </p:cNvSpPr>
            <p:nvPr/>
          </p:nvSpPr>
          <p:spPr bwMode="auto">
            <a:xfrm>
              <a:off x="6925015" y="3945726"/>
              <a:ext cx="15530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fr-FR" sz="1600" i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GNATcoverage</a:t>
              </a: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7654831" y="3300850"/>
              <a:ext cx="6524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r">
                <a:defRPr sz="1400" b="1" i="0">
                  <a:solidFill>
                    <a:schemeClr val="accent1"/>
                  </a:solidFill>
                </a:defRPr>
              </a:lvl1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Trace</a:t>
              </a:r>
              <a:r>
                <a:rPr lang="en-US" dirty="0">
                  <a:solidFill>
                    <a:srgbClr val="000000"/>
                  </a:solidFill>
                </a:rPr>
                <a:t/>
              </a:r>
              <a:br>
                <a:rPr lang="en-US" dirty="0">
                  <a:solidFill>
                    <a:srgbClr val="000000"/>
                  </a:solidFill>
                </a:rPr>
              </a:br>
              <a:r>
                <a:rPr lang="en-US" dirty="0">
                  <a:solidFill>
                    <a:srgbClr val="000000"/>
                  </a:solidFill>
                </a:rPr>
                <a:t>Data</a:t>
              </a:r>
            </a:p>
          </p:txBody>
        </p:sp>
        <p:sp>
          <p:nvSpPr>
            <p:cNvPr id="21" name="Text Box 49"/>
            <p:cNvSpPr txBox="1">
              <a:spLocks noChangeArrowheads="1"/>
            </p:cNvSpPr>
            <p:nvPr/>
          </p:nvSpPr>
          <p:spPr bwMode="auto">
            <a:xfrm>
              <a:off x="6826033" y="1371600"/>
              <a:ext cx="17267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400" b="1" i="0">
                  <a:solidFill>
                    <a:schemeClr val="accent1"/>
                  </a:solidFill>
                </a:defRPr>
              </a:lvl1pPr>
            </a:lstStyle>
            <a:p>
              <a:r>
                <a:rPr lang="en-US" dirty="0">
                  <a:solidFill>
                    <a:srgbClr val="000000"/>
                  </a:solidFill>
                </a:rPr>
                <a:t>Coverage </a:t>
              </a:r>
              <a:r>
                <a:rPr lang="en-US" dirty="0" smtClean="0">
                  <a:solidFill>
                    <a:srgbClr val="000000"/>
                  </a:solidFill>
                </a:rPr>
                <a:t>Reports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22" name="AutoShape 50"/>
            <p:cNvCxnSpPr>
              <a:cxnSpLocks noChangeShapeType="1"/>
              <a:stCxn id="33" idx="0"/>
              <a:endCxn id="21" idx="2"/>
            </p:cNvCxnSpPr>
            <p:nvPr/>
          </p:nvCxnSpPr>
          <p:spPr bwMode="auto">
            <a:xfrm flipV="1">
              <a:off x="7689411" y="1679377"/>
              <a:ext cx="0" cy="560240"/>
            </a:xfrm>
            <a:prstGeom prst="straightConnector1">
              <a:avLst/>
            </a:prstGeom>
            <a:noFill/>
            <a:ln w="28575" cap="rnd">
              <a:solidFill>
                <a:schemeClr val="tx2">
                  <a:lumMod val="50000"/>
                  <a:lumOff val="50000"/>
                </a:schemeClr>
              </a:solidFill>
              <a:prstDash val="solid"/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36"/>
            <p:cNvCxnSpPr>
              <a:cxnSpLocks noChangeShapeType="1"/>
              <a:stCxn id="8" idx="3"/>
              <a:endCxn id="33" idx="1"/>
            </p:cNvCxnSpPr>
            <p:nvPr/>
          </p:nvCxnSpPr>
          <p:spPr bwMode="auto">
            <a:xfrm flipV="1">
              <a:off x="6204717" y="2668394"/>
              <a:ext cx="705970" cy="1226"/>
            </a:xfrm>
            <a:prstGeom prst="straightConnector1">
              <a:avLst/>
            </a:prstGeom>
            <a:noFill/>
            <a:ln w="28575" cap="rnd">
              <a:solidFill>
                <a:schemeClr val="tx2">
                  <a:lumMod val="50000"/>
                  <a:lumOff val="50000"/>
                </a:schemeClr>
              </a:solidFill>
              <a:prstDash val="solid"/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6157820" y="2669467"/>
              <a:ext cx="673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</a:rPr>
                <a:t>SCOs</a:t>
              </a: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7298629" y="2586715"/>
              <a:ext cx="76200" cy="70105"/>
            </a:xfrm>
            <a:prstGeom prst="ellips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i="1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3" name="Rectangle 40"/>
            <p:cNvSpPr>
              <a:spLocks noChangeArrowheads="1"/>
            </p:cNvSpPr>
            <p:nvPr/>
          </p:nvSpPr>
          <p:spPr bwMode="auto">
            <a:xfrm>
              <a:off x="6910687" y="2239617"/>
              <a:ext cx="1557447" cy="85755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b" anchorCtr="1"/>
            <a:lstStyle/>
            <a:p>
              <a:r>
                <a:rPr lang="fr-FR" sz="1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GNATcoverage</a:t>
              </a:r>
              <a:endParaRPr lang="fr-F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35" name="Picture 53" descr="MCj0371028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7397621" y="2323016"/>
              <a:ext cx="603456" cy="4024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AutoShape 36"/>
            <p:cNvCxnSpPr>
              <a:cxnSpLocks noChangeShapeType="1"/>
            </p:cNvCxnSpPr>
            <p:nvPr/>
          </p:nvCxnSpPr>
          <p:spPr bwMode="auto">
            <a:xfrm>
              <a:off x="5867378" y="4575493"/>
              <a:ext cx="1676227" cy="0"/>
            </a:xfrm>
            <a:prstGeom prst="straightConnector1">
              <a:avLst/>
            </a:prstGeom>
            <a:noFill/>
            <a:ln w="15875" cap="rnd">
              <a:solidFill>
                <a:srgbClr val="000000"/>
              </a:solidFill>
              <a:prstDash val="sysDot"/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Oval 43"/>
            <p:cNvSpPr/>
            <p:nvPr/>
          </p:nvSpPr>
          <p:spPr bwMode="auto">
            <a:xfrm>
              <a:off x="7554252" y="4413105"/>
              <a:ext cx="243218" cy="318181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i="1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124508" y="1063968"/>
            <a:ext cx="3790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7598F"/>
                </a:solidFill>
                <a:latin typeface="Arial Black" panose="020B0A04020102020204" pitchFamily="34" charset="0"/>
              </a:rPr>
              <a:t>Source-Level Coverage Example</a:t>
            </a:r>
          </a:p>
          <a:p>
            <a:pPr algn="ctr"/>
            <a:r>
              <a:rPr lang="en-US" sz="1600" dirty="0" smtClean="0">
                <a:solidFill>
                  <a:srgbClr val="17598F"/>
                </a:solidFill>
                <a:latin typeface="Arial Black" panose="020B0A04020102020204" pitchFamily="34" charset="0"/>
              </a:rPr>
              <a:t>for Cross Target</a:t>
            </a:r>
          </a:p>
        </p:txBody>
      </p:sp>
    </p:spTree>
    <p:extLst>
      <p:ext uri="{BB962C8B-B14F-4D97-AF65-F5344CB8AC3E}">
        <p14:creationId xmlns:p14="http://schemas.microsoft.com/office/powerpoint/2010/main" val="1724421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80771" y="2239527"/>
            <a:ext cx="4716524" cy="16864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02" name="GNATcoverage - producing trac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17145" tIns="17145" rIns="17145" bIns="17145" anchor="t">
            <a:normAutofit/>
          </a:bodyPr>
          <a:lstStyle>
            <a:lvl1pPr defTabSz="914400">
              <a:lnSpc>
                <a:spcPct val="110000"/>
              </a:lnSpc>
            </a:lvl1pPr>
          </a:lstStyle>
          <a:p>
            <a:r>
              <a:rPr lang="en-US" dirty="0" smtClean="0"/>
              <a:t>Multiple Ways To P</a:t>
            </a:r>
            <a:r>
              <a:rPr dirty="0" smtClean="0"/>
              <a:t>roduc</a:t>
            </a:r>
            <a:r>
              <a:rPr lang="en-US" dirty="0" smtClean="0"/>
              <a:t>e</a:t>
            </a:r>
            <a:r>
              <a:rPr dirty="0" smtClean="0"/>
              <a:t> </a:t>
            </a:r>
            <a:r>
              <a:rPr lang="en-US" dirty="0" smtClean="0"/>
              <a:t>T</a:t>
            </a:r>
            <a:r>
              <a:rPr dirty="0" smtClean="0"/>
              <a:t>races</a:t>
            </a:r>
            <a:endParaRPr dirty="0"/>
          </a:p>
        </p:txBody>
      </p:sp>
      <p:sp>
        <p:nvSpPr>
          <p:cNvPr id="204" name="executable"/>
          <p:cNvSpPr/>
          <p:nvPr/>
        </p:nvSpPr>
        <p:spPr>
          <a:xfrm>
            <a:off x="3968609" y="1088740"/>
            <a:ext cx="1395774" cy="392215"/>
          </a:xfrm>
          <a:prstGeom prst="roundRect">
            <a:avLst>
              <a:gd name="adj" fmla="val 27642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 anchorCtr="1">
            <a:noAutofit/>
          </a:bodyPr>
          <a:lstStyle>
            <a:lvl1pPr>
              <a:defRPr sz="3000">
                <a:solidFill>
                  <a:schemeClr val="accent1">
                    <a:hueOff val="300931"/>
                    <a:lumOff val="-21745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algn="ctr"/>
            <a:r>
              <a:rPr sz="1800" dirty="0">
                <a:solidFill>
                  <a:srgbClr val="17598F">
                    <a:hueOff val="300931"/>
                    <a:lumOff val="-21745"/>
                  </a:srgbClr>
                </a:solidFill>
                <a:latin typeface="Arial"/>
              </a:rPr>
              <a:t>executable</a:t>
            </a:r>
          </a:p>
        </p:txBody>
      </p:sp>
      <p:sp>
        <p:nvSpPr>
          <p:cNvPr id="206" name="GNATemulator &amp; qemu"/>
          <p:cNvSpPr/>
          <p:nvPr/>
        </p:nvSpPr>
        <p:spPr>
          <a:xfrm>
            <a:off x="814807" y="2783417"/>
            <a:ext cx="1847227" cy="807746"/>
          </a:xfrm>
          <a:prstGeom prst="ellipse">
            <a:avLst/>
          </a:prstGeom>
          <a:blipFill>
            <a:blip r:embed="rId3"/>
          </a:blipFill>
          <a:ln w="12700">
            <a:solidFill>
              <a:schemeClr val="tx1"/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9" tIns="26789" rIns="26789" bIns="26789" anchor="ctr" anchorCtr="1">
            <a:noAutofit/>
          </a:bodyPr>
          <a:lstStyle>
            <a:lvl1pPr>
              <a:defRPr sz="30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algn="ctr"/>
            <a:r>
              <a:rPr sz="1600" dirty="0" smtClean="0">
                <a:solidFill>
                  <a:srgbClr val="FFFFCC"/>
                </a:solidFill>
                <a:latin typeface="Arial"/>
              </a:rPr>
              <a:t>GNATemulator</a:t>
            </a:r>
            <a:endParaRPr sz="1600" dirty="0">
              <a:solidFill>
                <a:srgbClr val="FFFFCC"/>
              </a:solidFill>
              <a:latin typeface="Arial"/>
            </a:endParaRPr>
          </a:p>
        </p:txBody>
      </p:sp>
      <p:sp>
        <p:nvSpPr>
          <p:cNvPr id="207" name="Valgrind DynamoRIO"/>
          <p:cNvSpPr/>
          <p:nvPr/>
        </p:nvSpPr>
        <p:spPr>
          <a:xfrm>
            <a:off x="2948144" y="2730979"/>
            <a:ext cx="1974742" cy="912622"/>
          </a:xfrm>
          <a:prstGeom prst="ellipse">
            <a:avLst/>
          </a:prstGeom>
          <a:solidFill>
            <a:srgbClr val="7030A0"/>
          </a:solidFill>
          <a:ln w="12700">
            <a:solidFill>
              <a:schemeClr val="tx1"/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9" tIns="26789" rIns="26789" bIns="26789" anchor="ctr" anchorCtr="1">
            <a:noAutofit/>
          </a:bodyPr>
          <a:lstStyle/>
          <a:p>
            <a:pPr algn="ctr"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1600" dirty="0" err="1" smtClean="0">
                <a:solidFill>
                  <a:srgbClr val="FFFFCC"/>
                </a:solidFill>
                <a:latin typeface="Arial"/>
                <a:ea typeface="Avenir Book"/>
                <a:cs typeface="Avenir Book"/>
                <a:sym typeface="Avenir Book"/>
              </a:rPr>
              <a:t>Valgrind</a:t>
            </a:r>
            <a:r>
              <a:rPr lang="en-US" sz="1600" dirty="0" smtClean="0">
                <a:solidFill>
                  <a:srgbClr val="FFFFCC"/>
                </a:solidFill>
                <a:latin typeface="Arial"/>
                <a:ea typeface="Avenir Book"/>
                <a:cs typeface="Avenir Book"/>
                <a:sym typeface="Avenir Book"/>
              </a:rPr>
              <a:t> or</a:t>
            </a:r>
            <a:r>
              <a:rPr sz="1600" dirty="0">
                <a:solidFill>
                  <a:srgbClr val="FFFFCC"/>
                </a:solidFill>
                <a:latin typeface="Arial"/>
                <a:ea typeface="Avenir Book"/>
                <a:cs typeface="Avenir Book"/>
                <a:sym typeface="Avenir Book"/>
              </a:rPr>
              <a:t/>
            </a:r>
            <a:br>
              <a:rPr sz="1600" dirty="0">
                <a:solidFill>
                  <a:srgbClr val="FFFFCC"/>
                </a:solidFill>
                <a:latin typeface="Arial"/>
                <a:ea typeface="Avenir Book"/>
                <a:cs typeface="Avenir Book"/>
                <a:sym typeface="Avenir Book"/>
              </a:rPr>
            </a:br>
            <a:r>
              <a:rPr sz="1600" dirty="0" err="1">
                <a:solidFill>
                  <a:srgbClr val="FFFFCC"/>
                </a:solidFill>
                <a:latin typeface="Arial"/>
                <a:ea typeface="Avenir Book"/>
                <a:cs typeface="Avenir Book"/>
                <a:sym typeface="Avenir Book"/>
              </a:rPr>
              <a:t>DynamoRIO</a:t>
            </a:r>
            <a:endParaRPr sz="1600" dirty="0">
              <a:solidFill>
                <a:srgbClr val="FFFFCC"/>
              </a:solidFill>
              <a:latin typeface="Arial"/>
              <a:ea typeface="Avenir Book"/>
              <a:cs typeface="Avenir Book"/>
              <a:sym typeface="Avenir Book"/>
            </a:endParaRPr>
          </a:p>
        </p:txBody>
      </p:sp>
      <p:sp>
        <p:nvSpPr>
          <p:cNvPr id="208" name="gnatcov run"/>
          <p:cNvSpPr txBox="1"/>
          <p:nvPr/>
        </p:nvSpPr>
        <p:spPr>
          <a:xfrm>
            <a:off x="1925083" y="1597078"/>
            <a:ext cx="1827022" cy="3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 algn="l">
              <a:lnSpc>
                <a:spcPct val="120000"/>
              </a:lnSpc>
              <a:defRPr sz="32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sz="1800" dirty="0" err="1" smtClean="0">
                <a:solidFill>
                  <a:srgbClr val="000000"/>
                </a:solidFill>
              </a:rPr>
              <a:t>gnatcov</a:t>
            </a:r>
            <a:r>
              <a:rPr sz="1800" dirty="0" smtClean="0">
                <a:solidFill>
                  <a:srgbClr val="000000"/>
                </a:solidFill>
              </a:rPr>
              <a:t> run</a:t>
            </a:r>
            <a:r>
              <a:rPr lang="en-US" sz="1800" dirty="0" smtClean="0">
                <a:solidFill>
                  <a:srgbClr val="000000"/>
                </a:solidFill>
              </a:rPr>
              <a:t> …</a:t>
            </a:r>
            <a:endParaRPr sz="1800" dirty="0">
              <a:solidFill>
                <a:srgbClr val="000000"/>
              </a:solidFill>
            </a:endParaRPr>
          </a:p>
        </p:txBody>
      </p:sp>
      <p:sp>
        <p:nvSpPr>
          <p:cNvPr id="209" name="Board &amp; Probe"/>
          <p:cNvSpPr/>
          <p:nvPr/>
        </p:nvSpPr>
        <p:spPr>
          <a:xfrm>
            <a:off x="5989818" y="2369429"/>
            <a:ext cx="1198631" cy="768544"/>
          </a:xfrm>
          <a:prstGeom prst="ellipse">
            <a:avLst/>
          </a:prstGeom>
          <a:blipFill>
            <a:blip r:embed="rId3"/>
          </a:blipFill>
          <a:ln w="12700">
            <a:solidFill>
              <a:schemeClr val="tx1"/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9" tIns="26789" rIns="26789" bIns="26789" anchor="ctr" anchorCtr="1">
            <a:noAutofit/>
          </a:bodyPr>
          <a:lstStyle>
            <a:lvl1pPr>
              <a:defRPr sz="30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algn="ctr"/>
            <a:r>
              <a:rPr sz="1600" dirty="0">
                <a:solidFill>
                  <a:srgbClr val="FFFFCC"/>
                </a:solidFill>
                <a:latin typeface="Arial"/>
              </a:rPr>
              <a:t>Board &amp; </a:t>
            </a:r>
            <a:endParaRPr lang="en-US" sz="1600" dirty="0" smtClean="0">
              <a:solidFill>
                <a:srgbClr val="FFFFCC"/>
              </a:solidFill>
              <a:latin typeface="Arial"/>
            </a:endParaRPr>
          </a:p>
          <a:p>
            <a:pPr algn="ctr"/>
            <a:r>
              <a:rPr sz="1600" dirty="0" smtClean="0">
                <a:solidFill>
                  <a:srgbClr val="FFFFCC"/>
                </a:solidFill>
                <a:latin typeface="Arial"/>
              </a:rPr>
              <a:t>Probe</a:t>
            </a:r>
            <a:endParaRPr sz="1600" dirty="0">
              <a:solidFill>
                <a:srgbClr val="FFFFCC"/>
              </a:solidFill>
              <a:latin typeface="Arial"/>
            </a:endParaRPr>
          </a:p>
        </p:txBody>
      </p:sp>
      <p:cxnSp>
        <p:nvCxnSpPr>
          <p:cNvPr id="211" name="Connection Line"/>
          <p:cNvCxnSpPr>
            <a:stCxn id="204" idx="1"/>
            <a:endCxn id="208" idx="0"/>
          </p:cNvCxnSpPr>
          <p:nvPr/>
        </p:nvCxnSpPr>
        <p:spPr>
          <a:xfrm rot="10800000" flipV="1">
            <a:off x="2838595" y="1284848"/>
            <a:ext cx="1130015" cy="312230"/>
          </a:xfrm>
          <a:prstGeom prst="curvedConnector2">
            <a:avLst/>
          </a:prstGeom>
          <a:ln w="25400">
            <a:solidFill>
              <a:schemeClr val="tx1"/>
            </a:solidFill>
            <a:custDash>
              <a:ds d="200000" sp="200000"/>
            </a:custDash>
            <a:miter lim="400000"/>
            <a:tailEnd type="triangle"/>
          </a:ln>
        </p:spPr>
      </p:cxnSp>
      <p:cxnSp>
        <p:nvCxnSpPr>
          <p:cNvPr id="212" name="Connection Line"/>
          <p:cNvCxnSpPr>
            <a:stCxn id="224" idx="0"/>
            <a:endCxn id="206" idx="4"/>
          </p:cNvCxnSpPr>
          <p:nvPr/>
        </p:nvCxnSpPr>
        <p:spPr>
          <a:xfrm rot="16200000" flipV="1">
            <a:off x="1703439" y="3626146"/>
            <a:ext cx="1818057" cy="1748091"/>
          </a:xfrm>
          <a:prstGeom prst="curvedConnector3">
            <a:avLst>
              <a:gd name="adj1" fmla="val 50000"/>
            </a:avLst>
          </a:prstGeom>
          <a:ln w="38100" cap="rnd">
            <a:solidFill>
              <a:schemeClr val="tx1"/>
            </a:solidFill>
            <a:custDash>
              <a:ds d="100000" sp="200000"/>
            </a:custDash>
            <a:headEnd type="triangle"/>
          </a:ln>
        </p:spPr>
      </p:cxnSp>
      <p:cxnSp>
        <p:nvCxnSpPr>
          <p:cNvPr id="214" name="Connection Line"/>
          <p:cNvCxnSpPr>
            <a:stCxn id="217" idx="2"/>
            <a:endCxn id="224" idx="0"/>
          </p:cNvCxnSpPr>
          <p:nvPr/>
        </p:nvCxnSpPr>
        <p:spPr>
          <a:xfrm rot="5400000">
            <a:off x="4778810" y="3598897"/>
            <a:ext cx="518025" cy="3102620"/>
          </a:xfrm>
          <a:prstGeom prst="curvedConnector3">
            <a:avLst>
              <a:gd name="adj1" fmla="val 50000"/>
            </a:avLst>
          </a:prstGeom>
          <a:ln w="38100" cap="rnd">
            <a:solidFill>
              <a:schemeClr val="tx1"/>
            </a:solidFill>
            <a:custDash>
              <a:ds d="100000" sp="200000"/>
            </a:custDash>
            <a:tailEnd type="triangle"/>
          </a:ln>
        </p:spPr>
      </p:cxnSp>
      <p:cxnSp>
        <p:nvCxnSpPr>
          <p:cNvPr id="215" name="Connection Line"/>
          <p:cNvCxnSpPr>
            <a:stCxn id="209" idx="0"/>
            <a:endCxn id="204" idx="3"/>
          </p:cNvCxnSpPr>
          <p:nvPr/>
        </p:nvCxnSpPr>
        <p:spPr>
          <a:xfrm rot="16200000" flipV="1">
            <a:off x="5434469" y="1214763"/>
            <a:ext cx="1084581" cy="1224751"/>
          </a:xfrm>
          <a:prstGeom prst="curvedConnector2">
            <a:avLst/>
          </a:prstGeom>
          <a:ln w="25400">
            <a:solidFill>
              <a:schemeClr val="tx1"/>
            </a:solidFill>
            <a:custDash>
              <a:ds d="200000" sp="200000"/>
            </a:custDash>
            <a:miter lim="400000"/>
            <a:headEnd type="triangle"/>
          </a:ln>
        </p:spPr>
      </p:cxnSp>
      <p:cxnSp>
        <p:nvCxnSpPr>
          <p:cNvPr id="216" name="Connection Line"/>
          <p:cNvCxnSpPr>
            <a:stCxn id="210" idx="0"/>
            <a:endCxn id="209" idx="4"/>
          </p:cNvCxnSpPr>
          <p:nvPr/>
        </p:nvCxnSpPr>
        <p:spPr>
          <a:xfrm flipV="1">
            <a:off x="6589133" y="3137973"/>
            <a:ext cx="1" cy="460230"/>
          </a:xfrm>
          <a:prstGeom prst="straightConnector1">
            <a:avLst/>
          </a:prstGeom>
          <a:ln w="28575">
            <a:solidFill>
              <a:schemeClr val="tx1"/>
            </a:solidFill>
            <a:custDash>
              <a:ds d="200000" sp="200000"/>
            </a:custDash>
            <a:miter lim="400000"/>
            <a:headEnd type="triangle"/>
          </a:ln>
        </p:spPr>
      </p:cxnSp>
      <p:sp>
        <p:nvSpPr>
          <p:cNvPr id="217" name="gnatcov convert"/>
          <p:cNvSpPr txBox="1"/>
          <p:nvPr/>
        </p:nvSpPr>
        <p:spPr>
          <a:xfrm>
            <a:off x="5422346" y="4504695"/>
            <a:ext cx="2333571" cy="3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 algn="l">
              <a:lnSpc>
                <a:spcPct val="120000"/>
              </a:lnSpc>
              <a:defRPr sz="32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sz="1800" dirty="0" err="1" smtClean="0">
                <a:solidFill>
                  <a:srgbClr val="000000"/>
                </a:solidFill>
              </a:rPr>
              <a:t>gnatcov</a:t>
            </a:r>
            <a:r>
              <a:rPr sz="1800" dirty="0" smtClean="0">
                <a:solidFill>
                  <a:srgbClr val="000000"/>
                </a:solidFill>
              </a:rPr>
              <a:t> convert</a:t>
            </a:r>
            <a:r>
              <a:rPr lang="en-US" sz="1800" dirty="0" smtClean="0">
                <a:solidFill>
                  <a:srgbClr val="000000"/>
                </a:solidFill>
              </a:rPr>
              <a:t> …</a:t>
            </a:r>
            <a:endParaRPr sz="1800" dirty="0">
              <a:solidFill>
                <a:srgbClr val="00000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892836" y="2386425"/>
            <a:ext cx="1691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17598F"/>
                </a:solidFill>
              </a:rPr>
              <a:t>Target Emulator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553039" y="2386425"/>
            <a:ext cx="76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17598F"/>
                </a:solidFill>
              </a:rPr>
              <a:t>Native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772904" y="1952836"/>
            <a:ext cx="189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598F"/>
                </a:solidFill>
              </a:rPr>
              <a:t>Target Hardware</a:t>
            </a:r>
          </a:p>
        </p:txBody>
      </p:sp>
      <p:sp>
        <p:nvSpPr>
          <p:cNvPr id="210" name="proprietary trace"/>
          <p:cNvSpPr/>
          <p:nvPr/>
        </p:nvSpPr>
        <p:spPr>
          <a:xfrm>
            <a:off x="5872842" y="3598203"/>
            <a:ext cx="1432581" cy="595872"/>
          </a:xfrm>
          <a:prstGeom prst="roundRect">
            <a:avLst>
              <a:gd name="adj" fmla="val 17652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Autofit/>
          </a:bodyPr>
          <a:lstStyle>
            <a:lvl1pPr>
              <a:defRPr sz="3000">
                <a:solidFill>
                  <a:schemeClr val="accent1">
                    <a:hueOff val="300931"/>
                    <a:lumOff val="-21745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algn="ctr"/>
            <a:r>
              <a:rPr sz="1600" dirty="0">
                <a:solidFill>
                  <a:srgbClr val="17598F">
                    <a:hueOff val="300931"/>
                    <a:lumOff val="-21745"/>
                  </a:srgbClr>
                </a:solidFill>
                <a:latin typeface="Arial"/>
              </a:rPr>
              <a:t>proprietary trace</a:t>
            </a:r>
          </a:p>
        </p:txBody>
      </p:sp>
      <p:cxnSp>
        <p:nvCxnSpPr>
          <p:cNvPr id="30" name="Connection Line"/>
          <p:cNvCxnSpPr>
            <a:stCxn id="208" idx="2"/>
            <a:endCxn id="2" idx="0"/>
          </p:cNvCxnSpPr>
          <p:nvPr/>
        </p:nvCxnSpPr>
        <p:spPr>
          <a:xfrm rot="16200000" flipH="1">
            <a:off x="2710839" y="2111332"/>
            <a:ext cx="255949" cy="439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custDash>
              <a:ds d="200000" sp="200000"/>
            </a:custDash>
            <a:miter lim="400000"/>
            <a:tailEnd type="triangle"/>
          </a:ln>
        </p:spPr>
      </p:cxnSp>
      <p:sp>
        <p:nvSpPr>
          <p:cNvPr id="35" name="TextBox 34"/>
          <p:cNvSpPr txBox="1"/>
          <p:nvPr/>
        </p:nvSpPr>
        <p:spPr>
          <a:xfrm>
            <a:off x="685712" y="187171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598F"/>
                </a:solidFill>
              </a:rPr>
              <a:t>Host</a:t>
            </a:r>
          </a:p>
        </p:txBody>
      </p:sp>
      <p:cxnSp>
        <p:nvCxnSpPr>
          <p:cNvPr id="43" name="Connection Line"/>
          <p:cNvCxnSpPr>
            <a:stCxn id="217" idx="0"/>
            <a:endCxn id="210" idx="2"/>
          </p:cNvCxnSpPr>
          <p:nvPr/>
        </p:nvCxnSpPr>
        <p:spPr>
          <a:xfrm flipV="1">
            <a:off x="6589132" y="4194075"/>
            <a:ext cx="1" cy="310620"/>
          </a:xfrm>
          <a:prstGeom prst="straightConnector1">
            <a:avLst/>
          </a:prstGeom>
          <a:ln w="28575">
            <a:solidFill>
              <a:schemeClr val="tx1"/>
            </a:solidFill>
            <a:custDash>
              <a:ds d="200000" sp="200000"/>
            </a:custDash>
            <a:miter lim="400000"/>
            <a:headEnd type="triangle"/>
          </a:ln>
        </p:spPr>
      </p:cxnSp>
      <p:sp>
        <p:nvSpPr>
          <p:cNvPr id="224" name="Folded Corner 223"/>
          <p:cNvSpPr/>
          <p:nvPr/>
        </p:nvSpPr>
        <p:spPr bwMode="auto">
          <a:xfrm>
            <a:off x="1871700" y="5409220"/>
            <a:ext cx="3229624" cy="1152128"/>
          </a:xfrm>
          <a:prstGeom prst="foldedCorner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lvl="1">
              <a:lnSpc>
                <a:spcPct val="120000"/>
              </a:lnSpc>
              <a:defRPr sz="260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14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0xaf154..0xaf168, branch taken</a:t>
            </a:r>
            <a:br>
              <a:rPr lang="en-US" sz="14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4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0xae670..0xaf674, </a:t>
            </a:r>
            <a:r>
              <a:rPr lang="en-US" sz="1400" dirty="0" err="1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fallthrough</a:t>
            </a:r>
            <a:r>
              <a:rPr lang="en-US" sz="14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/>
            </a:r>
            <a:br>
              <a:rPr lang="en-US" sz="14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4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</a:p>
        </p:txBody>
      </p:sp>
      <p:cxnSp>
        <p:nvCxnSpPr>
          <p:cNvPr id="63" name="Connection Line"/>
          <p:cNvCxnSpPr>
            <a:stCxn id="224" idx="0"/>
            <a:endCxn id="207" idx="4"/>
          </p:cNvCxnSpPr>
          <p:nvPr/>
        </p:nvCxnSpPr>
        <p:spPr>
          <a:xfrm rot="5400000" flipH="1" flipV="1">
            <a:off x="2828204" y="4301910"/>
            <a:ext cx="1765619" cy="449003"/>
          </a:xfrm>
          <a:prstGeom prst="curvedConnector3">
            <a:avLst>
              <a:gd name="adj1" fmla="val 50000"/>
            </a:avLst>
          </a:prstGeom>
          <a:ln w="38100" cap="rnd">
            <a:solidFill>
              <a:schemeClr val="tx1"/>
            </a:solidFill>
            <a:custDash>
              <a:ds d="100000" sp="200000"/>
            </a:custDash>
            <a:headEnd type="triangle"/>
          </a:ln>
        </p:spPr>
      </p:cxnSp>
      <p:sp>
        <p:nvSpPr>
          <p:cNvPr id="24" name="TextBox 23"/>
          <p:cNvSpPr txBox="1"/>
          <p:nvPr/>
        </p:nvSpPr>
        <p:spPr>
          <a:xfrm>
            <a:off x="5193235" y="5685766"/>
            <a:ext cx="191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598F"/>
                </a:solidFill>
              </a:rPr>
              <a:t>Binary Trace File</a:t>
            </a:r>
          </a:p>
        </p:txBody>
      </p:sp>
    </p:spTree>
    <p:extLst>
      <p:ext uri="{BB962C8B-B14F-4D97-AF65-F5344CB8AC3E}">
        <p14:creationId xmlns:p14="http://schemas.microsoft.com/office/powerpoint/2010/main" val="28292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 thruBlk="1"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NATcoverage - producing trac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17145" tIns="17145" rIns="17145" bIns="17145" anchor="t">
            <a:normAutofit/>
          </a:bodyPr>
          <a:lstStyle>
            <a:lvl1pPr defTabSz="914400">
              <a:lnSpc>
                <a:spcPct val="110000"/>
              </a:lnSpc>
            </a:lvl1pPr>
          </a:lstStyle>
          <a:p>
            <a:r>
              <a:rPr lang="en-US" dirty="0" smtClean="0"/>
              <a:t>Producing Coverage Reports</a:t>
            </a:r>
            <a:endParaRPr dirty="0"/>
          </a:p>
        </p:txBody>
      </p:sp>
      <p:cxnSp>
        <p:nvCxnSpPr>
          <p:cNvPr id="214" name="Connection Line"/>
          <p:cNvCxnSpPr>
            <a:stCxn id="217" idx="2"/>
            <a:endCxn id="7" idx="0"/>
          </p:cNvCxnSpPr>
          <p:nvPr/>
        </p:nvCxnSpPr>
        <p:spPr>
          <a:xfrm rot="5400000">
            <a:off x="2387222" y="2077062"/>
            <a:ext cx="1064673" cy="3029381"/>
          </a:xfrm>
          <a:prstGeom prst="curvedConnector3">
            <a:avLst>
              <a:gd name="adj1" fmla="val 50000"/>
            </a:avLst>
          </a:prstGeom>
          <a:ln w="38100" cap="rnd">
            <a:solidFill>
              <a:schemeClr val="tx1"/>
            </a:solidFill>
            <a:custDash>
              <a:ds d="100000" sp="200000"/>
            </a:custDash>
            <a:tailEnd type="triangle"/>
          </a:ln>
        </p:spPr>
      </p:cxnSp>
      <p:sp>
        <p:nvSpPr>
          <p:cNvPr id="217" name="gnatcov convert"/>
          <p:cNvSpPr txBox="1"/>
          <p:nvPr/>
        </p:nvSpPr>
        <p:spPr>
          <a:xfrm>
            <a:off x="3204143" y="2672916"/>
            <a:ext cx="2460209" cy="3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 algn="l">
              <a:lnSpc>
                <a:spcPct val="120000"/>
              </a:lnSpc>
              <a:defRPr sz="32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rPr lang="en-US" sz="1800" dirty="0" smtClean="0">
                <a:solidFill>
                  <a:srgbClr val="000000"/>
                </a:solidFill>
              </a:rPr>
              <a:t>$</a:t>
            </a:r>
            <a:r>
              <a:rPr sz="1800" dirty="0" err="1" smtClean="0">
                <a:solidFill>
                  <a:srgbClr val="000000"/>
                </a:solidFill>
              </a:rPr>
              <a:t>gnatcov</a:t>
            </a:r>
            <a:r>
              <a:rPr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coverage …</a:t>
            </a:r>
            <a:endParaRPr sz="1800" dirty="0">
              <a:solidFill>
                <a:srgbClr val="000000"/>
              </a:solidFill>
            </a:endParaRPr>
          </a:p>
        </p:txBody>
      </p:sp>
      <p:cxnSp>
        <p:nvCxnSpPr>
          <p:cNvPr id="43" name="Connection Line"/>
          <p:cNvCxnSpPr>
            <a:stCxn id="217" idx="0"/>
            <a:endCxn id="224" idx="2"/>
          </p:cNvCxnSpPr>
          <p:nvPr/>
        </p:nvCxnSpPr>
        <p:spPr>
          <a:xfrm flipH="1" flipV="1">
            <a:off x="4434247" y="2060541"/>
            <a:ext cx="1" cy="612375"/>
          </a:xfrm>
          <a:prstGeom prst="straightConnector1">
            <a:avLst/>
          </a:prstGeom>
          <a:ln w="28575">
            <a:solidFill>
              <a:schemeClr val="tx1"/>
            </a:solidFill>
            <a:custDash>
              <a:ds d="200000" sp="200000"/>
            </a:custDash>
            <a:miter lim="400000"/>
            <a:headEnd type="triangle"/>
          </a:ln>
        </p:spPr>
      </p:cxnSp>
      <p:sp>
        <p:nvSpPr>
          <p:cNvPr id="224" name="Folded Corner 223"/>
          <p:cNvSpPr/>
          <p:nvPr/>
        </p:nvSpPr>
        <p:spPr bwMode="auto">
          <a:xfrm>
            <a:off x="3030238" y="1088433"/>
            <a:ext cx="2808017" cy="972108"/>
          </a:xfrm>
          <a:prstGeom prst="foldedCorner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lvl="1">
              <a:lnSpc>
                <a:spcPct val="120000"/>
              </a:lnSpc>
              <a:defRPr sz="260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12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0xaf154..0xaf168, branch taken</a:t>
            </a:r>
            <a:br>
              <a:rPr lang="en-US" sz="12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2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0xae670..0xaf674, </a:t>
            </a:r>
            <a:r>
              <a:rPr lang="en-US" sz="1200" dirty="0" err="1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fallthrough</a:t>
            </a:r>
            <a:r>
              <a:rPr lang="en-US" sz="12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/>
            </a:r>
            <a:br>
              <a:rPr lang="en-US" sz="12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200" dirty="0">
                <a:solidFill>
                  <a:srgbClr val="17598F">
                    <a:hueOff val="300931"/>
                    <a:lumOff val="-21745"/>
                  </a:srgbClr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1850" y="1280510"/>
            <a:ext cx="191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7598F"/>
                </a:solidFill>
              </a:rPr>
              <a:t>Binary Trace File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07" y="4124089"/>
            <a:ext cx="2887038" cy="2477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6" name="Connection Line"/>
          <p:cNvCxnSpPr>
            <a:stCxn id="217" idx="2"/>
            <a:endCxn id="10" idx="0"/>
          </p:cNvCxnSpPr>
          <p:nvPr/>
        </p:nvCxnSpPr>
        <p:spPr>
          <a:xfrm rot="16200000" flipH="1">
            <a:off x="4024951" y="3468713"/>
            <a:ext cx="1064673" cy="246078"/>
          </a:xfrm>
          <a:prstGeom prst="curvedConnector3">
            <a:avLst>
              <a:gd name="adj1" fmla="val 50000"/>
            </a:avLst>
          </a:prstGeom>
          <a:ln w="38100" cap="rnd">
            <a:solidFill>
              <a:schemeClr val="tx1"/>
            </a:solidFill>
            <a:custDash>
              <a:ds d="100000" sp="200000"/>
            </a:custDash>
            <a:tailEnd type="triangle"/>
          </a:ln>
        </p:spPr>
      </p:cxnSp>
      <p:cxnSp>
        <p:nvCxnSpPr>
          <p:cNvPr id="39" name="Connection Line"/>
          <p:cNvCxnSpPr>
            <a:stCxn id="217" idx="2"/>
            <a:endCxn id="46" idx="0"/>
          </p:cNvCxnSpPr>
          <p:nvPr/>
        </p:nvCxnSpPr>
        <p:spPr>
          <a:xfrm rot="16200000" flipH="1">
            <a:off x="5540852" y="1952812"/>
            <a:ext cx="1064673" cy="3277880"/>
          </a:xfrm>
          <a:prstGeom prst="curvedConnector3">
            <a:avLst>
              <a:gd name="adj1" fmla="val 50000"/>
            </a:avLst>
          </a:prstGeom>
          <a:ln w="38100" cap="rnd">
            <a:solidFill>
              <a:schemeClr val="tx1"/>
            </a:solidFill>
            <a:custDash>
              <a:ds d="100000" sp="200000"/>
            </a:custDash>
            <a:tailEnd type="triangle"/>
          </a:ln>
        </p:spPr>
      </p:cxnSp>
      <p:sp>
        <p:nvSpPr>
          <p:cNvPr id="18" name="Rectangle 17"/>
          <p:cNvSpPr/>
          <p:nvPr/>
        </p:nvSpPr>
        <p:spPr bwMode="auto">
          <a:xfrm>
            <a:off x="5580112" y="2816932"/>
            <a:ext cx="131784" cy="1800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14:hiddenLine>
            </a:ext>
          </a:extLst>
        </p:spPr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12160" y="2521462"/>
            <a:ext cx="2800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17598F"/>
                </a:solidFill>
              </a:rPr>
              <a:t>Coverage Kind (</a:t>
            </a:r>
            <a:r>
              <a:rPr lang="en-US" sz="1400" dirty="0" err="1" smtClean="0">
                <a:solidFill>
                  <a:srgbClr val="17598F"/>
                </a:solidFill>
              </a:rPr>
              <a:t>stmt</a:t>
            </a:r>
            <a:r>
              <a:rPr lang="en-US" sz="1400" dirty="0" smtClean="0">
                <a:solidFill>
                  <a:srgbClr val="17598F"/>
                </a:solidFill>
              </a:rPr>
              <a:t>, branch, …)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12160" y="2866166"/>
            <a:ext cx="1337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17598F"/>
                </a:solidFill>
              </a:rPr>
              <a:t>Output </a:t>
            </a:r>
            <a:r>
              <a:rPr lang="en-US" sz="1400" dirty="0" smtClean="0">
                <a:solidFill>
                  <a:srgbClr val="17598F"/>
                </a:solidFill>
              </a:rPr>
              <a:t>Format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69354" y="4124089"/>
            <a:ext cx="1871025" cy="2486392"/>
            <a:chOff x="431540" y="4113076"/>
            <a:chExt cx="1871025" cy="2486392"/>
          </a:xfrm>
        </p:grpSpPr>
        <p:sp>
          <p:nvSpPr>
            <p:cNvPr id="7" name="Folded Corner 6"/>
            <p:cNvSpPr/>
            <p:nvPr/>
          </p:nvSpPr>
          <p:spPr bwMode="auto">
            <a:xfrm>
              <a:off x="431540" y="4113076"/>
              <a:ext cx="1871025" cy="2239030"/>
            </a:xfrm>
            <a:prstGeom prst="foldedCorne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rtlCol="0" anchor="ctr">
              <a:spAutoFit/>
            </a:bodyPr>
            <a:lstStyle/>
            <a:p>
              <a:r>
                <a:rPr lang="en-US" sz="500" dirty="0" err="1" smtClean="0">
                  <a:solidFill>
                    <a:srgbClr val="000000"/>
                  </a:solidFill>
                </a:rPr>
                <a:t>ops.adb</a:t>
              </a:r>
              <a:r>
                <a:rPr lang="en-US" sz="500" dirty="0">
                  <a:solidFill>
                    <a:srgbClr val="000000"/>
                  </a:solidFill>
                </a:rPr>
                <a:t>: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60% of 5 lines covered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Coverage level: </a:t>
              </a:r>
              <a:r>
                <a:rPr lang="en-US" sz="500" dirty="0" err="1">
                  <a:solidFill>
                    <a:srgbClr val="000000"/>
                  </a:solidFill>
                </a:rPr>
                <a:t>stmt</a:t>
              </a:r>
              <a:endParaRPr lang="en-US" sz="500" dirty="0">
                <a:solidFill>
                  <a:srgbClr val="000000"/>
                </a:solidFill>
              </a:endParaRPr>
            </a:p>
            <a:p>
              <a:r>
                <a:rPr lang="en-US" sz="500" dirty="0">
                  <a:solidFill>
                    <a:srgbClr val="000000"/>
                  </a:solidFill>
                </a:rPr>
                <a:t>   1 .: 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2 .: package body Ops is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3 .: 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4 .:    procedure Apply (Op : </a:t>
              </a:r>
              <a:r>
                <a:rPr lang="en-US" sz="500" dirty="0" err="1">
                  <a:solidFill>
                    <a:srgbClr val="000000"/>
                  </a:solidFill>
                </a:rPr>
                <a:t>Op_Kind</a:t>
              </a:r>
              <a:r>
                <a:rPr lang="en-US" sz="500" dirty="0">
                  <a:solidFill>
                    <a:srgbClr val="000000"/>
                  </a:solidFill>
                </a:rPr>
                <a:t>; X : in out Integer) is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5 .:    begin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6 +:       case Op is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7 +:          when Increment =&gt; X := X + 1;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8 -:          when Decrement =&gt; X := X - 1;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statement "X := X - ..." at 8:28 not executed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 9 .:       end case;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10 .:    end Apply;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11 .: 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12 .:    procedure Assert (T : Boolean) is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13 .:    begin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14 +:       if not T then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15 -:          raise Program_Error;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statement "raise Pro..." at 15:10 not executed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16 .:       end if;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17 .:    end Assert;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18 .: </a:t>
              </a:r>
            </a:p>
            <a:p>
              <a:r>
                <a:rPr lang="en-US" sz="500" dirty="0">
                  <a:solidFill>
                    <a:srgbClr val="000000"/>
                  </a:solidFill>
                </a:rPr>
                <a:t>  19 .: end Ops;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6992" y="6322469"/>
              <a:ext cx="10801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>
                  <a:solidFill>
                    <a:srgbClr val="17598F"/>
                  </a:solidFill>
                </a:rPr>
                <a:t>ops.adb.xcov</a:t>
              </a:r>
              <a:endParaRPr lang="en-US" sz="1200" dirty="0" smtClean="0">
                <a:solidFill>
                  <a:srgbClr val="17598F"/>
                </a:solidFill>
              </a:endParaRPr>
            </a:p>
          </p:txBody>
        </p:sp>
      </p:grpSp>
      <p:sp>
        <p:nvSpPr>
          <p:cNvPr id="46" name="Folded Corner 45"/>
          <p:cNvSpPr/>
          <p:nvPr/>
        </p:nvSpPr>
        <p:spPr bwMode="auto">
          <a:xfrm>
            <a:off x="7020272" y="4124089"/>
            <a:ext cx="1383712" cy="2581275"/>
          </a:xfrm>
          <a:prstGeom prst="foldedCorner">
            <a:avLst>
              <a:gd name="adj" fmla="val 895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0" rIns="91440" bIns="0" rtlCol="0" anchor="ctr">
            <a:spAutoFit/>
          </a:bodyPr>
          <a:lstStyle/>
          <a:p>
            <a:r>
              <a:rPr lang="en-US" sz="400" dirty="0" err="1">
                <a:solidFill>
                  <a:srgbClr val="000000"/>
                </a:solidFill>
              </a:rPr>
              <a:t>gnatcov</a:t>
            </a:r>
            <a:r>
              <a:rPr lang="en-US" sz="400" dirty="0">
                <a:solidFill>
                  <a:srgbClr val="000000"/>
                </a:solidFill>
              </a:rPr>
              <a:t> coverage -...</a:t>
            </a:r>
          </a:p>
          <a:p>
            <a:r>
              <a:rPr lang="en-US" sz="400" dirty="0">
                <a:solidFill>
                  <a:srgbClr val="000000"/>
                </a:solidFill>
              </a:rPr>
              <a:t>** COVERAGE REPORT **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===========================</a:t>
            </a:r>
          </a:p>
          <a:p>
            <a:r>
              <a:rPr lang="en-US" sz="400" dirty="0">
                <a:solidFill>
                  <a:srgbClr val="000000"/>
                </a:solidFill>
              </a:rPr>
              <a:t>== 1. ASSESSMENT CONTEXT ==</a:t>
            </a:r>
          </a:p>
          <a:p>
            <a:r>
              <a:rPr lang="en-US" sz="400" dirty="0">
                <a:solidFill>
                  <a:srgbClr val="000000"/>
                </a:solidFill>
              </a:rPr>
              <a:t>===========================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Date and time of execution: 2019-05-06 20:54:01.36</a:t>
            </a:r>
          </a:p>
          <a:p>
            <a:r>
              <a:rPr lang="en-US" sz="400" dirty="0">
                <a:solidFill>
                  <a:srgbClr val="000000"/>
                </a:solidFill>
              </a:rPr>
              <a:t>Tool version: XCOV 20.0w (20190211)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Command line:</a:t>
            </a:r>
          </a:p>
          <a:p>
            <a:r>
              <a:rPr lang="en-US" sz="400" dirty="0">
                <a:solidFill>
                  <a:srgbClr val="000000"/>
                </a:solidFill>
              </a:rPr>
              <a:t>...</a:t>
            </a:r>
          </a:p>
          <a:p>
            <a:r>
              <a:rPr lang="en-US" sz="400" dirty="0">
                <a:solidFill>
                  <a:srgbClr val="000000"/>
                </a:solidFill>
              </a:rPr>
              <a:t>Coverage level: </a:t>
            </a:r>
            <a:r>
              <a:rPr lang="en-US" sz="400" dirty="0" err="1">
                <a:solidFill>
                  <a:srgbClr val="000000"/>
                </a:solidFill>
              </a:rPr>
              <a:t>stmt</a:t>
            </a:r>
            <a:endParaRPr lang="en-US" sz="400" dirty="0">
              <a:solidFill>
                <a:srgbClr val="000000"/>
              </a:solidFill>
            </a:endParaRP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Trace files: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 err="1">
                <a:solidFill>
                  <a:srgbClr val="000000"/>
                </a:solidFill>
              </a:rPr>
              <a:t>gnatcov_demo</a:t>
            </a:r>
            <a:r>
              <a:rPr lang="en-US" sz="400" dirty="0">
                <a:solidFill>
                  <a:srgbClr val="000000"/>
                </a:solidFill>
              </a:rPr>
              <a:t>\</a:t>
            </a:r>
            <a:r>
              <a:rPr lang="en-US" sz="400" dirty="0" err="1">
                <a:solidFill>
                  <a:srgbClr val="000000"/>
                </a:solidFill>
              </a:rPr>
              <a:t>obj</a:t>
            </a:r>
            <a:r>
              <a:rPr lang="en-US" sz="400" dirty="0">
                <a:solidFill>
                  <a:srgbClr val="000000"/>
                </a:solidFill>
              </a:rPr>
              <a:t>\</a:t>
            </a:r>
            <a:r>
              <a:rPr lang="en-US" sz="400" dirty="0" err="1">
                <a:solidFill>
                  <a:srgbClr val="000000"/>
                </a:solidFill>
              </a:rPr>
              <a:t>gnatcov</a:t>
            </a:r>
            <a:r>
              <a:rPr lang="en-US" sz="400" dirty="0">
                <a:solidFill>
                  <a:srgbClr val="000000"/>
                </a:solidFill>
              </a:rPr>
              <a:t>\</a:t>
            </a:r>
            <a:r>
              <a:rPr lang="en-US" sz="400" dirty="0" err="1">
                <a:solidFill>
                  <a:srgbClr val="000000"/>
                </a:solidFill>
              </a:rPr>
              <a:t>test_inc.trace</a:t>
            </a:r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  program  : </a:t>
            </a:r>
            <a:r>
              <a:rPr lang="en-US" sz="400" dirty="0" err="1">
                <a:solidFill>
                  <a:srgbClr val="000000"/>
                </a:solidFill>
              </a:rPr>
              <a:t>gnatcov_demo</a:t>
            </a:r>
            <a:r>
              <a:rPr lang="en-US" sz="400" dirty="0">
                <a:solidFill>
                  <a:srgbClr val="000000"/>
                </a:solidFill>
              </a:rPr>
              <a:t>\</a:t>
            </a:r>
            <a:r>
              <a:rPr lang="en-US" sz="400" dirty="0" err="1">
                <a:solidFill>
                  <a:srgbClr val="000000"/>
                </a:solidFill>
              </a:rPr>
              <a:t>obj</a:t>
            </a:r>
            <a:r>
              <a:rPr lang="en-US" sz="400" dirty="0">
                <a:solidFill>
                  <a:srgbClr val="000000"/>
                </a:solidFill>
              </a:rPr>
              <a:t>\</a:t>
            </a:r>
            <a:r>
              <a:rPr lang="en-US" sz="400" dirty="0" err="1">
                <a:solidFill>
                  <a:srgbClr val="000000"/>
                </a:solidFill>
              </a:rPr>
              <a:t>gnatcov</a:t>
            </a:r>
            <a:r>
              <a:rPr lang="en-US" sz="400" dirty="0">
                <a:solidFill>
                  <a:srgbClr val="000000"/>
                </a:solidFill>
              </a:rPr>
              <a:t>\test_inc.exe</a:t>
            </a:r>
          </a:p>
          <a:p>
            <a:r>
              <a:rPr lang="en-US" sz="400" dirty="0">
                <a:solidFill>
                  <a:srgbClr val="000000"/>
                </a:solidFill>
              </a:rPr>
              <a:t>  date     : 2019-05-06 20:31:42</a:t>
            </a:r>
          </a:p>
          <a:p>
            <a:r>
              <a:rPr lang="en-US" sz="400" dirty="0">
                <a:solidFill>
                  <a:srgbClr val="000000"/>
                </a:solidFill>
              </a:rPr>
              <a:t>  tag      : 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============================</a:t>
            </a:r>
          </a:p>
          <a:p>
            <a:r>
              <a:rPr lang="en-US" sz="400" dirty="0">
                <a:solidFill>
                  <a:srgbClr val="000000"/>
                </a:solidFill>
              </a:rPr>
              <a:t>== 2. COVERAGE VIOLATIONS ==</a:t>
            </a:r>
          </a:p>
          <a:p>
            <a:r>
              <a:rPr lang="en-US" sz="400" dirty="0">
                <a:solidFill>
                  <a:srgbClr val="000000"/>
                </a:solidFill>
              </a:rPr>
              <a:t>============================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2.1. STMT COVERAGE</a:t>
            </a:r>
          </a:p>
          <a:p>
            <a:r>
              <a:rPr lang="en-US" sz="400" dirty="0">
                <a:solidFill>
                  <a:srgbClr val="000000"/>
                </a:solidFill>
              </a:rPr>
              <a:t>------------------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ops.adb:8:28: statement not executed</a:t>
            </a:r>
          </a:p>
          <a:p>
            <a:r>
              <a:rPr lang="en-US" sz="400" dirty="0">
                <a:solidFill>
                  <a:srgbClr val="000000"/>
                </a:solidFill>
              </a:rPr>
              <a:t>ops.adb:15:10: statement not executed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2 violations.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=========================</a:t>
            </a:r>
          </a:p>
          <a:p>
            <a:r>
              <a:rPr lang="en-US" sz="400" dirty="0">
                <a:solidFill>
                  <a:srgbClr val="000000"/>
                </a:solidFill>
              </a:rPr>
              <a:t>== 3. ANALYSIS SUMMARY ==</a:t>
            </a:r>
          </a:p>
          <a:p>
            <a:r>
              <a:rPr lang="en-US" sz="400" dirty="0">
                <a:solidFill>
                  <a:srgbClr val="000000"/>
                </a:solidFill>
              </a:rPr>
              <a:t>=========================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2 STMT violations.</a:t>
            </a:r>
          </a:p>
          <a:p>
            <a:endParaRPr lang="en-US" sz="400" dirty="0">
              <a:solidFill>
                <a:srgbClr val="000000"/>
              </a:solidFill>
            </a:endParaRPr>
          </a:p>
          <a:p>
            <a:r>
              <a:rPr lang="en-US" sz="400" dirty="0">
                <a:solidFill>
                  <a:srgbClr val="000000"/>
                </a:solidFill>
              </a:rPr>
              <a:t>** END OF REPORT </a:t>
            </a:r>
            <a:r>
              <a:rPr lang="en-US" sz="400" dirty="0" smtClean="0">
                <a:solidFill>
                  <a:srgbClr val="000000"/>
                </a:solidFill>
              </a:rPr>
              <a:t>**</a:t>
            </a:r>
          </a:p>
        </p:txBody>
      </p:sp>
      <p:cxnSp>
        <p:nvCxnSpPr>
          <p:cNvPr id="31" name="Curved Connector 30"/>
          <p:cNvCxnSpPr>
            <a:stCxn id="19" idx="1"/>
            <a:endCxn id="18" idx="3"/>
          </p:cNvCxnSpPr>
          <p:nvPr/>
        </p:nvCxnSpPr>
        <p:spPr bwMode="auto">
          <a:xfrm rot="10800000" flipV="1">
            <a:off x="5711896" y="2675350"/>
            <a:ext cx="300264" cy="231591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Curved Connector 55"/>
          <p:cNvCxnSpPr>
            <a:stCxn id="44" idx="1"/>
            <a:endCxn id="18" idx="3"/>
          </p:cNvCxnSpPr>
          <p:nvPr/>
        </p:nvCxnSpPr>
        <p:spPr bwMode="auto">
          <a:xfrm rot="10800000">
            <a:off x="5711896" y="2906943"/>
            <a:ext cx="300264" cy="113113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95683" y="3562078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17598F"/>
                </a:solidFill>
              </a:rPr>
              <a:t>Annotated</a:t>
            </a:r>
          </a:p>
          <a:p>
            <a:pPr algn="ctr"/>
            <a:r>
              <a:rPr lang="en-US" sz="1400" dirty="0" smtClean="0">
                <a:solidFill>
                  <a:srgbClr val="17598F"/>
                </a:solidFill>
              </a:rPr>
              <a:t>Source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50578" y="3777521"/>
            <a:ext cx="141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17598F"/>
                </a:solidFill>
              </a:rPr>
              <a:t>Dynamic HTML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68344" y="3562078"/>
            <a:ext cx="958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17598F"/>
                </a:solidFill>
              </a:rPr>
              <a:t>Violations</a:t>
            </a:r>
          </a:p>
          <a:p>
            <a:pPr algn="ctr"/>
            <a:r>
              <a:rPr lang="en-US" sz="1400" dirty="0" smtClean="0">
                <a:solidFill>
                  <a:srgbClr val="17598F"/>
                </a:solidFill>
              </a:rPr>
              <a:t>Report</a:t>
            </a:r>
          </a:p>
        </p:txBody>
      </p:sp>
    </p:spTree>
    <p:extLst>
      <p:ext uri="{BB962C8B-B14F-4D97-AF65-F5344CB8AC3E}">
        <p14:creationId xmlns:p14="http://schemas.microsoft.com/office/powerpoint/2010/main" val="91836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 thruBlk="1"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GNATcoverage Benefits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Supports both source and object coverage</a:t>
            </a:r>
          </a:p>
          <a:p>
            <a:pPr lvl="1"/>
            <a:r>
              <a:rPr lang="en-US" dirty="0" smtClean="0"/>
              <a:t>Statement</a:t>
            </a:r>
            <a:r>
              <a:rPr lang="en-US" dirty="0"/>
              <a:t>, decision, </a:t>
            </a:r>
            <a:r>
              <a:rPr lang="en-US" dirty="0" smtClean="0"/>
              <a:t>and MCDC </a:t>
            </a:r>
            <a:r>
              <a:rPr lang="en-US" dirty="0"/>
              <a:t>coverage </a:t>
            </a:r>
            <a:r>
              <a:rPr lang="en-US" dirty="0" smtClean="0"/>
              <a:t>for source level</a:t>
            </a:r>
          </a:p>
          <a:p>
            <a:pPr lvl="1"/>
            <a:r>
              <a:rPr lang="en-US" dirty="0" smtClean="0"/>
              <a:t>Instruction and </a:t>
            </a:r>
            <a:r>
              <a:rPr lang="en-US" dirty="0"/>
              <a:t>branch coverage for </a:t>
            </a:r>
            <a:r>
              <a:rPr lang="en-US" dirty="0" smtClean="0"/>
              <a:t>object </a:t>
            </a:r>
            <a:r>
              <a:rPr lang="en-US" dirty="0"/>
              <a:t>level</a:t>
            </a:r>
            <a:endParaRPr lang="en-US" dirty="0" smtClean="0"/>
          </a:p>
          <a:p>
            <a:pPr lvl="1"/>
            <a:r>
              <a:rPr lang="en-US" dirty="0" smtClean="0"/>
              <a:t>For all variants of Ada and C supported by compilation toolchain</a:t>
            </a:r>
          </a:p>
          <a:p>
            <a:r>
              <a:rPr lang="en-US" dirty="0" smtClean="0"/>
              <a:t>Supports execution on host, bare-metal, &amp; RTOS</a:t>
            </a:r>
          </a:p>
          <a:p>
            <a:r>
              <a:rPr lang="en-US" dirty="0" smtClean="0"/>
              <a:t>Emulator configuration benefits</a:t>
            </a:r>
            <a:endParaRPr lang="en-US" dirty="0"/>
          </a:p>
          <a:p>
            <a:pPr lvl="1"/>
            <a:r>
              <a:rPr lang="en-US" dirty="0" smtClean="0"/>
              <a:t>Addresses scarcity of target hardware</a:t>
            </a:r>
          </a:p>
          <a:p>
            <a:pPr lvl="1"/>
            <a:r>
              <a:rPr lang="en-US" dirty="0" smtClean="0"/>
              <a:t>No host/target ISA source differences (</a:t>
            </a:r>
            <a:r>
              <a:rPr lang="en-US" dirty="0" err="1" smtClean="0"/>
              <a:t>endianess</a:t>
            </a:r>
            <a:r>
              <a:rPr lang="en-US" dirty="0" smtClean="0"/>
              <a:t>, sizing, etc.)</a:t>
            </a:r>
          </a:p>
          <a:p>
            <a:pPr lvl="1"/>
            <a:r>
              <a:rPr lang="en-US" dirty="0" smtClean="0"/>
              <a:t>Scalable, can be put on every developer’s desk</a:t>
            </a:r>
          </a:p>
          <a:p>
            <a:r>
              <a:rPr lang="en-US" dirty="0" smtClean="0"/>
              <a:t>Integrated </a:t>
            </a:r>
            <a:r>
              <a:rPr lang="en-US" dirty="0"/>
              <a:t>with </a:t>
            </a:r>
            <a:r>
              <a:rPr lang="en-US" dirty="0" smtClean="0"/>
              <a:t>GPS and project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093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9"/>
          <p:cNvSpPr>
            <a:spLocks noGrp="1"/>
          </p:cNvSpPr>
          <p:nvPr>
            <p:ph type="title"/>
          </p:nvPr>
        </p:nvSpPr>
        <p:spPr>
          <a:xfrm>
            <a:off x="948541" y="2857451"/>
            <a:ext cx="7768338" cy="1138536"/>
          </a:xfrm>
        </p:spPr>
        <p:txBody>
          <a:bodyPr/>
          <a:lstStyle>
            <a:lvl1pPr algn="l" defTabSz="914400">
              <a:lnSpc>
                <a:spcPct val="110000"/>
              </a:lnSpc>
              <a:defRPr sz="70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 sz="3600" dirty="0" smtClean="0"/>
              <a:t>GNATtest Demo</a:t>
            </a:r>
            <a:endParaRPr lang="en-US" sz="3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5A0BF"/>
                </a:solidFill>
              </a:rPr>
              <a:t>Patrick</a:t>
            </a:r>
            <a:r>
              <a:rPr lang="en-US" dirty="0" smtClean="0"/>
              <a:t> </a:t>
            </a:r>
            <a:r>
              <a:rPr lang="en-US" dirty="0">
                <a:solidFill>
                  <a:srgbClr val="B5A0BF"/>
                </a:solidFill>
              </a:rPr>
              <a:t>Rogers</a:t>
            </a:r>
          </a:p>
          <a:p>
            <a:r>
              <a:rPr lang="en-US" dirty="0">
                <a:solidFill>
                  <a:srgbClr val="B5A0BF"/>
                </a:solidFill>
              </a:rPr>
              <a:t>9 May 2019</a:t>
            </a:r>
          </a:p>
        </p:txBody>
      </p:sp>
    </p:spTree>
    <p:extLst>
      <p:ext uri="{BB962C8B-B14F-4D97-AF65-F5344CB8AC3E}">
        <p14:creationId xmlns:p14="http://schemas.microsoft.com/office/powerpoint/2010/main" val="39335024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overage Consolidation</a:t>
            </a:r>
          </a:p>
          <a:p>
            <a:pPr lvl="1"/>
            <a:r>
              <a:rPr lang="en-US" dirty="0" smtClean="0"/>
              <a:t>Computing </a:t>
            </a:r>
            <a:r>
              <a:rPr lang="en-US" dirty="0"/>
              <a:t>results for a </a:t>
            </a:r>
            <a:r>
              <a:rPr lang="en-US" b="1" i="1" dirty="0"/>
              <a:t>set</a:t>
            </a:r>
            <a:r>
              <a:rPr lang="en-US" dirty="0"/>
              <a:t> of </a:t>
            </a:r>
            <a:r>
              <a:rPr lang="en-US" dirty="0" smtClean="0"/>
              <a:t>execution traces</a:t>
            </a:r>
          </a:p>
          <a:p>
            <a:pPr lvl="1"/>
            <a:r>
              <a:rPr lang="en-US" dirty="0"/>
              <a:t>When several executions are required to exercise different scenarios in the application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Doesn’t require keeping the binaries from each scenario</a:t>
            </a:r>
          </a:p>
          <a:p>
            <a:r>
              <a:rPr lang="en-US" dirty="0" smtClean="0"/>
              <a:t>Exemption Regions</a:t>
            </a:r>
          </a:p>
          <a:p>
            <a:pPr lvl="1"/>
            <a:r>
              <a:rPr lang="en-US" dirty="0" smtClean="0"/>
              <a:t>Code </a:t>
            </a:r>
            <a:r>
              <a:rPr lang="en-US" dirty="0"/>
              <a:t>regions for which coverage violations are expected</a:t>
            </a:r>
          </a:p>
          <a:p>
            <a:pPr lvl="1"/>
            <a:r>
              <a:rPr lang="en-US" dirty="0" smtClean="0"/>
              <a:t>User-defined</a:t>
            </a:r>
          </a:p>
        </p:txBody>
      </p:sp>
    </p:spTree>
    <p:extLst>
      <p:ext uri="{BB962C8B-B14F-4D97-AF65-F5344CB8AC3E}">
        <p14:creationId xmlns:p14="http://schemas.microsoft.com/office/powerpoint/2010/main" val="23207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2123658"/>
          </a:xfrm>
        </p:spPr>
        <p:txBody>
          <a:bodyPr/>
          <a:lstStyle/>
          <a:p>
            <a:r>
              <a:rPr lang="en-US" dirty="0" smtClean="0"/>
              <a:t>GNATcoverage </a:t>
            </a:r>
          </a:p>
          <a:p>
            <a:r>
              <a:rPr lang="en-US" dirty="0" smtClean="0"/>
              <a:t>In GPS 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4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769441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smtClean="0"/>
              <a:t>GNATtest  In A </a:t>
            </a:r>
            <a:r>
              <a:rPr lang="en-US" altLang="en-US" dirty="0" smtClean="0"/>
              <a:t>Nutshell</a:t>
            </a:r>
          </a:p>
        </p:txBody>
      </p:sp>
      <p:sp>
        <p:nvSpPr>
          <p:cNvPr id="9219" name="Espace réservé du contenu 4"/>
          <p:cNvSpPr>
            <a:spLocks noGrp="1"/>
          </p:cNvSpPr>
          <p:nvPr>
            <p:ph sz="half" idx="10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An automatic </a:t>
            </a:r>
            <a:r>
              <a:rPr lang="en-US" altLang="en-US" dirty="0"/>
              <a:t>generator </a:t>
            </a:r>
            <a:r>
              <a:rPr lang="en-US" altLang="en-US" dirty="0" smtClean="0"/>
              <a:t>for unit-test stubs </a:t>
            </a:r>
            <a:r>
              <a:rPr lang="en-US" altLang="en-US" dirty="0" smtClean="0"/>
              <a:t>and their  </a:t>
            </a:r>
            <a:r>
              <a:rPr lang="en-US" altLang="en-US" dirty="0" smtClean="0"/>
              <a:t>driver infrastructure</a:t>
            </a:r>
          </a:p>
          <a:p>
            <a:r>
              <a:rPr lang="en-US" altLang="en-US" dirty="0" smtClean="0"/>
              <a:t>Requires no changes to code under test</a:t>
            </a:r>
          </a:p>
          <a:p>
            <a:r>
              <a:rPr lang="en-US" altLang="en-US" dirty="0" smtClean="0"/>
              <a:t>Supports contract-based programming tests</a:t>
            </a:r>
          </a:p>
          <a:p>
            <a:r>
              <a:rPr lang="en-US" dirty="0" smtClean="0"/>
              <a:t>Helps verify OOP requirements of DO-178C</a:t>
            </a:r>
          </a:p>
          <a:p>
            <a:r>
              <a:rPr lang="en-US" altLang="en-US" dirty="0" smtClean="0"/>
              <a:t>Can run tests in parallel</a:t>
            </a:r>
            <a:endParaRPr lang="fr-FR" altLang="en-US" dirty="0" smtClean="0"/>
          </a:p>
          <a:p>
            <a:r>
              <a:rPr lang="en-US" altLang="en-US" dirty="0" smtClean="0"/>
              <a:t>Can be run on command line or in scripts</a:t>
            </a:r>
          </a:p>
          <a:p>
            <a:r>
              <a:rPr lang="en-US" altLang="en-US" dirty="0" smtClean="0"/>
              <a:t>Integrated into GPS</a:t>
            </a:r>
          </a:p>
          <a:p>
            <a:r>
              <a:rPr lang="en-US" altLang="en-US" dirty="0" smtClean="0"/>
              <a:t>Supports native and cross platforms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693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</a:t>
            </a:r>
            <a:r>
              <a:rPr lang="en-US" smtClean="0"/>
              <a:t>Automatically Generated?</a:t>
            </a:r>
            <a:endParaRPr lang="fr-FR" dirty="0"/>
          </a:p>
        </p:txBody>
      </p:sp>
      <p:sp>
        <p:nvSpPr>
          <p:cNvPr id="112" name="TextBox 111"/>
          <p:cNvSpPr txBox="1"/>
          <p:nvPr/>
        </p:nvSpPr>
        <p:spPr bwMode="gray">
          <a:xfrm>
            <a:off x="7818485" y="5452191"/>
            <a:ext cx="49404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Call</a:t>
            </a:r>
          </a:p>
        </p:txBody>
      </p:sp>
      <p:sp>
        <p:nvSpPr>
          <p:cNvPr id="113" name="TextBox 112"/>
          <p:cNvSpPr txBox="1"/>
          <p:nvPr/>
        </p:nvSpPr>
        <p:spPr bwMode="gray">
          <a:xfrm>
            <a:off x="6609063" y="5452191"/>
            <a:ext cx="49404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Call</a:t>
            </a:r>
          </a:p>
        </p:txBody>
      </p:sp>
      <p:sp>
        <p:nvSpPr>
          <p:cNvPr id="114" name="TextBox 113"/>
          <p:cNvSpPr txBox="1"/>
          <p:nvPr/>
        </p:nvSpPr>
        <p:spPr bwMode="gray">
          <a:xfrm>
            <a:off x="5375402" y="5452191"/>
            <a:ext cx="49404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Call</a:t>
            </a:r>
          </a:p>
        </p:txBody>
      </p:sp>
      <p:sp>
        <p:nvSpPr>
          <p:cNvPr id="115" name="TextBox 114"/>
          <p:cNvSpPr txBox="1"/>
          <p:nvPr/>
        </p:nvSpPr>
        <p:spPr bwMode="gray">
          <a:xfrm>
            <a:off x="4141741" y="5452191"/>
            <a:ext cx="49404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Call</a:t>
            </a:r>
          </a:p>
        </p:txBody>
      </p:sp>
      <p:sp>
        <p:nvSpPr>
          <p:cNvPr id="116" name="TextBox 115"/>
          <p:cNvSpPr txBox="1"/>
          <p:nvPr/>
        </p:nvSpPr>
        <p:spPr bwMode="gray">
          <a:xfrm>
            <a:off x="2845597" y="5452191"/>
            <a:ext cx="49404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Call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ltGray">
          <a:xfrm flipV="1">
            <a:off x="2109401" y="1043444"/>
            <a:ext cx="6334003" cy="134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en-US" altLang="en-US" sz="1600" i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ltGray">
          <a:xfrm>
            <a:off x="2109401" y="5769632"/>
            <a:ext cx="6334003" cy="647700"/>
          </a:xfrm>
          <a:prstGeom prst="rect">
            <a:avLst/>
          </a:prstGeom>
          <a:solidFill>
            <a:srgbClr val="009999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fr-FR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 flipV="1">
            <a:off x="2323592" y="3428132"/>
            <a:ext cx="1008062" cy="1152525"/>
          </a:xfrm>
          <a:prstGeom prst="rect">
            <a:avLst/>
          </a:prstGeom>
          <a:solidFill>
            <a:srgbClr val="009999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altLang="en-US" i="1">
              <a:cs typeface="Arial" pitchFamily="34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 flipV="1">
            <a:off x="3618992" y="3428132"/>
            <a:ext cx="1008062" cy="1152525"/>
          </a:xfrm>
          <a:prstGeom prst="rect">
            <a:avLst/>
          </a:prstGeom>
          <a:solidFill>
            <a:srgbClr val="009999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altLang="en-US" i="1">
              <a:cs typeface="Arial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 flipV="1">
            <a:off x="4842954" y="3428132"/>
            <a:ext cx="1008063" cy="1152525"/>
          </a:xfrm>
          <a:prstGeom prst="rect">
            <a:avLst/>
          </a:prstGeom>
          <a:solidFill>
            <a:srgbClr val="009999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altLang="en-US" i="1">
              <a:cs typeface="Arial" pitchFamily="34" charset="0"/>
            </a:endParaRPr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 flipV="1">
            <a:off x="6066917" y="3428132"/>
            <a:ext cx="1008062" cy="1152525"/>
          </a:xfrm>
          <a:prstGeom prst="rect">
            <a:avLst/>
          </a:prstGeom>
          <a:solidFill>
            <a:srgbClr val="009999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altLang="en-US" i="1">
              <a:cs typeface="Arial" pitchFamily="34" charset="0"/>
            </a:endParaRPr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 flipV="1">
            <a:off x="7290879" y="3428132"/>
            <a:ext cx="1008063" cy="1152525"/>
          </a:xfrm>
          <a:prstGeom prst="rect">
            <a:avLst/>
          </a:prstGeom>
          <a:solidFill>
            <a:srgbClr val="009999"/>
          </a:solidFill>
          <a:ln w="285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altLang="en-US" i="1">
              <a:cs typeface="Arial" pitchFamily="34" charset="0"/>
            </a:endParaRPr>
          </a:p>
        </p:txBody>
      </p:sp>
      <p:sp>
        <p:nvSpPr>
          <p:cNvPr id="28684" name="Rectangle 13"/>
          <p:cNvSpPr>
            <a:spLocks noChangeArrowheads="1"/>
          </p:cNvSpPr>
          <p:nvPr/>
        </p:nvSpPr>
        <p:spPr bwMode="auto">
          <a:xfrm>
            <a:off x="2539492" y="3428132"/>
            <a:ext cx="574675" cy="936625"/>
          </a:xfrm>
          <a:prstGeom prst="rect">
            <a:avLst/>
          </a:prstGeom>
          <a:solidFill>
            <a:srgbClr val="CCCC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anchor="ctr" anchorCtr="1"/>
          <a:lstStyle/>
          <a:p>
            <a:pPr algn="ctr"/>
            <a:r>
              <a:rPr lang="fr-FR" altLang="en-US" sz="1400" b="1" dirty="0">
                <a:cs typeface="Arial" pitchFamily="34" charset="0"/>
              </a:rPr>
              <a:t>Test</a:t>
            </a:r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3834892" y="3428132"/>
            <a:ext cx="576262" cy="936625"/>
          </a:xfrm>
          <a:prstGeom prst="rect">
            <a:avLst/>
          </a:prstGeom>
          <a:solidFill>
            <a:srgbClr val="CCCC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anchor="ctr" anchorCtr="1"/>
          <a:lstStyle/>
          <a:p>
            <a:pPr algn="ctr"/>
            <a:r>
              <a:rPr lang="fr-FR" altLang="en-US" sz="1400" b="1" dirty="0">
                <a:cs typeface="Arial" pitchFamily="34" charset="0"/>
              </a:rPr>
              <a:t>Test</a:t>
            </a:r>
          </a:p>
        </p:txBody>
      </p:sp>
      <p:sp>
        <p:nvSpPr>
          <p:cNvPr id="28686" name="Rectangle 15"/>
          <p:cNvSpPr>
            <a:spLocks noChangeArrowheads="1"/>
          </p:cNvSpPr>
          <p:nvPr/>
        </p:nvSpPr>
        <p:spPr bwMode="auto">
          <a:xfrm>
            <a:off x="5058854" y="3428132"/>
            <a:ext cx="576263" cy="936625"/>
          </a:xfrm>
          <a:prstGeom prst="rect">
            <a:avLst/>
          </a:prstGeom>
          <a:solidFill>
            <a:srgbClr val="CCCC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anchor="ctr" anchorCtr="1"/>
          <a:lstStyle/>
          <a:p>
            <a:pPr algn="ctr"/>
            <a:r>
              <a:rPr lang="fr-FR" altLang="en-US" sz="1400" b="1" dirty="0">
                <a:cs typeface="Arial" pitchFamily="34" charset="0"/>
              </a:rPr>
              <a:t>Test</a:t>
            </a:r>
          </a:p>
        </p:txBody>
      </p: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6282817" y="3428132"/>
            <a:ext cx="576262" cy="936625"/>
          </a:xfrm>
          <a:prstGeom prst="rect">
            <a:avLst/>
          </a:prstGeom>
          <a:solidFill>
            <a:srgbClr val="CCCC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anchor="ctr" anchorCtr="1"/>
          <a:lstStyle/>
          <a:p>
            <a:pPr algn="ctr"/>
            <a:r>
              <a:rPr lang="fr-FR" altLang="en-US" sz="1400" b="1" dirty="0">
                <a:cs typeface="Arial" pitchFamily="34" charset="0"/>
              </a:rPr>
              <a:t>Test</a:t>
            </a:r>
          </a:p>
        </p:txBody>
      </p:sp>
      <p:sp>
        <p:nvSpPr>
          <p:cNvPr id="28688" name="Rectangle 17"/>
          <p:cNvSpPr>
            <a:spLocks noChangeArrowheads="1"/>
          </p:cNvSpPr>
          <p:nvPr/>
        </p:nvSpPr>
        <p:spPr bwMode="auto">
          <a:xfrm>
            <a:off x="7506779" y="3428132"/>
            <a:ext cx="576263" cy="936625"/>
          </a:xfrm>
          <a:prstGeom prst="rect">
            <a:avLst/>
          </a:prstGeom>
          <a:solidFill>
            <a:srgbClr val="CCCC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anchor="ctr" anchorCtr="1"/>
          <a:lstStyle/>
          <a:p>
            <a:pPr algn="ctr"/>
            <a:r>
              <a:rPr lang="fr-FR" altLang="en-US" sz="1400" b="1" dirty="0">
                <a:cs typeface="Arial" pitchFamily="34" charset="0"/>
              </a:rPr>
              <a:t>Test</a:t>
            </a:r>
          </a:p>
        </p:txBody>
      </p:sp>
      <p:sp>
        <p:nvSpPr>
          <p:cNvPr id="28695" name="Rectangle 24"/>
          <p:cNvSpPr>
            <a:spLocks noChangeArrowheads="1"/>
          </p:cNvSpPr>
          <p:nvPr/>
        </p:nvSpPr>
        <p:spPr bwMode="auto">
          <a:xfrm>
            <a:off x="2356929" y="1634692"/>
            <a:ext cx="936625" cy="574675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400" b="1" dirty="0">
                <a:cs typeface="Arial" pitchFamily="34" charset="0"/>
              </a:rPr>
              <a:t>Sub-program</a:t>
            </a:r>
          </a:p>
        </p:txBody>
      </p:sp>
      <p:sp>
        <p:nvSpPr>
          <p:cNvPr id="28696" name="Rectangle 28"/>
          <p:cNvSpPr>
            <a:spLocks noChangeArrowheads="1"/>
          </p:cNvSpPr>
          <p:nvPr/>
        </p:nvSpPr>
        <p:spPr bwMode="auto">
          <a:xfrm>
            <a:off x="6052629" y="1634692"/>
            <a:ext cx="1022350" cy="574675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400" b="1" dirty="0">
                <a:cs typeface="Arial" pitchFamily="34" charset="0"/>
              </a:rPr>
              <a:t>Sub-program</a:t>
            </a:r>
          </a:p>
        </p:txBody>
      </p:sp>
      <p:sp>
        <p:nvSpPr>
          <p:cNvPr id="28697" name="Rectangle 29"/>
          <p:cNvSpPr>
            <a:spLocks noChangeArrowheads="1"/>
          </p:cNvSpPr>
          <p:nvPr/>
        </p:nvSpPr>
        <p:spPr bwMode="auto">
          <a:xfrm>
            <a:off x="7321093" y="1634692"/>
            <a:ext cx="934936" cy="574675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400" b="1" dirty="0">
                <a:cs typeface="Arial" pitchFamily="34" charset="0"/>
              </a:rPr>
              <a:t>Sub-program</a:t>
            </a:r>
          </a:p>
        </p:txBody>
      </p:sp>
      <p:cxnSp>
        <p:nvCxnSpPr>
          <p:cNvPr id="28702" name="Connecteur en angle 52"/>
          <p:cNvCxnSpPr>
            <a:cxnSpLocks noChangeShapeType="1"/>
            <a:stCxn id="28692" idx="0"/>
            <a:endCxn id="20" idx="0"/>
          </p:cNvCxnSpPr>
          <p:nvPr/>
        </p:nvCxnSpPr>
        <p:spPr bwMode="auto">
          <a:xfrm rot="5400000" flipH="1" flipV="1">
            <a:off x="1785350" y="3770247"/>
            <a:ext cx="648102" cy="1441711"/>
          </a:xfrm>
          <a:prstGeom prst="curved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999771" y="1079448"/>
            <a:ext cx="255326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Code To Be Tested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3655814" y="1630189"/>
            <a:ext cx="935236" cy="574675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400" b="1" dirty="0">
                <a:cs typeface="Arial" pitchFamily="34" charset="0"/>
              </a:rPr>
              <a:t>Sub-program</a:t>
            </a:r>
          </a:p>
        </p:txBody>
      </p:sp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4879950" y="1625686"/>
            <a:ext cx="935236" cy="574675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400" b="1" dirty="0">
                <a:cs typeface="Arial" pitchFamily="34" charset="0"/>
              </a:rPr>
              <a:t>Sub-program</a:t>
            </a:r>
          </a:p>
        </p:txBody>
      </p:sp>
      <p:sp>
        <p:nvSpPr>
          <p:cNvPr id="17" name="Rectangle 16"/>
          <p:cNvSpPr/>
          <p:nvPr/>
        </p:nvSpPr>
        <p:spPr bwMode="auto">
          <a:xfrm flipV="1">
            <a:off x="2356929" y="3655903"/>
            <a:ext cx="178423" cy="1602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flipV="1">
            <a:off x="2724688" y="4059101"/>
            <a:ext cx="211137" cy="107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Connecteur droit 37"/>
          <p:cNvCxnSpPr>
            <a:cxnSpLocks noChangeShapeType="1"/>
          </p:cNvCxnSpPr>
          <p:nvPr/>
        </p:nvCxnSpPr>
        <p:spPr bwMode="auto">
          <a:xfrm flipV="1">
            <a:off x="7784753" y="4587341"/>
            <a:ext cx="10158" cy="118229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Connecteur droit 37"/>
          <p:cNvCxnSpPr>
            <a:cxnSpLocks noChangeShapeType="1"/>
          </p:cNvCxnSpPr>
          <p:nvPr/>
        </p:nvCxnSpPr>
        <p:spPr bwMode="auto">
          <a:xfrm flipV="1">
            <a:off x="6571270" y="4586969"/>
            <a:ext cx="10158" cy="118229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Connecteur droit 37"/>
          <p:cNvCxnSpPr>
            <a:cxnSpLocks noChangeShapeType="1"/>
          </p:cNvCxnSpPr>
          <p:nvPr/>
        </p:nvCxnSpPr>
        <p:spPr bwMode="auto">
          <a:xfrm flipV="1">
            <a:off x="5338737" y="4586597"/>
            <a:ext cx="10158" cy="118229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Connecteur droit 37"/>
          <p:cNvCxnSpPr>
            <a:cxnSpLocks noChangeShapeType="1"/>
          </p:cNvCxnSpPr>
          <p:nvPr/>
        </p:nvCxnSpPr>
        <p:spPr bwMode="auto">
          <a:xfrm flipV="1">
            <a:off x="4106204" y="4586225"/>
            <a:ext cx="10158" cy="118229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Connecteur droit 37"/>
          <p:cNvCxnSpPr>
            <a:cxnSpLocks noChangeShapeType="1"/>
          </p:cNvCxnSpPr>
          <p:nvPr/>
        </p:nvCxnSpPr>
        <p:spPr bwMode="auto">
          <a:xfrm flipV="1">
            <a:off x="2806996" y="4585853"/>
            <a:ext cx="10158" cy="118229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47"/>
          <p:cNvSpPr txBox="1"/>
          <p:nvPr/>
        </p:nvSpPr>
        <p:spPr bwMode="gray">
          <a:xfrm>
            <a:off x="7809839" y="2780928"/>
            <a:ext cx="83061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Visibility</a:t>
            </a:r>
          </a:p>
        </p:txBody>
      </p:sp>
      <p:sp>
        <p:nvSpPr>
          <p:cNvPr id="49" name="TextBox 48"/>
          <p:cNvSpPr txBox="1"/>
          <p:nvPr/>
        </p:nvSpPr>
        <p:spPr bwMode="gray">
          <a:xfrm>
            <a:off x="6580795" y="2780928"/>
            <a:ext cx="83061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Visibility</a:t>
            </a:r>
          </a:p>
        </p:txBody>
      </p:sp>
      <p:sp>
        <p:nvSpPr>
          <p:cNvPr id="50" name="TextBox 49"/>
          <p:cNvSpPr txBox="1"/>
          <p:nvPr/>
        </p:nvSpPr>
        <p:spPr bwMode="gray">
          <a:xfrm>
            <a:off x="5361276" y="2780928"/>
            <a:ext cx="83061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Visibility</a:t>
            </a:r>
          </a:p>
        </p:txBody>
      </p:sp>
      <p:sp>
        <p:nvSpPr>
          <p:cNvPr id="51" name="TextBox 50"/>
          <p:cNvSpPr txBox="1"/>
          <p:nvPr/>
        </p:nvSpPr>
        <p:spPr bwMode="gray">
          <a:xfrm>
            <a:off x="4132232" y="2780928"/>
            <a:ext cx="83061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Visibility</a:t>
            </a:r>
          </a:p>
        </p:txBody>
      </p:sp>
      <p:sp>
        <p:nvSpPr>
          <p:cNvPr id="52" name="TextBox 51"/>
          <p:cNvSpPr txBox="1"/>
          <p:nvPr/>
        </p:nvSpPr>
        <p:spPr bwMode="gray">
          <a:xfrm>
            <a:off x="2846038" y="2780928"/>
            <a:ext cx="830613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Visibility</a:t>
            </a:r>
          </a:p>
        </p:txBody>
      </p:sp>
      <p:sp>
        <p:nvSpPr>
          <p:cNvPr id="28692" name="ZoneTexte 26"/>
          <p:cNvSpPr txBox="1">
            <a:spLocks noChangeArrowheads="1"/>
          </p:cNvSpPr>
          <p:nvPr/>
        </p:nvSpPr>
        <p:spPr bwMode="auto">
          <a:xfrm>
            <a:off x="329485" y="4815153"/>
            <a:ext cx="2118122" cy="58477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 eaLnBrk="1" hangingPunct="1">
              <a:defRPr sz="1600">
                <a:cs typeface="Arial" pitchFamily="34" charset="0"/>
              </a:defRPr>
            </a:lvl1pPr>
            <a:lvl2pPr marL="742950" indent="-285750" eaLnBrk="0" hangingPunct="0">
              <a:defRPr>
                <a:cs typeface="Arial" pitchFamily="34" charset="0"/>
              </a:defRPr>
            </a:lvl2pPr>
            <a:lvl3pPr marL="1143000" indent="-228600" eaLnBrk="0" hangingPunct="0">
              <a:defRPr>
                <a:cs typeface="Arial" pitchFamily="34" charset="0"/>
              </a:defRPr>
            </a:lvl3pPr>
            <a:lvl4pPr marL="1600200" indent="-228600" eaLnBrk="0" hangingPunct="0">
              <a:defRPr>
                <a:cs typeface="Arial" pitchFamily="34" charset="0"/>
              </a:defRPr>
            </a:lvl4pPr>
            <a:lvl5pPr marL="2057400" indent="-228600" eaLnBrk="0" hangingPunct="0">
              <a:defRPr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9pPr>
          </a:lstStyle>
          <a:p>
            <a:r>
              <a:rPr lang="en-US" altLang="en-US" dirty="0" smtClean="0"/>
              <a:t>Generated test </a:t>
            </a:r>
            <a:r>
              <a:rPr lang="en-US" altLang="en-US" dirty="0"/>
              <a:t>body, manually completed</a:t>
            </a:r>
            <a:endParaRPr lang="fr-F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07604" y="3588895"/>
            <a:ext cx="1083951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Unit</a:t>
            </a:r>
          </a:p>
          <a:p>
            <a:pPr algn="ctr"/>
            <a:r>
              <a:rPr lang="en-US" sz="1600" dirty="0" smtClean="0"/>
              <a:t>Test</a:t>
            </a:r>
          </a:p>
          <a:p>
            <a:pPr algn="ctr"/>
            <a:r>
              <a:rPr lang="en-US" sz="1600" dirty="0" smtClean="0"/>
              <a:t>Skeletons</a:t>
            </a:r>
          </a:p>
        </p:txBody>
      </p:sp>
      <p:sp>
        <p:nvSpPr>
          <p:cNvPr id="23" name="Rectangle 22"/>
          <p:cNvSpPr/>
          <p:nvPr/>
        </p:nvSpPr>
        <p:spPr bwMode="gray">
          <a:xfrm>
            <a:off x="1007604" y="3412376"/>
            <a:ext cx="7435800" cy="457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690" name="Connecteur droit 22"/>
          <p:cNvCxnSpPr>
            <a:cxnSpLocks noChangeShapeType="1"/>
            <a:stCxn id="17" idx="2"/>
            <a:endCxn id="28691" idx="2"/>
          </p:cNvCxnSpPr>
          <p:nvPr/>
        </p:nvCxnSpPr>
        <p:spPr bwMode="auto">
          <a:xfrm rot="16200000" flipV="1">
            <a:off x="1556018" y="2765780"/>
            <a:ext cx="462210" cy="1318036"/>
          </a:xfrm>
          <a:prstGeom prst="curved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TextBox 71"/>
          <p:cNvSpPr txBox="1"/>
          <p:nvPr/>
        </p:nvSpPr>
        <p:spPr>
          <a:xfrm>
            <a:off x="3960048" y="5930696"/>
            <a:ext cx="263270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Generated Harness</a:t>
            </a:r>
          </a:p>
        </p:txBody>
      </p:sp>
      <p:cxnSp>
        <p:nvCxnSpPr>
          <p:cNvPr id="28699" name="Connecteur droit 37"/>
          <p:cNvCxnSpPr>
            <a:cxnSpLocks noChangeShapeType="1"/>
          </p:cNvCxnSpPr>
          <p:nvPr/>
        </p:nvCxnSpPr>
        <p:spPr bwMode="auto">
          <a:xfrm flipH="1">
            <a:off x="2818657" y="2209323"/>
            <a:ext cx="11600" cy="121888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triangle" w="med" len="med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0" name="Connecteur droit 42"/>
          <p:cNvCxnSpPr>
            <a:cxnSpLocks noChangeShapeType="1"/>
          </p:cNvCxnSpPr>
          <p:nvPr/>
        </p:nvCxnSpPr>
        <p:spPr bwMode="auto">
          <a:xfrm flipH="1">
            <a:off x="6562775" y="2209323"/>
            <a:ext cx="6044" cy="121888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triangle" w="med" len="med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1" name="Connecteur droit 45"/>
          <p:cNvCxnSpPr>
            <a:cxnSpLocks noChangeShapeType="1"/>
          </p:cNvCxnSpPr>
          <p:nvPr/>
        </p:nvCxnSpPr>
        <p:spPr bwMode="auto">
          <a:xfrm flipH="1">
            <a:off x="7786738" y="2209323"/>
            <a:ext cx="6838" cy="121888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triangle" w="med" len="med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onnecteur droit 31"/>
          <p:cNvCxnSpPr>
            <a:cxnSpLocks noChangeShapeType="1"/>
          </p:cNvCxnSpPr>
          <p:nvPr/>
        </p:nvCxnSpPr>
        <p:spPr bwMode="auto">
          <a:xfrm flipH="1">
            <a:off x="4114850" y="2204820"/>
            <a:ext cx="13597" cy="122338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triangle" w="med" len="med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Connecteur droit 31"/>
          <p:cNvCxnSpPr>
            <a:cxnSpLocks noChangeShapeType="1"/>
          </p:cNvCxnSpPr>
          <p:nvPr/>
        </p:nvCxnSpPr>
        <p:spPr bwMode="auto">
          <a:xfrm flipH="1">
            <a:off x="5338813" y="2200317"/>
            <a:ext cx="13770" cy="122788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triangle" w="med" len="med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1" name="ZoneTexte 25"/>
          <p:cNvSpPr txBox="1">
            <a:spLocks noChangeArrowheads="1"/>
          </p:cNvSpPr>
          <p:nvPr/>
        </p:nvSpPr>
        <p:spPr bwMode="auto">
          <a:xfrm>
            <a:off x="314037" y="2608918"/>
            <a:ext cx="1628135" cy="58477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600" dirty="0" smtClean="0"/>
              <a:t>Generated test declaration</a:t>
            </a:r>
            <a:endParaRPr lang="fr-F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507674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ltGray">
          <a:xfrm>
            <a:off x="2095204" y="3640662"/>
            <a:ext cx="1396675" cy="51405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 anchor="ctr">
            <a:noAutofit/>
          </a:bodyPr>
          <a:lstStyle/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5076056" y="3212976"/>
            <a:ext cx="2700300" cy="3276364"/>
          </a:xfrm>
          <a:prstGeom prst="roundRect">
            <a:avLst>
              <a:gd name="adj" fmla="val 2140"/>
            </a:avLst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ltGray">
          <a:xfrm>
            <a:off x="2095205" y="4620580"/>
            <a:ext cx="1396673" cy="914400"/>
          </a:xfrm>
          <a:prstGeom prst="rect">
            <a:avLst/>
          </a:prstGeom>
          <a:solidFill>
            <a:srgbClr val="CCCCFF"/>
          </a:solidFill>
          <a:ln>
            <a:noFill/>
          </a:ln>
          <a:extLst/>
        </p:spPr>
        <p:txBody>
          <a:bodyPr wrap="square" anchor="ctr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Concept of 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>
          <a:xfrm>
            <a:off x="685800" y="944724"/>
            <a:ext cx="7848600" cy="5334000"/>
          </a:xfrm>
        </p:spPr>
        <p:txBody>
          <a:bodyPr/>
          <a:lstStyle/>
          <a:p>
            <a:r>
              <a:rPr lang="en-US" dirty="0" smtClean="0"/>
              <a:t>Tests are in “child” packages that have special visibility rules into </a:t>
            </a:r>
            <a:r>
              <a:rPr lang="en-US" dirty="0" smtClean="0"/>
              <a:t>“ancestor” </a:t>
            </a:r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Tests can reference hidden implementation artifacts</a:t>
            </a:r>
          </a:p>
          <a:p>
            <a:r>
              <a:rPr lang="en-US" dirty="0" smtClean="0"/>
              <a:t>Thus no need to alter the code to be tested</a:t>
            </a:r>
            <a:endParaRPr lang="en-US" dirty="0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ltGray">
          <a:xfrm>
            <a:off x="5181600" y="4607391"/>
            <a:ext cx="2512778" cy="3048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dirty="0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ltGray">
          <a:xfrm>
            <a:off x="5181600" y="5845938"/>
            <a:ext cx="2512778" cy="3048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dirty="0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1979712" y="3258505"/>
            <a:ext cx="1648593" cy="2678298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package </a:t>
            </a:r>
            <a:r>
              <a:rPr lang="en-US" sz="1600" dirty="0">
                <a:latin typeface="Calibri" pitchFamily="34" charset="0"/>
              </a:rPr>
              <a:t>Parent </a:t>
            </a:r>
            <a:r>
              <a:rPr lang="en-US" sz="1600" b="1" dirty="0">
                <a:latin typeface="Calibri" pitchFamily="34" charset="0"/>
              </a:rPr>
              <a:t>is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lnSpc>
                <a:spcPct val="75000"/>
              </a:lnSpc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r>
              <a:rPr lang="en-US" sz="1600" dirty="0">
                <a:latin typeface="Calibri" pitchFamily="34" charset="0"/>
              </a:rPr>
              <a:t>	... </a:t>
            </a:r>
            <a:endParaRPr lang="en-US" sz="1600" dirty="0" smtClean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private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lnSpc>
                <a:spcPct val="75000"/>
              </a:lnSpc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endParaRPr lang="en-US" sz="1600" dirty="0" smtClean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r>
              <a:rPr lang="en-US" sz="1600" dirty="0" smtClean="0">
                <a:latin typeface="Calibri" pitchFamily="34" charset="0"/>
              </a:rPr>
              <a:t>	...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end </a:t>
            </a:r>
            <a:r>
              <a:rPr lang="en-US" sz="1600" dirty="0">
                <a:latin typeface="Calibri" pitchFamily="34" charset="0"/>
              </a:rPr>
              <a:t>Parent;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118100" y="3252936"/>
            <a:ext cx="2112886" cy="200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package </a:t>
            </a:r>
            <a:r>
              <a:rPr lang="en-US" sz="1600" dirty="0">
                <a:latin typeface="Calibri" pitchFamily="34" charset="0"/>
              </a:rPr>
              <a:t>Parent.Child </a:t>
            </a:r>
            <a:r>
              <a:rPr lang="en-US" sz="1600" b="1" dirty="0">
                <a:latin typeface="Calibri" pitchFamily="34" charset="0"/>
              </a:rPr>
              <a:t>is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tabLst>
                <a:tab pos="285750" algn="l"/>
              </a:tabLst>
            </a:pPr>
            <a:r>
              <a:rPr lang="en-US" sz="1600" dirty="0">
                <a:latin typeface="Calibri" pitchFamily="34" charset="0"/>
              </a:rPr>
              <a:t>	... </a:t>
            </a:r>
          </a:p>
          <a:p>
            <a:pPr eaLnBrk="0" hangingPunct="0">
              <a:tabLst>
                <a:tab pos="285750" algn="l"/>
              </a:tabLst>
            </a:pPr>
            <a:endParaRPr lang="en-US" sz="1600" dirty="0">
              <a:latin typeface="Calibri" pitchFamily="34" charset="0"/>
            </a:endParaRPr>
          </a:p>
          <a:p>
            <a:pPr eaLnBrk="0" hangingPunct="0">
              <a:lnSpc>
                <a:spcPct val="125000"/>
              </a:lnSpc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private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lnSpc>
                <a:spcPct val="125000"/>
              </a:lnSpc>
              <a:tabLst>
                <a:tab pos="285750" algn="l"/>
              </a:tabLst>
            </a:pPr>
            <a:r>
              <a:rPr lang="en-US" sz="1600" dirty="0">
                <a:latin typeface="Calibri" pitchFamily="34" charset="0"/>
              </a:rPr>
              <a:t>	...</a:t>
            </a:r>
          </a:p>
          <a:p>
            <a:pPr eaLnBrk="0" hangingPunct="0">
              <a:lnSpc>
                <a:spcPct val="125000"/>
              </a:lnSpc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end </a:t>
            </a:r>
            <a:r>
              <a:rPr lang="en-US" sz="1600" dirty="0">
                <a:latin typeface="Calibri" pitchFamily="34" charset="0"/>
              </a:rPr>
              <a:t>Parent.Child;</a:t>
            </a:r>
          </a:p>
        </p:txBody>
      </p:sp>
      <p:cxnSp>
        <p:nvCxnSpPr>
          <p:cNvPr id="25" name="AutoShape 10"/>
          <p:cNvCxnSpPr>
            <a:cxnSpLocks noChangeShapeType="1"/>
            <a:stCxn id="20" idx="1"/>
            <a:endCxn id="22" idx="3"/>
          </p:cNvCxnSpPr>
          <p:nvPr/>
        </p:nvCxnSpPr>
        <p:spPr bwMode="auto">
          <a:xfrm rot="10800000" flipV="1">
            <a:off x="3491878" y="4759790"/>
            <a:ext cx="1689722" cy="317989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11"/>
          <p:cNvCxnSpPr>
            <a:cxnSpLocks noChangeShapeType="1"/>
            <a:stCxn id="21" idx="1"/>
            <a:endCxn id="22" idx="3"/>
          </p:cNvCxnSpPr>
          <p:nvPr/>
        </p:nvCxnSpPr>
        <p:spPr bwMode="auto">
          <a:xfrm rot="10800000">
            <a:off x="3491878" y="5077780"/>
            <a:ext cx="1689722" cy="92055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105400" y="5459858"/>
            <a:ext cx="2588978" cy="99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125000"/>
              </a:lnSpc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package body </a:t>
            </a:r>
            <a:r>
              <a:rPr lang="en-US" sz="1600" dirty="0">
                <a:latin typeface="Calibri" pitchFamily="34" charset="0"/>
              </a:rPr>
              <a:t>Parent.Child </a:t>
            </a:r>
            <a:r>
              <a:rPr lang="en-US" sz="1600" b="1" dirty="0">
                <a:latin typeface="Calibri" pitchFamily="34" charset="0"/>
              </a:rPr>
              <a:t>is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lnSpc>
                <a:spcPct val="125000"/>
              </a:lnSpc>
              <a:tabLst>
                <a:tab pos="285750" algn="l"/>
              </a:tabLst>
            </a:pPr>
            <a:r>
              <a:rPr lang="en-US" sz="1600" dirty="0">
                <a:latin typeface="Calibri" pitchFamily="34" charset="0"/>
              </a:rPr>
              <a:t>	...</a:t>
            </a:r>
          </a:p>
          <a:p>
            <a:pPr eaLnBrk="0" hangingPunct="0">
              <a:lnSpc>
                <a:spcPct val="125000"/>
              </a:lnSpc>
              <a:tabLst>
                <a:tab pos="285750" algn="l"/>
              </a:tabLst>
            </a:pPr>
            <a:r>
              <a:rPr lang="en-US" sz="1600" b="1" dirty="0">
                <a:latin typeface="Calibri" pitchFamily="34" charset="0"/>
              </a:rPr>
              <a:t>end </a:t>
            </a:r>
            <a:r>
              <a:rPr lang="en-US" sz="1600" dirty="0">
                <a:latin typeface="Calibri" pitchFamily="34" charset="0"/>
              </a:rPr>
              <a:t>Parent.Child;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6810" y="3537012"/>
            <a:ext cx="1152127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Units To Be Tested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227930" y="3777372"/>
            <a:ext cx="1756892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Test Declarations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762779" y="5827012"/>
            <a:ext cx="124393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Test Bodies</a:t>
            </a:r>
            <a:endParaRPr lang="en-US" sz="1600" dirty="0"/>
          </a:p>
        </p:txBody>
      </p:sp>
      <p:cxnSp>
        <p:nvCxnSpPr>
          <p:cNvPr id="5" name="Curved Connector 4"/>
          <p:cNvCxnSpPr>
            <a:stCxn id="34" idx="3"/>
            <a:endCxn id="15" idx="1"/>
          </p:cNvCxnSpPr>
          <p:nvPr/>
        </p:nvCxnSpPr>
        <p:spPr bwMode="auto">
          <a:xfrm>
            <a:off x="1668937" y="3829400"/>
            <a:ext cx="426267" cy="68287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Curved Connector 6"/>
          <p:cNvCxnSpPr>
            <a:endCxn id="15" idx="3"/>
          </p:cNvCxnSpPr>
          <p:nvPr/>
        </p:nvCxnSpPr>
        <p:spPr bwMode="auto">
          <a:xfrm rot="10800000">
            <a:off x="3491880" y="3897687"/>
            <a:ext cx="1584181" cy="46025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Rounded Rectangle 27"/>
          <p:cNvSpPr/>
          <p:nvPr/>
        </p:nvSpPr>
        <p:spPr bwMode="auto">
          <a:xfrm>
            <a:off x="1898777" y="3241018"/>
            <a:ext cx="1786275" cy="2757321"/>
          </a:xfrm>
          <a:prstGeom prst="roundRect">
            <a:avLst>
              <a:gd name="adj" fmla="val 2140"/>
            </a:avLst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8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Skeleton </a:t>
            </a:r>
            <a:r>
              <a:rPr lang="en-US" dirty="0" smtClean="0"/>
              <a:t>Packages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dirty="0"/>
              <a:t>the generated test </a:t>
            </a:r>
            <a:r>
              <a:rPr lang="en-US" dirty="0" smtClean="0"/>
              <a:t>packages’ names </a:t>
            </a:r>
            <a:r>
              <a:rPr lang="en-US" dirty="0"/>
              <a:t>may conflict with </a:t>
            </a:r>
            <a:r>
              <a:rPr lang="en-US" dirty="0" smtClean="0"/>
              <a:t>application unit names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3341584" y="3465240"/>
            <a:ext cx="1872208" cy="16559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2075" tIns="46038" rIns="92075" bIns="46038" anchor="b" anchorCtr="1"/>
          <a:lstStyle/>
          <a:p>
            <a:pPr algn="ctr" eaLnBrk="0" hangingPunct="0">
              <a:lnSpc>
                <a:spcPct val="90000"/>
              </a:lnSpc>
            </a:pPr>
            <a:endParaRPr lang="en-US" noProof="1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noProof="1" smtClean="0">
                <a:solidFill>
                  <a:srgbClr val="000000"/>
                </a:solidFill>
              </a:rPr>
              <a:t>Foo.Test_Data</a:t>
            </a:r>
            <a:endParaRPr lang="en-US" noProof="1">
              <a:solidFill>
                <a:srgbClr val="000000"/>
              </a:solidFill>
            </a:endParaRPr>
          </a:p>
        </p:txBody>
      </p:sp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2897811" y="3557750"/>
            <a:ext cx="1098121" cy="251701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Set_Up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897811" y="3897379"/>
            <a:ext cx="1098121" cy="251701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Tear_Down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954013" y="3465240"/>
            <a:ext cx="1331317" cy="165594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2075" tIns="46038" rIns="92075" bIns="46038" anchor="b" anchorCtr="1"/>
          <a:lstStyle/>
          <a:p>
            <a:pPr algn="ctr" eaLnBrk="0" hangingPunct="0">
              <a:lnSpc>
                <a:spcPct val="90000"/>
              </a:lnSpc>
            </a:pPr>
            <a:endParaRPr lang="en-US" noProof="1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noProof="1" smtClean="0">
                <a:solidFill>
                  <a:srgbClr val="000000"/>
                </a:solidFill>
              </a:rPr>
              <a:t>Foo</a:t>
            </a:r>
            <a:endParaRPr lang="en-US" noProof="1">
              <a:solidFill>
                <a:srgbClr val="000000"/>
              </a:solidFill>
            </a:endParaRP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510241" y="3574115"/>
            <a:ext cx="1019006" cy="21897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Routine1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510241" y="3855374"/>
            <a:ext cx="1019006" cy="21897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Routine2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503548" y="4146370"/>
            <a:ext cx="1019006" cy="21897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Routine3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6156173" y="3465240"/>
            <a:ext cx="2412268" cy="1655948"/>
          </a:xfrm>
          <a:prstGeom prst="rect">
            <a:avLst/>
          </a:prstGeom>
          <a:solidFill>
            <a:srgbClr val="33CCCC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2075" tIns="46038" rIns="92075" bIns="46038" anchor="b" anchorCtr="1"/>
          <a:lstStyle/>
          <a:p>
            <a:pPr algn="ctr" eaLnBrk="0" hangingPunct="0">
              <a:lnSpc>
                <a:spcPct val="90000"/>
              </a:lnSpc>
            </a:pPr>
            <a:endParaRPr lang="en-US" noProof="1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en-US" noProof="1" smtClean="0">
                <a:solidFill>
                  <a:srgbClr val="000000"/>
                </a:solidFill>
              </a:rPr>
              <a:t>Foo.Test_Data.Tests</a:t>
            </a:r>
            <a:endParaRPr lang="en-US" noProof="1">
              <a:solidFill>
                <a:srgbClr val="000000"/>
              </a:solidFill>
            </a:endParaRP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5712400" y="3557750"/>
            <a:ext cx="1601823" cy="27803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Test_Routine1_</a:t>
            </a:r>
            <a:r>
              <a:rPr lang="en-US" sz="1400" i="1" noProof="1" smtClean="0">
                <a:solidFill>
                  <a:srgbClr val="000000"/>
                </a:solidFill>
              </a:rPr>
              <a:t>nn</a:t>
            </a:r>
            <a:endParaRPr lang="en-US" sz="1400" i="1" noProof="1">
              <a:solidFill>
                <a:srgbClr val="000000"/>
              </a:solidFill>
            </a:endParaRPr>
          </a:p>
        </p:txBody>
      </p:sp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5712400" y="3883117"/>
            <a:ext cx="1601823" cy="27803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Test_Routine2_</a:t>
            </a:r>
            <a:r>
              <a:rPr lang="en-US" sz="1400" i="1" noProof="1" smtClean="0">
                <a:solidFill>
                  <a:srgbClr val="000000"/>
                </a:solidFill>
              </a:rPr>
              <a:t>nn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5705707" y="4208485"/>
            <a:ext cx="1601823" cy="27803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sz="1400" noProof="1" smtClean="0">
                <a:solidFill>
                  <a:srgbClr val="000000"/>
                </a:solidFill>
              </a:rPr>
              <a:t>Test_Routine3_</a:t>
            </a:r>
            <a:r>
              <a:rPr lang="en-US" sz="1400" i="1" noProof="1" smtClean="0">
                <a:solidFill>
                  <a:srgbClr val="000000"/>
                </a:solidFill>
              </a:rPr>
              <a:t>nn</a:t>
            </a:r>
            <a:endParaRPr lang="en-US" sz="1400" noProof="1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2180" y="2579742"/>
            <a:ext cx="2274983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 Package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06116" y="2570926"/>
            <a:ext cx="219803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Generated Harness</a:t>
            </a:r>
          </a:p>
        </p:txBody>
      </p:sp>
      <p:sp>
        <p:nvSpPr>
          <p:cNvPr id="47" name="Right Brace 46"/>
          <p:cNvSpPr/>
          <p:nvPr/>
        </p:nvSpPr>
        <p:spPr bwMode="auto">
          <a:xfrm rot="16200000">
            <a:off x="5625115" y="305652"/>
            <a:ext cx="360041" cy="5814648"/>
          </a:xfrm>
          <a:prstGeom prst="rightBrace">
            <a:avLst>
              <a:gd name="adj1" fmla="val 3743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7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Generated 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“harness” contains multiple projects and files</a:t>
            </a:r>
          </a:p>
          <a:p>
            <a:r>
              <a:rPr lang="en-US" dirty="0" smtClean="0"/>
              <a:t>“tests” contain only the unit test skeletons</a:t>
            </a:r>
          </a:p>
          <a:p>
            <a:pPr lvl="1"/>
            <a:r>
              <a:rPr lang="en-US" dirty="0" smtClean="0"/>
              <a:t>One per application package, for you to modify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 bwMode="gray">
          <a:xfrm>
            <a:off x="3857223" y="2888940"/>
            <a:ext cx="777902" cy="670997"/>
            <a:chOff x="1057795" y="4149080"/>
            <a:chExt cx="777902" cy="670997"/>
          </a:xfrm>
        </p:grpSpPr>
        <p:sp>
          <p:nvSpPr>
            <p:cNvPr id="5" name="Rectangle 4"/>
            <p:cNvSpPr/>
            <p:nvPr/>
          </p:nvSpPr>
          <p:spPr bwMode="gray">
            <a:xfrm>
              <a:off x="1057795" y="4149080"/>
              <a:ext cx="777902" cy="67099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noProof="1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" name="Picture 3" descr="C:\Users\rogers\AppData\Local\Microsoft\Windows\Temporary Internet Files\Content.IE5\XDZKN9EY\MC900431588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057795" y="4149080"/>
              <a:ext cx="777902" cy="6709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 bwMode="gray">
            <a:xfrm>
              <a:off x="1204532" y="4366811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noProof="1" smtClean="0">
                  <a:latin typeface="Arial Black" panose="020B0A04020102020204" pitchFamily="34" charset="0"/>
                </a:rPr>
                <a:t>obj</a:t>
              </a:r>
              <a:endParaRPr lang="en-US" sz="1400" noProof="1"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 bwMode="gray">
          <a:xfrm>
            <a:off x="3671900" y="3801899"/>
            <a:ext cx="1151260" cy="678014"/>
            <a:chOff x="864456" y="5045672"/>
            <a:chExt cx="1151260" cy="678014"/>
          </a:xfrm>
        </p:grpSpPr>
        <p:sp>
          <p:nvSpPr>
            <p:cNvPr id="41" name="Rectangle 40"/>
            <p:cNvSpPr/>
            <p:nvPr/>
          </p:nvSpPr>
          <p:spPr bwMode="gray">
            <a:xfrm>
              <a:off x="1051135" y="5049180"/>
              <a:ext cx="777902" cy="67099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noProof="1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42" name="Picture 3" descr="C:\Users\rogers\AppData\Local\Microsoft\Windows\Temporary Internet Files\Content.IE5\XDZKN9EY\MC900431588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64456" y="5045672"/>
              <a:ext cx="1151260" cy="6780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 bwMode="gray">
            <a:xfrm>
              <a:off x="934115" y="5266911"/>
              <a:ext cx="1011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noProof="1" smtClean="0">
                  <a:latin typeface="Arial Black" panose="020B0A04020102020204" pitchFamily="34" charset="0"/>
                </a:rPr>
                <a:t>gnattest</a:t>
              </a:r>
              <a:endParaRPr lang="en-US" sz="1400" noProof="1">
                <a:latin typeface="Arial Black" panose="020B0A04020102020204" pitchFamily="34" charset="0"/>
              </a:endParaRPr>
            </a:p>
          </p:txBody>
        </p:sp>
      </p:grpSp>
      <p:cxnSp>
        <p:nvCxnSpPr>
          <p:cNvPr id="31" name="Elbow Connector 30"/>
          <p:cNvCxnSpPr>
            <a:stCxn id="7" idx="2"/>
            <a:endCxn id="42" idx="0"/>
          </p:cNvCxnSpPr>
          <p:nvPr/>
        </p:nvCxnSpPr>
        <p:spPr bwMode="gray">
          <a:xfrm rot="16200000" flipH="1">
            <a:off x="4053127" y="3607495"/>
            <a:ext cx="387451" cy="1356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Elbow Connector 31"/>
          <p:cNvCxnSpPr>
            <a:stCxn id="41" idx="2"/>
            <a:endCxn id="39" idx="0"/>
          </p:cNvCxnSpPr>
          <p:nvPr/>
        </p:nvCxnSpPr>
        <p:spPr bwMode="gray">
          <a:xfrm rot="5400000">
            <a:off x="3417488" y="3872084"/>
            <a:ext cx="225723" cy="1434362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grpSp>
        <p:nvGrpSpPr>
          <p:cNvPr id="33" name="Group 32"/>
          <p:cNvGrpSpPr/>
          <p:nvPr/>
        </p:nvGrpSpPr>
        <p:grpSpPr bwMode="gray">
          <a:xfrm>
            <a:off x="5544976" y="4692079"/>
            <a:ext cx="1151260" cy="678014"/>
            <a:chOff x="2628652" y="5775322"/>
            <a:chExt cx="1151260" cy="678014"/>
          </a:xfrm>
        </p:grpSpPr>
        <p:sp>
          <p:nvSpPr>
            <p:cNvPr id="35" name="Rectangle 34"/>
            <p:cNvSpPr/>
            <p:nvPr/>
          </p:nvSpPr>
          <p:spPr bwMode="gray">
            <a:xfrm>
              <a:off x="2815331" y="5778830"/>
              <a:ext cx="777902" cy="67099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noProof="1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36" name="Picture 3" descr="C:\Users\rogers\AppData\Local\Microsoft\Windows\Temporary Internet Files\Content.IE5\XDZKN9EY\MC900431588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28652" y="5775322"/>
              <a:ext cx="1151260" cy="678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 bwMode="gray">
            <a:xfrm>
              <a:off x="2862684" y="5996561"/>
              <a:ext cx="68320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noProof="1" smtClean="0">
                  <a:latin typeface="Arial Black" panose="020B0A04020102020204" pitchFamily="34" charset="0"/>
                </a:rPr>
                <a:t>tests</a:t>
              </a:r>
              <a:endParaRPr lang="en-US" sz="1400" noProof="1">
                <a:latin typeface="Arial Black" panose="020B0A04020102020204" pitchFamily="34" charset="0"/>
              </a:endParaRPr>
            </a:p>
          </p:txBody>
        </p:sp>
      </p:grpSp>
      <p:cxnSp>
        <p:nvCxnSpPr>
          <p:cNvPr id="34" name="Elbow Connector 33"/>
          <p:cNvCxnSpPr>
            <a:stCxn id="42" idx="2"/>
            <a:endCxn id="35" idx="0"/>
          </p:cNvCxnSpPr>
          <p:nvPr/>
        </p:nvCxnSpPr>
        <p:spPr bwMode="gray">
          <a:xfrm rot="16200000" flipH="1">
            <a:off x="5076231" y="3651212"/>
            <a:ext cx="215674" cy="1873076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56" name="Straight Arrow Connector 55"/>
          <p:cNvCxnSpPr>
            <a:stCxn id="38" idx="2"/>
            <a:endCxn id="52" idx="0"/>
          </p:cNvCxnSpPr>
          <p:nvPr/>
        </p:nvCxnSpPr>
        <p:spPr bwMode="auto">
          <a:xfrm flipH="1">
            <a:off x="2807317" y="5376632"/>
            <a:ext cx="5851" cy="3004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58" name="Straight Arrow Connector 57"/>
          <p:cNvCxnSpPr>
            <a:stCxn id="38" idx="2"/>
            <a:endCxn id="50" idx="0"/>
          </p:cNvCxnSpPr>
          <p:nvPr/>
        </p:nvCxnSpPr>
        <p:spPr bwMode="auto">
          <a:xfrm>
            <a:off x="2813168" y="5376632"/>
            <a:ext cx="1113289" cy="3004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50" name="TextBox 49"/>
          <p:cNvSpPr txBox="1"/>
          <p:nvPr/>
        </p:nvSpPr>
        <p:spPr>
          <a:xfrm>
            <a:off x="3120852" y="5677054"/>
            <a:ext cx="161121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test_runner.adb</a:t>
            </a:r>
            <a:endParaRPr lang="en-US" sz="1600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2612391" y="5677054"/>
            <a:ext cx="389851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</a:p>
        </p:txBody>
      </p:sp>
      <p:cxnSp>
        <p:nvCxnSpPr>
          <p:cNvPr id="54" name="Straight Arrow Connector 53"/>
          <p:cNvCxnSpPr>
            <a:stCxn id="38" idx="2"/>
            <a:endCxn id="49" idx="0"/>
          </p:cNvCxnSpPr>
          <p:nvPr/>
        </p:nvCxnSpPr>
        <p:spPr bwMode="auto">
          <a:xfrm flipH="1">
            <a:off x="1750693" y="5376632"/>
            <a:ext cx="1062475" cy="3004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49" name="TextBox 48"/>
          <p:cNvSpPr txBox="1"/>
          <p:nvPr/>
        </p:nvSpPr>
        <p:spPr>
          <a:xfrm>
            <a:off x="1007604" y="5677054"/>
            <a:ext cx="1486177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/>
              <a:t>test_driver.gpr</a:t>
            </a:r>
            <a:endParaRPr lang="en-US" sz="1600" dirty="0" smtClean="0"/>
          </a:p>
        </p:txBody>
      </p:sp>
      <p:grpSp>
        <p:nvGrpSpPr>
          <p:cNvPr id="30" name="Group 29"/>
          <p:cNvGrpSpPr/>
          <p:nvPr/>
        </p:nvGrpSpPr>
        <p:grpSpPr bwMode="gray">
          <a:xfrm>
            <a:off x="2237538" y="4702127"/>
            <a:ext cx="1151260" cy="678014"/>
            <a:chOff x="251520" y="5805264"/>
            <a:chExt cx="1151260" cy="678014"/>
          </a:xfrm>
        </p:grpSpPr>
        <p:sp>
          <p:nvSpPr>
            <p:cNvPr id="38" name="Rectangle 37"/>
            <p:cNvSpPr/>
            <p:nvPr/>
          </p:nvSpPr>
          <p:spPr bwMode="gray">
            <a:xfrm>
              <a:off x="438199" y="5808772"/>
              <a:ext cx="777902" cy="67099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noProof="1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39" name="Picture 3" descr="C:\Users\rogers\AppData\Local\Microsoft\Windows\Temporary Internet Files\Content.IE5\XDZKN9EY\MC900431588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51520" y="5805264"/>
              <a:ext cx="1151260" cy="678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 bwMode="gray">
            <a:xfrm>
              <a:off x="340833" y="6026503"/>
              <a:ext cx="97263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noProof="1" smtClean="0">
                  <a:latin typeface="Arial Black" panose="020B0A04020102020204" pitchFamily="34" charset="0"/>
                </a:rPr>
                <a:t>harness</a:t>
              </a:r>
              <a:endParaRPr lang="en-US" sz="1400" noProof="1">
                <a:latin typeface="Arial Black" panose="020B0A04020102020204" pitchFamily="34" charset="0"/>
              </a:endParaRPr>
            </a:p>
          </p:txBody>
        </p:sp>
      </p:grpSp>
      <p:sp>
        <p:nvSpPr>
          <p:cNvPr id="66" name="Folded Corner 65"/>
          <p:cNvSpPr/>
          <p:nvPr/>
        </p:nvSpPr>
        <p:spPr bwMode="auto">
          <a:xfrm>
            <a:off x="5454972" y="5557946"/>
            <a:ext cx="1332148" cy="684076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rPr>
              <a:t>Test code to be modified</a:t>
            </a:r>
          </a:p>
        </p:txBody>
      </p:sp>
      <p:sp>
        <p:nvSpPr>
          <p:cNvPr id="67" name="Folded Corner 66"/>
          <p:cNvSpPr/>
          <p:nvPr/>
        </p:nvSpPr>
        <p:spPr bwMode="auto">
          <a:xfrm>
            <a:off x="5544108" y="5625244"/>
            <a:ext cx="1332148" cy="684076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rPr>
              <a:t>Test code to be modified</a:t>
            </a:r>
          </a:p>
        </p:txBody>
      </p:sp>
      <p:sp>
        <p:nvSpPr>
          <p:cNvPr id="69" name="Folded Corner 68"/>
          <p:cNvSpPr/>
          <p:nvPr/>
        </p:nvSpPr>
        <p:spPr bwMode="auto">
          <a:xfrm>
            <a:off x="5652120" y="5697252"/>
            <a:ext cx="1332148" cy="684076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rPr>
              <a:t>Test code to be modified</a:t>
            </a:r>
          </a:p>
        </p:txBody>
      </p:sp>
      <p:sp>
        <p:nvSpPr>
          <p:cNvPr id="70" name="Folded Corner 69"/>
          <p:cNvSpPr/>
          <p:nvPr/>
        </p:nvSpPr>
        <p:spPr bwMode="auto">
          <a:xfrm>
            <a:off x="5760132" y="5769260"/>
            <a:ext cx="1332148" cy="684076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rPr>
              <a:t>Test code to be modified</a:t>
            </a:r>
          </a:p>
        </p:txBody>
      </p:sp>
      <p:cxnSp>
        <p:nvCxnSpPr>
          <p:cNvPr id="71" name="Straight Arrow Connector 70"/>
          <p:cNvCxnSpPr>
            <a:stCxn id="36" idx="2"/>
            <a:endCxn id="66" idx="0"/>
          </p:cNvCxnSpPr>
          <p:nvPr/>
        </p:nvCxnSpPr>
        <p:spPr bwMode="auto">
          <a:xfrm>
            <a:off x="6120606" y="5370093"/>
            <a:ext cx="440" cy="18785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8" name="TextBox 7"/>
          <p:cNvSpPr txBox="1"/>
          <p:nvPr/>
        </p:nvSpPr>
        <p:spPr>
          <a:xfrm>
            <a:off x="6013449" y="3498445"/>
            <a:ext cx="1906291" cy="338554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Default Locations</a:t>
            </a:r>
          </a:p>
        </p:txBody>
      </p:sp>
    </p:spTree>
    <p:extLst>
      <p:ext uri="{BB962C8B-B14F-4D97-AF65-F5344CB8AC3E}">
        <p14:creationId xmlns:p14="http://schemas.microsoft.com/office/powerpoint/2010/main" val="2105823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“Simple”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Included in the GNATtest examples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03748" y="1782227"/>
            <a:ext cx="3820854" cy="11926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package </a:t>
            </a:r>
            <a:r>
              <a:rPr lang="en-US" sz="1600" noProof="1" smtClean="0">
                <a:latin typeface="Calibri" panose="020F0502020204030204" pitchFamily="34" charset="0"/>
              </a:rPr>
              <a:t>Simple </a:t>
            </a:r>
            <a:r>
              <a:rPr lang="en-US" sz="1600" b="1" noProof="1" smtClean="0">
                <a:latin typeface="Calibri" panose="020F0502020204030204" pitchFamily="34" charset="0"/>
              </a:rPr>
              <a:t>is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  <a:tabLst>
                <a:tab pos="285750" algn="l"/>
              </a:tabLst>
            </a:pPr>
            <a:r>
              <a:rPr lang="en-US" sz="1600" b="1" noProof="1">
                <a:latin typeface="Calibri" panose="020F0502020204030204" pitchFamily="34" charset="0"/>
              </a:rPr>
              <a:t>	function </a:t>
            </a:r>
            <a:r>
              <a:rPr lang="en-US" sz="1600" noProof="1">
                <a:latin typeface="Calibri" panose="020F0502020204030204" pitchFamily="34" charset="0"/>
              </a:rPr>
              <a:t>Inc (X : Integer) </a:t>
            </a:r>
            <a:r>
              <a:rPr lang="en-US" sz="1600" b="1" noProof="1">
                <a:latin typeface="Calibri" panose="020F0502020204030204" pitchFamily="34" charset="0"/>
              </a:rPr>
              <a:t>return </a:t>
            </a:r>
            <a:r>
              <a:rPr lang="en-US" sz="1600" noProof="1">
                <a:latin typeface="Calibri" panose="020F0502020204030204" pitchFamily="34" charset="0"/>
              </a:rPr>
              <a:t>Integer;</a:t>
            </a:r>
          </a:p>
          <a:p>
            <a:pPr>
              <a:spcBef>
                <a:spcPts val="300"/>
              </a:spcBef>
              <a:tabLst>
                <a:tab pos="285750" algn="l"/>
              </a:tabLst>
            </a:pPr>
            <a:r>
              <a:rPr lang="en-US" sz="1600" noProof="1" smtClean="0">
                <a:latin typeface="Calibri" panose="020F0502020204030204" pitchFamily="34" charset="0"/>
              </a:rPr>
              <a:t>--	function Dec (X : Integer) return Integer;</a:t>
            </a:r>
          </a:p>
          <a:p>
            <a:pPr>
              <a:spcBef>
                <a:spcPts val="300"/>
              </a:spcBef>
              <a:tabLst>
                <a:tab pos="285750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end </a:t>
            </a:r>
            <a:r>
              <a:rPr lang="en-US" sz="1600" noProof="1" smtClean="0">
                <a:latin typeface="Calibri" panose="020F0502020204030204" pitchFamily="34" charset="0"/>
              </a:rPr>
              <a:t>Simple;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03748" y="3173603"/>
            <a:ext cx="4539268" cy="32932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>
                <a:latin typeface="Calibri" panose="020F0502020204030204" pitchFamily="34" charset="0"/>
              </a:defRPr>
            </a:lvl1pPr>
          </a:lstStyle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noProof="1" smtClean="0"/>
              <a:t>package body </a:t>
            </a:r>
            <a:r>
              <a:rPr lang="en-US" b="0" noProof="1" smtClean="0"/>
              <a:t>Simple </a:t>
            </a:r>
            <a:r>
              <a:rPr lang="en-US" noProof="1" smtClean="0"/>
              <a:t>is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noProof="1" smtClean="0"/>
              <a:t>	function </a:t>
            </a:r>
            <a:r>
              <a:rPr lang="en-US" b="0" noProof="1" smtClean="0"/>
              <a:t>Inc (X : Integer) </a:t>
            </a:r>
            <a:r>
              <a:rPr lang="en-US" noProof="1" smtClean="0"/>
              <a:t>return </a:t>
            </a:r>
            <a:r>
              <a:rPr lang="en-US" b="0" noProof="1" smtClean="0"/>
              <a:t>Integer </a:t>
            </a:r>
            <a:r>
              <a:rPr lang="en-US" noProof="1" smtClean="0"/>
              <a:t>is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noProof="1" smtClean="0"/>
              <a:t>	begin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noProof="1" smtClean="0"/>
              <a:t>		return </a:t>
            </a:r>
            <a:r>
              <a:rPr lang="en-US" b="0" noProof="1" smtClean="0"/>
              <a:t>X + 1;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noProof="1" smtClean="0"/>
              <a:t>	end </a:t>
            </a:r>
            <a:r>
              <a:rPr lang="en-US" b="0" noProof="1" smtClean="0"/>
              <a:t>Inc;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b="0" noProof="1" smtClean="0"/>
              <a:t>--</a:t>
            </a:r>
            <a:r>
              <a:rPr lang="en-US" b="0" noProof="1"/>
              <a:t>	function </a:t>
            </a:r>
            <a:r>
              <a:rPr lang="en-US" b="0" noProof="1" smtClean="0"/>
              <a:t>Dec </a:t>
            </a:r>
            <a:r>
              <a:rPr lang="en-US" b="0" noProof="1"/>
              <a:t>(X : Integer) return Integer is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b="0" noProof="1" smtClean="0"/>
              <a:t>--</a:t>
            </a:r>
            <a:r>
              <a:rPr lang="en-US" b="0" noProof="1"/>
              <a:t>	begin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b="0" noProof="1" smtClean="0"/>
              <a:t>--</a:t>
            </a:r>
            <a:r>
              <a:rPr lang="en-US" b="0" noProof="1"/>
              <a:t>		return X </a:t>
            </a:r>
            <a:r>
              <a:rPr lang="en-US" b="0" noProof="1" smtClean="0"/>
              <a:t>- </a:t>
            </a:r>
            <a:r>
              <a:rPr lang="en-US" b="0" noProof="1"/>
              <a:t>1;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b="0" noProof="1" smtClean="0"/>
              <a:t>--</a:t>
            </a:r>
            <a:r>
              <a:rPr lang="en-US" b="0" noProof="1"/>
              <a:t>	end </a:t>
            </a:r>
            <a:r>
              <a:rPr lang="en-US" b="0" noProof="1" smtClean="0"/>
              <a:t>Dec;</a:t>
            </a:r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endParaRPr lang="en-US" b="0" noProof="1" smtClean="0"/>
          </a:p>
          <a:p>
            <a:pPr>
              <a:tabLst>
                <a:tab pos="285750" algn="l"/>
                <a:tab pos="571500" algn="l"/>
                <a:tab pos="857250" algn="l"/>
              </a:tabLst>
            </a:pPr>
            <a:r>
              <a:rPr lang="en-US" noProof="1" smtClean="0"/>
              <a:t>end </a:t>
            </a:r>
            <a:r>
              <a:rPr lang="en-US" b="0" noProof="1" smtClean="0"/>
              <a:t>Simple;</a:t>
            </a:r>
            <a:endParaRPr lang="en-US" b="0" noProof="1"/>
          </a:p>
        </p:txBody>
      </p:sp>
    </p:spTree>
    <p:extLst>
      <p:ext uri="{BB962C8B-B14F-4D97-AF65-F5344CB8AC3E}">
        <p14:creationId xmlns:p14="http://schemas.microsoft.com/office/powerpoint/2010/main" val="404328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Test Build &amp; Run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5704" y="1052736"/>
            <a:ext cx="7896392" cy="532453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600" noProof="1" smtClean="0">
                <a:latin typeface="Arial Narrow" panose="020B0606020202030204" pitchFamily="34" charset="0"/>
              </a:rPr>
              <a:t>gnattest -P simple.gpr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noProof="1" smtClean="0">
              <a:latin typeface="Arial Narrow" panose="020B0606020202030204" pitchFamily="34" charset="0"/>
            </a:endParaRPr>
          </a:p>
          <a:p>
            <a:r>
              <a:rPr lang="en-US" sz="1600" noProof="1" smtClean="0">
                <a:latin typeface="Arial Narrow" panose="020B0606020202030204" pitchFamily="34" charset="0"/>
              </a:rPr>
              <a:t>gprbuild -P obj\gnattest\harness\test_driver.gpr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Compile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test_runner.adb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gnattest_generated.ads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gnattest_main_suite.adb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simple.adb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simple-test_data.adb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simple-test_data-tests.adb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simple-test_data-tests-suite.adb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Bind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[gprbind]      test_runner.bexch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[Ada]          test_runner.ali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Link</a:t>
            </a:r>
          </a:p>
          <a:p>
            <a:r>
              <a:rPr lang="en-US" sz="1600" noProof="1">
                <a:latin typeface="Arial Narrow" panose="020B0606020202030204" pitchFamily="34" charset="0"/>
              </a:rPr>
              <a:t>   [link]         test_runner.adb</a:t>
            </a:r>
            <a:endParaRPr lang="en-US" sz="1600" noProof="1" smtClean="0">
              <a:latin typeface="Arial Narrow" panose="020B0606020202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noProof="1" smtClean="0">
              <a:latin typeface="Arial Narrow" panose="020B0606020202030204" pitchFamily="34" charset="0"/>
            </a:endParaRPr>
          </a:p>
          <a:p>
            <a:r>
              <a:rPr lang="en-US" sz="1600" noProof="1" smtClean="0">
                <a:latin typeface="Arial Narrow" panose="020B0606020202030204" pitchFamily="34" charset="0"/>
              </a:rPr>
              <a:t>obj\gnattest\harness\test_runner.exe</a:t>
            </a:r>
          </a:p>
          <a:p>
            <a:r>
              <a:rPr lang="en-US" sz="1600" noProof="1" smtClean="0">
                <a:latin typeface="Arial Narrow" panose="020B0606020202030204" pitchFamily="34" charset="0"/>
              </a:rPr>
              <a:t>simple.ads:3:4: error: corresponding test FAILED: Test not implemented. (simple-test_data-tests.adb:26)</a:t>
            </a:r>
          </a:p>
          <a:p>
            <a:r>
              <a:rPr lang="en-US" sz="1600" noProof="1" smtClean="0">
                <a:latin typeface="Arial Narrow" panose="020B0606020202030204" pitchFamily="34" charset="0"/>
              </a:rPr>
              <a:t>1 tests run: 0 passed; 1 failed; 0 crashed.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07001" y="1052736"/>
            <a:ext cx="5006499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Generate the harness project and sub-projects for </a:t>
            </a:r>
            <a:r>
              <a:rPr lang="en-US" sz="1400" dirty="0" err="1" smtClean="0"/>
              <a:t>simple.gpr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968044" y="1817193"/>
            <a:ext cx="3456384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Build the harness project and tests, creating “</a:t>
            </a:r>
            <a:r>
              <a:rPr lang="en-US" sz="1400" dirty="0" err="1" smtClean="0"/>
              <a:t>test_runner</a:t>
            </a:r>
            <a:r>
              <a:rPr lang="en-US" sz="1400" dirty="0" smtClean="0"/>
              <a:t>” executable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41673" y="6201308"/>
            <a:ext cx="286969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Results of “</a:t>
            </a:r>
            <a:r>
              <a:rPr lang="en-US" sz="1400" dirty="0" err="1" smtClean="0"/>
              <a:t>test_runner</a:t>
            </a:r>
            <a:r>
              <a:rPr lang="en-US" sz="1400" dirty="0" smtClean="0"/>
              <a:t>” execution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231740" y="1164810"/>
            <a:ext cx="252028" cy="1399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Curved Connector 8"/>
          <p:cNvCxnSpPr>
            <a:stCxn id="6" idx="1"/>
            <a:endCxn id="2" idx="3"/>
          </p:cNvCxnSpPr>
          <p:nvPr/>
        </p:nvCxnSpPr>
        <p:spPr bwMode="auto">
          <a:xfrm rot="10800000" flipV="1">
            <a:off x="2483769" y="1206625"/>
            <a:ext cx="623233" cy="28162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959932" y="1803649"/>
            <a:ext cx="252028" cy="1399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Curved Connector 10"/>
          <p:cNvCxnSpPr>
            <a:stCxn id="7" idx="1"/>
            <a:endCxn id="10" idx="3"/>
          </p:cNvCxnSpPr>
          <p:nvPr/>
        </p:nvCxnSpPr>
        <p:spPr bwMode="auto">
          <a:xfrm rot="10800000">
            <a:off x="4211960" y="1873627"/>
            <a:ext cx="756084" cy="205177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77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AdaCore Training">
  <a:themeElements>
    <a:clrScheme name="Custom 1">
      <a:dk1>
        <a:srgbClr val="000000"/>
      </a:dk1>
      <a:lt1>
        <a:srgbClr val="FFFFFF"/>
      </a:lt1>
      <a:dk2>
        <a:srgbClr val="0D253A"/>
      </a:dk2>
      <a:lt2>
        <a:srgbClr val="E4E8E9"/>
      </a:lt2>
      <a:accent1>
        <a:srgbClr val="17598F"/>
      </a:accent1>
      <a:accent2>
        <a:srgbClr val="8EAFCB"/>
      </a:accent2>
      <a:accent3>
        <a:srgbClr val="A6CE8D"/>
      </a:accent3>
      <a:accent4>
        <a:srgbClr val="0D253A"/>
      </a:accent4>
      <a:accent5>
        <a:srgbClr val="E4E8E9"/>
      </a:accent5>
      <a:accent6>
        <a:srgbClr val="419415"/>
      </a:accent6>
      <a:hlink>
        <a:srgbClr val="CB9A31"/>
      </a:hlink>
      <a:folHlink>
        <a:srgbClr val="8D8D8D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>
        <a:solidFill>
          <a:srgbClr val="FFC000"/>
        </a:solidFill>
        <a:ln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defRPr sz="1600" dirty="0" smtClean="0"/>
        </a:defPPr>
      </a:lstStyle>
    </a:txDef>
  </a:objectDefaults>
  <a:extraClrSchemeLst>
    <a:extraClrScheme>
      <a:clrScheme name="AdaCor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1_AdaCore Training">
  <a:themeElements>
    <a:clrScheme name="Custom 1">
      <a:dk1>
        <a:srgbClr val="000000"/>
      </a:dk1>
      <a:lt1>
        <a:srgbClr val="FFFFFF"/>
      </a:lt1>
      <a:dk2>
        <a:srgbClr val="0D253A"/>
      </a:dk2>
      <a:lt2>
        <a:srgbClr val="E4E8E9"/>
      </a:lt2>
      <a:accent1>
        <a:srgbClr val="17598F"/>
      </a:accent1>
      <a:accent2>
        <a:srgbClr val="8EAFCB"/>
      </a:accent2>
      <a:accent3>
        <a:srgbClr val="A6CE8D"/>
      </a:accent3>
      <a:accent4>
        <a:srgbClr val="0D253A"/>
      </a:accent4>
      <a:accent5>
        <a:srgbClr val="E4E8E9"/>
      </a:accent5>
      <a:accent6>
        <a:srgbClr val="419415"/>
      </a:accent6>
      <a:hlink>
        <a:srgbClr val="CB9A31"/>
      </a:hlink>
      <a:folHlink>
        <a:srgbClr val="8D8D8D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600" i="0" kern="1200" dirty="0" smtClean="0">
            <a:solidFill>
              <a:schemeClr val="accent1"/>
            </a:solidFill>
          </a:defRPr>
        </a:defPPr>
      </a:lstStyle>
    </a:txDef>
  </a:objectDefaults>
  <a:extraClrSchemeLst>
    <a:extraClrScheme>
      <a:clrScheme name="AdaCor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AdaCore Training</Template>
  <TotalTime>8889</TotalTime>
  <Pages>19</Pages>
  <Words>1642</Words>
  <Application>Microsoft Office PowerPoint</Application>
  <PresentationFormat>On-screen Show (4:3)</PresentationFormat>
  <Paragraphs>400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42" baseType="lpstr">
      <vt:lpstr>MS PGothic</vt:lpstr>
      <vt:lpstr>MS PGothic</vt:lpstr>
      <vt:lpstr>Andale Mono</vt:lpstr>
      <vt:lpstr>Arial</vt:lpstr>
      <vt:lpstr>Arial Black</vt:lpstr>
      <vt:lpstr>Arial Narrow</vt:lpstr>
      <vt:lpstr>Avenir Book</vt:lpstr>
      <vt:lpstr>Calibri</vt:lpstr>
      <vt:lpstr>Consolas</vt:lpstr>
      <vt:lpstr>Franklin Gothic Book</vt:lpstr>
      <vt:lpstr>Helvetica</vt:lpstr>
      <vt:lpstr>Helvetica Light</vt:lpstr>
      <vt:lpstr>Times</vt:lpstr>
      <vt:lpstr>Times New Roman</vt:lpstr>
      <vt:lpstr>Verdana</vt:lpstr>
      <vt:lpstr>Wingdings</vt:lpstr>
      <vt:lpstr>ヒラギノ角ゴ ProN W3</vt:lpstr>
      <vt:lpstr>AdaCore Training</vt:lpstr>
      <vt:lpstr>Black</vt:lpstr>
      <vt:lpstr>1_AdaCore Training</vt:lpstr>
      <vt:lpstr>PowerPoint Presentation</vt:lpstr>
      <vt:lpstr>GNATtest Demo</vt:lpstr>
      <vt:lpstr>GNATtest  In A Nutshell</vt:lpstr>
      <vt:lpstr>What Can Be Automatically Generated?</vt:lpstr>
      <vt:lpstr>Fundamental Concept of the Approach</vt:lpstr>
      <vt:lpstr>Test Skeleton Packages Example</vt:lpstr>
      <vt:lpstr>Contents of Generated Directories</vt:lpstr>
      <vt:lpstr>The “Simple” Example</vt:lpstr>
      <vt:lpstr>Example Test Build &amp; Run</vt:lpstr>
      <vt:lpstr>Generated Child Package Test_Data</vt:lpstr>
      <vt:lpstr>Test Case Body, As Generated</vt:lpstr>
      <vt:lpstr>PowerPoint Presentation</vt:lpstr>
      <vt:lpstr>GNATcoverage Demo</vt:lpstr>
      <vt:lpstr>Code Coverage Analysis</vt:lpstr>
      <vt:lpstr>Code Coverage Approaches</vt:lpstr>
      <vt:lpstr>Solution: Instrument the Environment</vt:lpstr>
      <vt:lpstr>Multiple Ways To Produce Traces</vt:lpstr>
      <vt:lpstr>Producing Coverage Reports</vt:lpstr>
      <vt:lpstr>GNATcoverage Benefits</vt:lpstr>
      <vt:lpstr>Advanced Capabilities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Satellite Velocity Compuation Lab</dc:title>
  <dc:creator>Team Rogers</dc:creator>
  <cp:lastModifiedBy>rogers</cp:lastModifiedBy>
  <cp:revision>1277</cp:revision>
  <cp:lastPrinted>2016-09-22T20:21:57Z</cp:lastPrinted>
  <dcterms:created xsi:type="dcterms:W3CDTF">1996-03-21T00:09:18Z</dcterms:created>
  <dcterms:modified xsi:type="dcterms:W3CDTF">2019-05-09T16:04:37Z</dcterms:modified>
</cp:coreProperties>
</file>