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1" r:id="rId1"/>
  </p:sldMasterIdLst>
  <p:notesMasterIdLst>
    <p:notesMasterId r:id="rId24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027961-91FA-4B4F-8A63-97FADC6CEDA7}">
  <a:tblStyle styleId="{E5027961-91FA-4B4F-8A63-97FADC6CEDA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10974F-D3F7-4A88-BDAD-AA55C45505B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DF6"/>
          </a:solidFill>
        </a:fill>
      </a:tcStyle>
    </a:wholeTbl>
    <a:band1H>
      <a:tcTxStyle/>
      <a:tcStyle>
        <a:tcBdr/>
        <a:fill>
          <a:solidFill>
            <a:srgbClr val="CBDAE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AE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db83fcdc0_2_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g3db83fcdc0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3308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0fd7efded_0_9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40fd7efded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0fd7efded_0_50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40fd7efded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0fd7efded_0_5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40fd7efded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0fd7efded_0_9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40fd7efded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0fd7efded_0_10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40fd7efded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0fd7efded_0_10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40fd7efded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0fd7efded_0_10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40fd7efded_0_1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0fd7efded_0_107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40fd7efded_0_1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40fd7efded_0_10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40fd7efded_0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0fd7efded_0_110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40fd7efded_0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fa61faee8_1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fa61faee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0fd7efded_0_110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40fd7efded_0_1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40fd7efded_0_11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40fd7efded_0_1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42f852083f_0_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42f852083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lnSpc>
                <a:spcPct val="115000"/>
              </a:lnSpc>
              <a:spcBef>
                <a:spcPts val="15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5" name="Google Shape;75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680a0b420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lnSpc>
                <a:spcPct val="115000"/>
              </a:lnSpc>
              <a:spcBef>
                <a:spcPts val="15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7" name="Google Shape;87;g4680a0b42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680a0b420_0_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lnSpc>
                <a:spcPct val="115000"/>
              </a:lnSpc>
              <a:spcBef>
                <a:spcPts val="15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4" name="Google Shape;104;g4680a0b42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0fd7efded_0_40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40fd7efded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fa61faee8_1_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3fa61faee8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fa61faee8_1_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fa61faee8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0fd7efded_0_4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40fd7efded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645295" y="133945"/>
            <a:ext cx="58533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2600" b="1" i="0" u="none" strike="noStrike" cap="non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16273E"/>
            </a:gs>
            <a:gs pos="100000">
              <a:srgbClr val="060C1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5E820-4AE8-8C41-898D-1AE2DBB67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14" b="781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68C95D-EAD8-494E-8164-61A1C6F6D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077" y="1386654"/>
            <a:ext cx="3985846" cy="23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8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4" descr="https://s3.amazonaws.com/uploads.hipchat.com/89130/4550764/Uq0zpcc3kJihZZU/GPS%20screenshot.PNG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9511475" cy="523874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4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GNAT Programming Studio</a:t>
            </a:r>
            <a:endParaRPr sz="500"/>
          </a:p>
        </p:txBody>
      </p:sp>
      <p:sp>
        <p:nvSpPr>
          <p:cNvPr id="210" name="Google Shape;210;p24"/>
          <p:cNvSpPr txBox="1">
            <a:spLocks noGrp="1"/>
          </p:cNvSpPr>
          <p:nvPr>
            <p:ph type="body" idx="1"/>
          </p:nvPr>
        </p:nvSpPr>
        <p:spPr>
          <a:xfrm>
            <a:off x="942084" y="15963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➔"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Mixed language environment for C, C++ and Ada</a:t>
            </a:r>
            <a:endParaRPr sz="500"/>
          </a:p>
          <a:p>
            <a:pPr marL="127000" marR="0" lvl="0" indent="-120650" algn="l" rtl="0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➔"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Smart edition</a:t>
            </a:r>
            <a:endParaRPr sz="500"/>
          </a:p>
          <a:p>
            <a:pPr marL="127000" marR="0" lvl="0" indent="-120650" algn="l" rtl="0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➔"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Source code navigation (integration with clang)</a:t>
            </a: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500"/>
              <a:buFont typeface="Verdana"/>
              <a:buChar char="➔"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Integration with build &amp; debug</a:t>
            </a: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BF17D9-0ACA-7646-A28C-43615A4BEA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968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/>
          <p:nvPr/>
        </p:nvSpPr>
        <p:spPr>
          <a:xfrm>
            <a:off x="3889250" y="3102450"/>
            <a:ext cx="1413900" cy="1284900"/>
          </a:xfrm>
          <a:prstGeom prst="rect">
            <a:avLst/>
          </a:prstGeom>
          <a:noFill/>
          <a:ln w="19050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5"/>
          <p:cNvSpPr/>
          <p:nvPr/>
        </p:nvSpPr>
        <p:spPr>
          <a:xfrm>
            <a:off x="3864975" y="1598225"/>
            <a:ext cx="1413900" cy="1284900"/>
          </a:xfrm>
          <a:prstGeom prst="rect">
            <a:avLst/>
          </a:prstGeom>
          <a:noFill/>
          <a:ln w="19050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5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GNATcoverage</a:t>
            </a:r>
            <a:endParaRPr sz="500"/>
          </a:p>
        </p:txBody>
      </p:sp>
      <p:sp>
        <p:nvSpPr>
          <p:cNvPr id="219" name="Google Shape;219;p25"/>
          <p:cNvSpPr txBox="1">
            <a:spLocks noGrp="1"/>
          </p:cNvSpPr>
          <p:nvPr>
            <p:ph type="body" idx="1"/>
          </p:nvPr>
        </p:nvSpPr>
        <p:spPr>
          <a:xfrm>
            <a:off x="942075" y="923923"/>
            <a:ext cx="7259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Ada &amp; C Support</a:t>
            </a:r>
            <a:endParaRPr sz="500"/>
          </a:p>
          <a:p>
            <a:pPr marL="127000" marR="0" lvl="0" indent="0" algn="l" rtl="0">
              <a:spcBef>
                <a:spcPts val="1500"/>
              </a:spcBef>
              <a:spcAft>
                <a:spcPts val="1600"/>
              </a:spcAft>
              <a:buNone/>
            </a:pPr>
            <a:endParaRPr sz="500"/>
          </a:p>
        </p:txBody>
      </p:sp>
      <p:pic>
        <p:nvPicPr>
          <p:cNvPr id="220" name="Google Shape;220;p25" descr="MCj0431576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8034" y="963181"/>
            <a:ext cx="387946" cy="41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 descr="MCj0405940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2684" y="4465477"/>
            <a:ext cx="318492" cy="3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5"/>
          <p:cNvSpPr txBox="1"/>
          <p:nvPr/>
        </p:nvSpPr>
        <p:spPr>
          <a:xfrm>
            <a:off x="4289402" y="1354838"/>
            <a:ext cx="5652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HOST</a:t>
            </a:r>
            <a:endParaRPr sz="1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4230451" y="4833275"/>
            <a:ext cx="6831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TARGET</a:t>
            </a:r>
            <a:endParaRPr sz="1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4" name="Google Shape;224;p25"/>
          <p:cNvCxnSpPr>
            <a:endCxn id="225" idx="2"/>
          </p:cNvCxnSpPr>
          <p:nvPr/>
        </p:nvCxnSpPr>
        <p:spPr>
          <a:xfrm>
            <a:off x="3488848" y="3245463"/>
            <a:ext cx="985800" cy="540600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dot"/>
            <a:round/>
            <a:headEnd type="none" w="sm" len="sm"/>
            <a:tailEnd type="stealth" w="sm" len="sm"/>
          </a:ln>
        </p:spPr>
      </p:cxnSp>
      <p:cxnSp>
        <p:nvCxnSpPr>
          <p:cNvPr id="226" name="Google Shape;226;p25"/>
          <p:cNvCxnSpPr>
            <a:stCxn id="227" idx="6"/>
            <a:endCxn id="228" idx="2"/>
          </p:cNvCxnSpPr>
          <p:nvPr/>
        </p:nvCxnSpPr>
        <p:spPr>
          <a:xfrm rot="10800000" flipH="1">
            <a:off x="3488854" y="2256182"/>
            <a:ext cx="985800" cy="729600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dot"/>
            <a:round/>
            <a:headEnd type="none" w="sm" len="sm"/>
            <a:tailEnd type="stealth" w="sm" len="sm"/>
          </a:ln>
        </p:spPr>
      </p:cxnSp>
      <p:sp>
        <p:nvSpPr>
          <p:cNvPr id="229" name="Google Shape;229;p25"/>
          <p:cNvSpPr txBox="1"/>
          <p:nvPr/>
        </p:nvSpPr>
        <p:spPr>
          <a:xfrm>
            <a:off x="3994201" y="1706675"/>
            <a:ext cx="11556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Pure</a:t>
            </a:r>
            <a:endParaRPr sz="100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Functional Test </a:t>
            </a:r>
            <a:endParaRPr sz="1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 descr="30 %"/>
          <p:cNvSpPr/>
          <p:nvPr/>
        </p:nvSpPr>
        <p:spPr>
          <a:xfrm>
            <a:off x="4474644" y="2158825"/>
            <a:ext cx="194700" cy="1947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4081755" y="2405865"/>
            <a:ext cx="945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GNATemulator</a:t>
            </a:r>
            <a:r>
              <a:rPr lang="en" sz="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/ Valgrind / </a:t>
            </a:r>
            <a:br>
              <a:rPr lang="en" sz="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dynamiRIO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5"/>
          <p:cNvSpPr txBox="1"/>
          <p:nvPr/>
        </p:nvSpPr>
        <p:spPr>
          <a:xfrm>
            <a:off x="5289654" y="3149876"/>
            <a:ext cx="10884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Coverage</a:t>
            </a:r>
            <a:br>
              <a:rPr lang="en" sz="1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3002100" y="3131575"/>
            <a:ext cx="778800" cy="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Executable</a:t>
            </a:r>
            <a:endParaRPr sz="1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 descr="30 %"/>
          <p:cNvSpPr/>
          <p:nvPr/>
        </p:nvSpPr>
        <p:spPr>
          <a:xfrm>
            <a:off x="3294154" y="2888432"/>
            <a:ext cx="194700" cy="1947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5"/>
          <p:cNvSpPr txBox="1"/>
          <p:nvPr/>
        </p:nvSpPr>
        <p:spPr>
          <a:xfrm>
            <a:off x="7112373" y="2839985"/>
            <a:ext cx="8412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Coverage Information</a:t>
            </a:r>
            <a:br>
              <a:rPr lang="en" sz="1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25" descr="MCj03710280000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5687846" y="2888424"/>
            <a:ext cx="292022" cy="19471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5"/>
          <p:cNvSpPr/>
          <p:nvPr/>
        </p:nvSpPr>
        <p:spPr>
          <a:xfrm>
            <a:off x="3660475" y="2947225"/>
            <a:ext cx="1804800" cy="77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4003351" y="3194000"/>
            <a:ext cx="10884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Pure</a:t>
            </a:r>
            <a:endParaRPr sz="100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Functional Test 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 descr="30 %"/>
          <p:cNvSpPr/>
          <p:nvPr/>
        </p:nvSpPr>
        <p:spPr>
          <a:xfrm>
            <a:off x="4474648" y="3688713"/>
            <a:ext cx="194700" cy="1947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4099509" y="3975627"/>
            <a:ext cx="9450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Lauterbarch /</a:t>
            </a:r>
            <a:br>
              <a:rPr lang="en"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iSystems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8" name="Google Shape;238;p25"/>
          <p:cNvCxnSpPr>
            <a:stCxn id="239" idx="6"/>
            <a:endCxn id="227" idx="2"/>
          </p:cNvCxnSpPr>
          <p:nvPr/>
        </p:nvCxnSpPr>
        <p:spPr>
          <a:xfrm>
            <a:off x="1983634" y="2985779"/>
            <a:ext cx="1310400" cy="0"/>
          </a:xfrm>
          <a:prstGeom prst="straightConnector1">
            <a:avLst/>
          </a:prstGeom>
          <a:noFill/>
          <a:ln w="19050" cap="rnd" cmpd="sng">
            <a:solidFill>
              <a:srgbClr val="FFFFFF"/>
            </a:solidFill>
            <a:prstDash val="dot"/>
            <a:round/>
            <a:headEnd type="none" w="sm" len="sm"/>
            <a:tailEnd type="stealth" w="sm" len="sm"/>
          </a:ln>
        </p:spPr>
      </p:cxnSp>
      <p:sp>
        <p:nvSpPr>
          <p:cNvPr id="240" name="Google Shape;240;p25"/>
          <p:cNvSpPr txBox="1"/>
          <p:nvPr/>
        </p:nvSpPr>
        <p:spPr>
          <a:xfrm>
            <a:off x="1603676" y="3131575"/>
            <a:ext cx="565200" cy="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Sources</a:t>
            </a:r>
            <a:endParaRPr sz="1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5" descr="30 %"/>
          <p:cNvSpPr/>
          <p:nvPr/>
        </p:nvSpPr>
        <p:spPr>
          <a:xfrm>
            <a:off x="1788934" y="2888429"/>
            <a:ext cx="194700" cy="1947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1" name="Google Shape;241;p25"/>
          <p:cNvCxnSpPr>
            <a:stCxn id="228" idx="6"/>
            <a:endCxn id="234" idx="3"/>
          </p:cNvCxnSpPr>
          <p:nvPr/>
        </p:nvCxnSpPr>
        <p:spPr>
          <a:xfrm>
            <a:off x="4669344" y="2256175"/>
            <a:ext cx="1018500" cy="729600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dot"/>
            <a:round/>
            <a:headEnd type="none" w="sm" len="sm"/>
            <a:tailEnd type="stealth" w="sm" len="sm"/>
          </a:ln>
        </p:spPr>
      </p:cxnSp>
      <p:cxnSp>
        <p:nvCxnSpPr>
          <p:cNvPr id="242" name="Google Shape;242;p25"/>
          <p:cNvCxnSpPr>
            <a:stCxn id="225" idx="6"/>
            <a:endCxn id="234" idx="3"/>
          </p:cNvCxnSpPr>
          <p:nvPr/>
        </p:nvCxnSpPr>
        <p:spPr>
          <a:xfrm rot="10800000" flipH="1">
            <a:off x="4669348" y="2985663"/>
            <a:ext cx="1018500" cy="800400"/>
          </a:xfrm>
          <a:prstGeom prst="straightConnector1">
            <a:avLst/>
          </a:prstGeom>
          <a:noFill/>
          <a:ln w="19050" cap="rnd" cmpd="sng">
            <a:solidFill>
              <a:srgbClr val="000000"/>
            </a:solidFill>
            <a:prstDash val="dot"/>
            <a:round/>
            <a:headEnd type="none" w="sm" len="sm"/>
            <a:tailEnd type="stealth" w="sm" len="sm"/>
          </a:ln>
        </p:spPr>
      </p:cxnSp>
      <p:cxnSp>
        <p:nvCxnSpPr>
          <p:cNvPr id="243" name="Google Shape;243;p25"/>
          <p:cNvCxnSpPr>
            <a:stCxn id="234" idx="1"/>
            <a:endCxn id="233" idx="1"/>
          </p:cNvCxnSpPr>
          <p:nvPr/>
        </p:nvCxnSpPr>
        <p:spPr>
          <a:xfrm>
            <a:off x="5979868" y="2985781"/>
            <a:ext cx="1132500" cy="0"/>
          </a:xfrm>
          <a:prstGeom prst="straightConnector1">
            <a:avLst/>
          </a:prstGeom>
          <a:noFill/>
          <a:ln w="19050" cap="rnd" cmpd="sng">
            <a:solidFill>
              <a:srgbClr val="FFFFFF"/>
            </a:solidFill>
            <a:prstDash val="dot"/>
            <a:round/>
            <a:headEnd type="none" w="sm" len="sm"/>
            <a:tailEnd type="stealth" w="sm" len="sm"/>
          </a:ln>
        </p:spPr>
      </p:cxnSp>
      <p:sp>
        <p:nvSpPr>
          <p:cNvPr id="244" name="Google Shape;244;p25"/>
          <p:cNvSpPr txBox="1"/>
          <p:nvPr/>
        </p:nvSpPr>
        <p:spPr>
          <a:xfrm>
            <a:off x="1321449" y="3354913"/>
            <a:ext cx="11556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Ada 83 / 95 / 05 / 2012</a:t>
            </a:r>
            <a:br>
              <a:rPr lang="en" sz="800" b="1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800" b="1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C 99</a:t>
            </a:r>
            <a:endParaRPr sz="800" b="1">
              <a:solidFill>
                <a:srgbClr val="9FC5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5"/>
          <p:cNvSpPr txBox="1"/>
          <p:nvPr/>
        </p:nvSpPr>
        <p:spPr>
          <a:xfrm>
            <a:off x="7077273" y="3245475"/>
            <a:ext cx="911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Statement</a:t>
            </a:r>
            <a:br>
              <a:rPr lang="en" sz="800" b="1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800" b="1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Decision</a:t>
            </a:r>
            <a:br>
              <a:rPr lang="en" sz="800" b="1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800" b="1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MC/DC</a:t>
            </a:r>
            <a:endParaRPr sz="1100">
              <a:solidFill>
                <a:srgbClr val="9FC5E8"/>
              </a:solidFill>
            </a:endParaRPr>
          </a:p>
        </p:txBody>
      </p:sp>
      <p:sp>
        <p:nvSpPr>
          <p:cNvPr id="246" name="Google Shape;246;p25"/>
          <p:cNvSpPr txBox="1"/>
          <p:nvPr/>
        </p:nvSpPr>
        <p:spPr>
          <a:xfrm>
            <a:off x="2813774" y="3293475"/>
            <a:ext cx="1051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(no instrumentation)</a:t>
            </a:r>
            <a:endParaRPr sz="800" b="1">
              <a:solidFill>
                <a:srgbClr val="9FC5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5"/>
          <p:cNvSpPr txBox="1"/>
          <p:nvPr/>
        </p:nvSpPr>
        <p:spPr>
          <a:xfrm>
            <a:off x="1825600" y="1989792"/>
            <a:ext cx="14388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 to Object Traceability Study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48" name="Google Shape;248;p25"/>
          <p:cNvSpPr txBox="1"/>
          <p:nvPr/>
        </p:nvSpPr>
        <p:spPr>
          <a:xfrm>
            <a:off x="5465525" y="1839299"/>
            <a:ext cx="12408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Windows, Linux</a:t>
            </a:r>
            <a:br>
              <a:rPr lang="en" sz="800" b="1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800" b="1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Bare Metal ARM / PowerPC</a:t>
            </a:r>
            <a:endParaRPr sz="1100">
              <a:solidFill>
                <a:srgbClr val="9FC5E8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VxWorks 6 PowerPC</a:t>
            </a:r>
            <a:endParaRPr sz="800" b="1">
              <a:solidFill>
                <a:srgbClr val="9FC5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9" name="Google Shape;249;p25"/>
          <p:cNvCxnSpPr>
            <a:stCxn id="227" idx="6"/>
            <a:endCxn id="225" idx="2"/>
          </p:cNvCxnSpPr>
          <p:nvPr/>
        </p:nvCxnSpPr>
        <p:spPr>
          <a:xfrm>
            <a:off x="3488854" y="2985782"/>
            <a:ext cx="985800" cy="800400"/>
          </a:xfrm>
          <a:prstGeom prst="straightConnector1">
            <a:avLst/>
          </a:prstGeom>
          <a:noFill/>
          <a:ln w="19050" cap="rnd" cmpd="sng">
            <a:solidFill>
              <a:srgbClr val="FFFFFF"/>
            </a:solidFill>
            <a:prstDash val="dot"/>
            <a:round/>
            <a:headEnd type="none" w="sm" len="sm"/>
            <a:tailEnd type="stealth" w="sm" len="sm"/>
          </a:ln>
        </p:spPr>
      </p:cxnSp>
      <p:cxnSp>
        <p:nvCxnSpPr>
          <p:cNvPr id="250" name="Google Shape;250;p25"/>
          <p:cNvCxnSpPr>
            <a:stCxn id="227" idx="6"/>
            <a:endCxn id="228" idx="2"/>
          </p:cNvCxnSpPr>
          <p:nvPr/>
        </p:nvCxnSpPr>
        <p:spPr>
          <a:xfrm rot="10800000" flipH="1">
            <a:off x="3488854" y="2256182"/>
            <a:ext cx="985800" cy="729600"/>
          </a:xfrm>
          <a:prstGeom prst="straightConnector1">
            <a:avLst/>
          </a:prstGeom>
          <a:noFill/>
          <a:ln w="19050" cap="rnd" cmpd="sng">
            <a:solidFill>
              <a:srgbClr val="FFFFFF"/>
            </a:solidFill>
            <a:prstDash val="dot"/>
            <a:round/>
            <a:headEnd type="none" w="sm" len="sm"/>
            <a:tailEnd type="stealth" w="sm" len="sm"/>
          </a:ln>
        </p:spPr>
      </p:cxnSp>
      <p:cxnSp>
        <p:nvCxnSpPr>
          <p:cNvPr id="251" name="Google Shape;251;p25"/>
          <p:cNvCxnSpPr>
            <a:stCxn id="228" idx="6"/>
          </p:cNvCxnSpPr>
          <p:nvPr/>
        </p:nvCxnSpPr>
        <p:spPr>
          <a:xfrm>
            <a:off x="4669344" y="2256175"/>
            <a:ext cx="999000" cy="724200"/>
          </a:xfrm>
          <a:prstGeom prst="straightConnector1">
            <a:avLst/>
          </a:prstGeom>
          <a:noFill/>
          <a:ln w="19050" cap="rnd" cmpd="sng">
            <a:solidFill>
              <a:srgbClr val="FFFFFF"/>
            </a:solidFill>
            <a:prstDash val="dot"/>
            <a:round/>
            <a:headEnd type="none" w="sm" len="sm"/>
            <a:tailEnd type="stealth" w="sm" len="sm"/>
          </a:ln>
        </p:spPr>
      </p:cxnSp>
      <p:cxnSp>
        <p:nvCxnSpPr>
          <p:cNvPr id="252" name="Google Shape;252;p25"/>
          <p:cNvCxnSpPr>
            <a:stCxn id="225" idx="6"/>
          </p:cNvCxnSpPr>
          <p:nvPr/>
        </p:nvCxnSpPr>
        <p:spPr>
          <a:xfrm rot="10800000" flipH="1">
            <a:off x="4669348" y="2950563"/>
            <a:ext cx="981300" cy="835500"/>
          </a:xfrm>
          <a:prstGeom prst="straightConnector1">
            <a:avLst/>
          </a:prstGeom>
          <a:noFill/>
          <a:ln w="19050" cap="rnd" cmpd="sng">
            <a:solidFill>
              <a:srgbClr val="FFFFFF"/>
            </a:solidFill>
            <a:prstDash val="dot"/>
            <a:round/>
            <a:headEnd type="none" w="sm" len="sm"/>
            <a:tailEnd type="stealth" w="sm" len="sm"/>
          </a:ln>
        </p:spPr>
      </p:cxnSp>
      <p:sp>
        <p:nvSpPr>
          <p:cNvPr id="253" name="Google Shape;253;p25" descr="30 %"/>
          <p:cNvSpPr/>
          <p:nvPr/>
        </p:nvSpPr>
        <p:spPr>
          <a:xfrm>
            <a:off x="2477053" y="2917835"/>
            <a:ext cx="135900" cy="1359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4" name="Google Shape;254;p25"/>
          <p:cNvCxnSpPr>
            <a:stCxn id="247" idx="2"/>
            <a:endCxn id="253" idx="0"/>
          </p:cNvCxnSpPr>
          <p:nvPr/>
        </p:nvCxnSpPr>
        <p:spPr>
          <a:xfrm>
            <a:off x="2545000" y="2330592"/>
            <a:ext cx="0" cy="587100"/>
          </a:xfrm>
          <a:prstGeom prst="straightConnector1">
            <a:avLst/>
          </a:prstGeom>
          <a:noFill/>
          <a:ln w="19050" cap="rnd" cmpd="sng">
            <a:solidFill>
              <a:srgbClr val="FFFFFF"/>
            </a:solidFill>
            <a:prstDash val="dot"/>
            <a:round/>
            <a:headEnd type="none" w="sm" len="sm"/>
            <a:tailEnd type="stealth" w="sm" len="sm"/>
          </a:ln>
        </p:spPr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DD27E438-7917-6042-9766-C36E37AC89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968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GNATstack</a:t>
            </a:r>
            <a:endParaRPr sz="500"/>
          </a:p>
        </p:txBody>
      </p:sp>
      <p:sp>
        <p:nvSpPr>
          <p:cNvPr id="261" name="Google Shape;261;p26"/>
          <p:cNvSpPr txBox="1">
            <a:spLocks noGrp="1"/>
          </p:cNvSpPr>
          <p:nvPr>
            <p:ph type="body" idx="1"/>
          </p:nvPr>
        </p:nvSpPr>
        <p:spPr>
          <a:xfrm>
            <a:off x="942075" y="1139150"/>
            <a:ext cx="77256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➔"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Identify worst case of stack usage for each entry point</a:t>
            </a: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➔"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Available for Ada (up to Ada 2012) and C</a:t>
            </a: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➔"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Information provided statically</a:t>
            </a: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➔"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Manual information needs to be provided for</a:t>
            </a: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2603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Verdana"/>
              <a:buChar char="◆"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System calls</a:t>
            </a: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2603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Verdana"/>
              <a:buChar char="◆"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Recursive calls</a:t>
            </a: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2603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Verdana"/>
              <a:buChar char="◆"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Dynamic frames</a:t>
            </a: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➔"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DO-178 qualification material is available</a:t>
            </a: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57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Char char="➔"/>
            </a:pPr>
            <a:endParaRPr sz="5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8C943-7575-6A42-9691-3AD1C210E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68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6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Endianness Specification</a:t>
            </a:r>
            <a:endParaRPr sz="500"/>
          </a:p>
        </p:txBody>
      </p:sp>
      <p:sp>
        <p:nvSpPr>
          <p:cNvPr id="268" name="Google Shape;268;p27"/>
          <p:cNvSpPr txBox="1">
            <a:spLocks noGrp="1"/>
          </p:cNvSpPr>
          <p:nvPr>
            <p:ph type="body" idx="1"/>
          </p:nvPr>
        </p:nvSpPr>
        <p:spPr>
          <a:xfrm>
            <a:off x="942075" y="962025"/>
            <a:ext cx="7259700" cy="37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Specify endianness of a data structure regardless of processor</a:t>
            </a:r>
            <a:endParaRPr sz="500"/>
          </a:p>
          <a:p>
            <a:pPr marL="127000" marR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Compiler handles endianness conversion </a:t>
            </a: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Ideal for porting from PowerPC to x86 / ARM when communication layers are endian-specific</a:t>
            </a: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0" algn="l" rtl="0">
              <a:spcBef>
                <a:spcPts val="1500"/>
              </a:spcBef>
              <a:spcAft>
                <a:spcPts val="1600"/>
              </a:spcAft>
              <a:buNone/>
            </a:pPr>
            <a:endParaRPr sz="500"/>
          </a:p>
        </p:txBody>
      </p:sp>
      <p:sp>
        <p:nvSpPr>
          <p:cNvPr id="269" name="Google Shape;269;p27"/>
          <p:cNvSpPr txBox="1"/>
          <p:nvPr/>
        </p:nvSpPr>
        <p:spPr>
          <a:xfrm>
            <a:off x="1518886" y="1519251"/>
            <a:ext cx="56184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s {</a:t>
            </a:r>
            <a:endParaRPr sz="11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a, b;</a:t>
            </a:r>
            <a:endParaRPr sz="11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lang="en" sz="14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__attribute__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((scalar_storage_order(</a:t>
            </a:r>
            <a:r>
              <a:rPr lang="en" sz="1400" i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"big-endian"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)))</a:t>
            </a:r>
            <a:endParaRPr sz="11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variable;</a:t>
            </a:r>
            <a:endParaRPr sz="110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184FFF-3C22-3E41-B4E8-55D3CC2F2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68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Ada/C++ Exception Propagation</a:t>
            </a:r>
            <a:endParaRPr sz="500"/>
          </a:p>
        </p:txBody>
      </p:sp>
      <p:grpSp>
        <p:nvGrpSpPr>
          <p:cNvPr id="276" name="Google Shape;276;p28"/>
          <p:cNvGrpSpPr/>
          <p:nvPr/>
        </p:nvGrpSpPr>
        <p:grpSpPr>
          <a:xfrm>
            <a:off x="1525786" y="2254988"/>
            <a:ext cx="6092536" cy="870300"/>
            <a:chOff x="2381" y="1302293"/>
            <a:chExt cx="8123381" cy="1160400"/>
          </a:xfrm>
        </p:grpSpPr>
        <p:sp>
          <p:nvSpPr>
            <p:cNvPr id="277" name="Google Shape;277;p28"/>
            <p:cNvSpPr/>
            <p:nvPr/>
          </p:nvSpPr>
          <p:spPr>
            <a:xfrm>
              <a:off x="2381" y="1302293"/>
              <a:ext cx="2901300" cy="11604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9BC3EC"/>
                </a:gs>
                <a:gs pos="50000">
                  <a:srgbClr val="8EB8E4"/>
                </a:gs>
                <a:gs pos="100000">
                  <a:srgbClr val="79B0E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 txBox="1"/>
            <p:nvPr/>
          </p:nvSpPr>
          <p:spPr>
            <a:xfrm>
              <a:off x="582612" y="1302293"/>
              <a:ext cx="1740600" cy="11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5025" tIns="65000" rIns="65000" bIns="6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900"/>
                <a:buFont typeface="Calibri"/>
                <a:buNone/>
              </a:pPr>
              <a:r>
                <a:rPr lang="en" sz="4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C++</a:t>
              </a:r>
              <a:endParaRPr sz="1100"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2613421" y="1302293"/>
              <a:ext cx="2901300" cy="11604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 txBox="1"/>
            <p:nvPr/>
          </p:nvSpPr>
          <p:spPr>
            <a:xfrm>
              <a:off x="3193652" y="1302293"/>
              <a:ext cx="1740600" cy="11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5025" tIns="65000" rIns="65000" bIns="6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900"/>
                <a:buFont typeface="Calibri"/>
                <a:buNone/>
              </a:pPr>
              <a:r>
                <a:rPr lang="en" sz="4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Ada</a:t>
              </a:r>
              <a:endParaRPr sz="1100"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5224462" y="1302293"/>
              <a:ext cx="2901300" cy="11604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9BC3EC"/>
                </a:gs>
                <a:gs pos="50000">
                  <a:srgbClr val="8EB8E4"/>
                </a:gs>
                <a:gs pos="100000">
                  <a:srgbClr val="79B0E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 txBox="1"/>
            <p:nvPr/>
          </p:nvSpPr>
          <p:spPr>
            <a:xfrm>
              <a:off x="5804693" y="1302293"/>
              <a:ext cx="1740600" cy="11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5025" tIns="65000" rIns="65000" bIns="6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900"/>
                <a:buFont typeface="Calibri"/>
                <a:buNone/>
              </a:pPr>
              <a:r>
                <a:rPr lang="en" sz="4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C++</a:t>
              </a:r>
              <a:endParaRPr sz="1100"/>
            </a:p>
          </p:txBody>
        </p:sp>
      </p:grpSp>
      <p:sp>
        <p:nvSpPr>
          <p:cNvPr id="283" name="Google Shape;283;p28"/>
          <p:cNvSpPr txBox="1"/>
          <p:nvPr/>
        </p:nvSpPr>
        <p:spPr>
          <a:xfrm>
            <a:off x="3111428" y="1596700"/>
            <a:ext cx="58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Calls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284" name="Google Shape;284;p28"/>
          <p:cNvSpPr/>
          <p:nvPr/>
        </p:nvSpPr>
        <p:spPr>
          <a:xfrm>
            <a:off x="2923140" y="1850221"/>
            <a:ext cx="939000" cy="667200"/>
          </a:xfrm>
          <a:prstGeom prst="arc">
            <a:avLst>
              <a:gd name="adj1" fmla="val 10771191"/>
              <a:gd name="adj2" fmla="val 0"/>
            </a:avLst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stealth" w="med" len="med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8"/>
          <p:cNvSpPr txBox="1"/>
          <p:nvPr/>
        </p:nvSpPr>
        <p:spPr>
          <a:xfrm>
            <a:off x="5039176" y="1522300"/>
            <a:ext cx="58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Calls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286" name="Google Shape;286;p28"/>
          <p:cNvSpPr/>
          <p:nvPr/>
        </p:nvSpPr>
        <p:spPr>
          <a:xfrm>
            <a:off x="4850897" y="1775811"/>
            <a:ext cx="939000" cy="667200"/>
          </a:xfrm>
          <a:prstGeom prst="arc">
            <a:avLst>
              <a:gd name="adj1" fmla="val 10771191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8"/>
          <p:cNvSpPr/>
          <p:nvPr/>
        </p:nvSpPr>
        <p:spPr>
          <a:xfrm>
            <a:off x="4837268" y="1775811"/>
            <a:ext cx="939000" cy="667200"/>
          </a:xfrm>
          <a:prstGeom prst="arc">
            <a:avLst>
              <a:gd name="adj1" fmla="val 10771191"/>
              <a:gd name="adj2" fmla="val 0"/>
            </a:avLst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stealth" w="med" len="med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8"/>
          <p:cNvSpPr/>
          <p:nvPr/>
        </p:nvSpPr>
        <p:spPr>
          <a:xfrm rot="10800000">
            <a:off x="4791536" y="3174434"/>
            <a:ext cx="1347600" cy="667200"/>
          </a:xfrm>
          <a:prstGeom prst="arc">
            <a:avLst>
              <a:gd name="adj1" fmla="val 10771191"/>
              <a:gd name="adj2" fmla="val 20936539"/>
            </a:avLst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stealth" w="med" len="med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8"/>
          <p:cNvSpPr txBox="1"/>
          <p:nvPr/>
        </p:nvSpPr>
        <p:spPr>
          <a:xfrm>
            <a:off x="5588052" y="3243300"/>
            <a:ext cx="98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throw</a:t>
            </a: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X;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3980449" y="3139425"/>
            <a:ext cx="15345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exception</a:t>
            </a:r>
            <a:endParaRPr sz="11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others</a:t>
            </a: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=&gt;</a:t>
            </a:r>
            <a:endParaRPr sz="11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…</a:t>
            </a:r>
            <a:endParaRPr sz="11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raise</a:t>
            </a: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Y;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291" name="Google Shape;291;p28"/>
          <p:cNvSpPr/>
          <p:nvPr/>
        </p:nvSpPr>
        <p:spPr>
          <a:xfrm rot="10800000">
            <a:off x="2812097" y="2904266"/>
            <a:ext cx="2038800" cy="1469100"/>
          </a:xfrm>
          <a:prstGeom prst="arc">
            <a:avLst>
              <a:gd name="adj1" fmla="val 12308516"/>
              <a:gd name="adj2" fmla="val 21593301"/>
            </a:avLst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stealth" w="med" len="med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8"/>
          <p:cNvSpPr txBox="1"/>
          <p:nvPr/>
        </p:nvSpPr>
        <p:spPr>
          <a:xfrm>
            <a:off x="2198708" y="3306971"/>
            <a:ext cx="8703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catch</a:t>
            </a: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(…) {</a:t>
            </a:r>
            <a:endParaRPr sz="11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1100">
              <a:solidFill>
                <a:srgbClr val="FFFFFF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8081042-534D-5F4B-AFA6-33546110C2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68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Mixed Language Build</a:t>
            </a:r>
            <a:endParaRPr sz="500"/>
          </a:p>
        </p:txBody>
      </p:sp>
      <p:sp>
        <p:nvSpPr>
          <p:cNvPr id="299" name="Google Shape;299;p29"/>
          <p:cNvSpPr txBox="1">
            <a:spLocks noGrp="1"/>
          </p:cNvSpPr>
          <p:nvPr>
            <p:ph type="body" idx="1"/>
          </p:nvPr>
        </p:nvSpPr>
        <p:spPr>
          <a:xfrm>
            <a:off x="942150" y="1015324"/>
            <a:ext cx="7259700" cy="30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GPRbuild can build mixed language applications</a:t>
            </a:r>
            <a:endParaRPr sz="500"/>
          </a:p>
          <a:p>
            <a:pPr marL="127000" marR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500"/>
          </a:p>
          <a:p>
            <a:pPr marL="127000" marR="0" lvl="0" indent="-120650" algn="l" rtl="0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Other compilers can be configured through GPRconfig</a:t>
            </a: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0" name="Google Shape;300;p29"/>
          <p:cNvSpPr txBox="1"/>
          <p:nvPr/>
        </p:nvSpPr>
        <p:spPr>
          <a:xfrm>
            <a:off x="2631775" y="1647175"/>
            <a:ext cx="40929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project 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Mixed </a:t>
            </a:r>
            <a:r>
              <a:rPr lang="en" sz="14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is</a:t>
            </a:r>
            <a:endParaRPr sz="11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4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Languages </a:t>
            </a:r>
            <a:r>
              <a:rPr lang="en" sz="14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use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(“Ada”, “C”);</a:t>
            </a:r>
            <a:endParaRPr sz="11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Mixed;</a:t>
            </a:r>
            <a:endParaRPr sz="110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78FFD8-7CA1-034C-939B-3F8480A6D3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68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 &amp; C bindings</a:t>
            </a:r>
            <a:endParaRPr sz="500"/>
          </a:p>
        </p:txBody>
      </p:sp>
      <p:sp>
        <p:nvSpPr>
          <p:cNvPr id="307" name="Google Shape;307;p30"/>
          <p:cNvSpPr txBox="1">
            <a:spLocks noGrp="1"/>
          </p:cNvSpPr>
          <p:nvPr>
            <p:ph type="body" idx="1"/>
          </p:nvPr>
        </p:nvSpPr>
        <p:spPr>
          <a:xfrm>
            <a:off x="942084" y="15963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Importing C code from Ada</a:t>
            </a:r>
            <a:endParaRPr sz="500"/>
          </a:p>
          <a:p>
            <a:pPr marL="127000" marR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Importing Ada code from C</a:t>
            </a:r>
            <a:endParaRPr sz="500"/>
          </a:p>
          <a:p>
            <a:pPr marL="127000" marR="0" lvl="0" indent="0" algn="l" rtl="0">
              <a:spcBef>
                <a:spcPts val="1500"/>
              </a:spcBef>
              <a:spcAft>
                <a:spcPts val="1600"/>
              </a:spcAft>
              <a:buNone/>
            </a:pPr>
            <a:endParaRPr sz="500"/>
          </a:p>
        </p:txBody>
      </p:sp>
      <p:graphicFrame>
        <p:nvGraphicFramePr>
          <p:cNvPr id="308" name="Google Shape;308;p30"/>
          <p:cNvGraphicFramePr/>
          <p:nvPr/>
        </p:nvGraphicFramePr>
        <p:xfrm>
          <a:off x="1390408" y="2025250"/>
          <a:ext cx="5940050" cy="479930"/>
        </p:xfrm>
        <a:graphic>
          <a:graphicData uri="http://schemas.openxmlformats.org/drawingml/2006/table">
            <a:tbl>
              <a:tblPr firstRow="1" bandRow="1">
                <a:noFill/>
                <a:tableStyleId>{7D10974F-D3F7-4A88-BDAD-AA55C45505B5}</a:tableStyleId>
              </a:tblPr>
              <a:tblGrid>
                <a:gridCol w="297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procedure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C_Proc;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pragma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Import (C, C_Proc, "c_proc");</a:t>
                      </a:r>
                      <a:endParaRPr sz="1100"/>
                    </a:p>
                  </a:txBody>
                  <a:tcPr marL="68575" marR="68575" marT="34225" marB="342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c_proc (</a:t>
                      </a: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 {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</a:t>
                      </a:r>
                      <a:r>
                        <a:rPr lang="en" sz="900" b="0" i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// some code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sz="900" b="0" i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8575" marR="68575" marT="34225" marB="342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9" name="Google Shape;309;p30"/>
          <p:cNvGraphicFramePr/>
          <p:nvPr/>
        </p:nvGraphicFramePr>
        <p:xfrm>
          <a:off x="1390408" y="3410152"/>
          <a:ext cx="5940050" cy="1028700"/>
        </p:xfrm>
        <a:graphic>
          <a:graphicData uri="http://schemas.openxmlformats.org/drawingml/2006/table">
            <a:tbl>
              <a:tblPr firstRow="1" bandRow="1">
                <a:noFill/>
                <a:tableStyleId>{7D10974F-D3F7-4A88-BDAD-AA55C45505B5}</a:tableStyleId>
              </a:tblPr>
              <a:tblGrid>
                <a:gridCol w="297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procedure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Ada_Proc;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pragma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Export (C, Ada_Proc, "ada_proc");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urier New"/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procedure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Ada_Proc </a:t>
                      </a: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is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urier New"/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begin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urier New"/>
                        <a:buNone/>
                      </a:pP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900" b="0" i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-- some code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urier New"/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end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Ada_Proc;</a:t>
                      </a:r>
                      <a:endParaRPr sz="900" b="0" i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8575" marR="68575" marT="34250" marB="342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extern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ada_proc (void);</a:t>
                      </a:r>
                      <a:endParaRPr sz="1100"/>
                    </a:p>
                  </a:txBody>
                  <a:tcPr marL="68575" marR="68575" marT="34250" marB="3425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94307E2-71D0-FD49-BDC3-6B645AD88E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68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Some more Ada &amp; C bindings</a:t>
            </a:r>
            <a:endParaRPr sz="500"/>
          </a:p>
        </p:txBody>
      </p:sp>
      <p:sp>
        <p:nvSpPr>
          <p:cNvPr id="316" name="Google Shape;316;p31"/>
          <p:cNvSpPr txBox="1">
            <a:spLocks noGrp="1"/>
          </p:cNvSpPr>
          <p:nvPr>
            <p:ph type="body" idx="1"/>
          </p:nvPr>
        </p:nvSpPr>
        <p:spPr>
          <a:xfrm>
            <a:off x="942075" y="879548"/>
            <a:ext cx="7259700" cy="3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127000" marR="0" lvl="0" indent="0" algn="l" rtl="0">
              <a:spcBef>
                <a:spcPts val="1500"/>
              </a:spcBef>
              <a:spcAft>
                <a:spcPts val="160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Easy to get wrong…</a:t>
            </a:r>
            <a:endParaRPr sz="500"/>
          </a:p>
        </p:txBody>
      </p:sp>
      <p:graphicFrame>
        <p:nvGraphicFramePr>
          <p:cNvPr id="317" name="Google Shape;317;p31"/>
          <p:cNvGraphicFramePr/>
          <p:nvPr/>
        </p:nvGraphicFramePr>
        <p:xfrm>
          <a:off x="1641281" y="1514432"/>
          <a:ext cx="5941200" cy="1028620"/>
        </p:xfrm>
        <a:graphic>
          <a:graphicData uri="http://schemas.openxmlformats.org/drawingml/2006/table">
            <a:tbl>
              <a:tblPr firstRow="1" bandRow="1">
                <a:noFill/>
                <a:tableStyleId>{7D10974F-D3F7-4A88-BDAD-AA55C45505B5}</a:tableStyleId>
              </a:tblPr>
              <a:tblGrid>
                <a:gridCol w="297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7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Type 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R1 </a:t>
                      </a: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is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record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V : int;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end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record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with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Convention =&gt; C;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procedure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F1 (P : R1);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pragma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Import (C, F1, "f1");</a:t>
                      </a:r>
                      <a:endParaRPr sz="900" b="0" i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8600" marR="68600" marT="34250" marB="342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struct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R1{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</a:t>
                      </a: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V;</a:t>
                      </a:r>
                      <a:b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};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f1 (</a:t>
                      </a:r>
                      <a:r>
                        <a:rPr lang="en" sz="900" b="0" i="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R1 p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);</a:t>
                      </a:r>
                      <a:endParaRPr sz="900" b="0" i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8600" marR="68600" marT="34250" marB="3425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8" name="Google Shape;318;p31"/>
          <p:cNvGraphicFramePr/>
          <p:nvPr/>
        </p:nvGraphicFramePr>
        <p:xfrm>
          <a:off x="1641281" y="2893652"/>
          <a:ext cx="5941200" cy="1028620"/>
        </p:xfrm>
        <a:graphic>
          <a:graphicData uri="http://schemas.openxmlformats.org/drawingml/2006/table">
            <a:tbl>
              <a:tblPr firstRow="1" bandRow="1">
                <a:noFill/>
                <a:tableStyleId>{7D10974F-D3F7-4A88-BDAD-AA55C45505B5}</a:tableStyleId>
              </a:tblPr>
              <a:tblGrid>
                <a:gridCol w="297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7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Type 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R1 </a:t>
                      </a: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is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record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V : int;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end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record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with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Convention =&gt; </a:t>
                      </a:r>
                      <a:r>
                        <a:rPr lang="en" sz="900" b="0" i="0">
                          <a:solidFill>
                            <a:srgbClr val="548135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C_Pass_By_Copy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;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procedure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F1 (P : R1);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pragma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Import (C, F1, "f1");</a:t>
                      </a:r>
                      <a:endParaRPr sz="900" b="0" i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8600" marR="68600" marT="34250" marB="342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struct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R1{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</a:t>
                      </a: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V;</a:t>
                      </a:r>
                      <a:b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};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</a:t>
                      </a:r>
                      <a:r>
                        <a:rPr lang="en" sz="900" b="0" i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f1 (R1 p);</a:t>
                      </a:r>
                      <a:endParaRPr sz="900" b="0" i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8600" marR="68600" marT="34250" marB="3425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4344B32-CBC0-E942-855D-E4767FFDA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68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Using the Binding Generator</a:t>
            </a:r>
            <a:endParaRPr sz="500"/>
          </a:p>
        </p:txBody>
      </p:sp>
      <p:sp>
        <p:nvSpPr>
          <p:cNvPr id="325" name="Google Shape;325;p32"/>
          <p:cNvSpPr txBox="1">
            <a:spLocks noGrp="1"/>
          </p:cNvSpPr>
          <p:nvPr>
            <p:ph type="body" idx="1"/>
          </p:nvPr>
        </p:nvSpPr>
        <p:spPr>
          <a:xfrm>
            <a:off x="942084" y="15963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From C to Ada</a:t>
            </a: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-"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From Ada to C</a:t>
            </a: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0" algn="l" rtl="0">
              <a:spcBef>
                <a:spcPts val="1500"/>
              </a:spcBef>
              <a:spcAft>
                <a:spcPts val="1600"/>
              </a:spcAft>
              <a:buNone/>
            </a:pPr>
            <a:endParaRPr sz="500"/>
          </a:p>
        </p:txBody>
      </p:sp>
      <p:sp>
        <p:nvSpPr>
          <p:cNvPr id="326" name="Google Shape;326;p32"/>
          <p:cNvSpPr txBox="1"/>
          <p:nvPr/>
        </p:nvSpPr>
        <p:spPr>
          <a:xfrm>
            <a:off x="2458802" y="1915850"/>
            <a:ext cx="4475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gcc –fdump-ada-spec &lt;header files&gt;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327" name="Google Shape;327;p32"/>
          <p:cNvSpPr txBox="1"/>
          <p:nvPr/>
        </p:nvSpPr>
        <p:spPr>
          <a:xfrm>
            <a:off x="2544526" y="3229050"/>
            <a:ext cx="420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gcc –gnatceg &lt;specification files&gt;</a:t>
            </a:r>
            <a:endParaRPr sz="110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B53E03-23FB-924F-AEB1-9254A307A7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68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3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Ada/C++ Inheritance</a:t>
            </a:r>
            <a:endParaRPr sz="500"/>
          </a:p>
        </p:txBody>
      </p:sp>
      <p:grpSp>
        <p:nvGrpSpPr>
          <p:cNvPr id="334" name="Google Shape;334;p33"/>
          <p:cNvGrpSpPr/>
          <p:nvPr/>
        </p:nvGrpSpPr>
        <p:grpSpPr>
          <a:xfrm>
            <a:off x="4745464" y="1971061"/>
            <a:ext cx="3546726" cy="1289222"/>
            <a:chOff x="-68" y="0"/>
            <a:chExt cx="4728968" cy="1718963"/>
          </a:xfrm>
        </p:grpSpPr>
        <p:sp>
          <p:nvSpPr>
            <p:cNvPr id="335" name="Google Shape;335;p33"/>
            <p:cNvSpPr/>
            <p:nvPr/>
          </p:nvSpPr>
          <p:spPr>
            <a:xfrm>
              <a:off x="0" y="1037963"/>
              <a:ext cx="4728900" cy="681000"/>
            </a:xfrm>
            <a:prstGeom prst="rect">
              <a:avLst/>
            </a:prstGeom>
            <a:solidFill>
              <a:srgbClr val="1E8DC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3"/>
            <p:cNvSpPr txBox="1"/>
            <p:nvPr/>
          </p:nvSpPr>
          <p:spPr>
            <a:xfrm>
              <a:off x="0" y="1037963"/>
              <a:ext cx="4728900" cy="36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350" tIns="69350" rIns="69350" bIns="6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en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T2 Ada Derived Type</a:t>
              </a:r>
              <a:endParaRPr sz="1100"/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0" y="1392092"/>
              <a:ext cx="4728900" cy="313200"/>
            </a:xfrm>
            <a:prstGeom prst="rect">
              <a:avLst/>
            </a:prstGeom>
            <a:solidFill>
              <a:srgbClr val="CBDAED">
                <a:alpha val="89800"/>
              </a:srgbClr>
            </a:solidFill>
            <a:ln w="12700" cap="flat" cmpd="sng">
              <a:solidFill>
                <a:srgbClr val="CBDAED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3"/>
            <p:cNvSpPr txBox="1"/>
            <p:nvPr/>
          </p:nvSpPr>
          <p:spPr>
            <a:xfrm>
              <a:off x="0" y="1392092"/>
              <a:ext cx="4728900" cy="3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17150" rIns="9600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Override Method</a:t>
              </a:r>
              <a:endParaRPr sz="1100"/>
            </a:p>
          </p:txBody>
        </p:sp>
        <p:sp>
          <p:nvSpPr>
            <p:cNvPr id="339" name="Google Shape;339;p33"/>
            <p:cNvSpPr/>
            <p:nvPr/>
          </p:nvSpPr>
          <p:spPr>
            <a:xfrm rot="10800000">
              <a:off x="-68" y="103"/>
              <a:ext cx="4728900" cy="10473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1E8DC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3"/>
            <p:cNvSpPr txBox="1"/>
            <p:nvPr/>
          </p:nvSpPr>
          <p:spPr>
            <a:xfrm>
              <a:off x="0" y="0"/>
              <a:ext cx="47289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350" tIns="69350" rIns="69350" bIns="6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en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 C++ Base Type</a:t>
              </a:r>
              <a:endParaRPr sz="1100"/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0" y="368414"/>
              <a:ext cx="4728900" cy="313200"/>
            </a:xfrm>
            <a:prstGeom prst="rect">
              <a:avLst/>
            </a:prstGeom>
            <a:solidFill>
              <a:srgbClr val="CBDAED">
                <a:alpha val="89800"/>
              </a:srgbClr>
            </a:solidFill>
            <a:ln w="12700" cap="flat" cmpd="sng">
              <a:solidFill>
                <a:srgbClr val="CBDAED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3"/>
            <p:cNvSpPr txBox="1"/>
            <p:nvPr/>
          </p:nvSpPr>
          <p:spPr>
            <a:xfrm>
              <a:off x="0" y="368414"/>
              <a:ext cx="4728900" cy="3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17150" rIns="9600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Method</a:t>
              </a:r>
              <a:endParaRPr sz="1100"/>
            </a:p>
          </p:txBody>
        </p:sp>
      </p:grpSp>
      <p:sp>
        <p:nvSpPr>
          <p:cNvPr id="343" name="Google Shape;343;p33"/>
          <p:cNvSpPr txBox="1"/>
          <p:nvPr/>
        </p:nvSpPr>
        <p:spPr>
          <a:xfrm>
            <a:off x="851643" y="1445760"/>
            <a:ext cx="273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procedure</a:t>
            </a: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P (V : T’Class) </a:t>
            </a:r>
            <a:r>
              <a:rPr lang="en" sz="12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is</a:t>
            </a:r>
            <a:endParaRPr sz="11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begin</a:t>
            </a:r>
            <a:endParaRPr sz="11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V.Method;</a:t>
            </a:r>
            <a:endParaRPr sz="11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P;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344" name="Google Shape;344;p33"/>
          <p:cNvSpPr txBox="1"/>
          <p:nvPr/>
        </p:nvSpPr>
        <p:spPr>
          <a:xfrm>
            <a:off x="851643" y="3074344"/>
            <a:ext cx="1664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P (T &amp; V) {</a:t>
            </a:r>
            <a:endParaRPr sz="11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V.Method();</a:t>
            </a:r>
            <a:endParaRPr sz="11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FFFFFF"/>
              </a:solidFill>
            </a:endParaRPr>
          </a:p>
        </p:txBody>
      </p:sp>
      <p:cxnSp>
        <p:nvCxnSpPr>
          <p:cNvPr id="345" name="Google Shape;345;p33"/>
          <p:cNvCxnSpPr/>
          <p:nvPr/>
        </p:nvCxnSpPr>
        <p:spPr>
          <a:xfrm>
            <a:off x="2029931" y="1971061"/>
            <a:ext cx="2674200" cy="11031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6" name="Google Shape;346;p33"/>
          <p:cNvCxnSpPr/>
          <p:nvPr/>
        </p:nvCxnSpPr>
        <p:spPr>
          <a:xfrm>
            <a:off x="2029931" y="1971061"/>
            <a:ext cx="2674200" cy="4188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7" name="Google Shape;347;p33"/>
          <p:cNvCxnSpPr/>
          <p:nvPr/>
        </p:nvCxnSpPr>
        <p:spPr>
          <a:xfrm rot="10800000" flipH="1">
            <a:off x="2287681" y="2431368"/>
            <a:ext cx="2416500" cy="9546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8" name="Google Shape;348;p33"/>
          <p:cNvCxnSpPr/>
          <p:nvPr/>
        </p:nvCxnSpPr>
        <p:spPr>
          <a:xfrm rot="10800000" flipH="1">
            <a:off x="2287681" y="3115668"/>
            <a:ext cx="2416500" cy="2703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4B6A005-7D78-3143-88D3-E51C22F94E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68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978925" y="2188700"/>
            <a:ext cx="15843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C/C++</a:t>
            </a:r>
            <a:endParaRPr sz="500"/>
          </a:p>
        </p:txBody>
      </p:sp>
      <p:sp>
        <p:nvSpPr>
          <p:cNvPr id="70" name="Google Shape;70;p16"/>
          <p:cNvSpPr/>
          <p:nvPr/>
        </p:nvSpPr>
        <p:spPr>
          <a:xfrm>
            <a:off x="978932" y="4455080"/>
            <a:ext cx="62355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Robert Tice</a:t>
            </a:r>
            <a:endParaRPr sz="50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Technical Account Manager</a:t>
            </a:r>
            <a:endParaRPr sz="1100" b="1">
              <a:solidFill>
                <a:srgbClr val="357DB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357DB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3228300" y="3003550"/>
            <a:ext cx="37209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Yes, we do those languages too.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72" name="Google Shape;72;p16"/>
          <p:cNvCxnSpPr/>
          <p:nvPr/>
        </p:nvCxnSpPr>
        <p:spPr>
          <a:xfrm rot="10800000">
            <a:off x="2312050" y="2653000"/>
            <a:ext cx="1281900" cy="4542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EC137E3-2E47-E54D-87F9-F59362C1D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25" y="726588"/>
            <a:ext cx="1658760" cy="986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Simulink to C Code Generation</a:t>
            </a:r>
            <a:endParaRPr sz="2600" b="1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600" b="1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QGen</a:t>
            </a:r>
            <a:endParaRPr sz="18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5" name="Google Shape;355;p34" descr="http://www.rotronuav.com/images/lightweight-rotary-engin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6109" y="1562637"/>
            <a:ext cx="2214246" cy="17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4"/>
          <p:cNvPicPr preferRelativeResize="0"/>
          <p:nvPr/>
        </p:nvPicPr>
        <p:blipFill rotWithShape="1">
          <a:blip r:embed="rId4">
            <a:alphaModFix/>
          </a:blip>
          <a:srcRect l="1305" t="40076" r="1305" b="24907"/>
          <a:stretch/>
        </p:blipFill>
        <p:spPr>
          <a:xfrm>
            <a:off x="1478490" y="1905537"/>
            <a:ext cx="2309367" cy="906640"/>
          </a:xfrm>
          <a:prstGeom prst="rect">
            <a:avLst/>
          </a:prstGeom>
          <a:noFill/>
          <a:ln>
            <a:noFill/>
          </a:ln>
          <a:effectLst>
            <a:outerShdw blurRad="63500" dist="25400" dir="3235471" rotWithShape="0">
              <a:srgbClr val="000000">
                <a:alpha val="49800"/>
              </a:srgbClr>
            </a:outerShdw>
          </a:effectLst>
        </p:spPr>
      </p:pic>
      <p:cxnSp>
        <p:nvCxnSpPr>
          <p:cNvPr id="357" name="Google Shape;357;p34"/>
          <p:cNvCxnSpPr/>
          <p:nvPr/>
        </p:nvCxnSpPr>
        <p:spPr>
          <a:xfrm>
            <a:off x="3935940" y="2284843"/>
            <a:ext cx="20001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8" name="Google Shape;358;p34"/>
          <p:cNvSpPr txBox="1"/>
          <p:nvPr/>
        </p:nvSpPr>
        <p:spPr>
          <a:xfrm>
            <a:off x="3913034" y="1803968"/>
            <a:ext cx="19779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QGen Code Generation</a:t>
            </a:r>
            <a:br>
              <a:rPr lang="en" sz="1200" b="1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 b="1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(SPARK Ada or MISRA C)</a:t>
            </a:r>
            <a:endParaRPr sz="1100">
              <a:solidFill>
                <a:srgbClr val="FFFFFF"/>
              </a:solidFill>
            </a:endParaRPr>
          </a:p>
        </p:txBody>
      </p:sp>
      <p:cxnSp>
        <p:nvCxnSpPr>
          <p:cNvPr id="359" name="Google Shape;359;p34"/>
          <p:cNvCxnSpPr/>
          <p:nvPr/>
        </p:nvCxnSpPr>
        <p:spPr>
          <a:xfrm>
            <a:off x="3935940" y="2546917"/>
            <a:ext cx="20001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360" name="Google Shape;360;p34"/>
          <p:cNvSpPr txBox="1"/>
          <p:nvPr/>
        </p:nvSpPr>
        <p:spPr>
          <a:xfrm>
            <a:off x="4223519" y="2693631"/>
            <a:ext cx="13569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Target Debugger</a:t>
            </a:r>
            <a:endParaRPr sz="1200" b="1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4"/>
          <p:cNvSpPr txBox="1"/>
          <p:nvPr/>
        </p:nvSpPr>
        <p:spPr>
          <a:xfrm>
            <a:off x="1120624" y="2861148"/>
            <a:ext cx="30252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Simulink®, StateFlow®</a:t>
            </a:r>
            <a:endParaRPr sz="110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Safe subset of embedded blocks (~120)</a:t>
            </a:r>
            <a:endParaRPr sz="1200" b="1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Portable across versions</a:t>
            </a:r>
            <a:endParaRPr sz="110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8D1E12-7201-564D-86DC-2D4ECEF0F6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968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5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Ada/SPARK to C Code Generation</a:t>
            </a:r>
            <a:endParaRPr sz="2600" b="1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GNAT Common Code Generator (CCG)</a:t>
            </a:r>
            <a:endParaRPr sz="18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8" name="Google Shape;368;p35"/>
          <p:cNvSpPr txBox="1">
            <a:spLocks noGrp="1"/>
          </p:cNvSpPr>
          <p:nvPr>
            <p:ph type="body" idx="1"/>
          </p:nvPr>
        </p:nvSpPr>
        <p:spPr>
          <a:xfrm>
            <a:off x="942075" y="1547775"/>
            <a:ext cx="7259700" cy="2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127000" marR="0" lvl="0" indent="-101600" algn="l" rtl="0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" sz="1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Develop formally proven code in SPARK and build with C toolchain</a:t>
            </a:r>
            <a:endParaRPr sz="12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016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" sz="1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 code to be considered as compilation artifacts</a:t>
            </a:r>
            <a:endParaRPr sz="12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048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</a:pPr>
            <a:r>
              <a:rPr lang="en" sz="1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Similar to assembly or internal compiler trees</a:t>
            </a:r>
            <a:endParaRPr sz="12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048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</a:pPr>
            <a:r>
              <a:rPr lang="en" sz="1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Not meant to be maintainable</a:t>
            </a:r>
            <a:endParaRPr sz="12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016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" sz="1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Removes constraints on the target architecture supported</a:t>
            </a:r>
            <a:endParaRPr sz="12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016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lang="en" sz="1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Runtime support similar to bare metal Zero Footprint Profile</a:t>
            </a:r>
            <a:endParaRPr sz="12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F4F9BE-A415-F043-B02C-8F0223694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68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102" y="1567918"/>
            <a:ext cx="4717953" cy="2007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Why AdaCore and C/C++?</a:t>
            </a:r>
            <a:endParaRPr sz="2600" b="1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" name="Google Shape;79;p17"/>
          <p:cNvSpPr/>
          <p:nvPr/>
        </p:nvSpPr>
        <p:spPr>
          <a:xfrm>
            <a:off x="998389" y="1047450"/>
            <a:ext cx="7147200" cy="3429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/>
          <p:nvPr/>
        </p:nvSpPr>
        <p:spPr>
          <a:xfrm>
            <a:off x="1598225" y="1160125"/>
            <a:ext cx="34236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Software Module</a:t>
            </a:r>
            <a:endParaRPr b="1"/>
          </a:p>
        </p:txBody>
      </p:sp>
      <p:sp>
        <p:nvSpPr>
          <p:cNvPr id="81" name="Google Shape;81;p17"/>
          <p:cNvSpPr/>
          <p:nvPr/>
        </p:nvSpPr>
        <p:spPr>
          <a:xfrm>
            <a:off x="3675600" y="1851450"/>
            <a:ext cx="1792800" cy="14034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Ada</a:t>
            </a:r>
            <a:endParaRPr sz="2400"/>
          </a:p>
        </p:txBody>
      </p:sp>
      <p:sp>
        <p:nvSpPr>
          <p:cNvPr id="82" name="Google Shape;82;p17"/>
          <p:cNvSpPr/>
          <p:nvPr/>
        </p:nvSpPr>
        <p:spPr>
          <a:xfrm>
            <a:off x="1663500" y="3538825"/>
            <a:ext cx="5817000" cy="6552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OS | RTOS | Baremetal</a:t>
            </a:r>
            <a:endParaRPr sz="2400"/>
          </a:p>
        </p:txBody>
      </p:sp>
      <p:sp>
        <p:nvSpPr>
          <p:cNvPr id="83" name="Google Shape;83;p17"/>
          <p:cNvSpPr/>
          <p:nvPr/>
        </p:nvSpPr>
        <p:spPr>
          <a:xfrm>
            <a:off x="1663500" y="1851450"/>
            <a:ext cx="1792800" cy="14034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</a:t>
            </a:r>
            <a:endParaRPr sz="2400"/>
          </a:p>
        </p:txBody>
      </p:sp>
      <p:sp>
        <p:nvSpPr>
          <p:cNvPr id="84" name="Google Shape;84;p17"/>
          <p:cNvSpPr/>
          <p:nvPr/>
        </p:nvSpPr>
        <p:spPr>
          <a:xfrm>
            <a:off x="5687700" y="1851450"/>
            <a:ext cx="1792800" cy="14034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C++</a:t>
            </a:r>
            <a:endParaRPr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2A80D5-159D-5448-A609-B641A1C395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68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4572000" y="551675"/>
            <a:ext cx="1792800" cy="14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Ada</a:t>
            </a:r>
            <a:endParaRPr sz="2400"/>
          </a:p>
        </p:txBody>
      </p:sp>
      <p:sp>
        <p:nvSpPr>
          <p:cNvPr id="91" name="Google Shape;91;p18"/>
          <p:cNvSpPr/>
          <p:nvPr/>
        </p:nvSpPr>
        <p:spPr>
          <a:xfrm>
            <a:off x="2409775" y="551675"/>
            <a:ext cx="1792800" cy="14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</a:t>
            </a:r>
            <a:endParaRPr sz="2400"/>
          </a:p>
        </p:txBody>
      </p:sp>
      <p:sp>
        <p:nvSpPr>
          <p:cNvPr id="92" name="Google Shape;92;p18"/>
          <p:cNvSpPr/>
          <p:nvPr/>
        </p:nvSpPr>
        <p:spPr>
          <a:xfrm>
            <a:off x="6734225" y="551675"/>
            <a:ext cx="1792800" cy="14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C++</a:t>
            </a:r>
            <a:endParaRPr sz="2400"/>
          </a:p>
        </p:txBody>
      </p:sp>
      <p:sp>
        <p:nvSpPr>
          <p:cNvPr id="93" name="Google Shape;93;p18"/>
          <p:cNvSpPr txBox="1"/>
          <p:nvPr/>
        </p:nvSpPr>
        <p:spPr>
          <a:xfrm>
            <a:off x="373200" y="1030325"/>
            <a:ext cx="17928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Compiler Front-end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2559900" y="2969200"/>
            <a:ext cx="5817000" cy="655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GCC</a:t>
            </a:r>
            <a:endParaRPr sz="2400"/>
          </a:p>
        </p:txBody>
      </p:sp>
      <p:cxnSp>
        <p:nvCxnSpPr>
          <p:cNvPr id="95" name="Google Shape;95;p18"/>
          <p:cNvCxnSpPr>
            <a:stCxn id="91" idx="2"/>
          </p:cNvCxnSpPr>
          <p:nvPr/>
        </p:nvCxnSpPr>
        <p:spPr>
          <a:xfrm>
            <a:off x="3306175" y="1955075"/>
            <a:ext cx="758400" cy="1014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" name="Google Shape;96;p18"/>
          <p:cNvSpPr txBox="1"/>
          <p:nvPr/>
        </p:nvSpPr>
        <p:spPr>
          <a:xfrm>
            <a:off x="373200" y="3073750"/>
            <a:ext cx="17928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Compiler Back-end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97" name="Google Shape;97;p18"/>
          <p:cNvCxnSpPr>
            <a:stCxn id="90" idx="2"/>
            <a:endCxn id="94" idx="0"/>
          </p:cNvCxnSpPr>
          <p:nvPr/>
        </p:nvCxnSpPr>
        <p:spPr>
          <a:xfrm>
            <a:off x="5468400" y="1955075"/>
            <a:ext cx="0" cy="10140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98;p18"/>
          <p:cNvCxnSpPr>
            <a:stCxn id="92" idx="2"/>
          </p:cNvCxnSpPr>
          <p:nvPr/>
        </p:nvCxnSpPr>
        <p:spPr>
          <a:xfrm flipH="1">
            <a:off x="7033625" y="1955075"/>
            <a:ext cx="597000" cy="1014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" name="Google Shape;99;p18"/>
          <p:cNvSpPr/>
          <p:nvPr/>
        </p:nvSpPr>
        <p:spPr>
          <a:xfrm>
            <a:off x="4465800" y="4218650"/>
            <a:ext cx="2005200" cy="655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Binary</a:t>
            </a:r>
            <a:endParaRPr sz="2400"/>
          </a:p>
        </p:txBody>
      </p:sp>
      <p:cxnSp>
        <p:nvCxnSpPr>
          <p:cNvPr id="100" name="Google Shape;100;p18"/>
          <p:cNvCxnSpPr>
            <a:stCxn id="94" idx="2"/>
            <a:endCxn id="99" idx="0"/>
          </p:cNvCxnSpPr>
          <p:nvPr/>
        </p:nvCxnSpPr>
        <p:spPr>
          <a:xfrm>
            <a:off x="5468400" y="3624400"/>
            <a:ext cx="0" cy="594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774" y="2683163"/>
            <a:ext cx="1040225" cy="122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593388-0E71-2A46-93EE-DA8081F78A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968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7246496" y="866950"/>
            <a:ext cx="1131000" cy="859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Ada</a:t>
            </a:r>
            <a:endParaRPr sz="2400"/>
          </a:p>
        </p:txBody>
      </p:sp>
      <p:sp>
        <p:nvSpPr>
          <p:cNvPr id="108" name="Google Shape;108;p19"/>
          <p:cNvSpPr/>
          <p:nvPr/>
        </p:nvSpPr>
        <p:spPr>
          <a:xfrm>
            <a:off x="3748938" y="866950"/>
            <a:ext cx="1131000" cy="859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</a:t>
            </a:r>
            <a:endParaRPr sz="2400"/>
          </a:p>
        </p:txBody>
      </p:sp>
      <p:sp>
        <p:nvSpPr>
          <p:cNvPr id="109" name="Google Shape;109;p19"/>
          <p:cNvSpPr/>
          <p:nvPr/>
        </p:nvSpPr>
        <p:spPr>
          <a:xfrm>
            <a:off x="5338605" y="866950"/>
            <a:ext cx="1131000" cy="859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C++</a:t>
            </a:r>
            <a:endParaRPr sz="2400"/>
          </a:p>
        </p:txBody>
      </p:sp>
      <p:sp>
        <p:nvSpPr>
          <p:cNvPr id="110" name="Google Shape;110;p19"/>
          <p:cNvSpPr/>
          <p:nvPr/>
        </p:nvSpPr>
        <p:spPr>
          <a:xfrm>
            <a:off x="4133299" y="2348350"/>
            <a:ext cx="2212800" cy="401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GCC version X</a:t>
            </a:r>
            <a:endParaRPr sz="1800"/>
          </a:p>
        </p:txBody>
      </p:sp>
      <p:cxnSp>
        <p:nvCxnSpPr>
          <p:cNvPr id="111" name="Google Shape;111;p19"/>
          <p:cNvCxnSpPr>
            <a:stCxn id="108" idx="2"/>
          </p:cNvCxnSpPr>
          <p:nvPr/>
        </p:nvCxnSpPr>
        <p:spPr>
          <a:xfrm>
            <a:off x="4314438" y="1726750"/>
            <a:ext cx="478500" cy="621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" name="Google Shape;112;p19"/>
          <p:cNvCxnSpPr>
            <a:stCxn id="107" idx="2"/>
            <a:endCxn id="113" idx="0"/>
          </p:cNvCxnSpPr>
          <p:nvPr/>
        </p:nvCxnSpPr>
        <p:spPr>
          <a:xfrm>
            <a:off x="7811996" y="1726750"/>
            <a:ext cx="0" cy="621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" name="Google Shape;114;p19"/>
          <p:cNvCxnSpPr>
            <a:stCxn id="109" idx="2"/>
          </p:cNvCxnSpPr>
          <p:nvPr/>
        </p:nvCxnSpPr>
        <p:spPr>
          <a:xfrm flipH="1">
            <a:off x="5527305" y="1726750"/>
            <a:ext cx="376800" cy="621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5" name="Google Shape;115;p19"/>
          <p:cNvSpPr/>
          <p:nvPr/>
        </p:nvSpPr>
        <p:spPr>
          <a:xfrm>
            <a:off x="5661754" y="3422650"/>
            <a:ext cx="1940400" cy="401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GCC Linker</a:t>
            </a:r>
            <a:endParaRPr sz="1800"/>
          </a:p>
        </p:txBody>
      </p:sp>
      <p:cxnSp>
        <p:nvCxnSpPr>
          <p:cNvPr id="116" name="Google Shape;116;p19"/>
          <p:cNvCxnSpPr>
            <a:stCxn id="110" idx="2"/>
          </p:cNvCxnSpPr>
          <p:nvPr/>
        </p:nvCxnSpPr>
        <p:spPr>
          <a:xfrm>
            <a:off x="5239699" y="2749750"/>
            <a:ext cx="1170900" cy="672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433500" y="204875"/>
            <a:ext cx="7632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But I already have a C/C++ compiler...</a:t>
            </a:r>
            <a:endParaRPr sz="2600" b="1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6705599" y="2348350"/>
            <a:ext cx="2212800" cy="401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GCC version Y</a:t>
            </a:r>
            <a:endParaRPr sz="1800"/>
          </a:p>
        </p:txBody>
      </p:sp>
      <p:cxnSp>
        <p:nvCxnSpPr>
          <p:cNvPr id="118" name="Google Shape;118;p19"/>
          <p:cNvCxnSpPr>
            <a:stCxn id="113" idx="2"/>
          </p:cNvCxnSpPr>
          <p:nvPr/>
        </p:nvCxnSpPr>
        <p:spPr>
          <a:xfrm flipH="1">
            <a:off x="6844499" y="2749750"/>
            <a:ext cx="967500" cy="666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9" name="Google Shape;119;p19"/>
          <p:cNvSpPr/>
          <p:nvPr/>
        </p:nvSpPr>
        <p:spPr>
          <a:xfrm>
            <a:off x="5982451" y="4295950"/>
            <a:ext cx="1299000" cy="401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Binary</a:t>
            </a:r>
            <a:endParaRPr sz="1800"/>
          </a:p>
        </p:txBody>
      </p:sp>
      <p:cxnSp>
        <p:nvCxnSpPr>
          <p:cNvPr id="120" name="Google Shape;120;p19"/>
          <p:cNvCxnSpPr>
            <a:stCxn id="115" idx="2"/>
            <a:endCxn id="119" idx="0"/>
          </p:cNvCxnSpPr>
          <p:nvPr/>
        </p:nvCxnSpPr>
        <p:spPr>
          <a:xfrm>
            <a:off x="6631954" y="3824050"/>
            <a:ext cx="0" cy="471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" name="Google Shape;121;p19"/>
          <p:cNvSpPr/>
          <p:nvPr/>
        </p:nvSpPr>
        <p:spPr>
          <a:xfrm>
            <a:off x="3530900" y="708450"/>
            <a:ext cx="3101100" cy="22134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875475" y="866950"/>
            <a:ext cx="22635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Provided by OS | RTOS</a:t>
            </a:r>
            <a:endParaRPr>
              <a:solidFill>
                <a:srgbClr val="00FF00"/>
              </a:solidFill>
            </a:endParaRPr>
          </a:p>
        </p:txBody>
      </p:sp>
      <p:cxnSp>
        <p:nvCxnSpPr>
          <p:cNvPr id="123" name="Google Shape;123;p19"/>
          <p:cNvCxnSpPr/>
          <p:nvPr/>
        </p:nvCxnSpPr>
        <p:spPr>
          <a:xfrm>
            <a:off x="2937500" y="1065575"/>
            <a:ext cx="593400" cy="2994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4" name="Google Shape;124;p19"/>
          <p:cNvSpPr/>
          <p:nvPr/>
        </p:nvSpPr>
        <p:spPr>
          <a:xfrm>
            <a:off x="6775050" y="480150"/>
            <a:ext cx="2073900" cy="2670000"/>
          </a:xfrm>
          <a:prstGeom prst="ellipse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7151225" y="3844000"/>
            <a:ext cx="22635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Provided by AdaCore</a:t>
            </a:r>
            <a:endParaRPr>
              <a:solidFill>
                <a:srgbClr val="4A86E8"/>
              </a:solidFill>
            </a:endParaRPr>
          </a:p>
        </p:txBody>
      </p:sp>
      <p:cxnSp>
        <p:nvCxnSpPr>
          <p:cNvPr id="126" name="Google Shape;126;p19"/>
          <p:cNvCxnSpPr>
            <a:stCxn id="125" idx="0"/>
          </p:cNvCxnSpPr>
          <p:nvPr/>
        </p:nvCxnSpPr>
        <p:spPr>
          <a:xfrm rot="10800000">
            <a:off x="8017775" y="3214000"/>
            <a:ext cx="265200" cy="6300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7" name="Google Shape;127;p19"/>
          <p:cNvSpPr/>
          <p:nvPr/>
        </p:nvSpPr>
        <p:spPr>
          <a:xfrm>
            <a:off x="5661754" y="3432625"/>
            <a:ext cx="1940400" cy="401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GCC Linker</a:t>
            </a:r>
            <a:endParaRPr sz="1800"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6325" y="2158550"/>
            <a:ext cx="1351249" cy="1338112"/>
          </a:xfrm>
          <a:prstGeom prst="rect">
            <a:avLst/>
          </a:prstGeom>
          <a:noFill/>
          <a:ln>
            <a:noFill/>
          </a:ln>
          <a:effectLst>
            <a:outerShdw blurRad="414338" dist="247650" dir="5940000" algn="bl" rotWithShape="0">
              <a:srgbClr val="F9CB9C">
                <a:alpha val="67000"/>
              </a:srgbClr>
            </a:outerShdw>
          </a:effectLst>
        </p:spPr>
      </p:pic>
      <p:sp>
        <p:nvSpPr>
          <p:cNvPr id="129" name="Google Shape;129;p19"/>
          <p:cNvSpPr txBox="1"/>
          <p:nvPr/>
        </p:nvSpPr>
        <p:spPr>
          <a:xfrm>
            <a:off x="759850" y="3371350"/>
            <a:ext cx="4512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mylib.so: undefined reference to `std::__cxx11::foo_bar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x300 more GCC compatibility errors in the output log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B14B118-BE17-214B-AFE6-B4923A67AA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968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But I only have C/C++...</a:t>
            </a:r>
            <a:endParaRPr sz="500"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942075" y="1198124"/>
            <a:ext cx="7259700" cy="29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17150" rIns="17150" bIns="17150" anchor="t" anchorCtr="0">
            <a:noAutofit/>
          </a:bodyPr>
          <a:lstStyle/>
          <a:p>
            <a:pPr marL="127000" marR="0" lvl="0" indent="-139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➔"/>
            </a:pPr>
            <a:r>
              <a:rPr lang="en" b="1" dirty="0" err="1">
                <a:solidFill>
                  <a:srgbClr val="FFFFFF"/>
                </a:solidFill>
              </a:rPr>
              <a:t>AdaCore</a:t>
            </a:r>
            <a:r>
              <a:rPr lang="en" b="1" dirty="0">
                <a:solidFill>
                  <a:srgbClr val="FFFFFF"/>
                </a:solidFill>
              </a:rPr>
              <a:t> is a compiler company</a:t>
            </a:r>
            <a:endParaRPr b="1" dirty="0">
              <a:solidFill>
                <a:srgbClr val="FFFFFF"/>
              </a:solidFill>
            </a:endParaRPr>
          </a:p>
          <a:p>
            <a:pPr marL="127000" marR="0" lvl="0" indent="-139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➔"/>
            </a:pPr>
            <a:r>
              <a:rPr lang="en" b="1" dirty="0">
                <a:solidFill>
                  <a:srgbClr val="FFFFFF"/>
                </a:solidFill>
              </a:rPr>
              <a:t>Expert language support</a:t>
            </a:r>
            <a:endParaRPr b="1" dirty="0">
              <a:solidFill>
                <a:srgbClr val="FFFFFF"/>
              </a:solidFill>
            </a:endParaRPr>
          </a:p>
          <a:p>
            <a:pPr marL="127000" marR="0" lvl="0" indent="-139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➔"/>
            </a:pPr>
            <a:r>
              <a:rPr lang="en" b="1" dirty="0">
                <a:solidFill>
                  <a:srgbClr val="FFFFFF"/>
                </a:solidFill>
              </a:rPr>
              <a:t>Expert compiler support</a:t>
            </a:r>
            <a:endParaRPr b="1" dirty="0">
              <a:solidFill>
                <a:srgbClr val="FFFFFF"/>
              </a:solidFill>
            </a:endParaRPr>
          </a:p>
          <a:p>
            <a:pPr marL="127000" marR="0" lvl="0" indent="-139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➔"/>
            </a:pPr>
            <a:r>
              <a:rPr lang="en" b="1" dirty="0">
                <a:solidFill>
                  <a:srgbClr val="FFFFFF"/>
                </a:solidFill>
              </a:rPr>
              <a:t>Same support guarantees you expect from </a:t>
            </a:r>
            <a:r>
              <a:rPr lang="en" b="1" dirty="0" err="1">
                <a:solidFill>
                  <a:srgbClr val="FFFFFF"/>
                </a:solidFill>
              </a:rPr>
              <a:t>AdaCore</a:t>
            </a:r>
            <a:endParaRPr b="1" dirty="0">
              <a:solidFill>
                <a:srgbClr val="FFFFFF"/>
              </a:solidFill>
            </a:endParaRPr>
          </a:p>
          <a:p>
            <a:pPr marL="127000" marR="0" lvl="0" indent="-139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➔"/>
            </a:pPr>
            <a:r>
              <a:rPr lang="en" b="1" dirty="0">
                <a:solidFill>
                  <a:srgbClr val="FFFFFF"/>
                </a:solidFill>
              </a:rPr>
              <a:t>Up to date language version support</a:t>
            </a:r>
            <a:endParaRPr b="1" dirty="0">
              <a:solidFill>
                <a:srgbClr val="FFFFFF"/>
              </a:solidFill>
            </a:endParaRPr>
          </a:p>
          <a:p>
            <a:pPr marL="914400" marR="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◆"/>
            </a:pPr>
            <a:r>
              <a:rPr lang="en" sz="1800" b="1" dirty="0">
                <a:solidFill>
                  <a:srgbClr val="FFFFFF"/>
                </a:solidFill>
              </a:rPr>
              <a:t>C++17, and C11</a:t>
            </a:r>
            <a:endParaRPr sz="1800" b="1" dirty="0">
              <a:solidFill>
                <a:srgbClr val="FFFFFF"/>
              </a:solidFill>
            </a:endParaRPr>
          </a:p>
          <a:p>
            <a:pPr marL="914400" marR="0" lvl="1" indent="-260350" algn="l" rtl="0">
              <a:spcBef>
                <a:spcPts val="0"/>
              </a:spcBef>
              <a:spcAft>
                <a:spcPts val="0"/>
              </a:spcAft>
              <a:buSzPts val="500"/>
              <a:buChar char="◆"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ED87D-2573-F44B-A6B9-65D0CEE0C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68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942084" y="334217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Platform Support</a:t>
            </a:r>
            <a:endParaRPr sz="500"/>
          </a:p>
        </p:txBody>
      </p:sp>
      <p:graphicFrame>
        <p:nvGraphicFramePr>
          <p:cNvPr id="143" name="Google Shape;143;p21"/>
          <p:cNvGraphicFramePr/>
          <p:nvPr/>
        </p:nvGraphicFramePr>
        <p:xfrm>
          <a:off x="256831" y="1444623"/>
          <a:ext cx="8483200" cy="2476325"/>
        </p:xfrm>
        <a:graphic>
          <a:graphicData uri="http://schemas.openxmlformats.org/drawingml/2006/table">
            <a:tbl>
              <a:tblPr firstRow="1" bandRow="1">
                <a:noFill/>
                <a:tableStyleId>{E5027961-91FA-4B4F-8A63-97FADC6CEDA7}</a:tableStyleId>
              </a:tblPr>
              <a:tblGrid>
                <a:gridCol w="10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Native (x86)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Embedded (PowerPC, ARM, x86, RISCV)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Linux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Windows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Linux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Bare Metal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VxWorks 6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VxWorks 7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Lynx178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FFFFFF"/>
                          </a:solidFill>
                        </a:rPr>
                        <a:t>C++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5" name="Google Shape;145;p21" descr="ملف:Green check.svg - ويكي مصد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4559" y="2923161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 descr="ملف:Green check.svg - ويكي مصد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4220" y="2902475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 descr="ملف:Green check.svg - ويكي مصد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8159" y="2902475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 descr="ملف:Green check.svg - ويكي مصد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3864" y="2912940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 descr="ملف:Green check.svg - ويكي مصد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3137" y="2912940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 descr="ملف:Green check.svg - ويكي مصد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3137" y="3487159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 descr="ملف:Green check.svg - ويكي مصد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1097" y="2902474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 descr="ملف:Green check.svg - ويكي مصد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1097" y="3468426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 descr="ملف:Green check.svg - ويكي مصد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4684" y="2912940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 descr="Deja un comentario Haga click para cancelar su comentario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2235" y="3468426"/>
            <a:ext cx="354846" cy="354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 descr="Deja un comentario Haga click para cancelar su comentario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5722" y="3468426"/>
            <a:ext cx="354846" cy="354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649FEA-4C32-4F41-8504-CF0452EBD1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968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</p:spPr>
      </p:pic>
      <p:pic>
        <p:nvPicPr>
          <p:cNvPr id="18" name="Google Shape;145;p21" descr="ملف:Green check.svg - ويكي مصدر">
            <a:extLst>
              <a:ext uri="{FF2B5EF4-FFF2-40B4-BE49-F238E27FC236}">
                <a16:creationId xmlns:a16="http://schemas.microsoft.com/office/drawing/2014/main" id="{EC387285-FA03-764B-A124-6B9D41FF29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5028" y="3467963"/>
            <a:ext cx="269970" cy="269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GNAT Pro Assurance for C/C++</a:t>
            </a:r>
            <a:endParaRPr sz="500"/>
          </a:p>
        </p:txBody>
      </p:sp>
      <p:sp>
        <p:nvSpPr>
          <p:cNvPr id="162" name="Google Shape;162;p22"/>
          <p:cNvSpPr/>
          <p:nvPr/>
        </p:nvSpPr>
        <p:spPr>
          <a:xfrm>
            <a:off x="1837574" y="3444968"/>
            <a:ext cx="6559200" cy="13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FA8DC"/>
          </a:solidFill>
          <a:ln w="9525" cap="flat" cmpd="sng">
            <a:solidFill>
              <a:srgbClr val="6BC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22"/>
          <p:cNvGrpSpPr/>
          <p:nvPr/>
        </p:nvGrpSpPr>
        <p:grpSpPr>
          <a:xfrm>
            <a:off x="1837521" y="2629246"/>
            <a:ext cx="6558960" cy="1546546"/>
            <a:chOff x="1043608" y="4765335"/>
            <a:chExt cx="6912900" cy="1630002"/>
          </a:xfrm>
        </p:grpSpPr>
        <p:sp>
          <p:nvSpPr>
            <p:cNvPr id="164" name="Google Shape;164;p22"/>
            <p:cNvSpPr/>
            <p:nvPr/>
          </p:nvSpPr>
          <p:spPr>
            <a:xfrm rot="-2244718">
              <a:off x="3969426" y="5203724"/>
              <a:ext cx="1458665" cy="4602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FA8DC"/>
            </a:solidFill>
            <a:ln w="9525" cap="flat" cmpd="sng">
              <a:solidFill>
                <a:srgbClr val="6BC2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4283431" y="5400898"/>
              <a:ext cx="144000" cy="144000"/>
            </a:xfrm>
            <a:prstGeom prst="ellipse">
              <a:avLst/>
            </a:prstGeom>
            <a:solidFill>
              <a:srgbClr val="8EAFCB"/>
            </a:solidFill>
            <a:ln w="9525" cap="flat" cmpd="sng">
              <a:solidFill>
                <a:srgbClr val="6BC2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4612114" y="5152064"/>
              <a:ext cx="144000" cy="144000"/>
            </a:xfrm>
            <a:prstGeom prst="ellipse">
              <a:avLst/>
            </a:prstGeom>
            <a:solidFill>
              <a:srgbClr val="8EAFCB"/>
            </a:solidFill>
            <a:ln w="9525" cap="flat" cmpd="sng">
              <a:solidFill>
                <a:srgbClr val="6BC2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2"/>
            <p:cNvSpPr txBox="1"/>
            <p:nvPr/>
          </p:nvSpPr>
          <p:spPr>
            <a:xfrm>
              <a:off x="4684122" y="5080055"/>
              <a:ext cx="576000" cy="219000"/>
            </a:xfrm>
            <a:prstGeom prst="rect">
              <a:avLst/>
            </a:prstGeom>
            <a:noFill/>
            <a:ln w="9525" cap="flat" cmpd="sng">
              <a:solidFill>
                <a:srgbClr val="6BC2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18.1</a:t>
              </a:r>
              <a:endParaRPr sz="1100"/>
            </a:p>
          </p:txBody>
        </p:sp>
        <p:sp>
          <p:nvSpPr>
            <p:cNvPr id="168" name="Google Shape;168;p22"/>
            <p:cNvSpPr txBox="1"/>
            <p:nvPr/>
          </p:nvSpPr>
          <p:spPr>
            <a:xfrm>
              <a:off x="4427449" y="5339924"/>
              <a:ext cx="576000" cy="219000"/>
            </a:xfrm>
            <a:prstGeom prst="rect">
              <a:avLst/>
            </a:prstGeom>
            <a:noFill/>
            <a:ln w="9525" cap="flat" cmpd="sng">
              <a:solidFill>
                <a:srgbClr val="6BC2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18.0</a:t>
              </a:r>
              <a:endParaRPr sz="1100"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5292080" y="5661248"/>
              <a:ext cx="72000" cy="72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6BC2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2"/>
            <p:cNvSpPr txBox="1"/>
            <p:nvPr/>
          </p:nvSpPr>
          <p:spPr>
            <a:xfrm>
              <a:off x="5004048" y="5733256"/>
              <a:ext cx="648000" cy="219000"/>
            </a:xfrm>
            <a:prstGeom prst="rect">
              <a:avLst/>
            </a:prstGeom>
            <a:noFill/>
            <a:ln w="9525" cap="flat" cmpd="sng">
              <a:solidFill>
                <a:srgbClr val="6BC2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19.0w</a:t>
              </a:r>
              <a:endParaRPr sz="1100"/>
            </a:p>
          </p:txBody>
        </p:sp>
        <p:cxnSp>
          <p:nvCxnSpPr>
            <p:cNvPr id="171" name="Google Shape;171;p22"/>
            <p:cNvCxnSpPr/>
            <p:nvPr/>
          </p:nvCxnSpPr>
          <p:spPr>
            <a:xfrm>
              <a:off x="1043608" y="6165304"/>
              <a:ext cx="69129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rgbClr val="6BC2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" name="Google Shape;172;p22"/>
            <p:cNvCxnSpPr/>
            <p:nvPr/>
          </p:nvCxnSpPr>
          <p:spPr>
            <a:xfrm>
              <a:off x="2555776" y="6093296"/>
              <a:ext cx="0" cy="1440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rgbClr val="6BC2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3" name="Google Shape;173;p22"/>
            <p:cNvCxnSpPr/>
            <p:nvPr/>
          </p:nvCxnSpPr>
          <p:spPr>
            <a:xfrm>
              <a:off x="4283968" y="6093296"/>
              <a:ext cx="0" cy="1440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rgbClr val="6BC2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4" name="Google Shape;174;p22"/>
            <p:cNvCxnSpPr/>
            <p:nvPr/>
          </p:nvCxnSpPr>
          <p:spPr>
            <a:xfrm>
              <a:off x="6156176" y="6093296"/>
              <a:ext cx="0" cy="1440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rgbClr val="6BC2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5" name="Google Shape;175;p22"/>
            <p:cNvSpPr txBox="1"/>
            <p:nvPr/>
          </p:nvSpPr>
          <p:spPr>
            <a:xfrm>
              <a:off x="3131840" y="6176337"/>
              <a:ext cx="648000" cy="219000"/>
            </a:xfrm>
            <a:prstGeom prst="rect">
              <a:avLst/>
            </a:prstGeom>
            <a:noFill/>
            <a:ln w="9525" cap="flat" cmpd="sng">
              <a:solidFill>
                <a:srgbClr val="6BC2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2017</a:t>
              </a:r>
              <a:endParaRPr sz="1100"/>
            </a:p>
          </p:txBody>
        </p:sp>
        <p:sp>
          <p:nvSpPr>
            <p:cNvPr id="176" name="Google Shape;176;p22"/>
            <p:cNvSpPr txBox="1"/>
            <p:nvPr/>
          </p:nvSpPr>
          <p:spPr>
            <a:xfrm>
              <a:off x="4932040" y="6176337"/>
              <a:ext cx="648000" cy="219000"/>
            </a:xfrm>
            <a:prstGeom prst="rect">
              <a:avLst/>
            </a:prstGeom>
            <a:noFill/>
            <a:ln w="9525" cap="flat" cmpd="sng">
              <a:solidFill>
                <a:srgbClr val="6BC2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2018</a:t>
              </a: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2"/>
            <p:cNvSpPr txBox="1"/>
            <p:nvPr/>
          </p:nvSpPr>
          <p:spPr>
            <a:xfrm>
              <a:off x="6732240" y="6176337"/>
              <a:ext cx="648000" cy="219000"/>
            </a:xfrm>
            <a:prstGeom prst="rect">
              <a:avLst/>
            </a:prstGeom>
            <a:noFill/>
            <a:ln w="9525" cap="flat" cmpd="sng">
              <a:solidFill>
                <a:srgbClr val="6BC2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2019</a:t>
              </a:r>
              <a:endParaRPr sz="1100"/>
            </a:p>
          </p:txBody>
        </p:sp>
      </p:grpSp>
      <p:sp>
        <p:nvSpPr>
          <p:cNvPr id="178" name="Google Shape;178;p22"/>
          <p:cNvSpPr/>
          <p:nvPr/>
        </p:nvSpPr>
        <p:spPr>
          <a:xfrm>
            <a:off x="3677397" y="3475809"/>
            <a:ext cx="68400" cy="68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3377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3404098" y="3544134"/>
            <a:ext cx="6150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18.0w</a:t>
            </a:r>
            <a:endParaRPr sz="1100"/>
          </a:p>
        </p:txBody>
      </p:sp>
      <p:sp>
        <p:nvSpPr>
          <p:cNvPr id="180" name="Google Shape;180;p22"/>
          <p:cNvSpPr/>
          <p:nvPr/>
        </p:nvSpPr>
        <p:spPr>
          <a:xfrm>
            <a:off x="5594931" y="2732371"/>
            <a:ext cx="136500" cy="136500"/>
          </a:xfrm>
          <a:prstGeom prst="ellipse">
            <a:avLst/>
          </a:prstGeom>
          <a:solidFill>
            <a:srgbClr val="8EAFCB"/>
          </a:solidFill>
          <a:ln w="9525" cap="flat" cmpd="sng">
            <a:solidFill>
              <a:srgbClr val="3377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5621062" y="2696835"/>
            <a:ext cx="5466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18.2</a:t>
            </a:r>
            <a:endParaRPr sz="1100"/>
          </a:p>
        </p:txBody>
      </p:sp>
      <p:sp>
        <p:nvSpPr>
          <p:cNvPr id="182" name="Google Shape;182;p22"/>
          <p:cNvSpPr/>
          <p:nvPr/>
        </p:nvSpPr>
        <p:spPr>
          <a:xfrm rot="-389982">
            <a:off x="5876000" y="2448215"/>
            <a:ext cx="2451457" cy="582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6436636" y="2483303"/>
            <a:ext cx="136500" cy="136500"/>
          </a:xfrm>
          <a:prstGeom prst="ellipse">
            <a:avLst/>
          </a:prstGeom>
          <a:solidFill>
            <a:srgbClr val="8EAFCB"/>
          </a:solidFill>
          <a:ln w="9525" cap="flat" cmpd="sng">
            <a:solidFill>
              <a:srgbClr val="3377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7166908" y="2396760"/>
            <a:ext cx="136500" cy="136500"/>
          </a:xfrm>
          <a:prstGeom prst="ellipse">
            <a:avLst/>
          </a:prstGeom>
          <a:solidFill>
            <a:srgbClr val="8EAFCB"/>
          </a:solidFill>
          <a:ln w="9525" cap="flat" cmpd="sng">
            <a:solidFill>
              <a:srgbClr val="3377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7773191" y="2317474"/>
            <a:ext cx="136500" cy="136500"/>
          </a:xfrm>
          <a:prstGeom prst="ellipse">
            <a:avLst/>
          </a:prstGeom>
          <a:solidFill>
            <a:srgbClr val="8EAFCB"/>
          </a:solidFill>
          <a:ln w="9525" cap="flat" cmpd="sng">
            <a:solidFill>
              <a:srgbClr val="3377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6387574" y="2561208"/>
            <a:ext cx="5466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18.3</a:t>
            </a: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7048472" y="2495919"/>
            <a:ext cx="5466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18.4</a:t>
            </a:r>
            <a:endParaRPr sz="1100"/>
          </a:p>
        </p:txBody>
      </p:sp>
      <p:sp>
        <p:nvSpPr>
          <p:cNvPr id="188" name="Google Shape;188;p22"/>
          <p:cNvSpPr txBox="1"/>
          <p:nvPr/>
        </p:nvSpPr>
        <p:spPr>
          <a:xfrm>
            <a:off x="7698266" y="2411148"/>
            <a:ext cx="5466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18.5</a:t>
            </a:r>
            <a:endParaRPr sz="1100"/>
          </a:p>
        </p:txBody>
      </p:sp>
      <p:sp>
        <p:nvSpPr>
          <p:cNvPr id="189" name="Google Shape;189;p22"/>
          <p:cNvSpPr/>
          <p:nvPr/>
        </p:nvSpPr>
        <p:spPr>
          <a:xfrm>
            <a:off x="747231" y="1301108"/>
            <a:ext cx="767100" cy="4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FA8DC"/>
          </a:solidFill>
          <a:ln w="9525" cap="flat" cmpd="sng">
            <a:solidFill>
              <a:srgbClr val="6BC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2"/>
          <p:cNvSpPr/>
          <p:nvPr/>
        </p:nvSpPr>
        <p:spPr>
          <a:xfrm>
            <a:off x="757480" y="1655763"/>
            <a:ext cx="767100" cy="4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1673319" y="1196312"/>
            <a:ext cx="6402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Enterprise</a:t>
            </a: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1593594" y="1539203"/>
            <a:ext cx="1010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Assurance (on 18)</a:t>
            </a: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3" name="Google Shape;193;p22"/>
          <p:cNvCxnSpPr/>
          <p:nvPr/>
        </p:nvCxnSpPr>
        <p:spPr>
          <a:xfrm>
            <a:off x="1691945" y="1202075"/>
            <a:ext cx="0" cy="205800"/>
          </a:xfrm>
          <a:prstGeom prst="straightConnector1">
            <a:avLst/>
          </a:prstGeom>
          <a:noFill/>
          <a:ln w="25400" cap="flat" cmpd="sng">
            <a:solidFill>
              <a:srgbClr val="FEE5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4" name="Google Shape;194;p22"/>
          <p:cNvCxnSpPr/>
          <p:nvPr/>
        </p:nvCxnSpPr>
        <p:spPr>
          <a:xfrm>
            <a:off x="1609965" y="1209679"/>
            <a:ext cx="0" cy="465000"/>
          </a:xfrm>
          <a:prstGeom prst="straightConnector1">
            <a:avLst/>
          </a:prstGeom>
          <a:noFill/>
          <a:ln w="25400" cap="flat" cmpd="sng">
            <a:solidFill>
              <a:srgbClr val="FEE59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121B82F1-00C1-AB4F-996D-E602ABAA62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68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GNAT Pro Assurance</a:t>
            </a:r>
            <a:br>
              <a:rPr lang="en" sz="26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26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 solution for long term maintenance</a:t>
            </a:r>
            <a:endParaRPr sz="500"/>
          </a:p>
        </p:txBody>
      </p:sp>
      <p:sp>
        <p:nvSpPr>
          <p:cNvPr id="201" name="Google Shape;201;p23"/>
          <p:cNvSpPr/>
          <p:nvPr/>
        </p:nvSpPr>
        <p:spPr>
          <a:xfrm>
            <a:off x="889350" y="1295399"/>
            <a:ext cx="3488700" cy="3197100"/>
          </a:xfrm>
          <a:prstGeom prst="roundRect">
            <a:avLst>
              <a:gd name="adj" fmla="val 9927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Critical Bug Fixes</a:t>
            </a:r>
            <a:b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lang="en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Silent code generation error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lang="en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False negative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lang="en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Issues hindering production of certification evidence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2" name="Google Shape;202;p23"/>
          <p:cNvSpPr/>
          <p:nvPr/>
        </p:nvSpPr>
        <p:spPr>
          <a:xfrm>
            <a:off x="4765900" y="1295299"/>
            <a:ext cx="3488700" cy="3197100"/>
          </a:xfrm>
          <a:prstGeom prst="roundRect">
            <a:avLst>
              <a:gd name="adj" fmla="val 9927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Active Known Problem Analysis</a:t>
            </a: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lang="en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Analysis of problems identified in other versions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lang="en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Analysis of problems identified in the community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lang="en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Additional categorization and justification material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lang="en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Sustain impact analysis justifications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79848A-0073-F44F-87B4-044AEEE10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68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798</Words>
  <Application>Microsoft Macintosh PowerPoint</Application>
  <PresentationFormat>On-screen Show (16:9)</PresentationFormat>
  <Paragraphs>234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Helvetica Neue Light</vt:lpstr>
      <vt:lpstr>Verdana</vt:lpstr>
      <vt:lpstr>Simple Light</vt:lpstr>
      <vt:lpstr>PowerPoint Presentation</vt:lpstr>
      <vt:lpstr>C/C++</vt:lpstr>
      <vt:lpstr>Why AdaCore and C/C++?  </vt:lpstr>
      <vt:lpstr>PowerPoint Presentation</vt:lpstr>
      <vt:lpstr>But I already have a C/C++ compiler...</vt:lpstr>
      <vt:lpstr>But I only have C/C++...</vt:lpstr>
      <vt:lpstr>Platform Support</vt:lpstr>
      <vt:lpstr>GNAT Pro Assurance for C/C++</vt:lpstr>
      <vt:lpstr>GNAT Pro Assurance A solution for long term maintenance</vt:lpstr>
      <vt:lpstr>GNAT Programming Studio</vt:lpstr>
      <vt:lpstr>GNATcoverage</vt:lpstr>
      <vt:lpstr>GNATstack</vt:lpstr>
      <vt:lpstr>Endianness Specification</vt:lpstr>
      <vt:lpstr>Ada/C++ Exception Propagation</vt:lpstr>
      <vt:lpstr>Mixed Language Build</vt:lpstr>
      <vt:lpstr>Ada &amp; C bindings</vt:lpstr>
      <vt:lpstr>Some more Ada &amp; C bindings</vt:lpstr>
      <vt:lpstr>Using the Binding Generator</vt:lpstr>
      <vt:lpstr>Ada/C++ Inheritance</vt:lpstr>
      <vt:lpstr>Simulink to C Code Generation  QGen </vt:lpstr>
      <vt:lpstr>Ada/SPARK to C Code Generation  GNAT Common Code Generator (CCG)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 Tice</cp:lastModifiedBy>
  <cp:revision>7</cp:revision>
  <dcterms:modified xsi:type="dcterms:W3CDTF">2019-05-07T20:43:44Z</dcterms:modified>
</cp:coreProperties>
</file>