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3" r:id="rId2"/>
  </p:sldMasterIdLst>
  <p:notesMasterIdLst>
    <p:notesMasterId r:id="rId30"/>
  </p:notesMasterIdLst>
  <p:sldIdLst>
    <p:sldId id="256" r:id="rId3"/>
    <p:sldId id="487" r:id="rId4"/>
    <p:sldId id="271" r:id="rId5"/>
    <p:sldId id="275" r:id="rId6"/>
    <p:sldId id="269" r:id="rId7"/>
    <p:sldId id="261" r:id="rId8"/>
    <p:sldId id="493" r:id="rId9"/>
    <p:sldId id="494" r:id="rId10"/>
    <p:sldId id="262" r:id="rId11"/>
    <p:sldId id="259" r:id="rId12"/>
    <p:sldId id="263" r:id="rId13"/>
    <p:sldId id="476" r:id="rId14"/>
    <p:sldId id="492" r:id="rId15"/>
    <p:sldId id="270" r:id="rId16"/>
    <p:sldId id="489" r:id="rId17"/>
    <p:sldId id="264" r:id="rId18"/>
    <p:sldId id="330" r:id="rId19"/>
    <p:sldId id="426" r:id="rId20"/>
    <p:sldId id="479" r:id="rId21"/>
    <p:sldId id="484" r:id="rId22"/>
    <p:sldId id="486" r:id="rId23"/>
    <p:sldId id="490" r:id="rId24"/>
    <p:sldId id="491" r:id="rId25"/>
    <p:sldId id="280" r:id="rId26"/>
    <p:sldId id="272" r:id="rId27"/>
    <p:sldId id="365" r:id="rId28"/>
    <p:sldId id="258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Helvetica Neue Light" panose="020B060402020202020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FD3"/>
    <a:srgbClr val="B5A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81"/>
  </p:normalViewPr>
  <p:slideViewPr>
    <p:cSldViewPr snapToGrid="0">
      <p:cViewPr varScale="1">
        <p:scale>
          <a:sx n="89" d="100"/>
          <a:sy n="89" d="100"/>
        </p:scale>
        <p:origin x="48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db83fcdc0_2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g3db83fcdc0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5D90F-CDD0-8C4B-8EE6-86052C376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9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2d34b68f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2d34b68f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fa61faee8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3fa61faee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5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0d42fbc0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0d42fbc0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a61faee8_1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fa61faee8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2fadb7ddc_0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42fadb7dd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3124e37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3124e37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d5059bda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42d5059bd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2d5059bd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42d5059b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5D90F-CDD0-8C4B-8EE6-86052C376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3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812726" y="2652117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601"/>
            <a:ext cx="7943850" cy="62865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lang="pl-PL" sz="3600" b="1" kern="1200" spc="75" baseline="0" dirty="0" smtClean="0">
                <a:solidFill>
                  <a:schemeClr val="tx1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Headline</a:t>
            </a:r>
            <a:r>
              <a:rPr lang="pl-PL" dirty="0"/>
              <a:t> </a:t>
            </a:r>
            <a:r>
              <a:rPr lang="pl-PL" dirty="0" err="1"/>
              <a:t>Title</a:t>
            </a:r>
            <a:r>
              <a:rPr lang="pl-PL" dirty="0"/>
              <a:t> Here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263652"/>
            <a:ext cx="7943850" cy="400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50" spc="1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Subtext</a:t>
            </a:r>
            <a:endParaRPr lang="pl-PL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720851"/>
            <a:ext cx="7943850" cy="3022600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 marL="1200150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We dominated New York City and east</a:t>
            </a:r>
            <a:r>
              <a:rPr lang="pl-PL" dirty="0"/>
              <a:t> </a:t>
            </a:r>
            <a:r>
              <a:rPr lang="en-US" dirty="0"/>
              <a:t>coast states.</a:t>
            </a:r>
          </a:p>
          <a:p>
            <a:pPr marL="514350" marR="0" lvl="1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a </a:t>
            </a:r>
            <a:r>
              <a:rPr lang="en-US" dirty="0" err="1"/>
              <a:t>subpoint</a:t>
            </a:r>
            <a:endParaRPr lang="en-US" dirty="0"/>
          </a:p>
          <a:p>
            <a:pPr marL="857250" marR="0" lvl="2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the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200150" marR="0" lvl="3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543050" marR="0" lvl="4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More </a:t>
            </a:r>
            <a:r>
              <a:rPr lang="en-US" sz="1200" dirty="0" err="1"/>
              <a:t>subpointing</a:t>
            </a:r>
            <a:endParaRPr lang="en-US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1133673"/>
            <a:ext cx="7955280" cy="13716"/>
          </a:xfrm>
          <a:prstGeom prst="rect">
            <a:avLst/>
          </a:prstGeo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pl-P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74263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5"/>
          <p:cNvSpPr>
            <a:spLocks noGrp="1"/>
          </p:cNvSpPr>
          <p:nvPr>
            <p:ph type="body" sz="quarter" idx="31" hasCustomPrompt="1"/>
          </p:nvPr>
        </p:nvSpPr>
        <p:spPr>
          <a:xfrm>
            <a:off x="1" y="-2"/>
            <a:ext cx="4064000" cy="5143502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pl-PL" dirty="0"/>
              <a:t>    </a:t>
            </a:r>
          </a:p>
        </p:txBody>
      </p:sp>
      <p:sp>
        <p:nvSpPr>
          <p:cNvPr id="4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469899" y="666586"/>
            <a:ext cx="3155950" cy="10072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lang="pl-PL" sz="2700" b="1" kern="1200" spc="75" baseline="0" dirty="0" smtClean="0">
                <a:solidFill>
                  <a:schemeClr val="tx1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Headline</a:t>
            </a:r>
            <a:r>
              <a:rPr lang="pl-PL" dirty="0"/>
              <a:t> </a:t>
            </a:r>
            <a:r>
              <a:rPr lang="pl-PL" dirty="0" err="1"/>
              <a:t>Title</a:t>
            </a:r>
            <a:r>
              <a:rPr lang="pl-PL" dirty="0"/>
              <a:t> Here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469899" y="1843087"/>
            <a:ext cx="3155950" cy="7286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50" spc="1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Subtext</a:t>
            </a:r>
            <a:endParaRPr lang="pl-PL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65650" y="1114352"/>
            <a:ext cx="4102099" cy="29596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18" hasCustomPrompt="1"/>
          </p:nvPr>
        </p:nvSpPr>
        <p:spPr>
          <a:xfrm>
            <a:off x="469899" y="2594172"/>
            <a:ext cx="3155950" cy="2149279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 marL="1200150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We dominated New York City and east</a:t>
            </a:r>
            <a:r>
              <a:rPr lang="pl-PL" dirty="0"/>
              <a:t> </a:t>
            </a:r>
            <a:r>
              <a:rPr lang="en-US" dirty="0"/>
              <a:t>coast states.</a:t>
            </a:r>
          </a:p>
          <a:p>
            <a:pPr marL="514350" marR="0" lvl="1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a </a:t>
            </a:r>
            <a:r>
              <a:rPr lang="en-US" dirty="0" err="1"/>
              <a:t>subpoint</a:t>
            </a:r>
            <a:endParaRPr lang="en-US" dirty="0"/>
          </a:p>
          <a:p>
            <a:pPr marL="857250" marR="0" lvl="2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the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200150" marR="0" lvl="3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543050" marR="0" lvl="4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More </a:t>
            </a:r>
            <a:r>
              <a:rPr lang="en-US" sz="1200" dirty="0" err="1"/>
              <a:t>subpointing</a:t>
            </a:r>
            <a:endParaRPr lang="en-US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32" hasCustomPrompt="1"/>
          </p:nvPr>
        </p:nvSpPr>
        <p:spPr>
          <a:xfrm>
            <a:off x="473202" y="1741325"/>
            <a:ext cx="3154680" cy="13716"/>
          </a:xfrm>
          <a:prstGeom prst="rect">
            <a:avLst/>
          </a:prstGeo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pl-P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4711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812727" y="2652117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436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45295" y="334863"/>
            <a:ext cx="2812852" cy="2102942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5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45295" y="2511474"/>
            <a:ext cx="2812852" cy="216991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807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solidFill>
                  <a:srgbClr val="67BCF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920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45295" y="1366242"/>
            <a:ext cx="2812852" cy="3315147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200"/>
              </a:spcBef>
              <a:defRPr sz="1425"/>
            </a:lvl1pPr>
            <a:lvl2pPr marL="303099" indent="-174512">
              <a:spcBef>
                <a:spcPts val="1200"/>
              </a:spcBef>
              <a:defRPr sz="1425"/>
            </a:lvl2pPr>
            <a:lvl3pPr marL="507887" indent="-174512">
              <a:spcBef>
                <a:spcPts val="1200"/>
              </a:spcBef>
              <a:defRPr sz="1425"/>
            </a:lvl3pPr>
            <a:lvl4pPr marL="674574" indent="-174512">
              <a:spcBef>
                <a:spcPts val="1200"/>
              </a:spcBef>
              <a:defRPr sz="1425"/>
            </a:lvl4pPr>
            <a:lvl5pPr marL="841262" indent="-174512">
              <a:spcBef>
                <a:spcPts val="1200"/>
              </a:spcBef>
              <a:defRPr sz="1425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25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25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25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25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25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498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45295" y="669727"/>
            <a:ext cx="5853410" cy="380404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939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972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0743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597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12726" y="3542854"/>
            <a:ext cx="5518547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812726" y="4319736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063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812726" y="1701105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645295" y="334863"/>
            <a:ext cx="2812852" cy="210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645295" y="2511474"/>
            <a:ext cx="2812852" cy="216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2812852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984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984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984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984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984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1645295" y="669726"/>
            <a:ext cx="5853410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2740"/>
            </a:gs>
            <a:gs pos="100000">
              <a:srgbClr val="040B1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2740"/>
            </a:gs>
            <a:gs pos="100000">
              <a:srgbClr val="040B1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95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95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95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95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95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3A1A-C4A5-7C42-81EC-64FC40C495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techdaysOnDark.png"/>
          <p:cNvPicPr/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69" y="4492445"/>
            <a:ext cx="800930" cy="3408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2912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ransition spd="med"/>
  <p:hf hdr="0" ftr="0" dt="0"/>
  <p:txStyles>
    <p:titleStyle>
      <a:lvl1pPr algn="ctr" defTabSz="219075">
        <a:defRPr sz="2625" b="1" baseline="0">
          <a:solidFill>
            <a:srgbClr val="67BCF9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indent="85725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171450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257175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342900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428625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514350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600075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685800" algn="ctr" defTabSz="219075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228099" indent="-228099" defTabSz="219075">
        <a:spcBef>
          <a:spcPts val="1575"/>
        </a:spcBef>
        <a:buSzPct val="75000"/>
        <a:buChar char="•"/>
        <a:defRPr sz="195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marL="394786" indent="-228099" defTabSz="219075">
        <a:spcBef>
          <a:spcPts val="1575"/>
        </a:spcBef>
        <a:buSzPct val="75000"/>
        <a:buChar char="•"/>
        <a:defRPr sz="195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2pPr>
      <a:lvl3pPr marL="561474" indent="-228099" defTabSz="219075">
        <a:spcBef>
          <a:spcPts val="1575"/>
        </a:spcBef>
        <a:buSzPct val="75000"/>
        <a:buChar char="•"/>
        <a:defRPr sz="195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3pPr>
      <a:lvl4pPr marL="728161" indent="-228099" defTabSz="219075">
        <a:spcBef>
          <a:spcPts val="1575"/>
        </a:spcBef>
        <a:buSzPct val="75000"/>
        <a:buChar char="•"/>
        <a:defRPr sz="195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4pPr>
      <a:lvl5pPr marL="894849" indent="-228099" defTabSz="219075">
        <a:spcBef>
          <a:spcPts val="1575"/>
        </a:spcBef>
        <a:buSzPct val="75000"/>
        <a:buChar char="•"/>
        <a:defRPr sz="195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5pPr>
      <a:lvl6pPr marL="1061536" indent="-228099" defTabSz="219075">
        <a:spcBef>
          <a:spcPts val="1575"/>
        </a:spcBef>
        <a:buSzPct val="75000"/>
        <a:buChar char="•"/>
        <a:defRPr sz="195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1228224" indent="-228099" defTabSz="219075">
        <a:spcBef>
          <a:spcPts val="1575"/>
        </a:spcBef>
        <a:buSzPct val="75000"/>
        <a:buChar char="•"/>
        <a:defRPr sz="195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1394911" indent="-228099" defTabSz="219075">
        <a:spcBef>
          <a:spcPts val="1575"/>
        </a:spcBef>
        <a:buSzPct val="75000"/>
        <a:buChar char="•"/>
        <a:defRPr sz="195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1561599" indent="-228099" defTabSz="219075">
        <a:spcBef>
          <a:spcPts val="1575"/>
        </a:spcBef>
        <a:buSzPct val="75000"/>
        <a:buChar char="•"/>
        <a:defRPr sz="195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85725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71450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57175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42900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28625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14350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00075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685800" algn="ctr" defTabSz="219075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adacore.com/uploads/techPapers/Controlling-Costs-with-Software-Language-Choice-AdaCore-VDC-WP.PDF" TargetMode="Externa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5E820-4AE8-8C41-898D-1AE2DBB6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4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8C95D-EAD8-494E-8164-61A1C6F6D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077" y="1386654"/>
            <a:ext cx="3985846" cy="2370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Libadalang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released with 19</a:t>
            </a: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942075" y="996873"/>
            <a:ext cx="72597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457200" marR="0" lvl="0" indent="-323850" algn="l" rtl="0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●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library that allows users to query/alter data about Ada sources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●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Both low &amp; high level APIs: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○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is the type of this expression?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○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How many references to this variable?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○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Give me the source location of this token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○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Rename this entity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●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Multi-language: Easy binding generation to other languages/ecosystems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○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Today: Python, Ada, C</a:t>
            </a: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●"/>
            </a:pPr>
            <a: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Easy scripting: Be able to create a prototype quickly &amp; interactively</a:t>
            </a:r>
            <a:br>
              <a:rPr lang="en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942084" y="334217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Libadalang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example: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Semantic</a:t>
            </a: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11" name="Google Shape;111;p22"/>
          <p:cNvGraphicFramePr/>
          <p:nvPr/>
        </p:nvGraphicFramePr>
        <p:xfrm>
          <a:off x="1033272" y="929345"/>
          <a:ext cx="7259850" cy="3334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8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F3F3F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Code</a:t>
                      </a:r>
                      <a:endParaRPr b="0">
                        <a:solidFill>
                          <a:srgbClr val="F3F3F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600" marR="68600" marT="34250" marB="34250" anchor="ctr">
                    <a:lnL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28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EFEFE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Outputs</a:t>
                      </a:r>
                      <a:endParaRPr b="0">
                        <a:solidFill>
                          <a:srgbClr val="EFEFE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600" marR="68600" marT="34250" marB="34250">
                    <a:lnL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2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100">
                          <a:solidFill>
                            <a:srgbClr val="F9267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with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Ada.Text_IO;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use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Ada.Text_IO;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procedure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A6E22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Main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function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A6E22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Double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(I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 Integer)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return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Integer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(I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AE81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);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function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A6E22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Double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(I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 Float)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return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Float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(I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AE81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2.0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);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begin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Put_Line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Integer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</a:t>
                      </a:r>
                      <a:r>
                        <a:rPr lang="en" sz="1100">
                          <a:solidFill>
                            <a:srgbClr val="A6E22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Image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(Double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100">
                          <a:solidFill>
                            <a:srgbClr val="AE81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)));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66D9E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end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A6E22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Main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endParaRPr sz="1100">
                        <a:solidFill>
                          <a:srgbClr val="F8F8F2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250" marB="34250">
                    <a:lnL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28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3F3F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function Double (I : Integer) return Integer is (I * 2);</a:t>
                      </a:r>
                      <a:endParaRPr sz="1000">
                        <a:solidFill>
                          <a:srgbClr val="F3F3F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250" marB="34250">
                    <a:lnL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2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1125">
                <a:tc>
                  <a:txBody>
                    <a:bodyPr/>
                    <a:lstStyle/>
                    <a:p>
                      <a:pPr marL="0" marR="228600" lvl="0" indent="0" algn="l" rtl="0">
                        <a:lnSpc>
                          <a:spcPct val="110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double_call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unit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root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find(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r>
                        <a:rPr lang="en" sz="1100">
                          <a:solidFill>
                            <a:srgbClr val="66D9EF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lambda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n: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is_a(lal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CallExpr)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272822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marR="228600" lvl="0" indent="0" algn="l" rtl="0">
                        <a:lnSpc>
                          <a:spcPct val="1107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and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f_name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text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==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E6DB74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'Double'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b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1100">
                          <a:solidFill>
                            <a:srgbClr val="66D9EF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print</a:t>
                      </a: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double_call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f_name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p_referenced_decl</a:t>
                      </a:r>
                      <a:r>
                        <a:rPr lang="en" sz="1100">
                          <a:solidFill>
                            <a:srgbClr val="F9267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100">
                          <a:solidFill>
                            <a:srgbClr val="F8F8F2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text</a:t>
                      </a:r>
                      <a:br>
                        <a:rPr lang="en" sz="1100">
                          <a:solidFill>
                            <a:srgbClr val="333333"/>
                          </a:solidFill>
                          <a:highlight>
                            <a:srgbClr val="272822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endParaRPr sz="1200" i="1">
                        <a:solidFill>
                          <a:srgbClr val="60A0B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250" marB="34250">
                    <a:lnL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28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250" marB="34250">
                    <a:lnL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400" cap="flat" cmpd="sng">
                      <a:solidFill>
                        <a:srgbClr val="2728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2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ight Arrow 39">
            <a:extLst>
              <a:ext uri="{FF2B5EF4-FFF2-40B4-BE49-F238E27FC236}">
                <a16:creationId xmlns:a16="http://schemas.microsoft.com/office/drawing/2014/main" id="{B70C2507-8C00-4757-9391-54EDD7ACC7F4}"/>
              </a:ext>
            </a:extLst>
          </p:cNvPr>
          <p:cNvSpPr/>
          <p:nvPr/>
        </p:nvSpPr>
        <p:spPr bwMode="auto">
          <a:xfrm>
            <a:off x="1152885" y="3270900"/>
            <a:ext cx="7404382" cy="159047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1" name="Group 9">
            <a:extLst>
              <a:ext uri="{FF2B5EF4-FFF2-40B4-BE49-F238E27FC236}">
                <a16:creationId xmlns:a16="http://schemas.microsoft.com/office/drawing/2014/main" id="{2FFA5B4D-1A40-4F8E-B4B3-A3AF6D95AA75}"/>
              </a:ext>
            </a:extLst>
          </p:cNvPr>
          <p:cNvGrpSpPr/>
          <p:nvPr/>
        </p:nvGrpSpPr>
        <p:grpSpPr>
          <a:xfrm>
            <a:off x="1152885" y="2669335"/>
            <a:ext cx="7404382" cy="1476151"/>
            <a:chOff x="1043608" y="5080055"/>
            <a:chExt cx="6912768" cy="1336653"/>
          </a:xfrm>
        </p:grpSpPr>
        <p:sp>
          <p:nvSpPr>
            <p:cNvPr id="72" name="Right Arrow 41">
              <a:extLst>
                <a:ext uri="{FF2B5EF4-FFF2-40B4-BE49-F238E27FC236}">
                  <a16:creationId xmlns:a16="http://schemas.microsoft.com/office/drawing/2014/main" id="{70240584-B9E9-4326-AB5E-B4E00D8E51CF}"/>
                </a:ext>
              </a:extLst>
            </p:cNvPr>
            <p:cNvSpPr/>
            <p:nvPr/>
          </p:nvSpPr>
          <p:spPr bwMode="auto">
            <a:xfrm rot="19355212">
              <a:off x="3969418" y="5203669"/>
              <a:ext cx="1458754" cy="4595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290" tIns="17145" rIns="34290" bIns="17145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675" i="1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Oval 20">
              <a:extLst>
                <a:ext uri="{FF2B5EF4-FFF2-40B4-BE49-F238E27FC236}">
                  <a16:creationId xmlns:a16="http://schemas.microsoft.com/office/drawing/2014/main" id="{74FB807A-0704-4807-82BC-559244617903}"/>
                </a:ext>
              </a:extLst>
            </p:cNvPr>
            <p:cNvSpPr/>
            <p:nvPr/>
          </p:nvSpPr>
          <p:spPr bwMode="auto">
            <a:xfrm>
              <a:off x="4283431" y="5400898"/>
              <a:ext cx="144016" cy="144016"/>
            </a:xfrm>
            <a:prstGeom prst="ellipse">
              <a:avLst/>
            </a:prstGeom>
            <a:solidFill>
              <a:srgbClr val="8EAFCB"/>
            </a:solidFill>
            <a:ln w="9525" cap="flat" cmpd="sng" algn="ctr">
              <a:solidFill>
                <a:srgbClr val="3377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290" tIns="17145" rIns="34290" bIns="17145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675" i="1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4" name="Oval 21">
              <a:extLst>
                <a:ext uri="{FF2B5EF4-FFF2-40B4-BE49-F238E27FC236}">
                  <a16:creationId xmlns:a16="http://schemas.microsoft.com/office/drawing/2014/main" id="{47DCB360-4599-4697-AE67-92C88533EA6E}"/>
                </a:ext>
              </a:extLst>
            </p:cNvPr>
            <p:cNvSpPr/>
            <p:nvPr/>
          </p:nvSpPr>
          <p:spPr bwMode="auto">
            <a:xfrm>
              <a:off x="4612114" y="5152064"/>
              <a:ext cx="144016" cy="144016"/>
            </a:xfrm>
            <a:prstGeom prst="ellipse">
              <a:avLst/>
            </a:prstGeom>
            <a:solidFill>
              <a:srgbClr val="8EAFCB"/>
            </a:solidFill>
            <a:ln w="9525" cap="flat" cmpd="sng" algn="ctr">
              <a:solidFill>
                <a:srgbClr val="3377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290" tIns="17145" rIns="34290" bIns="17145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675" i="1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5" name="TextBox 26">
              <a:extLst>
                <a:ext uri="{FF2B5EF4-FFF2-40B4-BE49-F238E27FC236}">
                  <a16:creationId xmlns:a16="http://schemas.microsoft.com/office/drawing/2014/main" id="{AD753BA8-ACB7-4D73-A620-A796F877BEB0}"/>
                </a:ext>
              </a:extLst>
            </p:cNvPr>
            <p:cNvSpPr txBox="1"/>
            <p:nvPr/>
          </p:nvSpPr>
          <p:spPr>
            <a:xfrm>
              <a:off x="4684122" y="5080055"/>
              <a:ext cx="576064" cy="24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25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19.1</a:t>
              </a:r>
            </a:p>
          </p:txBody>
        </p:sp>
        <p:sp>
          <p:nvSpPr>
            <p:cNvPr id="76" name="TextBox 27">
              <a:extLst>
                <a:ext uri="{FF2B5EF4-FFF2-40B4-BE49-F238E27FC236}">
                  <a16:creationId xmlns:a16="http://schemas.microsoft.com/office/drawing/2014/main" id="{223C3D53-CB52-4AF6-B694-8E8E6D5A73D7}"/>
                </a:ext>
              </a:extLst>
            </p:cNvPr>
            <p:cNvSpPr txBox="1"/>
            <p:nvPr/>
          </p:nvSpPr>
          <p:spPr>
            <a:xfrm>
              <a:off x="4427449" y="5339924"/>
              <a:ext cx="576064" cy="24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25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19.0</a:t>
              </a:r>
            </a:p>
          </p:txBody>
        </p:sp>
        <p:sp>
          <p:nvSpPr>
            <p:cNvPr id="77" name="Oval 30">
              <a:extLst>
                <a:ext uri="{FF2B5EF4-FFF2-40B4-BE49-F238E27FC236}">
                  <a16:creationId xmlns:a16="http://schemas.microsoft.com/office/drawing/2014/main" id="{741F47B6-7DEB-423E-AF78-5F577AA6AD81}"/>
                </a:ext>
              </a:extLst>
            </p:cNvPr>
            <p:cNvSpPr/>
            <p:nvPr/>
          </p:nvSpPr>
          <p:spPr bwMode="auto">
            <a:xfrm>
              <a:off x="5292080" y="5661248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3377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290" tIns="17145" rIns="34290" bIns="17145" numCol="1" rtlCol="0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675" i="1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8" name="TextBox 31">
              <a:extLst>
                <a:ext uri="{FF2B5EF4-FFF2-40B4-BE49-F238E27FC236}">
                  <a16:creationId xmlns:a16="http://schemas.microsoft.com/office/drawing/2014/main" id="{54ACEEDB-EB17-4D43-B913-AB1ED099E599}"/>
                </a:ext>
              </a:extLst>
            </p:cNvPr>
            <p:cNvSpPr txBox="1"/>
            <p:nvPr/>
          </p:nvSpPr>
          <p:spPr>
            <a:xfrm>
              <a:off x="5004048" y="5733256"/>
              <a:ext cx="648072" cy="24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25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20.0w</a:t>
              </a:r>
            </a:p>
          </p:txBody>
        </p:sp>
        <p:cxnSp>
          <p:nvCxnSpPr>
            <p:cNvPr id="79" name="Straight Connector 32">
              <a:extLst>
                <a:ext uri="{FF2B5EF4-FFF2-40B4-BE49-F238E27FC236}">
                  <a16:creationId xmlns:a16="http://schemas.microsoft.com/office/drawing/2014/main" id="{AD65F884-9F61-4C2C-83B0-92B054F2AB82}"/>
                </a:ext>
              </a:extLst>
            </p:cNvPr>
            <p:cNvCxnSpPr/>
            <p:nvPr/>
          </p:nvCxnSpPr>
          <p:spPr bwMode="auto">
            <a:xfrm>
              <a:off x="1043608" y="6165304"/>
              <a:ext cx="69127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1B9D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33">
              <a:extLst>
                <a:ext uri="{FF2B5EF4-FFF2-40B4-BE49-F238E27FC236}">
                  <a16:creationId xmlns:a16="http://schemas.microsoft.com/office/drawing/2014/main" id="{CDF5BAA5-C638-47CF-9209-2BEAFE631538}"/>
                </a:ext>
              </a:extLst>
            </p:cNvPr>
            <p:cNvCxnSpPr/>
            <p:nvPr/>
          </p:nvCxnSpPr>
          <p:spPr bwMode="auto">
            <a:xfrm>
              <a:off x="2555776" y="6093296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1B9D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34">
              <a:extLst>
                <a:ext uri="{FF2B5EF4-FFF2-40B4-BE49-F238E27FC236}">
                  <a16:creationId xmlns:a16="http://schemas.microsoft.com/office/drawing/2014/main" id="{78D3CFD0-6CEE-472E-B782-A32ABF547730}"/>
                </a:ext>
              </a:extLst>
            </p:cNvPr>
            <p:cNvCxnSpPr/>
            <p:nvPr/>
          </p:nvCxnSpPr>
          <p:spPr bwMode="auto">
            <a:xfrm>
              <a:off x="4283968" y="6093296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1B9D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35">
              <a:extLst>
                <a:ext uri="{FF2B5EF4-FFF2-40B4-BE49-F238E27FC236}">
                  <a16:creationId xmlns:a16="http://schemas.microsoft.com/office/drawing/2014/main" id="{898D93E3-56E6-46E7-8558-D30C5FAF2799}"/>
                </a:ext>
              </a:extLst>
            </p:cNvPr>
            <p:cNvCxnSpPr/>
            <p:nvPr/>
          </p:nvCxnSpPr>
          <p:spPr bwMode="auto">
            <a:xfrm>
              <a:off x="6156176" y="6093296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1B9D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36">
              <a:extLst>
                <a:ext uri="{FF2B5EF4-FFF2-40B4-BE49-F238E27FC236}">
                  <a16:creationId xmlns:a16="http://schemas.microsoft.com/office/drawing/2014/main" id="{AE32EA17-A31B-4D5E-9088-0162292E261C}"/>
                </a:ext>
              </a:extLst>
            </p:cNvPr>
            <p:cNvSpPr txBox="1"/>
            <p:nvPr/>
          </p:nvSpPr>
          <p:spPr>
            <a:xfrm>
              <a:off x="3131840" y="6176337"/>
              <a:ext cx="648072" cy="24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2019</a:t>
              </a:r>
            </a:p>
          </p:txBody>
        </p:sp>
        <p:sp>
          <p:nvSpPr>
            <p:cNvPr id="84" name="TextBox 37">
              <a:extLst>
                <a:ext uri="{FF2B5EF4-FFF2-40B4-BE49-F238E27FC236}">
                  <a16:creationId xmlns:a16="http://schemas.microsoft.com/office/drawing/2014/main" id="{F91F4011-FA97-45D5-8A01-2F7BFB414840}"/>
                </a:ext>
              </a:extLst>
            </p:cNvPr>
            <p:cNvSpPr txBox="1"/>
            <p:nvPr/>
          </p:nvSpPr>
          <p:spPr>
            <a:xfrm>
              <a:off x="4932040" y="6176337"/>
              <a:ext cx="648072" cy="24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2020</a:t>
              </a:r>
            </a:p>
          </p:txBody>
        </p:sp>
        <p:sp>
          <p:nvSpPr>
            <p:cNvPr id="85" name="TextBox 38">
              <a:extLst>
                <a:ext uri="{FF2B5EF4-FFF2-40B4-BE49-F238E27FC236}">
                  <a16:creationId xmlns:a16="http://schemas.microsoft.com/office/drawing/2014/main" id="{3EE669DB-9427-4415-AB33-20CB56B4BDB9}"/>
                </a:ext>
              </a:extLst>
            </p:cNvPr>
            <p:cNvSpPr txBox="1"/>
            <p:nvPr/>
          </p:nvSpPr>
          <p:spPr>
            <a:xfrm>
              <a:off x="6732240" y="6176337"/>
              <a:ext cx="648072" cy="24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5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2021</a:t>
              </a:r>
            </a:p>
          </p:txBody>
        </p:sp>
      </p:grpSp>
      <p:sp>
        <p:nvSpPr>
          <p:cNvPr id="86" name="Oval 30">
            <a:extLst>
              <a:ext uri="{FF2B5EF4-FFF2-40B4-BE49-F238E27FC236}">
                <a16:creationId xmlns:a16="http://schemas.microsoft.com/office/drawing/2014/main" id="{6913C0F2-1B3C-4C83-9FED-B14D521A4ABB}"/>
              </a:ext>
            </a:extLst>
          </p:cNvPr>
          <p:cNvSpPr/>
          <p:nvPr/>
        </p:nvSpPr>
        <p:spPr bwMode="auto">
          <a:xfrm>
            <a:off x="3229783" y="3306797"/>
            <a:ext cx="77129" cy="7952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377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7" name="TextBox 31">
            <a:extLst>
              <a:ext uri="{FF2B5EF4-FFF2-40B4-BE49-F238E27FC236}">
                <a16:creationId xmlns:a16="http://schemas.microsoft.com/office/drawing/2014/main" id="{91ABB9C6-7479-4662-BBA7-25F07DD13972}"/>
              </a:ext>
            </a:extLst>
          </p:cNvPr>
          <p:cNvSpPr txBox="1"/>
          <p:nvPr/>
        </p:nvSpPr>
        <p:spPr>
          <a:xfrm>
            <a:off x="2921267" y="3386320"/>
            <a:ext cx="69416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2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19.0w</a:t>
            </a:r>
          </a:p>
        </p:txBody>
      </p:sp>
      <p:sp>
        <p:nvSpPr>
          <p:cNvPr id="88" name="Oval 21">
            <a:extLst>
              <a:ext uri="{FF2B5EF4-FFF2-40B4-BE49-F238E27FC236}">
                <a16:creationId xmlns:a16="http://schemas.microsoft.com/office/drawing/2014/main" id="{C2B74E11-3451-4BFE-A71D-B7AD3336EB77}"/>
              </a:ext>
            </a:extLst>
          </p:cNvPr>
          <p:cNvSpPr/>
          <p:nvPr/>
        </p:nvSpPr>
        <p:spPr bwMode="auto">
          <a:xfrm>
            <a:off x="5394405" y="2441512"/>
            <a:ext cx="154258" cy="159046"/>
          </a:xfrm>
          <a:prstGeom prst="ellipse">
            <a:avLst/>
          </a:prstGeom>
          <a:solidFill>
            <a:srgbClr val="8EAFCB"/>
          </a:solidFill>
          <a:ln w="9525" cap="flat" cmpd="sng" algn="ctr">
            <a:solidFill>
              <a:srgbClr val="3377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9" name="TextBox 26">
            <a:extLst>
              <a:ext uri="{FF2B5EF4-FFF2-40B4-BE49-F238E27FC236}">
                <a16:creationId xmlns:a16="http://schemas.microsoft.com/office/drawing/2014/main" id="{C10A09B0-BDC0-4D28-B0B2-81522DDC65C6}"/>
              </a:ext>
            </a:extLst>
          </p:cNvPr>
          <p:cNvSpPr txBox="1"/>
          <p:nvPr/>
        </p:nvSpPr>
        <p:spPr>
          <a:xfrm>
            <a:off x="5416792" y="2352752"/>
            <a:ext cx="61703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2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19.2</a:t>
            </a:r>
          </a:p>
        </p:txBody>
      </p:sp>
      <p:sp>
        <p:nvSpPr>
          <p:cNvPr id="90" name="Right Arrow 41">
            <a:extLst>
              <a:ext uri="{FF2B5EF4-FFF2-40B4-BE49-F238E27FC236}">
                <a16:creationId xmlns:a16="http://schemas.microsoft.com/office/drawing/2014/main" id="{186C1434-F6FE-4DED-B032-94B0016B5F31}"/>
              </a:ext>
            </a:extLst>
          </p:cNvPr>
          <p:cNvSpPr/>
          <p:nvPr/>
        </p:nvSpPr>
        <p:spPr bwMode="auto">
          <a:xfrm rot="21210032">
            <a:off x="5711707" y="2110774"/>
            <a:ext cx="2767594" cy="6811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1" name="Oval 21">
            <a:extLst>
              <a:ext uri="{FF2B5EF4-FFF2-40B4-BE49-F238E27FC236}">
                <a16:creationId xmlns:a16="http://schemas.microsoft.com/office/drawing/2014/main" id="{833C4219-11CB-4A66-9D20-4F06737A1019}"/>
              </a:ext>
            </a:extLst>
          </p:cNvPr>
          <p:cNvSpPr/>
          <p:nvPr/>
        </p:nvSpPr>
        <p:spPr bwMode="auto">
          <a:xfrm>
            <a:off x="6344571" y="2151623"/>
            <a:ext cx="154258" cy="159046"/>
          </a:xfrm>
          <a:prstGeom prst="ellipse">
            <a:avLst/>
          </a:prstGeom>
          <a:solidFill>
            <a:srgbClr val="8EAFCB"/>
          </a:solidFill>
          <a:ln w="9525" cap="flat" cmpd="sng" algn="ctr">
            <a:solidFill>
              <a:srgbClr val="3377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" name="Oval 21">
            <a:extLst>
              <a:ext uri="{FF2B5EF4-FFF2-40B4-BE49-F238E27FC236}">
                <a16:creationId xmlns:a16="http://schemas.microsoft.com/office/drawing/2014/main" id="{A831D31B-DF3D-43ED-8764-C84EF571C3D9}"/>
              </a:ext>
            </a:extLst>
          </p:cNvPr>
          <p:cNvSpPr/>
          <p:nvPr/>
        </p:nvSpPr>
        <p:spPr bwMode="auto">
          <a:xfrm>
            <a:off x="7168944" y="2050896"/>
            <a:ext cx="154258" cy="159046"/>
          </a:xfrm>
          <a:prstGeom prst="ellipse">
            <a:avLst/>
          </a:prstGeom>
          <a:solidFill>
            <a:srgbClr val="8EAFCB"/>
          </a:solidFill>
          <a:ln w="9525" cap="flat" cmpd="sng" algn="ctr">
            <a:solidFill>
              <a:srgbClr val="3377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Oval 21">
            <a:extLst>
              <a:ext uri="{FF2B5EF4-FFF2-40B4-BE49-F238E27FC236}">
                <a16:creationId xmlns:a16="http://schemas.microsoft.com/office/drawing/2014/main" id="{86FBC176-8248-4562-831C-AF8921167884}"/>
              </a:ext>
            </a:extLst>
          </p:cNvPr>
          <p:cNvSpPr/>
          <p:nvPr/>
        </p:nvSpPr>
        <p:spPr bwMode="auto">
          <a:xfrm>
            <a:off x="7853352" y="1958615"/>
            <a:ext cx="154258" cy="159046"/>
          </a:xfrm>
          <a:prstGeom prst="ellipse">
            <a:avLst/>
          </a:prstGeom>
          <a:solidFill>
            <a:srgbClr val="8EAFCB"/>
          </a:solidFill>
          <a:ln w="9525" cap="flat" cmpd="sng" algn="ctr">
            <a:solidFill>
              <a:srgbClr val="3377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4" name="TextBox 26">
            <a:extLst>
              <a:ext uri="{FF2B5EF4-FFF2-40B4-BE49-F238E27FC236}">
                <a16:creationId xmlns:a16="http://schemas.microsoft.com/office/drawing/2014/main" id="{57178122-9977-4811-B9CC-FC20EA355FF5}"/>
              </a:ext>
            </a:extLst>
          </p:cNvPr>
          <p:cNvSpPr txBox="1"/>
          <p:nvPr/>
        </p:nvSpPr>
        <p:spPr>
          <a:xfrm>
            <a:off x="6289187" y="2242296"/>
            <a:ext cx="61703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2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19.3</a:t>
            </a:r>
          </a:p>
        </p:txBody>
      </p:sp>
      <p:sp>
        <p:nvSpPr>
          <p:cNvPr id="95" name="TextBox 26">
            <a:extLst>
              <a:ext uri="{FF2B5EF4-FFF2-40B4-BE49-F238E27FC236}">
                <a16:creationId xmlns:a16="http://schemas.microsoft.com/office/drawing/2014/main" id="{7A7D544B-F335-4581-8E2F-DF5021BCB5E3}"/>
              </a:ext>
            </a:extLst>
          </p:cNvPr>
          <p:cNvSpPr txBox="1"/>
          <p:nvPr/>
        </p:nvSpPr>
        <p:spPr>
          <a:xfrm>
            <a:off x="7035247" y="2166306"/>
            <a:ext cx="61703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2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19.4</a:t>
            </a:r>
          </a:p>
        </p:txBody>
      </p:sp>
      <p:sp>
        <p:nvSpPr>
          <p:cNvPr id="96" name="TextBox 26">
            <a:extLst>
              <a:ext uri="{FF2B5EF4-FFF2-40B4-BE49-F238E27FC236}">
                <a16:creationId xmlns:a16="http://schemas.microsoft.com/office/drawing/2014/main" id="{2F5EEE44-25A4-4261-9CCB-4DE133AA8EC0}"/>
              </a:ext>
            </a:extLst>
          </p:cNvPr>
          <p:cNvSpPr txBox="1"/>
          <p:nvPr/>
        </p:nvSpPr>
        <p:spPr>
          <a:xfrm>
            <a:off x="7768771" y="2067642"/>
            <a:ext cx="61703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2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19.5</a:t>
            </a:r>
          </a:p>
        </p:txBody>
      </p:sp>
      <p:sp>
        <p:nvSpPr>
          <p:cNvPr id="97" name="Right Arrow 41">
            <a:extLst>
              <a:ext uri="{FF2B5EF4-FFF2-40B4-BE49-F238E27FC236}">
                <a16:creationId xmlns:a16="http://schemas.microsoft.com/office/drawing/2014/main" id="{D7C6B768-12C9-4956-B9BD-AAC730910F67}"/>
              </a:ext>
            </a:extLst>
          </p:cNvPr>
          <p:cNvSpPr/>
          <p:nvPr/>
        </p:nvSpPr>
        <p:spPr bwMode="auto">
          <a:xfrm>
            <a:off x="711752" y="1561917"/>
            <a:ext cx="865833" cy="5075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8" name="Right Arrow 41">
            <a:extLst>
              <a:ext uri="{FF2B5EF4-FFF2-40B4-BE49-F238E27FC236}">
                <a16:creationId xmlns:a16="http://schemas.microsoft.com/office/drawing/2014/main" id="{A7DA7251-685C-4198-AEF2-F2B356743458}"/>
              </a:ext>
            </a:extLst>
          </p:cNvPr>
          <p:cNvSpPr/>
          <p:nvPr/>
        </p:nvSpPr>
        <p:spPr bwMode="auto">
          <a:xfrm>
            <a:off x="723323" y="1974698"/>
            <a:ext cx="865833" cy="5075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sz="675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9" name="TextBox 31">
            <a:extLst>
              <a:ext uri="{FF2B5EF4-FFF2-40B4-BE49-F238E27FC236}">
                <a16:creationId xmlns:a16="http://schemas.microsoft.com/office/drawing/2014/main" id="{1AA52A11-4FD8-4FAE-91D7-89D311C6D2AB}"/>
              </a:ext>
            </a:extLst>
          </p:cNvPr>
          <p:cNvSpPr txBox="1"/>
          <p:nvPr/>
        </p:nvSpPr>
        <p:spPr>
          <a:xfrm>
            <a:off x="1757176" y="1439945"/>
            <a:ext cx="112871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2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Enterprise</a:t>
            </a:r>
          </a:p>
        </p:txBody>
      </p:sp>
      <p:sp>
        <p:nvSpPr>
          <p:cNvPr id="100" name="TextBox 31">
            <a:extLst>
              <a:ext uri="{FF2B5EF4-FFF2-40B4-BE49-F238E27FC236}">
                <a16:creationId xmlns:a16="http://schemas.microsoft.com/office/drawing/2014/main" id="{C7345538-D6A0-43A6-99D4-D1AE88FE5794}"/>
              </a:ext>
            </a:extLst>
          </p:cNvPr>
          <p:cNvSpPr txBox="1"/>
          <p:nvPr/>
        </p:nvSpPr>
        <p:spPr>
          <a:xfrm>
            <a:off x="1667175" y="1839036"/>
            <a:ext cx="137417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2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Assurance (on 19)</a:t>
            </a:r>
          </a:p>
        </p:txBody>
      </p:sp>
      <p:cxnSp>
        <p:nvCxnSpPr>
          <p:cNvPr id="101" name="Connecteur droit 37">
            <a:extLst>
              <a:ext uri="{FF2B5EF4-FFF2-40B4-BE49-F238E27FC236}">
                <a16:creationId xmlns:a16="http://schemas.microsoft.com/office/drawing/2014/main" id="{C484A431-C444-4CDB-8C8A-ED099013D4B4}"/>
              </a:ext>
            </a:extLst>
          </p:cNvPr>
          <p:cNvCxnSpPr/>
          <p:nvPr/>
        </p:nvCxnSpPr>
        <p:spPr>
          <a:xfrm>
            <a:off x="1778201" y="1446653"/>
            <a:ext cx="0" cy="239614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" name="Connecteur droit 38">
            <a:extLst>
              <a:ext uri="{FF2B5EF4-FFF2-40B4-BE49-F238E27FC236}">
                <a16:creationId xmlns:a16="http://schemas.microsoft.com/office/drawing/2014/main" id="{FF5FAD8C-C692-4A42-A98F-D4E9DBAE98CF}"/>
              </a:ext>
            </a:extLst>
          </p:cNvPr>
          <p:cNvCxnSpPr/>
          <p:nvPr/>
        </p:nvCxnSpPr>
        <p:spPr>
          <a:xfrm>
            <a:off x="1685657" y="1455503"/>
            <a:ext cx="1" cy="541043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5" name="Google Shape;142;p21">
            <a:extLst>
              <a:ext uri="{FF2B5EF4-FFF2-40B4-BE49-F238E27FC236}">
                <a16:creationId xmlns:a16="http://schemas.microsoft.com/office/drawing/2014/main" id="{04EF43F5-EC64-4C8A-9B00-F95BD0478A8D}"/>
              </a:ext>
            </a:extLst>
          </p:cNvPr>
          <p:cNvSpPr txBox="1">
            <a:spLocks/>
          </p:cNvSpPr>
          <p:nvPr/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Assurance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73788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Other GNAT Highlights</a:t>
            </a:r>
            <a:endParaRPr sz="2600" b="1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Spectre V2 mitigation (</a:t>
            </a:r>
            <a:r>
              <a:rPr lang="en" sz="1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-mindirect-branch</a:t>
            </a: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" sz="1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-mfunction-return</a:t>
            </a: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switches)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Link time speedup on Windows for large executables with multiple DLLs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Full Ada 2012 syntax for C/C++ binding produced by -fdump-ada-spec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suppression of access-before-elaboration checks and warnings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AWS improvements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Enhanced interoperability with Apache CXF for document/literal WSDL and generated SOAP messages.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session handling security by using a configurable private hash.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FA7D-10A5-4B3D-9C8D-C0F6D2E2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</a:t>
            </a:r>
          </a:p>
        </p:txBody>
      </p:sp>
    </p:spTree>
    <p:extLst>
      <p:ext uri="{BB962C8B-B14F-4D97-AF65-F5344CB8AC3E}">
        <p14:creationId xmlns:p14="http://schemas.microsoft.com/office/powerpoint/2010/main" val="129146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CodePeer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Web Interface</a:t>
            </a:r>
            <a:endParaRPr sz="500" dirty="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500" y="879540"/>
            <a:ext cx="6110132" cy="395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CodePeer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Entry Level</a:t>
            </a:r>
            <a:endParaRPr sz="500" dirty="0"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Level 0 with lal checkers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default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few false positives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fast analysis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Will allow users to write their own checkers in the future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>
          <a:xfrm>
            <a:off x="1" y="-2"/>
            <a:ext cx="5071730" cy="51435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7362" y="325788"/>
            <a:ext cx="3692747" cy="1007269"/>
          </a:xfrm>
        </p:spPr>
        <p:txBody>
          <a:bodyPr/>
          <a:lstStyle/>
          <a:p>
            <a:r>
              <a:rPr lang="en-US" dirty="0"/>
              <a:t>SPARK 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7361" y="1538567"/>
            <a:ext cx="3756543" cy="728663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SPARK is a software development technology specifically designed for engineering high-reliability applications.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37361" y="2472740"/>
            <a:ext cx="3756543" cy="2278685"/>
          </a:xfrm>
        </p:spPr>
        <p:txBody>
          <a:bodyPr/>
          <a:lstStyle/>
          <a:p>
            <a:r>
              <a:rPr lang="en-US" dirty="0"/>
              <a:t>A formally-defined programming language supporting static analysis</a:t>
            </a:r>
          </a:p>
          <a:p>
            <a:endParaRPr lang="en-US" dirty="0"/>
          </a:p>
          <a:p>
            <a:r>
              <a:rPr lang="en-US" dirty="0"/>
              <a:t>Plus a set of tools to perform those analyses</a:t>
            </a:r>
          </a:p>
          <a:p>
            <a:endParaRPr lang="en-US" dirty="0"/>
          </a:p>
          <a:p>
            <a:r>
              <a:rPr lang="en-US" dirty="0"/>
              <a:t>Based on statically provable contracts + testing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640664" y="1400527"/>
            <a:ext cx="3753240" cy="3428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02" y="1220750"/>
            <a:ext cx="2701999" cy="27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3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>
          <a:xfrm>
            <a:off x="1" y="-2"/>
            <a:ext cx="5071730" cy="51435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7362" y="325788"/>
            <a:ext cx="3692747" cy="1007269"/>
          </a:xfrm>
        </p:spPr>
        <p:txBody>
          <a:bodyPr/>
          <a:lstStyle/>
          <a:p>
            <a:r>
              <a:rPr lang="en-US" sz="2400" dirty="0"/>
              <a:t>SPARK 2014 plans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7361" y="1538567"/>
            <a:ext cx="3756543" cy="728663"/>
          </a:xfrm>
        </p:spPr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37361" y="2472740"/>
            <a:ext cx="3756543" cy="2278685"/>
          </a:xfrm>
        </p:spPr>
        <p:txBody>
          <a:bodyPr/>
          <a:lstStyle/>
          <a:p>
            <a:r>
              <a:rPr lang="en-US" dirty="0"/>
              <a:t>Support for access types</a:t>
            </a:r>
          </a:p>
          <a:p>
            <a:endParaRPr lang="en-US" dirty="0"/>
          </a:p>
          <a:p>
            <a:r>
              <a:rPr lang="en-US" dirty="0"/>
              <a:t>Fine grain initialization proof</a:t>
            </a:r>
          </a:p>
          <a:p>
            <a:endParaRPr lang="en-US" dirty="0"/>
          </a:p>
          <a:p>
            <a:r>
              <a:rPr lang="en-US" dirty="0"/>
              <a:t>Improvements to counter-examples</a:t>
            </a:r>
          </a:p>
          <a:p>
            <a:endParaRPr lang="en-US" dirty="0"/>
          </a:p>
          <a:p>
            <a:r>
              <a:rPr lang="en-US" dirty="0"/>
              <a:t>ISO-26262 (Automotive) qualification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640664" y="1400527"/>
            <a:ext cx="3753240" cy="3428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02" y="1220750"/>
            <a:ext cx="2701999" cy="27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4B84-13B4-451C-AF35-51135E3A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41224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BFDA-F1E8-443C-A7B9-D776AA0E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&amp; Roadmap</a:t>
            </a:r>
          </a:p>
        </p:txBody>
      </p:sp>
    </p:spTree>
    <p:extLst>
      <p:ext uri="{BB962C8B-B14F-4D97-AF65-F5344CB8AC3E}">
        <p14:creationId xmlns:p14="http://schemas.microsoft.com/office/powerpoint/2010/main" val="162763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0;p22">
            <a:extLst>
              <a:ext uri="{FF2B5EF4-FFF2-40B4-BE49-F238E27FC236}">
                <a16:creationId xmlns:a16="http://schemas.microsoft.com/office/drawing/2014/main" id="{626757EA-FEE4-4526-BF2D-BA6519A845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600" r="19133" b="60134"/>
          <a:stretch/>
        </p:blipFill>
        <p:spPr>
          <a:xfrm>
            <a:off x="136438" y="2122796"/>
            <a:ext cx="4280688" cy="209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22">
            <a:extLst>
              <a:ext uri="{FF2B5EF4-FFF2-40B4-BE49-F238E27FC236}">
                <a16:creationId xmlns:a16="http://schemas.microsoft.com/office/drawing/2014/main" id="{262CFF10-C9A2-4852-AF16-C05C5165AE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273" r="15774" b="60942"/>
          <a:stretch/>
        </p:blipFill>
        <p:spPr>
          <a:xfrm>
            <a:off x="4387513" y="2122798"/>
            <a:ext cx="4666283" cy="20911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2;p21">
            <a:extLst>
              <a:ext uri="{FF2B5EF4-FFF2-40B4-BE49-F238E27FC236}">
                <a16:creationId xmlns:a16="http://schemas.microsoft.com/office/drawing/2014/main" id="{A4CDD59A-EB27-46FC-8AAE-DA03B203BA0A}"/>
              </a:ext>
            </a:extLst>
          </p:cNvPr>
          <p:cNvSpPr txBox="1">
            <a:spLocks/>
          </p:cNvSpPr>
          <p:nvPr/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Mentorships</a:t>
            </a:r>
            <a:b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Technology Adoption Services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55359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D04A-B2B0-48BE-9B28-3474A5EF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lab</a:t>
            </a:r>
          </a:p>
        </p:txBody>
      </p:sp>
    </p:spTree>
    <p:extLst>
      <p:ext uri="{BB962C8B-B14F-4D97-AF65-F5344CB8AC3E}">
        <p14:creationId xmlns:p14="http://schemas.microsoft.com/office/powerpoint/2010/main" val="88258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99FEA2-A4A2-410C-86F6-2AD9B57FEA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248" y="1643939"/>
          <a:ext cx="2474907" cy="2316483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4969">
                  <a:extLst>
                    <a:ext uri="{9D8B030D-6E8A-4147-A177-3AD203B41FA5}">
                      <a16:colId xmlns:a16="http://schemas.microsoft.com/office/drawing/2014/main" val="3358809237"/>
                    </a:ext>
                  </a:extLst>
                </a:gridCol>
                <a:gridCol w="824969">
                  <a:extLst>
                    <a:ext uri="{9D8B030D-6E8A-4147-A177-3AD203B41FA5}">
                      <a16:colId xmlns:a16="http://schemas.microsoft.com/office/drawing/2014/main" val="389359245"/>
                    </a:ext>
                  </a:extLst>
                </a:gridCol>
                <a:gridCol w="824969">
                  <a:extLst>
                    <a:ext uri="{9D8B030D-6E8A-4147-A177-3AD203B41FA5}">
                      <a16:colId xmlns:a16="http://schemas.microsoft.com/office/drawing/2014/main" val="1270760999"/>
                    </a:ext>
                  </a:extLst>
                </a:gridCol>
              </a:tblGrid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22524"/>
                  </a:ext>
                </a:extLst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24393"/>
                  </a:ext>
                </a:extLst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500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5E1E91-0044-4920-9436-D7D71C9A6F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08839" y="1601043"/>
          <a:ext cx="3601150" cy="2359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23">
                  <a:extLst>
                    <a:ext uri="{9D8B030D-6E8A-4147-A177-3AD203B41FA5}">
                      <a16:colId xmlns:a16="http://schemas.microsoft.com/office/drawing/2014/main" val="41281594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79599731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323037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20114148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41452876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9747008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77500924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0971533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94785130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90279089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3702677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54633664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75582853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3761736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07524448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195482605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8500586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05983361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4470221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76051415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4132980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618950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42598837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3162251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7271904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5114680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40216635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50725253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2418154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04962008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6973863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60680188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5808978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9526596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44488131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5501189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37564249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5135940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77917763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963996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38103093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42767921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28851449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26878426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1168589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72230052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91391672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69359173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2968567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55725061"/>
                    </a:ext>
                  </a:extLst>
                </a:gridCol>
              </a:tblGrid>
              <a:tr h="4718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5199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5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2761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5771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8101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4051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8437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67546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9944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0667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886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0965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3295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4010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89256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1279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2070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2657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3305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256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8017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97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0857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5147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767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3979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3187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0555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2134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0751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3344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3360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9007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761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7085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7638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3841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0426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8597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3603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9623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2292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564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159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0717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8137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8114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31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6143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7220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9D621AD-FCEA-49BF-A683-954C206519D4}"/>
              </a:ext>
            </a:extLst>
          </p:cNvPr>
          <p:cNvGrpSpPr/>
          <p:nvPr/>
        </p:nvGrpSpPr>
        <p:grpSpPr>
          <a:xfrm>
            <a:off x="2990503" y="1967843"/>
            <a:ext cx="2196176" cy="1682585"/>
            <a:chOff x="4422147" y="3178002"/>
            <a:chExt cx="2196176" cy="168258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F375F1-FDBA-41EE-9D29-6718FFF8EF0F}"/>
                </a:ext>
              </a:extLst>
            </p:cNvPr>
            <p:cNvCxnSpPr>
              <a:cxnSpLocks/>
            </p:cNvCxnSpPr>
            <p:nvPr/>
          </p:nvCxnSpPr>
          <p:spPr>
            <a:xfrm>
              <a:off x="4422148" y="3178002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F86D83-4B36-42D1-A041-C84708992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147" y="3360675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CB00F17-AC4E-488F-BC63-058C85141754}"/>
                </a:ext>
              </a:extLst>
            </p:cNvPr>
            <p:cNvCxnSpPr>
              <a:cxnSpLocks/>
            </p:cNvCxnSpPr>
            <p:nvPr/>
          </p:nvCxnSpPr>
          <p:spPr>
            <a:xfrm>
              <a:off x="4422148" y="4665802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A2A7DD5-75CA-4240-B25A-AD5D85E3D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147" y="4860587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013A08-378F-41AE-9F4F-5FBF7B207E50}"/>
                </a:ext>
              </a:extLst>
            </p:cNvPr>
            <p:cNvSpPr txBox="1"/>
            <p:nvPr/>
          </p:nvSpPr>
          <p:spPr>
            <a:xfrm>
              <a:off x="4833258" y="3694780"/>
              <a:ext cx="1643541" cy="70788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Offload computations</a:t>
              </a:r>
            </a:p>
          </p:txBody>
        </p:sp>
      </p:grpSp>
      <p:sp>
        <p:nvSpPr>
          <p:cNvPr id="14" name="Google Shape;142;p21">
            <a:extLst>
              <a:ext uri="{FF2B5EF4-FFF2-40B4-BE49-F238E27FC236}">
                <a16:creationId xmlns:a16="http://schemas.microsoft.com/office/drawing/2014/main" id="{167D5479-E803-46D6-BF61-9A86A2031B93}"/>
              </a:ext>
            </a:extLst>
          </p:cNvPr>
          <p:cNvSpPr txBox="1">
            <a:spLocks/>
          </p:cNvSpPr>
          <p:nvPr/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and GPUs (1/2)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2792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19F771-1ED3-428F-A9A0-510681A4916E}"/>
              </a:ext>
            </a:extLst>
          </p:cNvPr>
          <p:cNvSpPr/>
          <p:nvPr/>
        </p:nvSpPr>
        <p:spPr>
          <a:xfrm>
            <a:off x="240577" y="1415788"/>
            <a:ext cx="6351380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</a:rPr>
              <a:t>procedure</a:t>
            </a:r>
            <a:r>
              <a:rPr lang="en-US" sz="1050" dirty="0">
                <a:latin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</a:rPr>
              <a:t>Test_Cuda</a:t>
            </a:r>
            <a:r>
              <a:rPr lang="en-US" sz="1050" dirty="0">
                <a:latin typeface="Courier New" panose="02070309020205020404" pitchFamily="49" charset="0"/>
              </a:rPr>
              <a:t> </a:t>
            </a:r>
          </a:p>
          <a:p>
            <a:r>
              <a:rPr lang="en-US" sz="1050" dirty="0">
                <a:latin typeface="Courier New" panose="02070309020205020404" pitchFamily="49" charset="0"/>
              </a:rPr>
              <a:t>   (A : </a:t>
            </a:r>
            <a:r>
              <a:rPr lang="en-US" sz="1050" dirty="0" err="1">
                <a:latin typeface="Courier New" panose="02070309020205020404" pitchFamily="49" charset="0"/>
              </a:rPr>
              <a:t>Float_Array</a:t>
            </a:r>
            <a:r>
              <a:rPr lang="en-US" sz="1050" dirty="0">
                <a:latin typeface="Courier New" panose="02070309020205020404" pitchFamily="49" charset="0"/>
              </a:rPr>
              <a:t>; B, C : </a:t>
            </a:r>
            <a:r>
              <a:rPr lang="en-US" sz="1050" dirty="0" err="1">
                <a:latin typeface="Courier New" panose="02070309020205020404" pitchFamily="49" charset="0"/>
              </a:rPr>
              <a:t>Float_Array</a:t>
            </a:r>
            <a:r>
              <a:rPr lang="en-US" sz="1050" dirty="0">
                <a:latin typeface="Courier New" panose="02070309020205020404" pitchFamily="49" charset="0"/>
              </a:rPr>
              <a:t>) </a:t>
            </a:r>
          </a:p>
          <a:p>
            <a:r>
              <a:rPr lang="en-US" sz="1050" b="1" dirty="0">
                <a:latin typeface="Courier New" panose="02070309020205020404" pitchFamily="49" charset="0"/>
              </a:rPr>
              <a:t>is</a:t>
            </a:r>
          </a:p>
          <a:p>
            <a:r>
              <a:rPr lang="en-US" sz="1050" b="1" dirty="0">
                <a:latin typeface="Courier New" panose="02070309020205020404" pitchFamily="49" charset="0"/>
              </a:rPr>
              <a:t>begin</a:t>
            </a:r>
          </a:p>
          <a:p>
            <a:r>
              <a:rPr lang="en-US" sz="1050" dirty="0">
                <a:latin typeface="Courier New" panose="02070309020205020404" pitchFamily="49" charset="0"/>
              </a:rPr>
              <a:t>   A (</a:t>
            </a:r>
            <a:r>
              <a:rPr lang="en-US" sz="1050" dirty="0" err="1">
                <a:latin typeface="Courier New" panose="02070309020205020404" pitchFamily="49" charset="0"/>
              </a:rPr>
              <a:t>CUDA_Get_Thread_X</a:t>
            </a:r>
            <a:r>
              <a:rPr lang="en-US" sz="1050" dirty="0">
                <a:latin typeface="Courier New" panose="02070309020205020404" pitchFamily="49" charset="0"/>
              </a:rPr>
              <a:t>) := B (</a:t>
            </a:r>
            <a:r>
              <a:rPr lang="en-US" sz="1050" dirty="0" err="1">
                <a:latin typeface="Courier New" panose="02070309020205020404" pitchFamily="49" charset="0"/>
              </a:rPr>
              <a:t>CUDA_Get_Thread_X</a:t>
            </a:r>
            <a:r>
              <a:rPr lang="en-US" sz="1050" dirty="0">
                <a:latin typeface="Courier New" panose="02070309020205020404" pitchFamily="49" charset="0"/>
              </a:rPr>
              <a:t>) + C (</a:t>
            </a:r>
            <a:r>
              <a:rPr lang="en-US" sz="1050" dirty="0" err="1">
                <a:latin typeface="Courier New" panose="02070309020205020404" pitchFamily="49" charset="0"/>
              </a:rPr>
              <a:t>CUDA_Get_Thread_X</a:t>
            </a:r>
            <a:r>
              <a:rPr lang="en-US" sz="105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050" b="1" dirty="0">
                <a:latin typeface="Courier New" panose="02070309020205020404" pitchFamily="49" charset="0"/>
              </a:rPr>
              <a:t>end</a:t>
            </a:r>
            <a:r>
              <a:rPr lang="en-US" sz="1050" dirty="0">
                <a:latin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</a:rPr>
              <a:t>Test_cuda</a:t>
            </a:r>
            <a:r>
              <a:rPr lang="en-US" sz="1050" dirty="0">
                <a:latin typeface="Courier New" panose="02070309020205020404" pitchFamily="49" charset="0"/>
              </a:rPr>
              <a:t>;</a:t>
            </a:r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6A6A7-E672-4193-8878-683FDCC3EFEF}"/>
              </a:ext>
            </a:extLst>
          </p:cNvPr>
          <p:cNvSpPr/>
          <p:nvPr/>
        </p:nvSpPr>
        <p:spPr>
          <a:xfrm>
            <a:off x="240577" y="2538957"/>
            <a:ext cx="50900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50" b="1" dirty="0">
                <a:latin typeface="Courier New" panose="02070309020205020404" pitchFamily="49" charset="0"/>
              </a:rPr>
              <a:t> </a:t>
            </a:r>
            <a:r>
              <a:rPr lang="en-US" sz="1050" b="1" dirty="0">
                <a:latin typeface="Courier New" panose="02070309020205020404" pitchFamily="49" charset="0"/>
              </a:rPr>
              <a:t>  </a:t>
            </a:r>
            <a:r>
              <a:rPr lang="en-US" sz="1050" dirty="0">
                <a:latin typeface="Courier New" panose="02070309020205020404" pitchFamily="49" charset="0"/>
              </a:rPr>
              <a:t>A, B, C : </a:t>
            </a:r>
            <a:r>
              <a:rPr lang="en-US" sz="1050" dirty="0" err="1">
                <a:latin typeface="Courier New" panose="02070309020205020404" pitchFamily="49" charset="0"/>
              </a:rPr>
              <a:t>Float_Array</a:t>
            </a:r>
            <a:r>
              <a:rPr lang="en-US" sz="1050" dirty="0">
                <a:latin typeface="Courier New" panose="02070309020205020404" pitchFamily="49" charset="0"/>
              </a:rPr>
              <a:t>;</a:t>
            </a:r>
          </a:p>
          <a:p>
            <a:r>
              <a:rPr lang="fr-FR" sz="1050" b="1" dirty="0">
                <a:latin typeface="Courier New" panose="02070309020205020404" pitchFamily="49" charset="0"/>
              </a:rPr>
              <a:t>b</a:t>
            </a:r>
            <a:r>
              <a:rPr lang="en-US" sz="1050" b="1" dirty="0" err="1">
                <a:latin typeface="Courier New" panose="02070309020205020404" pitchFamily="49" charset="0"/>
              </a:rPr>
              <a:t>egin</a:t>
            </a:r>
            <a:endParaRPr lang="en-US" sz="1050" b="1" dirty="0">
              <a:latin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</a:rPr>
              <a:t>   pragma</a:t>
            </a:r>
            <a:r>
              <a:rPr lang="en-US" sz="1050" dirty="0">
                <a:latin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</a:rPr>
              <a:t>CUDA_Kernel_Call</a:t>
            </a:r>
            <a:r>
              <a:rPr lang="en-US" sz="1050" dirty="0">
                <a:latin typeface="Courier New" panose="02070309020205020404" pitchFamily="49" charset="0"/>
              </a:rPr>
              <a:t> (Grid’(1, 1, 1), Block’(8, 8, 8));</a:t>
            </a:r>
          </a:p>
          <a:p>
            <a:r>
              <a:rPr lang="en-US" sz="1050" dirty="0">
                <a:latin typeface="Courier New" panose="02070309020205020404" pitchFamily="49" charset="0"/>
              </a:rPr>
              <a:t>   </a:t>
            </a:r>
            <a:r>
              <a:rPr lang="en-US" sz="1050" dirty="0" err="1">
                <a:latin typeface="Courier New" panose="02070309020205020404" pitchFamily="49" charset="0"/>
              </a:rPr>
              <a:t>My_Kernel</a:t>
            </a:r>
            <a:r>
              <a:rPr lang="en-US" sz="1050" dirty="0">
                <a:latin typeface="Courier New" panose="02070309020205020404" pitchFamily="49" charset="0"/>
              </a:rPr>
              <a:t> (A, B, C);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64D2D-53C3-4F90-A34F-124A0CEC457C}"/>
              </a:ext>
            </a:extLst>
          </p:cNvPr>
          <p:cNvSpPr txBox="1"/>
          <p:nvPr/>
        </p:nvSpPr>
        <p:spPr>
          <a:xfrm>
            <a:off x="6782984" y="2431484"/>
            <a:ext cx="16241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CUDA / OpenCL option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9DEA8-94AF-49C0-AA22-6F7FCDE2581A}"/>
              </a:ext>
            </a:extLst>
          </p:cNvPr>
          <p:cNvSpPr txBox="1"/>
          <p:nvPr/>
        </p:nvSpPr>
        <p:spPr>
          <a:xfrm>
            <a:off x="4059997" y="3908626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OpenACC</a:t>
            </a:r>
            <a:r>
              <a:rPr lang="en-US" sz="1050" dirty="0">
                <a:solidFill>
                  <a:schemeClr val="bg1"/>
                </a:solidFill>
              </a:rPr>
              <a:t> option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18E400-B148-40CB-8D0D-E2943C45FFE6}"/>
              </a:ext>
            </a:extLst>
          </p:cNvPr>
          <p:cNvSpPr/>
          <p:nvPr/>
        </p:nvSpPr>
        <p:spPr>
          <a:xfrm>
            <a:off x="5497838" y="3331805"/>
            <a:ext cx="3545731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</a:rPr>
              <a:t>procedure </a:t>
            </a:r>
            <a:r>
              <a:rPr lang="en-US" sz="1050" dirty="0" err="1">
                <a:latin typeface="Courier New" panose="02070309020205020404" pitchFamily="49" charset="0"/>
              </a:rPr>
              <a:t>Test_OpenACC</a:t>
            </a:r>
            <a:r>
              <a:rPr lang="en-US" sz="1050" dirty="0">
                <a:latin typeface="Courier New" panose="02070309020205020404" pitchFamily="49" charset="0"/>
              </a:rPr>
              <a:t> </a:t>
            </a:r>
            <a:r>
              <a:rPr lang="en-US" sz="1050" b="1" dirty="0">
                <a:latin typeface="Courier New" panose="02070309020205020404" pitchFamily="49" charset="0"/>
              </a:rPr>
              <a:t>is</a:t>
            </a:r>
          </a:p>
          <a:p>
            <a:r>
              <a:rPr lang="en-US" sz="1050" b="1" dirty="0">
                <a:latin typeface="Courier New" panose="02070309020205020404" pitchFamily="49" charset="0"/>
              </a:rPr>
              <a:t>   </a:t>
            </a:r>
            <a:r>
              <a:rPr lang="en-US" sz="1050" dirty="0">
                <a:latin typeface="Courier New" panose="02070309020205020404" pitchFamily="49" charset="0"/>
              </a:rPr>
              <a:t>A, B, C : </a:t>
            </a:r>
            <a:r>
              <a:rPr lang="en-US" sz="1050" dirty="0" err="1">
                <a:latin typeface="Courier New" panose="02070309020205020404" pitchFamily="49" charset="0"/>
              </a:rPr>
              <a:t>Float_Array</a:t>
            </a:r>
            <a:r>
              <a:rPr lang="en-US" sz="1050" dirty="0">
                <a:latin typeface="Courier New" panose="02070309020205020404" pitchFamily="49" charset="0"/>
              </a:rPr>
              <a:t>;</a:t>
            </a:r>
          </a:p>
          <a:p>
            <a:r>
              <a:rPr lang="fr-FR" sz="1050" b="1" dirty="0">
                <a:latin typeface="Courier New" panose="02070309020205020404" pitchFamily="49" charset="0"/>
              </a:rPr>
              <a:t>b</a:t>
            </a:r>
            <a:r>
              <a:rPr lang="en-US" sz="1050" b="1" dirty="0" err="1">
                <a:latin typeface="Courier New" panose="02070309020205020404" pitchFamily="49" charset="0"/>
              </a:rPr>
              <a:t>egin</a:t>
            </a:r>
            <a:endParaRPr lang="en-US" sz="1050" b="1" dirty="0">
              <a:latin typeface="Courier New" panose="02070309020205020404" pitchFamily="49" charset="0"/>
            </a:endParaRPr>
          </a:p>
          <a:p>
            <a:r>
              <a:rPr lang="fr-FR" sz="1050" dirty="0">
                <a:latin typeface="Courier New" panose="02070309020205020404" pitchFamily="49" charset="0"/>
              </a:rPr>
              <a:t>   -- </a:t>
            </a:r>
            <a:r>
              <a:rPr lang="fr-FR" sz="1050" dirty="0" err="1">
                <a:latin typeface="Courier New" panose="02070309020205020404" pitchFamily="49" charset="0"/>
              </a:rPr>
              <a:t>initialization</a:t>
            </a:r>
            <a:r>
              <a:rPr lang="fr-FR" sz="1050" dirty="0">
                <a:latin typeface="Courier New" panose="02070309020205020404" pitchFamily="49" charset="0"/>
              </a:rPr>
              <a:t> of B and C   </a:t>
            </a:r>
            <a:endParaRPr lang="en-US" sz="1050" b="1" dirty="0">
              <a:latin typeface="Courier New" panose="02070309020205020404" pitchFamily="49" charset="0"/>
            </a:endParaRPr>
          </a:p>
          <a:p>
            <a:endParaRPr lang="en-US" sz="1050" b="1" dirty="0">
              <a:latin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</a:rPr>
              <a:t>   for </a:t>
            </a:r>
            <a:r>
              <a:rPr lang="en-US" sz="1050" dirty="0">
                <a:latin typeface="Courier New" panose="02070309020205020404" pitchFamily="49" charset="0"/>
              </a:rPr>
              <a:t>I </a:t>
            </a:r>
            <a:r>
              <a:rPr lang="en-US" sz="1050" b="1" dirty="0">
                <a:latin typeface="Courier New" panose="02070309020205020404" pitchFamily="49" charset="0"/>
              </a:rPr>
              <a:t>in </a:t>
            </a:r>
            <a:r>
              <a:rPr lang="en-US" sz="1050" dirty="0" err="1">
                <a:latin typeface="Courier New" panose="02070309020205020404" pitchFamily="49" charset="0"/>
              </a:rPr>
              <a:t>A’Range</a:t>
            </a:r>
            <a:r>
              <a:rPr lang="en-US" sz="1050" dirty="0">
                <a:latin typeface="Courier New" panose="02070309020205020404" pitchFamily="49" charset="0"/>
              </a:rPr>
              <a:t> </a:t>
            </a:r>
            <a:r>
              <a:rPr lang="en-US" sz="1050" b="1" dirty="0">
                <a:latin typeface="Courier New" panose="02070309020205020404" pitchFamily="49" charset="0"/>
              </a:rPr>
              <a:t>loop</a:t>
            </a:r>
            <a:endParaRPr lang="en-US" sz="1050" dirty="0"/>
          </a:p>
          <a:p>
            <a:r>
              <a:rPr lang="en-US" sz="1050" b="1" dirty="0">
                <a:latin typeface="Courier New" panose="02070309020205020404" pitchFamily="49" charset="0"/>
              </a:rPr>
              <a:t>      pragma </a:t>
            </a:r>
            <a:r>
              <a:rPr lang="en-US" sz="1050" dirty="0" err="1">
                <a:latin typeface="Courier New" panose="02070309020205020404" pitchFamily="49" charset="0"/>
              </a:rPr>
              <a:t>Acc_Parallel</a:t>
            </a:r>
            <a:r>
              <a:rPr lang="en-US" sz="1050" dirty="0">
                <a:latin typeface="Courier New" panose="02070309020205020404" pitchFamily="49" charset="0"/>
              </a:rPr>
              <a:t>;</a:t>
            </a:r>
            <a:endParaRPr lang="en-US" sz="1050" dirty="0"/>
          </a:p>
          <a:p>
            <a:r>
              <a:rPr lang="en-US" sz="1050" b="1" dirty="0">
                <a:latin typeface="Courier New" panose="02070309020205020404" pitchFamily="49" charset="0"/>
              </a:rPr>
              <a:t>      </a:t>
            </a:r>
            <a:r>
              <a:rPr lang="en-US" sz="1050" dirty="0">
                <a:latin typeface="Courier New" panose="02070309020205020404" pitchFamily="49" charset="0"/>
              </a:rPr>
              <a:t>A (I) := B (I) + C (I);</a:t>
            </a:r>
            <a:endParaRPr lang="en-US" sz="1050" b="1" dirty="0">
              <a:latin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</a:rPr>
              <a:t>   end loop</a:t>
            </a:r>
            <a:r>
              <a:rPr lang="en-US" sz="1050" dirty="0">
                <a:latin typeface="Courier New" panose="02070309020205020404" pitchFamily="49" charset="0"/>
              </a:rPr>
              <a:t>;</a:t>
            </a:r>
            <a:endParaRPr lang="en-US" sz="1050" dirty="0"/>
          </a:p>
          <a:p>
            <a:r>
              <a:rPr lang="en-US" sz="1050" b="1" dirty="0">
                <a:latin typeface="Courier New" panose="02070309020205020404" pitchFamily="49" charset="0"/>
              </a:rPr>
              <a:t>end </a:t>
            </a:r>
            <a:r>
              <a:rPr lang="en-US" sz="1050" dirty="0" err="1">
                <a:latin typeface="Courier New" panose="02070309020205020404" pitchFamily="49" charset="0"/>
              </a:rPr>
              <a:t>Test_OpenACC</a:t>
            </a:r>
            <a:r>
              <a:rPr lang="en-US" sz="1050" dirty="0">
                <a:latin typeface="Courier New" panose="02070309020205020404" pitchFamily="49" charset="0"/>
              </a:rPr>
              <a:t>;</a:t>
            </a:r>
            <a:endParaRPr lang="en-US" sz="1050" dirty="0"/>
          </a:p>
        </p:txBody>
      </p:sp>
      <p:sp>
        <p:nvSpPr>
          <p:cNvPr id="19" name="Google Shape;142;p21">
            <a:extLst>
              <a:ext uri="{FF2B5EF4-FFF2-40B4-BE49-F238E27FC236}">
                <a16:creationId xmlns:a16="http://schemas.microsoft.com/office/drawing/2014/main" id="{7DC0517B-D9EF-4545-8B4E-4364512174F8}"/>
              </a:ext>
            </a:extLst>
          </p:cNvPr>
          <p:cNvSpPr txBox="1">
            <a:spLocks/>
          </p:cNvSpPr>
          <p:nvPr/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and GPUs (2/2)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715575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Other Significant Efforts</a:t>
            </a:r>
            <a:endParaRPr sz="2600" b="1" dirty="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endParaRPr lang="en-US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>
              <a:spcAft>
                <a:spcPts val="1600"/>
              </a:spcAft>
            </a:pPr>
            <a:endParaRPr lang="en-US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>
              <a:spcAft>
                <a:spcPts val="1600"/>
              </a:spcAft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LLVM-based compilers experiments</a:t>
            </a:r>
          </a:p>
          <a:p>
            <a:pPr marL="0" lvl="0" indent="0" algn="l">
              <a:spcAft>
                <a:spcPts val="1600"/>
              </a:spcAft>
            </a:pPr>
            <a:endParaRPr lang="en-US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>
              <a:spcAft>
                <a:spcPts val="1600"/>
              </a:spcAft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GNATcoverage support for instrumented code (as opposed to instrumented emulation)</a:t>
            </a:r>
          </a:p>
        </p:txBody>
      </p:sp>
      <p:pic>
        <p:nvPicPr>
          <p:cNvPr id="222" name="Google Shape;2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4B84-13B4-451C-AF35-51135E3A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Ada Adopters</a:t>
            </a:r>
          </a:p>
        </p:txBody>
      </p:sp>
    </p:spTree>
    <p:extLst>
      <p:ext uri="{BB962C8B-B14F-4D97-AF65-F5344CB8AC3E}">
        <p14:creationId xmlns:p14="http://schemas.microsoft.com/office/powerpoint/2010/main" val="69699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6D1DA-C5DA-45CD-A8DD-AC7185663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1720850"/>
            <a:ext cx="7943850" cy="33685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https://www.adacore.com/uploads/techPapers/Controlling-Costs-with-Software-Language-Choice-AdaCore-VDC-WP.PDF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30CF9-D75D-4EAC-8633-96001F611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8" y="1235787"/>
            <a:ext cx="6772463" cy="3333467"/>
          </a:xfrm>
          <a:prstGeom prst="rect">
            <a:avLst/>
          </a:prstGeom>
        </p:spPr>
      </p:pic>
      <p:sp>
        <p:nvSpPr>
          <p:cNvPr id="8" name="Google Shape;142;p21">
            <a:extLst>
              <a:ext uri="{FF2B5EF4-FFF2-40B4-BE49-F238E27FC236}">
                <a16:creationId xmlns:a16="http://schemas.microsoft.com/office/drawing/2014/main" id="{F87A56FE-3EC0-4E86-A3C8-6F020BB91DC4}"/>
              </a:ext>
            </a:extLst>
          </p:cNvPr>
          <p:cNvSpPr txBox="1">
            <a:spLocks/>
          </p:cNvSpPr>
          <p:nvPr/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do they care about Ada?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174751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1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19075">
              <a:buClrTx/>
            </a:pPr>
            <a:fld id="{CEF03A1A-C4A5-7C42-81EC-64FC40C49571}" type="slidenum">
              <a:rPr lang="en-US">
                <a:solidFill>
                  <a:srgbClr val="FFFFFF">
                    <a:tint val="75000"/>
                  </a:srgbClr>
                </a:solidFill>
                <a:latin typeface="Helvetica Light"/>
                <a:sym typeface="Helvetica Light"/>
              </a:rPr>
              <a:pPr defTabSz="219075">
                <a:buClrTx/>
              </a:pPr>
              <a:t>3</a:t>
            </a:fld>
            <a:endParaRPr lang="en-US" dirty="0">
              <a:solidFill>
                <a:srgbClr val="FFFFFF">
                  <a:tint val="75000"/>
                </a:srgbClr>
              </a:solidFill>
              <a:latin typeface="Helvetica Light"/>
              <a:sym typeface="Helvetica Light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76769" y="46061"/>
            <a:ext cx="9027994" cy="5030906"/>
          </a:xfrm>
          <a:prstGeom prst="line">
            <a:avLst/>
          </a:prstGeom>
          <a:noFill/>
          <a:ln w="635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ZoneTexte 8"/>
          <p:cNvSpPr txBox="1"/>
          <p:nvPr/>
        </p:nvSpPr>
        <p:spPr>
          <a:xfrm>
            <a:off x="99458" y="81495"/>
            <a:ext cx="2489063" cy="342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defTabSz="219075" latinLnBrk="1" hangingPunct="0">
              <a:buClrTx/>
            </a:pPr>
            <a:r>
              <a:rPr lang="en-US" sz="1875" dirty="0">
                <a:solidFill>
                  <a:srgbClr val="FFFFFF"/>
                </a:solidFill>
                <a:latin typeface="Helvetica Light"/>
                <a:ea typeface="+mn-ea"/>
                <a:cs typeface="+mn-cs"/>
                <a:sym typeface="Helvetica Light"/>
              </a:rPr>
              <a:t>Established Ada market</a:t>
            </a:r>
          </a:p>
        </p:txBody>
      </p:sp>
      <p:sp>
        <p:nvSpPr>
          <p:cNvPr id="10" name="ZoneTexte 9"/>
          <p:cNvSpPr txBox="1"/>
          <p:nvPr/>
        </p:nvSpPr>
        <p:spPr>
          <a:xfrm rot="19817677">
            <a:off x="1575612" y="2098212"/>
            <a:ext cx="5076310" cy="342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defTabSz="219075" latinLnBrk="1" hangingPunct="0">
              <a:buClrTx/>
            </a:pPr>
            <a:r>
              <a:rPr lang="en-US" sz="1875" dirty="0">
                <a:solidFill>
                  <a:srgbClr val="FFFFFF"/>
                </a:solidFill>
                <a:latin typeface="Helvetica Light"/>
                <a:sym typeface="Helvetica Light"/>
              </a:rPr>
              <a:t>“Helping to preserve investments done with Ada”</a:t>
            </a:r>
            <a:endParaRPr lang="en-US" sz="1875" dirty="0">
              <a:solidFill>
                <a:srgbClr val="FFFFFF"/>
              </a:solidFill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4" name="ZoneTexte 13"/>
          <p:cNvSpPr txBox="1"/>
          <p:nvPr/>
        </p:nvSpPr>
        <p:spPr>
          <a:xfrm rot="19786391">
            <a:off x="1389775" y="2826075"/>
            <a:ext cx="6401993" cy="342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defTabSz="219075" latinLnBrk="1" hangingPunct="0">
              <a:buClrTx/>
            </a:pPr>
            <a:r>
              <a:rPr lang="en-US" sz="1875" dirty="0">
                <a:solidFill>
                  <a:srgbClr val="FFFFFF"/>
                </a:solidFill>
                <a:latin typeface="Helvetica Light"/>
                <a:sym typeface="Helvetica Light"/>
              </a:rPr>
              <a:t>“Provide new cost-effective ways to develop reliable software”</a:t>
            </a:r>
            <a:endParaRPr lang="en-US" sz="1875" dirty="0">
              <a:solidFill>
                <a:srgbClr val="FFFFFF"/>
              </a:solidFill>
              <a:latin typeface="Helvetica Ligh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0070" y="102020"/>
            <a:ext cx="393924" cy="393924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6405133" y="4649192"/>
            <a:ext cx="2646048" cy="397727"/>
            <a:chOff x="17099256" y="12397843"/>
            <a:chExt cx="7056127" cy="1060604"/>
          </a:xfrm>
        </p:grpSpPr>
        <p:sp>
          <p:nvSpPr>
            <p:cNvPr id="12" name="ZoneTexte 11"/>
            <p:cNvSpPr txBox="1"/>
            <p:nvPr/>
          </p:nvSpPr>
          <p:spPr>
            <a:xfrm>
              <a:off x="18035116" y="12544736"/>
              <a:ext cx="6120267" cy="913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6789" tIns="26789" rIns="26789" bIns="26789" numCol="1" spcCol="38100" rtlCol="0" anchor="ctr">
              <a:spAutoFit/>
            </a:bodyPr>
            <a:lstStyle/>
            <a:p>
              <a:pPr algn="r" defTabSz="219075" latinLnBrk="1" hangingPunct="0">
                <a:buClrTx/>
              </a:pPr>
              <a:r>
                <a:rPr lang="en-US" sz="1875" dirty="0">
                  <a:solidFill>
                    <a:srgbClr val="FFFFFF"/>
                  </a:solidFill>
                  <a:latin typeface="Helvetica Light"/>
                  <a:ea typeface="+mn-ea"/>
                  <a:cs typeface="+mn-cs"/>
                  <a:sym typeface="Helvetica Light"/>
                </a:rPr>
                <a:t>Emerging Ada Market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9256" y="12397843"/>
              <a:ext cx="1050464" cy="1050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077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19075">
              <a:buClrTx/>
            </a:pPr>
            <a:fld id="{CEF03A1A-C4A5-7C42-81EC-64FC40C49571}" type="slidenum">
              <a:rPr lang="en-US">
                <a:solidFill>
                  <a:srgbClr val="FFFFFF">
                    <a:tint val="75000"/>
                  </a:srgbClr>
                </a:solidFill>
                <a:latin typeface="Helvetica Light"/>
                <a:sym typeface="Helvetica Light"/>
              </a:rPr>
              <a:pPr defTabSz="219075">
                <a:buClrTx/>
              </a:pPr>
              <a:t>4</a:t>
            </a:fld>
            <a:endParaRPr lang="en-US" dirty="0">
              <a:solidFill>
                <a:srgbClr val="FFFFFF">
                  <a:tint val="75000"/>
                </a:srgbClr>
              </a:solidFill>
              <a:latin typeface="Helvetica Light"/>
              <a:sym typeface="Helvetica Light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76769" y="46061"/>
            <a:ext cx="9027994" cy="5030906"/>
          </a:xfrm>
          <a:prstGeom prst="line">
            <a:avLst/>
          </a:prstGeom>
          <a:noFill/>
          <a:ln w="635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32" y="67442"/>
            <a:ext cx="393924" cy="3939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389" y="4683044"/>
            <a:ext cx="393924" cy="3939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60015" y="707620"/>
            <a:ext cx="1788550" cy="2362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defTabSz="219075" latinLnBrk="1" hangingPunct="0">
              <a:buClrTx/>
            </a:pPr>
            <a:r>
              <a:rPr lang="fr-FR" sz="1875" dirty="0" err="1">
                <a:solidFill>
                  <a:srgbClr val="FFFFFF"/>
                </a:solidFill>
                <a:latin typeface="Helvetica Light"/>
                <a:sym typeface="Helvetica Light"/>
              </a:rPr>
              <a:t>Avionics</a:t>
            </a:r>
            <a:endParaRPr lang="en-US" sz="1875" dirty="0">
              <a:solidFill>
                <a:srgbClr val="FFFFFF"/>
              </a:solidFill>
              <a:latin typeface="Helvetica Light"/>
              <a:sym typeface="Helvetica Light"/>
            </a:endParaRPr>
          </a:p>
          <a:p>
            <a:pPr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ea typeface="+mn-ea"/>
                <a:cs typeface="+mn-cs"/>
                <a:sym typeface="Helvetica Light"/>
              </a:rPr>
              <a:t>Simulation</a:t>
            </a:r>
          </a:p>
          <a:p>
            <a:pPr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Radar</a:t>
            </a:r>
          </a:p>
          <a:p>
            <a:pPr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Missiles</a:t>
            </a:r>
          </a:p>
          <a:p>
            <a:pPr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ATM</a:t>
            </a:r>
          </a:p>
          <a:p>
            <a:pPr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Naval C&amp;C</a:t>
            </a:r>
          </a:p>
          <a:p>
            <a:pPr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Land C&amp;C</a:t>
            </a:r>
          </a:p>
          <a:p>
            <a:pPr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Communications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03763" y="2494068"/>
            <a:ext cx="2230979" cy="1785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algn="r"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Drones</a:t>
            </a:r>
          </a:p>
          <a:p>
            <a:pPr algn="r" defTabSz="219075" latinLnBrk="1" hangingPunct="0">
              <a:buClrTx/>
            </a:pP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Automotive</a:t>
            </a:r>
          </a:p>
          <a:p>
            <a:pPr algn="r" defTabSz="219075" latinLnBrk="1" hangingPunct="0">
              <a:buClrTx/>
            </a:pPr>
            <a:r>
              <a:rPr lang="fr-FR" sz="1875" dirty="0" err="1">
                <a:solidFill>
                  <a:srgbClr val="FFFFFF"/>
                </a:solidFill>
                <a:latin typeface="Helvetica Light"/>
                <a:sym typeface="Helvetica Light"/>
              </a:rPr>
              <a:t>Medical</a:t>
            </a: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 </a:t>
            </a:r>
            <a:r>
              <a:rPr lang="fr-FR" sz="1875" dirty="0" err="1">
                <a:solidFill>
                  <a:srgbClr val="FFFFFF"/>
                </a:solidFill>
                <a:latin typeface="Helvetica Light"/>
                <a:sym typeface="Helvetica Light"/>
              </a:rPr>
              <a:t>Devices</a:t>
            </a:r>
            <a:endParaRPr lang="fr-FR" sz="1875" dirty="0">
              <a:solidFill>
                <a:srgbClr val="FFFFFF"/>
              </a:solidFill>
              <a:latin typeface="Helvetica Light"/>
              <a:sym typeface="Helvetica Light"/>
            </a:endParaRPr>
          </a:p>
          <a:p>
            <a:pPr algn="r" defTabSz="219075" latinLnBrk="1" hangingPunct="0">
              <a:buClrTx/>
            </a:pPr>
            <a:r>
              <a:rPr lang="fr-FR" sz="1875" dirty="0" err="1">
                <a:solidFill>
                  <a:srgbClr val="FFFFFF"/>
                </a:solidFill>
                <a:latin typeface="Helvetica Light"/>
                <a:sym typeface="Helvetica Light"/>
              </a:rPr>
              <a:t>IoT</a:t>
            </a:r>
            <a:endParaRPr lang="fr-FR" sz="1875" dirty="0">
              <a:solidFill>
                <a:srgbClr val="FFFFFF"/>
              </a:solidFill>
              <a:latin typeface="Helvetica Light"/>
              <a:sym typeface="Helvetica Light"/>
            </a:endParaRPr>
          </a:p>
          <a:p>
            <a:pPr algn="r" defTabSz="219075" latinLnBrk="1" hangingPunct="0">
              <a:buClrTx/>
            </a:pPr>
            <a:r>
              <a:rPr lang="fr-FR" sz="1875" dirty="0" err="1">
                <a:solidFill>
                  <a:srgbClr val="FFFFFF"/>
                </a:solidFill>
                <a:latin typeface="Helvetica Light"/>
                <a:sym typeface="Helvetica Light"/>
              </a:rPr>
              <a:t>Industrial</a:t>
            </a:r>
            <a:r>
              <a:rPr lang="fr-FR" sz="1875" dirty="0">
                <a:solidFill>
                  <a:srgbClr val="FFFFFF"/>
                </a:solidFill>
                <a:latin typeface="Helvetica Light"/>
                <a:sym typeface="Helvetica Light"/>
              </a:rPr>
              <a:t> Automation</a:t>
            </a:r>
          </a:p>
          <a:p>
            <a:pPr algn="r" defTabSz="219075" latinLnBrk="1" hangingPunct="0">
              <a:buClrTx/>
            </a:pPr>
            <a:r>
              <a:rPr lang="fr-FR" sz="1875" dirty="0" err="1">
                <a:solidFill>
                  <a:srgbClr val="FFFFFF"/>
                </a:solidFill>
                <a:latin typeface="Helvetica Light"/>
                <a:sym typeface="Helvetica Light"/>
              </a:rPr>
              <a:t>Energy</a:t>
            </a:r>
            <a:endParaRPr lang="fr-FR" sz="1875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290590" y="127179"/>
            <a:ext cx="5853410" cy="549221"/>
          </a:xfrm>
          <a:prstGeom prst="rect">
            <a:avLst/>
          </a:prstGeom>
        </p:spPr>
        <p:txBody>
          <a:bodyPr/>
          <a:lstStyle>
            <a:lvl1pPr algn="ctr" defTabSz="584200">
              <a:defRPr sz="7000" b="1" baseline="0">
                <a:solidFill>
                  <a:srgbClr val="67BCF9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1pPr>
            <a:lvl2pPr indent="2286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219075">
              <a:buClrTx/>
            </a:pPr>
            <a:r>
              <a:rPr lang="en-US" sz="2625" dirty="0"/>
              <a:t>Markets</a:t>
            </a:r>
          </a:p>
        </p:txBody>
      </p:sp>
    </p:spTree>
    <p:extLst>
      <p:ext uri="{BB962C8B-B14F-4D97-AF65-F5344CB8AC3E}">
        <p14:creationId xmlns:p14="http://schemas.microsoft.com/office/powerpoint/2010/main" val="1734189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F753-B259-40CC-BC7B-3018495D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GNAT Pro</a:t>
            </a:r>
          </a:p>
        </p:txBody>
      </p:sp>
    </p:spTree>
    <p:extLst>
      <p:ext uri="{BB962C8B-B14F-4D97-AF65-F5344CB8AC3E}">
        <p14:creationId xmlns:p14="http://schemas.microsoft.com/office/powerpoint/2010/main" val="244208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Pro </a:t>
            </a:r>
            <a:r>
              <a:rPr lang="en-US" sz="2600" b="1" dirty="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New </a:t>
            </a:r>
            <a:r>
              <a:rPr lang="en" sz="2600" b="1" dirty="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Ports </a:t>
            </a:r>
            <a:r>
              <a:rPr lang="en-US" sz="2600" b="1" dirty="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Highlights</a:t>
            </a:r>
            <a:endParaRPr sz="2600" b="1" dirty="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risc-v logo">
            <a:extLst>
              <a:ext uri="{FF2B5EF4-FFF2-40B4-BE49-F238E27FC236}">
                <a16:creationId xmlns:a16="http://schemas.microsoft.com/office/drawing/2014/main" id="{F83FD5CE-650D-4CAB-ADFE-E9384585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013"/>
            <a:ext cx="4457336" cy="13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xworks 7 logo">
            <a:extLst>
              <a:ext uri="{FF2B5EF4-FFF2-40B4-BE49-F238E27FC236}">
                <a16:creationId xmlns:a16="http://schemas.microsoft.com/office/drawing/2014/main" id="{DF645517-018B-4A9C-A6D4-E8D11F31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88" y="3269856"/>
            <a:ext cx="4309382" cy="18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qnx logo">
            <a:extLst>
              <a:ext uri="{FF2B5EF4-FFF2-40B4-BE49-F238E27FC236}">
                <a16:creationId xmlns:a16="http://schemas.microsoft.com/office/drawing/2014/main" id="{FEFAC091-638C-4724-AF92-4EF212E5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6" y="2809919"/>
            <a:ext cx="4567406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arm cortex 64 bits">
            <a:extLst>
              <a:ext uri="{FF2B5EF4-FFF2-40B4-BE49-F238E27FC236}">
                <a16:creationId xmlns:a16="http://schemas.microsoft.com/office/drawing/2014/main" id="{AE732C54-ACB4-4ACC-A122-52EC1389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78" y="1216216"/>
            <a:ext cx="2147556" cy="14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6C73-4B96-4025-80A5-BE712987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A4316-23AD-4D7F-8454-B63852C2A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21090-C17E-43EF-A657-AC920849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4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C16B-FE0C-4C43-B0E7-FA3722E1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9F763-9548-4E17-9A4E-7E29096B2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508EE-CC71-460B-A647-5DFDD5FD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9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C and C++</a:t>
            </a:r>
            <a:endParaRPr sz="500" dirty="0"/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256831" y="1444623"/>
          <a:ext cx="8483200" cy="24763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Native (x86)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Embedded (PowerPC, ARM, x86, RISCV)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Windows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Bare Metal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VxWorks 6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VxWorks 7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Lynx178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FFFFFF"/>
                          </a:solidFill>
                        </a:rPr>
                        <a:t>C++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5" name="Google Shape;145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4559" y="2923161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220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8159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386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3137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3137" y="3487159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097" y="2902474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097" y="3468426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ملف:Green check.svg - ويكي مصد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68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5;p21" descr="ملف:Green check.svg - ويكي مصدر">
            <a:extLst>
              <a:ext uri="{FF2B5EF4-FFF2-40B4-BE49-F238E27FC236}">
                <a16:creationId xmlns:a16="http://schemas.microsoft.com/office/drawing/2014/main" id="{EBC45ADB-C5B4-4034-867F-F1C0173F2A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3409" y="3468426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4F8D9-4307-4366-9E76-BBC6CCB60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665" y="3380209"/>
            <a:ext cx="484460" cy="484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1C414A-45BA-4DB6-92C4-17054AA2D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18" y="3368438"/>
            <a:ext cx="484460" cy="48446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654</Words>
  <Application>Microsoft Office PowerPoint</Application>
  <PresentationFormat>On-screen Show (16:9)</PresentationFormat>
  <Paragraphs>158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Consolas</vt:lpstr>
      <vt:lpstr>Helvetica Light</vt:lpstr>
      <vt:lpstr>Calibri</vt:lpstr>
      <vt:lpstr>Helvetica Neue Light</vt:lpstr>
      <vt:lpstr>Wingdings</vt:lpstr>
      <vt:lpstr>Roboto</vt:lpstr>
      <vt:lpstr>Courier New</vt:lpstr>
      <vt:lpstr>Arial</vt:lpstr>
      <vt:lpstr>Verdana</vt:lpstr>
      <vt:lpstr>Black</vt:lpstr>
      <vt:lpstr>1_Black</vt:lpstr>
      <vt:lpstr>PowerPoint Presentation</vt:lpstr>
      <vt:lpstr>Update &amp; Roadmap</vt:lpstr>
      <vt:lpstr>PowerPoint Presentation</vt:lpstr>
      <vt:lpstr>PowerPoint Presentation</vt:lpstr>
      <vt:lpstr>GNAT Pro</vt:lpstr>
      <vt:lpstr>GNAT Pro New Ports Highlights</vt:lpstr>
      <vt:lpstr>PowerPoint Presentation</vt:lpstr>
      <vt:lpstr>PowerPoint Presentation</vt:lpstr>
      <vt:lpstr>GNAT Pro C and C++</vt:lpstr>
      <vt:lpstr>Libadalang released with 19  </vt:lpstr>
      <vt:lpstr>Libadalang example: Semantic    </vt:lpstr>
      <vt:lpstr>PowerPoint Presentation</vt:lpstr>
      <vt:lpstr>Other GNAT Highlights</vt:lpstr>
      <vt:lpstr>Static Analysis</vt:lpstr>
      <vt:lpstr>CodePeer - New Web Interface</vt:lpstr>
      <vt:lpstr>CodePeer - New Entry Level</vt:lpstr>
      <vt:lpstr>PowerPoint Presentation</vt:lpstr>
      <vt:lpstr>PowerPoint Presentation</vt:lpstr>
      <vt:lpstr>Services</vt:lpstr>
      <vt:lpstr>PowerPoint Presentation</vt:lpstr>
      <vt:lpstr>In the lab</vt:lpstr>
      <vt:lpstr>PowerPoint Presentation</vt:lpstr>
      <vt:lpstr>PowerPoint Presentation</vt:lpstr>
      <vt:lpstr>Other Significant Efforts</vt:lpstr>
      <vt:lpstr>New Ada Adopters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Ochem</dc:creator>
  <cp:lastModifiedBy>Michelle Ricardo</cp:lastModifiedBy>
  <cp:revision>38</cp:revision>
  <dcterms:modified xsi:type="dcterms:W3CDTF">2019-05-17T15:38:03Z</dcterms:modified>
</cp:coreProperties>
</file>