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91"/>
  </p:notesMasterIdLst>
  <p:handoutMasterIdLst>
    <p:handoutMasterId r:id="rId92"/>
  </p:handoutMasterIdLst>
  <p:sldIdLst>
    <p:sldId id="683" r:id="rId2"/>
    <p:sldId id="682" r:id="rId3"/>
    <p:sldId id="685" r:id="rId4"/>
    <p:sldId id="684" r:id="rId5"/>
    <p:sldId id="723" r:id="rId6"/>
    <p:sldId id="724" r:id="rId7"/>
    <p:sldId id="725" r:id="rId8"/>
    <p:sldId id="726" r:id="rId9"/>
    <p:sldId id="727" r:id="rId10"/>
    <p:sldId id="728" r:id="rId11"/>
    <p:sldId id="729" r:id="rId12"/>
    <p:sldId id="730" r:id="rId13"/>
    <p:sldId id="731" r:id="rId14"/>
    <p:sldId id="733" r:id="rId15"/>
    <p:sldId id="732" r:id="rId16"/>
    <p:sldId id="734" r:id="rId17"/>
    <p:sldId id="735" r:id="rId18"/>
    <p:sldId id="736" r:id="rId19"/>
    <p:sldId id="737" r:id="rId20"/>
    <p:sldId id="761" r:id="rId21"/>
    <p:sldId id="744" r:id="rId22"/>
    <p:sldId id="740" r:id="rId23"/>
    <p:sldId id="741" r:id="rId24"/>
    <p:sldId id="742" r:id="rId25"/>
    <p:sldId id="743" r:id="rId26"/>
    <p:sldId id="746" r:id="rId27"/>
    <p:sldId id="747" r:id="rId28"/>
    <p:sldId id="748" r:id="rId29"/>
    <p:sldId id="749" r:id="rId30"/>
    <p:sldId id="750" r:id="rId31"/>
    <p:sldId id="751" r:id="rId32"/>
    <p:sldId id="752" r:id="rId33"/>
    <p:sldId id="753" r:id="rId34"/>
    <p:sldId id="754" r:id="rId35"/>
    <p:sldId id="755" r:id="rId36"/>
    <p:sldId id="756" r:id="rId37"/>
    <p:sldId id="757" r:id="rId38"/>
    <p:sldId id="758" r:id="rId39"/>
    <p:sldId id="759" r:id="rId40"/>
    <p:sldId id="760" r:id="rId41"/>
    <p:sldId id="722" r:id="rId42"/>
    <p:sldId id="714" r:id="rId43"/>
    <p:sldId id="762" r:id="rId44"/>
    <p:sldId id="763" r:id="rId45"/>
    <p:sldId id="764" r:id="rId46"/>
    <p:sldId id="765" r:id="rId47"/>
    <p:sldId id="766" r:id="rId48"/>
    <p:sldId id="767" r:id="rId49"/>
    <p:sldId id="768" r:id="rId50"/>
    <p:sldId id="769" r:id="rId51"/>
    <p:sldId id="770" r:id="rId52"/>
    <p:sldId id="771" r:id="rId53"/>
    <p:sldId id="772" r:id="rId54"/>
    <p:sldId id="773" r:id="rId55"/>
    <p:sldId id="774" r:id="rId56"/>
    <p:sldId id="775" r:id="rId57"/>
    <p:sldId id="776" r:id="rId58"/>
    <p:sldId id="777" r:id="rId59"/>
    <p:sldId id="778" r:id="rId60"/>
    <p:sldId id="779" r:id="rId61"/>
    <p:sldId id="780" r:id="rId62"/>
    <p:sldId id="781" r:id="rId63"/>
    <p:sldId id="782" r:id="rId64"/>
    <p:sldId id="783" r:id="rId65"/>
    <p:sldId id="784" r:id="rId66"/>
    <p:sldId id="785" r:id="rId67"/>
    <p:sldId id="786" r:id="rId68"/>
    <p:sldId id="787" r:id="rId69"/>
    <p:sldId id="788" r:id="rId70"/>
    <p:sldId id="789" r:id="rId71"/>
    <p:sldId id="790" r:id="rId72"/>
    <p:sldId id="791" r:id="rId73"/>
    <p:sldId id="792" r:id="rId74"/>
    <p:sldId id="793" r:id="rId75"/>
    <p:sldId id="794" r:id="rId76"/>
    <p:sldId id="796" r:id="rId77"/>
    <p:sldId id="797" r:id="rId78"/>
    <p:sldId id="799" r:id="rId79"/>
    <p:sldId id="800" r:id="rId80"/>
    <p:sldId id="801" r:id="rId81"/>
    <p:sldId id="802" r:id="rId82"/>
    <p:sldId id="803" r:id="rId83"/>
    <p:sldId id="804" r:id="rId84"/>
    <p:sldId id="805" r:id="rId85"/>
    <p:sldId id="806" r:id="rId86"/>
    <p:sldId id="807" r:id="rId87"/>
    <p:sldId id="808" r:id="rId88"/>
    <p:sldId id="809" r:id="rId89"/>
    <p:sldId id="810" r:id="rId90"/>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5">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006600"/>
    <a:srgbClr val="0099CC"/>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4660"/>
  </p:normalViewPr>
  <p:slideViewPr>
    <p:cSldViewPr>
      <p:cViewPr varScale="1">
        <p:scale>
          <a:sx n="62" d="100"/>
          <a:sy n="62" d="100"/>
        </p:scale>
        <p:origin x="1416" y="67"/>
      </p:cViewPr>
      <p:guideLst>
        <p:guide orient="horz" pos="2160"/>
        <p:guide pos="2880"/>
      </p:guideLst>
    </p:cSldViewPr>
  </p:slideViewPr>
  <p:notesTextViewPr>
    <p:cViewPr>
      <p:scale>
        <a:sx n="3" d="2"/>
        <a:sy n="3" d="2"/>
      </p:scale>
      <p:origin x="0" y="0"/>
    </p:cViewPr>
  </p:notesTextViewPr>
  <p:sorterViewPr>
    <p:cViewPr>
      <p:scale>
        <a:sx n="100" d="100"/>
        <a:sy n="100" d="100"/>
      </p:scale>
      <p:origin x="0" y="-7459"/>
    </p:cViewPr>
  </p:sorterViewPr>
  <p:notesViewPr>
    <p:cSldViewPr>
      <p:cViewPr>
        <p:scale>
          <a:sx n="66" d="100"/>
          <a:sy n="66" d="100"/>
        </p:scale>
        <p:origin x="2260" y="-156"/>
      </p:cViewPr>
      <p:guideLst>
        <p:guide orient="horz" pos="3025"/>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handoutMaster" Target="handoutMasters/handout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55" cy="479399"/>
          </a:xfrm>
          <a:prstGeom prst="rect">
            <a:avLst/>
          </a:prstGeom>
        </p:spPr>
        <p:txBody>
          <a:bodyPr vert="horz" lIns="96644" tIns="48321" rIns="96644" bIns="48321" rtlCol="0"/>
          <a:lstStyle>
            <a:lvl1pPr algn="l">
              <a:defRPr sz="1300">
                <a:cs typeface="Arial" charset="0"/>
              </a:defRPr>
            </a:lvl1pPr>
          </a:lstStyle>
          <a:p>
            <a:pPr>
              <a:defRPr/>
            </a:pPr>
            <a:endParaRPr lang="en-US"/>
          </a:p>
        </p:txBody>
      </p:sp>
      <p:sp>
        <p:nvSpPr>
          <p:cNvPr id="4" name="Footer Placeholder 3"/>
          <p:cNvSpPr>
            <a:spLocks noGrp="1"/>
          </p:cNvSpPr>
          <p:nvPr>
            <p:ph type="ftr" sz="quarter" idx="2"/>
          </p:nvPr>
        </p:nvSpPr>
        <p:spPr>
          <a:xfrm>
            <a:off x="0" y="9120149"/>
            <a:ext cx="4267200" cy="479399"/>
          </a:xfrm>
          <a:prstGeom prst="rect">
            <a:avLst/>
          </a:prstGeom>
        </p:spPr>
        <p:txBody>
          <a:bodyPr vert="horz" lIns="96644" tIns="48321" rIns="96644" bIns="48321" rtlCol="0" anchor="b"/>
          <a:lstStyle>
            <a:lvl1pPr algn="l">
              <a:defRPr sz="1300" i="1" dirty="0">
                <a:cs typeface="Arial" charset="0"/>
              </a:defRPr>
            </a:lvl1pPr>
          </a:lstStyle>
          <a:p>
            <a:pPr>
              <a:defRPr/>
            </a:pPr>
            <a:r>
              <a:rPr lang="en-US" dirty="0"/>
              <a:t>Ada Programming with GNAT: Fundamentals</a:t>
            </a:r>
          </a:p>
        </p:txBody>
      </p:sp>
      <p:sp>
        <p:nvSpPr>
          <p:cNvPr id="5" name="Slide Number Placeholder 4"/>
          <p:cNvSpPr>
            <a:spLocks noGrp="1"/>
          </p:cNvSpPr>
          <p:nvPr>
            <p:ph type="sldNum" sz="quarter" idx="3"/>
          </p:nvPr>
        </p:nvSpPr>
        <p:spPr>
          <a:xfrm>
            <a:off x="4343400" y="9120149"/>
            <a:ext cx="2970126" cy="479399"/>
          </a:xfrm>
          <a:prstGeom prst="rect">
            <a:avLst/>
          </a:prstGeom>
        </p:spPr>
        <p:txBody>
          <a:bodyPr vert="horz" lIns="96644" tIns="48321" rIns="96644" bIns="48321" rtlCol="0" anchor="b"/>
          <a:lstStyle>
            <a:lvl1pPr algn="l">
              <a:tabLst/>
              <a:defRPr sz="1300" i="1">
                <a:cs typeface="Arial" charset="0"/>
              </a:defRPr>
            </a:lvl1pPr>
          </a:lstStyle>
          <a:p>
            <a:pPr>
              <a:tabLst>
                <a:tab pos="6282667" algn="r"/>
              </a:tabLst>
              <a:defRPr/>
            </a:pPr>
            <a:r>
              <a:rPr lang="en-US" dirty="0"/>
              <a:t>	4 / </a:t>
            </a:r>
            <a:fld id="{092B3718-8748-4B07-B826-8DD5F24E43F9}" type="slidenum">
              <a:rPr lang="en-US"/>
              <a:pPr>
                <a:tabLst>
                  <a:tab pos="6282667" algn="r"/>
                </a:tabLst>
                <a:defRPr/>
              </a:pPr>
              <a:t>‹#›</a:t>
            </a:fld>
            <a:endParaRPr lang="en-US" dirty="0"/>
          </a:p>
        </p:txBody>
      </p:sp>
      <p:pic>
        <p:nvPicPr>
          <p:cNvPr id="137221" name="Picture 8" descr="ac_b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559" y="147127"/>
            <a:ext cx="1612761" cy="31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4506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55" cy="479399"/>
          </a:xfrm>
          <a:prstGeom prst="rect">
            <a:avLst/>
          </a:prstGeom>
        </p:spPr>
        <p:txBody>
          <a:bodyPr vert="horz" lIns="96644" tIns="48321" rIns="96644" bIns="4832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271" y="0"/>
            <a:ext cx="3170255" cy="479399"/>
          </a:xfrm>
          <a:prstGeom prst="rect">
            <a:avLst/>
          </a:prstGeom>
        </p:spPr>
        <p:txBody>
          <a:bodyPr vert="horz" lIns="96644" tIns="48321" rIns="96644" bIns="48321" rtlCol="0"/>
          <a:lstStyle>
            <a:lvl1pPr algn="r" fontAlgn="auto">
              <a:spcBef>
                <a:spcPts val="0"/>
              </a:spcBef>
              <a:spcAft>
                <a:spcPts val="0"/>
              </a:spcAft>
              <a:defRPr sz="1300">
                <a:latin typeface="+mn-lt"/>
                <a:cs typeface="+mn-cs"/>
              </a:defRPr>
            </a:lvl1pPr>
          </a:lstStyle>
          <a:p>
            <a:pPr>
              <a:defRPr/>
            </a:pPr>
            <a:fld id="{B387072C-30C3-404D-9073-3CD0C32EE57F}" type="datetimeFigureOut">
              <a:rPr lang="en-US"/>
              <a:pPr>
                <a:defRPr/>
              </a:pPr>
              <a:t>4/20/2018</a:t>
            </a:fld>
            <a:endParaRPr lang="en-US"/>
          </a:p>
        </p:txBody>
      </p:sp>
      <p:sp>
        <p:nvSpPr>
          <p:cNvPr id="4" name="Slide Image Placeholder 3"/>
          <p:cNvSpPr>
            <a:spLocks noGrp="1" noRot="1" noChangeAspect="1"/>
          </p:cNvSpPr>
          <p:nvPr>
            <p:ph type="sldImg" idx="2"/>
          </p:nvPr>
        </p:nvSpPr>
        <p:spPr>
          <a:xfrm>
            <a:off x="1255713" y="719138"/>
            <a:ext cx="4803775" cy="3602037"/>
          </a:xfrm>
          <a:prstGeom prst="rect">
            <a:avLst/>
          </a:prstGeom>
          <a:noFill/>
          <a:ln w="12700">
            <a:solidFill>
              <a:prstClr val="black"/>
            </a:solidFill>
          </a:ln>
        </p:spPr>
        <p:txBody>
          <a:bodyPr vert="horz" lIns="96644" tIns="48321" rIns="96644" bIns="48321" rtlCol="0" anchor="ctr"/>
          <a:lstStyle/>
          <a:p>
            <a:pPr lvl="0"/>
            <a:endParaRPr lang="en-US" noProof="0"/>
          </a:p>
        </p:txBody>
      </p:sp>
      <p:sp>
        <p:nvSpPr>
          <p:cNvPr id="5" name="Notes Placeholder 4"/>
          <p:cNvSpPr>
            <a:spLocks noGrp="1"/>
          </p:cNvSpPr>
          <p:nvPr>
            <p:ph type="body" sz="quarter" idx="3"/>
          </p:nvPr>
        </p:nvSpPr>
        <p:spPr>
          <a:xfrm>
            <a:off x="731856" y="4560901"/>
            <a:ext cx="5851490" cy="4319548"/>
          </a:xfrm>
          <a:prstGeom prst="rect">
            <a:avLst/>
          </a:prstGeom>
        </p:spPr>
        <p:txBody>
          <a:bodyPr vert="horz" lIns="96644" tIns="48321" rIns="96644" bIns="4832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49"/>
            <a:ext cx="3170255" cy="479399"/>
          </a:xfrm>
          <a:prstGeom prst="rect">
            <a:avLst/>
          </a:prstGeom>
        </p:spPr>
        <p:txBody>
          <a:bodyPr vert="horz" lIns="96644" tIns="48321" rIns="96644" bIns="4832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271" y="9120149"/>
            <a:ext cx="3170255" cy="479399"/>
          </a:xfrm>
          <a:prstGeom prst="rect">
            <a:avLst/>
          </a:prstGeom>
        </p:spPr>
        <p:txBody>
          <a:bodyPr vert="horz" lIns="96644" tIns="48321" rIns="96644" bIns="48321" rtlCol="0" anchor="b"/>
          <a:lstStyle>
            <a:lvl1pPr algn="r" fontAlgn="auto">
              <a:spcBef>
                <a:spcPts val="0"/>
              </a:spcBef>
              <a:spcAft>
                <a:spcPts val="0"/>
              </a:spcAft>
              <a:defRPr sz="1300">
                <a:latin typeface="+mn-lt"/>
                <a:cs typeface="+mn-cs"/>
              </a:defRPr>
            </a:lvl1pPr>
          </a:lstStyle>
          <a:p>
            <a:pPr>
              <a:defRPr/>
            </a:pPr>
            <a:fld id="{2970BC62-CB7D-449B-B4D1-1C419D52BFF3}" type="slidenum">
              <a:rPr lang="en-US"/>
              <a:pPr>
                <a:defRPr/>
              </a:pPr>
              <a:t>‹#›</a:t>
            </a:fld>
            <a:endParaRPr lang="en-US"/>
          </a:p>
        </p:txBody>
      </p:sp>
    </p:spTree>
    <p:extLst>
      <p:ext uri="{BB962C8B-B14F-4D97-AF65-F5344CB8AC3E}">
        <p14:creationId xmlns:p14="http://schemas.microsoft.com/office/powerpoint/2010/main" val="20090000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400" dirty="0"/>
          </a:p>
          <a:p>
            <a:r>
              <a:rPr lang="en-US" sz="2400" dirty="0"/>
              <a:t>First 3 days: Ada features for data structures and control</a:t>
            </a:r>
          </a:p>
          <a:p>
            <a:r>
              <a:rPr lang="en-US" sz="2400" dirty="0"/>
              <a:t>Next 2 days: Features for SW architecture and design</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0</a:t>
            </a:fld>
            <a:endParaRPr lang="en-US"/>
          </a:p>
        </p:txBody>
      </p:sp>
    </p:spTree>
    <p:extLst>
      <p:ext uri="{BB962C8B-B14F-4D97-AF65-F5344CB8AC3E}">
        <p14:creationId xmlns:p14="http://schemas.microsoft.com/office/powerpoint/2010/main" val="2307561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Data abstraction: no need to change source code, do need to recompile</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9</a:t>
            </a:fld>
            <a:endParaRPr lang="en-US"/>
          </a:p>
        </p:txBody>
      </p:sp>
    </p:spTree>
    <p:extLst>
      <p:ext uri="{BB962C8B-B14F-4D97-AF65-F5344CB8AC3E}">
        <p14:creationId xmlns:p14="http://schemas.microsoft.com/office/powerpoint/2010/main" val="16551538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Namespace pollution: </a:t>
            </a:r>
            <a:r>
              <a:rPr lang="en-US" sz="2400" b="1" dirty="0"/>
              <a:t>.h</a:t>
            </a:r>
            <a:r>
              <a:rPr lang="en-US" sz="2400" dirty="0"/>
              <a:t> files</a:t>
            </a:r>
          </a:p>
          <a:p>
            <a:r>
              <a:rPr lang="en-US" sz="2400" dirty="0"/>
              <a:t>JDI claims credit for inspiring </a:t>
            </a:r>
            <a:r>
              <a:rPr lang="en-US" sz="2400" dirty="0" err="1"/>
              <a:t>Stroustrup</a:t>
            </a:r>
            <a:r>
              <a:rPr lang="en-US" sz="2400" dirty="0"/>
              <a:t> to add namespaces to C++</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10</a:t>
            </a:fld>
            <a:endParaRPr lang="en-US"/>
          </a:p>
        </p:txBody>
      </p:sp>
    </p:spTree>
    <p:extLst>
      <p:ext uri="{BB962C8B-B14F-4D97-AF65-F5344CB8AC3E}">
        <p14:creationId xmlns:p14="http://schemas.microsoft.com/office/powerpoint/2010/main" val="238516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11</a:t>
            </a:fld>
            <a:endParaRPr lang="en-US"/>
          </a:p>
        </p:txBody>
      </p:sp>
    </p:spTree>
    <p:extLst>
      <p:ext uri="{BB962C8B-B14F-4D97-AF65-F5344CB8AC3E}">
        <p14:creationId xmlns:p14="http://schemas.microsoft.com/office/powerpoint/2010/main" val="34965854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Package includes declarations and statements</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12</a:t>
            </a:fld>
            <a:endParaRPr lang="en-US"/>
          </a:p>
        </p:txBody>
      </p:sp>
    </p:spTree>
    <p:extLst>
      <p:ext uri="{BB962C8B-B14F-4D97-AF65-F5344CB8AC3E}">
        <p14:creationId xmlns:p14="http://schemas.microsoft.com/office/powerpoint/2010/main" val="2044953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Top level =&gt; submit to compiler</a:t>
            </a:r>
          </a:p>
          <a:p>
            <a:r>
              <a:rPr lang="en-US" sz="2400" dirty="0"/>
              <a:t>Static =&gt; duration of program execution</a:t>
            </a:r>
          </a:p>
          <a:p>
            <a:r>
              <a:rPr lang="en-US" sz="2400" dirty="0"/>
              <a:t>Compare with subprogram and block</a:t>
            </a:r>
          </a:p>
          <a:p>
            <a:endParaRPr lang="en-US" dirty="0"/>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13</a:t>
            </a:fld>
            <a:endParaRPr lang="en-US"/>
          </a:p>
        </p:txBody>
      </p:sp>
    </p:spTree>
    <p:extLst>
      <p:ext uri="{BB962C8B-B14F-4D97-AF65-F5344CB8AC3E}">
        <p14:creationId xmlns:p14="http://schemas.microsoft.com/office/powerpoint/2010/main" val="22398682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Simpler since there's an enclosing construct</a:t>
            </a:r>
          </a:p>
          <a:p>
            <a:r>
              <a:rPr lang="en-US" sz="2400" dirty="0"/>
              <a:t>May get nesting via generic instantiation</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14</a:t>
            </a:fld>
            <a:endParaRPr lang="en-US"/>
          </a:p>
        </p:txBody>
      </p:sp>
    </p:spTree>
    <p:extLst>
      <p:ext uri="{BB962C8B-B14F-4D97-AF65-F5344CB8AC3E}">
        <p14:creationId xmlns:p14="http://schemas.microsoft.com/office/powerpoint/2010/main" val="6967590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Not an exact mapping since X in Ada is visible to both F and G</a:t>
            </a:r>
          </a:p>
          <a:p>
            <a:r>
              <a:rPr lang="en-US" sz="2400" dirty="0"/>
              <a:t>Can get a version that more precisely corresponds to C visibility semantics, but it requires some nested packages</a:t>
            </a:r>
          </a:p>
          <a:p>
            <a:r>
              <a:rPr lang="en-US" sz="2400" dirty="0"/>
              <a:t>No easy way to model </a:t>
            </a:r>
            <a:r>
              <a:rPr lang="en-US" sz="2400" dirty="0" err="1"/>
              <a:t>init</a:t>
            </a:r>
            <a:r>
              <a:rPr lang="en-US" sz="2400" dirty="0"/>
              <a:t> at first call (need some extra Boolean flags)</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15</a:t>
            </a:fld>
            <a:endParaRPr lang="en-US"/>
          </a:p>
        </p:txBody>
      </p:sp>
    </p:spTree>
    <p:extLst>
      <p:ext uri="{BB962C8B-B14F-4D97-AF65-F5344CB8AC3E}">
        <p14:creationId xmlns:p14="http://schemas.microsoft.com/office/powerpoint/2010/main" val="30683665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400" dirty="0"/>
          </a:p>
          <a:p>
            <a:r>
              <a:rPr lang="en-US" sz="2400" dirty="0"/>
              <a:t>We'll go through the same example in multiple iterations</a:t>
            </a:r>
          </a:p>
          <a:p>
            <a:pPr marL="342900" indent="-342900">
              <a:buFont typeface="Arial" panose="020B0604020202020204" pitchFamily="34" charset="0"/>
              <a:buChar char="•"/>
            </a:pPr>
            <a:r>
              <a:rPr lang="en-US" sz="2400" dirty="0"/>
              <a:t>Helps reinforce basic properties of packages</a:t>
            </a:r>
          </a:p>
          <a:p>
            <a:pPr marL="342900" indent="-342900">
              <a:buFont typeface="Arial" panose="020B0604020202020204" pitchFamily="34" charset="0"/>
              <a:buChar char="•"/>
            </a:pPr>
            <a:r>
              <a:rPr lang="en-US" sz="2400" dirty="0"/>
              <a:t>Motivates data encapsulation features</a:t>
            </a:r>
          </a:p>
          <a:p>
            <a:r>
              <a:rPr lang="en-US" sz="2400" dirty="0"/>
              <a:t>Data structure keeps contents "left justified"</a:t>
            </a:r>
          </a:p>
          <a:p>
            <a:r>
              <a:rPr lang="en-US" sz="2400" b="1" dirty="0"/>
              <a:t>Insert</a:t>
            </a:r>
            <a:r>
              <a:rPr lang="en-US" sz="2400" dirty="0"/>
              <a:t> raises C_E when </a:t>
            </a:r>
            <a:r>
              <a:rPr lang="en-US" sz="2400" dirty="0" err="1"/>
              <a:t>FIFO_Queue</a:t>
            </a:r>
            <a:r>
              <a:rPr lang="en-US" sz="2400" dirty="0"/>
              <a:t> is full</a:t>
            </a:r>
          </a:p>
          <a:p>
            <a:r>
              <a:rPr lang="en-US" sz="2400" dirty="0"/>
              <a:t>Mix of optimist and pessimist styles</a:t>
            </a:r>
          </a:p>
          <a:p>
            <a:pPr lvl="1"/>
            <a:r>
              <a:rPr lang="en-US" sz="2400" b="1" dirty="0"/>
              <a:t>If</a:t>
            </a:r>
            <a:r>
              <a:rPr lang="en-US" sz="2400" dirty="0"/>
              <a:t> test not needed in Remove (put Last decrement </a:t>
            </a:r>
            <a:r>
              <a:rPr lang="en-US" sz="2400" dirty="0" err="1"/>
              <a:t>stmt</a:t>
            </a:r>
            <a:r>
              <a:rPr lang="en-US" sz="2400" dirty="0"/>
              <a:t> first) but makes intent clearer</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16</a:t>
            </a:fld>
            <a:endParaRPr lang="en-US"/>
          </a:p>
        </p:txBody>
      </p:sp>
    </p:spTree>
    <p:extLst>
      <p:ext uri="{BB962C8B-B14F-4D97-AF65-F5344CB8AC3E}">
        <p14:creationId xmlns:p14="http://schemas.microsoft.com/office/powerpoint/2010/main" val="33122931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Reuse: need to copy source code, edit; check each occurrence of Integer</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17</a:t>
            </a:fld>
            <a:endParaRPr lang="en-US"/>
          </a:p>
        </p:txBody>
      </p:sp>
    </p:spTree>
    <p:extLst>
      <p:ext uri="{BB962C8B-B14F-4D97-AF65-F5344CB8AC3E}">
        <p14:creationId xmlns:p14="http://schemas.microsoft.com/office/powerpoint/2010/main" val="7111812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Fix both problems:</a:t>
            </a:r>
          </a:p>
          <a:p>
            <a:pPr marL="342900" indent="-342900">
              <a:buFont typeface="Arial" panose="020B0604020202020204" pitchFamily="34" charset="0"/>
              <a:buChar char="•"/>
            </a:pPr>
            <a:r>
              <a:rPr lang="en-US" sz="2400" dirty="0"/>
              <a:t>Parameters package (factor out the things that can vary): REUSE</a:t>
            </a:r>
          </a:p>
          <a:p>
            <a:pPr marL="342900" indent="-342900">
              <a:buFont typeface="Arial" panose="020B0604020202020204" pitchFamily="34" charset="0"/>
              <a:buChar char="•"/>
            </a:pPr>
            <a:r>
              <a:rPr lang="en-US" sz="2400" dirty="0"/>
              <a:t>Move data to package body: ENCAPSULATION</a:t>
            </a:r>
          </a:p>
          <a:p>
            <a:r>
              <a:rPr lang="en-US" sz="2400" dirty="0"/>
              <a:t>The </a:t>
            </a:r>
            <a:r>
              <a:rPr lang="en-US" sz="2400" dirty="0" err="1"/>
              <a:t>FIFO_Queue</a:t>
            </a:r>
            <a:r>
              <a:rPr lang="en-US" sz="2400" dirty="0"/>
              <a:t> package (spec and body) does not vary if the max size and element type change [reuse]</a:t>
            </a:r>
          </a:p>
          <a:p>
            <a:r>
              <a:rPr lang="en-US" sz="2400" dirty="0"/>
              <a:t>Need Size function since Last is hidden</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18</a:t>
            </a:fld>
            <a:endParaRPr lang="en-US"/>
          </a:p>
        </p:txBody>
      </p:sp>
    </p:spTree>
    <p:extLst>
      <p:ext uri="{BB962C8B-B14F-4D97-AF65-F5344CB8AC3E}">
        <p14:creationId xmlns:p14="http://schemas.microsoft.com/office/powerpoint/2010/main" val="2471676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Interesting issues are style; semantics are fairly simple</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1</a:t>
            </a:fld>
            <a:endParaRPr lang="en-US"/>
          </a:p>
        </p:txBody>
      </p:sp>
    </p:spTree>
    <p:extLst>
      <p:ext uri="{BB962C8B-B14F-4D97-AF65-F5344CB8AC3E}">
        <p14:creationId xmlns:p14="http://schemas.microsoft.com/office/powerpoint/2010/main" val="21713042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Adapting =&gt; recompile but no source changes</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19</a:t>
            </a:fld>
            <a:endParaRPr lang="en-US"/>
          </a:p>
        </p:txBody>
      </p:sp>
    </p:spTree>
    <p:extLst>
      <p:ext uri="{BB962C8B-B14F-4D97-AF65-F5344CB8AC3E}">
        <p14:creationId xmlns:p14="http://schemas.microsoft.com/office/powerpoint/2010/main" val="38606675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20</a:t>
            </a:fld>
            <a:endParaRPr lang="en-US"/>
          </a:p>
        </p:txBody>
      </p:sp>
    </p:spTree>
    <p:extLst>
      <p:ext uri="{BB962C8B-B14F-4D97-AF65-F5344CB8AC3E}">
        <p14:creationId xmlns:p14="http://schemas.microsoft.com/office/powerpoint/2010/main" val="28443444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Want several queues, all with the same max size and element type</a:t>
            </a:r>
          </a:p>
          <a:p>
            <a:r>
              <a:rPr lang="en-US" sz="2400" dirty="0"/>
              <a:t>Don't uncork the champagne yet…</a:t>
            </a:r>
          </a:p>
          <a:p>
            <a:r>
              <a:rPr lang="en-US" sz="2400" dirty="0"/>
              <a:t>Text editor and Ctrl-X Ctrl-V should not be your reuse technology</a:t>
            </a:r>
          </a:p>
          <a:p>
            <a:r>
              <a:rPr lang="en-US" sz="2400" dirty="0"/>
              <a:t>Issue: how to declare the necessary type</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21</a:t>
            </a:fld>
            <a:endParaRPr lang="en-US"/>
          </a:p>
        </p:txBody>
      </p:sp>
    </p:spTree>
    <p:extLst>
      <p:ext uri="{BB962C8B-B14F-4D97-AF65-F5344CB8AC3E}">
        <p14:creationId xmlns:p14="http://schemas.microsoft.com/office/powerpoint/2010/main" val="33660950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22</a:t>
            </a:fld>
            <a:endParaRPr lang="en-US"/>
          </a:p>
        </p:txBody>
      </p:sp>
    </p:spTree>
    <p:extLst>
      <p:ext uri="{BB962C8B-B14F-4D97-AF65-F5344CB8AC3E}">
        <p14:creationId xmlns:p14="http://schemas.microsoft.com/office/powerpoint/2010/main" val="14824889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Good reuse, poor encapsulation</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23</a:t>
            </a:fld>
            <a:endParaRPr lang="en-US"/>
          </a:p>
        </p:txBody>
      </p:sp>
    </p:spTree>
    <p:extLst>
      <p:ext uri="{BB962C8B-B14F-4D97-AF65-F5344CB8AC3E}">
        <p14:creationId xmlns:p14="http://schemas.microsoft.com/office/powerpoint/2010/main" val="9195625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Better…</a:t>
            </a:r>
          </a:p>
          <a:p>
            <a:r>
              <a:rPr lang="en-US" sz="2400" dirty="0"/>
              <a:t>Private type: name is visible outside (vs Java where "private" means inaccessible outside)</a:t>
            </a:r>
          </a:p>
          <a:p>
            <a:r>
              <a:rPr lang="en-US" sz="2400" dirty="0"/>
              <a:t>Private </a:t>
            </a:r>
            <a:r>
              <a:rPr lang="en-US" sz="2400" dirty="0" err="1"/>
              <a:t>decl</a:t>
            </a:r>
            <a:r>
              <a:rPr lang="en-US" sz="2400" dirty="0"/>
              <a:t> is in two parts</a:t>
            </a:r>
          </a:p>
          <a:p>
            <a:r>
              <a:rPr lang="en-US" sz="2400" dirty="0"/>
              <a:t>Why not full </a:t>
            </a:r>
            <a:r>
              <a:rPr lang="en-US" sz="2400" dirty="0" err="1"/>
              <a:t>decl</a:t>
            </a:r>
            <a:r>
              <a:rPr lang="en-US" sz="2400" dirty="0"/>
              <a:t> in package body?</a:t>
            </a:r>
            <a:br>
              <a:rPr lang="en-US" sz="2400" dirty="0"/>
            </a:br>
            <a:r>
              <a:rPr lang="en-US" sz="2400" dirty="0"/>
              <a:t>To be explained later</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24</a:t>
            </a:fld>
            <a:endParaRPr lang="en-US"/>
          </a:p>
        </p:txBody>
      </p:sp>
    </p:spTree>
    <p:extLst>
      <p:ext uri="{BB962C8B-B14F-4D97-AF65-F5344CB8AC3E}">
        <p14:creationId xmlns:p14="http://schemas.microsoft.com/office/powerpoint/2010/main" val="6367441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Can only declare private type in a package spec (not in a procedure, e.g.)</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25</a:t>
            </a:fld>
            <a:endParaRPr lang="en-US"/>
          </a:p>
        </p:txBody>
      </p:sp>
    </p:spTree>
    <p:extLst>
      <p:ext uri="{BB962C8B-B14F-4D97-AF65-F5344CB8AC3E}">
        <p14:creationId xmlns:p14="http://schemas.microsoft.com/office/powerpoint/2010/main" val="3728217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400" i="1" dirty="0"/>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26</a:t>
            </a:fld>
            <a:endParaRPr lang="en-US"/>
          </a:p>
        </p:txBody>
      </p:sp>
    </p:spTree>
    <p:extLst>
      <p:ext uri="{BB962C8B-B14F-4D97-AF65-F5344CB8AC3E}">
        <p14:creationId xmlns:p14="http://schemas.microsoft.com/office/powerpoint/2010/main" val="13744733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Variations on the theme</a:t>
            </a:r>
          </a:p>
          <a:p>
            <a:r>
              <a:rPr lang="en-US" sz="2400" dirty="0"/>
              <a:t>Style similar to </a:t>
            </a:r>
            <a:r>
              <a:rPr lang="en-US" sz="2400" dirty="0" err="1"/>
              <a:t>Vstring</a:t>
            </a:r>
            <a:endParaRPr lang="en-US" sz="2400" dirty="0"/>
          </a:p>
          <a:p>
            <a:r>
              <a:rPr lang="en-US" sz="2400" dirty="0"/>
              <a:t>Same body as above</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27</a:t>
            </a:fld>
            <a:endParaRPr lang="en-US"/>
          </a:p>
        </p:txBody>
      </p:sp>
    </p:spTree>
    <p:extLst>
      <p:ext uri="{BB962C8B-B14F-4D97-AF65-F5344CB8AC3E}">
        <p14:creationId xmlns:p14="http://schemas.microsoft.com/office/powerpoint/2010/main" val="34348988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Advanced topics</a:t>
            </a:r>
          </a:p>
          <a:p>
            <a:r>
              <a:rPr lang="en-US" sz="2400" dirty="0"/>
              <a:t>Type defined through </a:t>
            </a:r>
            <a:r>
              <a:rPr lang="en-US" sz="2400" dirty="0" err="1"/>
              <a:t>ptrs</a:t>
            </a:r>
            <a:r>
              <a:rPr lang="en-US" sz="2400" dirty="0"/>
              <a:t> (</a:t>
            </a:r>
            <a:r>
              <a:rPr lang="en-US" sz="2400" dirty="0" err="1"/>
              <a:t>eg</a:t>
            </a:r>
            <a:r>
              <a:rPr lang="en-US" sz="2400" dirty="0"/>
              <a:t> linked list):</a:t>
            </a:r>
            <a:br>
              <a:rPr lang="en-US" sz="2400" dirty="0"/>
            </a:br>
            <a:r>
              <a:rPr lang="en-US" sz="2400" dirty="0"/>
              <a:t>X := Y; =&gt; if later change X, then also change Y</a:t>
            </a:r>
          </a:p>
          <a:p>
            <a:r>
              <a:rPr lang="en-US" sz="2400" dirty="0"/>
              <a:t>[Explain which issues arise with </a:t>
            </a:r>
            <a:r>
              <a:rPr lang="en-US" sz="2400" dirty="0" err="1"/>
              <a:t>FIFO_Queue</a:t>
            </a:r>
            <a:r>
              <a:rPr lang="en-US" sz="2400" dirty="0"/>
              <a:t>]</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28</a:t>
            </a:fld>
            <a:endParaRPr lang="en-US"/>
          </a:p>
        </p:txBody>
      </p:sp>
    </p:spTree>
    <p:extLst>
      <p:ext uri="{BB962C8B-B14F-4D97-AF65-F5344CB8AC3E}">
        <p14:creationId xmlns:p14="http://schemas.microsoft.com/office/powerpoint/2010/main" val="4268347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2</a:t>
            </a:fld>
            <a:endParaRPr lang="en-US"/>
          </a:p>
        </p:txBody>
      </p:sp>
    </p:spTree>
    <p:extLst>
      <p:ext uri="{BB962C8B-B14F-4D97-AF65-F5344CB8AC3E}">
        <p14:creationId xmlns:p14="http://schemas.microsoft.com/office/powerpoint/2010/main" val="8607340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 gives the incorrect answer, and computes it inefficiently</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29</a:t>
            </a:fld>
            <a:endParaRPr lang="en-US"/>
          </a:p>
        </p:txBody>
      </p:sp>
    </p:spTree>
    <p:extLst>
      <p:ext uri="{BB962C8B-B14F-4D97-AF65-F5344CB8AC3E}">
        <p14:creationId xmlns:p14="http://schemas.microsoft.com/office/powerpoint/2010/main" val="10791207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30</a:t>
            </a:fld>
            <a:endParaRPr lang="en-US"/>
          </a:p>
        </p:txBody>
      </p:sp>
    </p:spTree>
    <p:extLst>
      <p:ext uri="{BB962C8B-B14F-4D97-AF65-F5344CB8AC3E}">
        <p14:creationId xmlns:p14="http://schemas.microsoft.com/office/powerpoint/2010/main" val="324048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Initialization restriction has been relaxed in Ada 2005</a:t>
            </a:r>
          </a:p>
          <a:p>
            <a:r>
              <a:rPr lang="en-US" sz="2400" dirty="0" err="1"/>
              <a:t>Exception_Occurrence</a:t>
            </a:r>
            <a:r>
              <a:rPr lang="en-US" sz="2400" dirty="0"/>
              <a:t> is limited private</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31</a:t>
            </a:fld>
            <a:endParaRPr lang="en-US"/>
          </a:p>
        </p:txBody>
      </p:sp>
    </p:spTree>
    <p:extLst>
      <p:ext uri="{BB962C8B-B14F-4D97-AF65-F5344CB8AC3E}">
        <p14:creationId xmlns:p14="http://schemas.microsoft.com/office/powerpoint/2010/main" val="40862070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Why is </a:t>
            </a:r>
            <a:r>
              <a:rPr lang="en-US" sz="2400" dirty="0" err="1"/>
              <a:t>FIFO_Queue</a:t>
            </a:r>
            <a:r>
              <a:rPr lang="en-US" sz="2400" dirty="0"/>
              <a:t> limited?</a:t>
            </a:r>
          </a:p>
          <a:p>
            <a:pPr marL="342900" indent="-342900">
              <a:buFont typeface="Arial" panose="020B0604020202020204" pitchFamily="34" charset="0"/>
              <a:buChar char="•"/>
            </a:pPr>
            <a:r>
              <a:rPr lang="en-US" sz="2400" dirty="0"/>
              <a:t>Elements may be pointers</a:t>
            </a:r>
          </a:p>
          <a:p>
            <a:pPr marL="342900" indent="-342900">
              <a:buFont typeface="Arial" panose="020B0604020202020204" pitchFamily="34" charset="0"/>
              <a:buChar char="•"/>
            </a:pPr>
            <a:r>
              <a:rPr lang="en-US" sz="2400" dirty="0"/>
              <a:t>:= raises C_E when discriminants not equal</a:t>
            </a:r>
          </a:p>
          <a:p>
            <a:r>
              <a:rPr lang="en-US" sz="2400" dirty="0"/>
              <a:t>Limitedness applies to </a:t>
            </a:r>
            <a:r>
              <a:rPr lang="en-US" sz="2400" b="1" dirty="0" err="1"/>
              <a:t>with</a:t>
            </a:r>
            <a:r>
              <a:rPr lang="en-US" sz="2400" dirty="0" err="1"/>
              <a:t>ing</a:t>
            </a:r>
            <a:r>
              <a:rPr lang="en-US" sz="2400" dirty="0"/>
              <a:t> units, not to the private part and package body</a:t>
            </a:r>
          </a:p>
          <a:p>
            <a:pPr marL="342900" indent="-342900">
              <a:buFont typeface="Arial" panose="020B0604020202020204" pitchFamily="34" charset="0"/>
              <a:buChar char="•"/>
            </a:pPr>
            <a:r>
              <a:rPr lang="en-US" sz="2400" dirty="0"/>
              <a:t>Thus deferred constant uses :=</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32</a:t>
            </a:fld>
            <a:endParaRPr lang="en-US"/>
          </a:p>
        </p:txBody>
      </p:sp>
    </p:spTree>
    <p:extLst>
      <p:ext uri="{BB962C8B-B14F-4D97-AF65-F5344CB8AC3E}">
        <p14:creationId xmlns:p14="http://schemas.microsoft.com/office/powerpoint/2010/main" val="18322511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Non-private, non-limited view in package body</a:t>
            </a:r>
          </a:p>
          <a:p>
            <a:r>
              <a:rPr lang="en-US" sz="2400" dirty="0"/>
              <a:t>Subprogram implementation is as above for private type</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33</a:t>
            </a:fld>
            <a:endParaRPr lang="en-US"/>
          </a:p>
        </p:txBody>
      </p:sp>
    </p:spTree>
    <p:extLst>
      <p:ext uri="{BB962C8B-B14F-4D97-AF65-F5344CB8AC3E}">
        <p14:creationId xmlns:p14="http://schemas.microsoft.com/office/powerpoint/2010/main" val="16484605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Private type usually has lots of operations</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34</a:t>
            </a:fld>
            <a:endParaRPr lang="en-US"/>
          </a:p>
        </p:txBody>
      </p:sp>
    </p:spTree>
    <p:extLst>
      <p:ext uri="{BB962C8B-B14F-4D97-AF65-F5344CB8AC3E}">
        <p14:creationId xmlns:p14="http://schemas.microsoft.com/office/powerpoint/2010/main" val="25831610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35</a:t>
            </a:fld>
            <a:endParaRPr lang="en-US"/>
          </a:p>
        </p:txBody>
      </p:sp>
    </p:spTree>
    <p:extLst>
      <p:ext uri="{BB962C8B-B14F-4D97-AF65-F5344CB8AC3E}">
        <p14:creationId xmlns:p14="http://schemas.microsoft.com/office/powerpoint/2010/main" val="39340578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Problem: </a:t>
            </a:r>
            <a:br>
              <a:rPr lang="en-US" sz="2400" dirty="0"/>
            </a:br>
            <a:r>
              <a:rPr lang="en-US" sz="2400" dirty="0" err="1"/>
              <a:t>Q.Last</a:t>
            </a:r>
            <a:r>
              <a:rPr lang="en-US" sz="2400" dirty="0"/>
              <a:t> has a bad value (</a:t>
            </a:r>
            <a:r>
              <a:rPr lang="en-US" sz="2400" dirty="0" err="1"/>
              <a:t>Q.Max_Size</a:t>
            </a:r>
            <a:r>
              <a:rPr lang="en-US" sz="2400" dirty="0"/>
              <a:t> + 1) and </a:t>
            </a:r>
            <a:r>
              <a:rPr lang="en-US" sz="2400" dirty="0" err="1"/>
              <a:t>and</a:t>
            </a:r>
            <a:r>
              <a:rPr lang="en-US" sz="2400" dirty="0"/>
              <a:t> subsequent attempt to Remove or Insert will raise C_E</a:t>
            </a:r>
          </a:p>
          <a:p>
            <a:r>
              <a:rPr lang="en-US" sz="2400" dirty="0"/>
              <a:t>Can solve by reordering</a:t>
            </a:r>
            <a:br>
              <a:rPr lang="en-US" sz="2400" dirty="0"/>
            </a:br>
            <a:r>
              <a:rPr lang="en-US" sz="2400" dirty="0"/>
              <a:t>	</a:t>
            </a:r>
            <a:r>
              <a:rPr lang="en-US" sz="2400" dirty="0" err="1">
                <a:latin typeface="Consolas" panose="020B0609020204030204" pitchFamily="49" charset="0"/>
              </a:rPr>
              <a:t>Q.Data</a:t>
            </a:r>
            <a:r>
              <a:rPr lang="en-US" sz="2400" dirty="0">
                <a:latin typeface="Consolas" panose="020B0609020204030204" pitchFamily="49" charset="0"/>
              </a:rPr>
              <a:t>(Q.Last+1) := Item;</a:t>
            </a:r>
            <a:br>
              <a:rPr lang="en-US" sz="2400" dirty="0">
                <a:latin typeface="Consolas" panose="020B0609020204030204" pitchFamily="49" charset="0"/>
              </a:rPr>
            </a:br>
            <a:r>
              <a:rPr lang="en-US" sz="2400" dirty="0">
                <a:latin typeface="Consolas" panose="020B0609020204030204" pitchFamily="49" charset="0"/>
              </a:rPr>
              <a:t>	</a:t>
            </a:r>
            <a:r>
              <a:rPr lang="en-US" sz="2400" dirty="0" err="1">
                <a:latin typeface="Consolas" panose="020B0609020204030204" pitchFamily="49" charset="0"/>
              </a:rPr>
              <a:t>Q.Last</a:t>
            </a:r>
            <a:r>
              <a:rPr lang="en-US" sz="2400" dirty="0">
                <a:latin typeface="Consolas" panose="020B0609020204030204" pitchFamily="49" charset="0"/>
              </a:rPr>
              <a:t>           := Q.Last+1</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36</a:t>
            </a:fld>
            <a:endParaRPr lang="en-US"/>
          </a:p>
        </p:txBody>
      </p:sp>
    </p:spTree>
    <p:extLst>
      <p:ext uri="{BB962C8B-B14F-4D97-AF65-F5344CB8AC3E}">
        <p14:creationId xmlns:p14="http://schemas.microsoft.com/office/powerpoint/2010/main" val="24411250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 and revise to avoid the data corruption problem</a:t>
            </a:r>
          </a:p>
          <a:p>
            <a:r>
              <a:rPr lang="en-US" sz="2400" dirty="0"/>
              <a:t>Don't change the value until we know it can be done unexceptionally</a:t>
            </a:r>
          </a:p>
          <a:p>
            <a:r>
              <a:rPr lang="en-US" sz="2400" dirty="0"/>
              <a:t>Can also express without an explicit test</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37</a:t>
            </a:fld>
            <a:endParaRPr lang="en-US"/>
          </a:p>
        </p:txBody>
      </p:sp>
    </p:spTree>
    <p:extLst>
      <p:ext uri="{BB962C8B-B14F-4D97-AF65-F5344CB8AC3E}">
        <p14:creationId xmlns:p14="http://schemas.microsoft.com/office/powerpoint/2010/main" val="12926743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38</a:t>
            </a:fld>
            <a:endParaRPr lang="en-US"/>
          </a:p>
        </p:txBody>
      </p:sp>
    </p:spTree>
    <p:extLst>
      <p:ext uri="{BB962C8B-B14F-4D97-AF65-F5344CB8AC3E}">
        <p14:creationId xmlns:p14="http://schemas.microsoft.com/office/powerpoint/2010/main" val="2747003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Avoidance of namespace pollution: </a:t>
            </a:r>
            <a:br>
              <a:rPr lang="en-US" sz="2400" dirty="0"/>
            </a:br>
            <a:r>
              <a:rPr lang="en-US" sz="2400" dirty="0"/>
              <a:t>compare with #include</a:t>
            </a:r>
          </a:p>
          <a:p>
            <a:r>
              <a:rPr lang="en-US" sz="2400" dirty="0"/>
              <a:t>Don't confuse with Java package</a:t>
            </a:r>
          </a:p>
          <a:p>
            <a:r>
              <a:rPr lang="en-US" sz="2400" dirty="0"/>
              <a:t>Ada: syntactic construct (a </a:t>
            </a:r>
            <a:r>
              <a:rPr lang="en-US" sz="2400" dirty="0" err="1"/>
              <a:t>namescope</a:t>
            </a:r>
            <a:r>
              <a:rPr lang="en-US" sz="2400" dirty="0"/>
              <a:t> feature)</a:t>
            </a:r>
          </a:p>
          <a:p>
            <a:r>
              <a:rPr lang="en-US" sz="2400" dirty="0"/>
              <a:t>Java: a directory structure for organizing components</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3</a:t>
            </a:fld>
            <a:endParaRPr lang="en-US"/>
          </a:p>
        </p:txBody>
      </p:sp>
    </p:spTree>
    <p:extLst>
      <p:ext uri="{BB962C8B-B14F-4D97-AF65-F5344CB8AC3E}">
        <p14:creationId xmlns:p14="http://schemas.microsoft.com/office/powerpoint/2010/main" val="40094143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39</a:t>
            </a:fld>
            <a:endParaRPr lang="en-US"/>
          </a:p>
        </p:txBody>
      </p:sp>
    </p:spTree>
    <p:extLst>
      <p:ext uri="{BB962C8B-B14F-4D97-AF65-F5344CB8AC3E}">
        <p14:creationId xmlns:p14="http://schemas.microsoft.com/office/powerpoint/2010/main" val="32626260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40</a:t>
            </a:fld>
            <a:endParaRPr lang="en-US"/>
          </a:p>
        </p:txBody>
      </p:sp>
    </p:spTree>
    <p:extLst>
      <p:ext uri="{BB962C8B-B14F-4D97-AF65-F5344CB8AC3E}">
        <p14:creationId xmlns:p14="http://schemas.microsoft.com/office/powerpoint/2010/main" val="6740823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Explain version skew</a:t>
            </a:r>
          </a:p>
          <a:p>
            <a:r>
              <a:rPr lang="en-US" sz="2400" dirty="0"/>
              <a:t>Bottom-up: program by composition</a:t>
            </a:r>
          </a:p>
          <a:p>
            <a:r>
              <a:rPr lang="en-US" sz="2400" dirty="0"/>
              <a:t>Top-down: program by decomposition</a:t>
            </a:r>
          </a:p>
          <a:p>
            <a:r>
              <a:rPr lang="en-US" sz="2400" dirty="0"/>
              <a:t>Minimizing recompilations: if a package body is changed, then the </a:t>
            </a:r>
            <a:r>
              <a:rPr lang="en-US" sz="2400" dirty="0" err="1"/>
              <a:t>withing</a:t>
            </a:r>
            <a:r>
              <a:rPr lang="en-US" sz="2400" dirty="0"/>
              <a:t> unit is unaffected</a:t>
            </a:r>
          </a:p>
          <a:p>
            <a:pPr marL="342900" indent="-342900">
              <a:buFont typeface="Arial" panose="020B0604020202020204" pitchFamily="34" charset="0"/>
              <a:buChar char="•"/>
            </a:pPr>
            <a:r>
              <a:rPr lang="en-US" sz="2400" dirty="0"/>
              <a:t>No need to modify source code or even recompile</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41</a:t>
            </a:fld>
            <a:endParaRPr lang="en-US"/>
          </a:p>
        </p:txBody>
      </p:sp>
    </p:spTree>
    <p:extLst>
      <p:ext uri="{BB962C8B-B14F-4D97-AF65-F5344CB8AC3E}">
        <p14:creationId xmlns:p14="http://schemas.microsoft.com/office/powerpoint/2010/main" val="32390723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42</a:t>
            </a:fld>
            <a:endParaRPr lang="en-US"/>
          </a:p>
        </p:txBody>
      </p:sp>
    </p:spTree>
    <p:extLst>
      <p:ext uri="{BB962C8B-B14F-4D97-AF65-F5344CB8AC3E}">
        <p14:creationId xmlns:p14="http://schemas.microsoft.com/office/powerpoint/2010/main" val="22754967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43</a:t>
            </a:fld>
            <a:endParaRPr lang="en-US"/>
          </a:p>
        </p:txBody>
      </p:sp>
    </p:spTree>
    <p:extLst>
      <p:ext uri="{BB962C8B-B14F-4D97-AF65-F5344CB8AC3E}">
        <p14:creationId xmlns:p14="http://schemas.microsoft.com/office/powerpoint/2010/main" val="29607010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If a spec </a:t>
            </a:r>
            <a:r>
              <a:rPr lang="en-US" sz="2400" dirty="0" err="1"/>
              <a:t>withs</a:t>
            </a:r>
            <a:r>
              <a:rPr lang="en-US" sz="2400" dirty="0"/>
              <a:t> P, then the body can see P</a:t>
            </a:r>
          </a:p>
          <a:p>
            <a:r>
              <a:rPr lang="en-US" sz="2400" dirty="0"/>
              <a:t>Only with a unit if you need it</a:t>
            </a:r>
          </a:p>
          <a:p>
            <a:r>
              <a:rPr lang="en-US" sz="2400" dirty="0"/>
              <a:t>Ada 2005 allows some mutual dependences between package specs</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44</a:t>
            </a:fld>
            <a:endParaRPr lang="en-US"/>
          </a:p>
        </p:txBody>
      </p:sp>
    </p:spTree>
    <p:extLst>
      <p:ext uri="{BB962C8B-B14F-4D97-AF65-F5344CB8AC3E}">
        <p14:creationId xmlns:p14="http://schemas.microsoft.com/office/powerpoint/2010/main" val="359274427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45</a:t>
            </a:fld>
            <a:endParaRPr lang="en-US"/>
          </a:p>
        </p:txBody>
      </p:sp>
    </p:spTree>
    <p:extLst>
      <p:ext uri="{BB962C8B-B14F-4D97-AF65-F5344CB8AC3E}">
        <p14:creationId xmlns:p14="http://schemas.microsoft.com/office/powerpoint/2010/main" val="39481373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 direct visibility</a:t>
            </a:r>
          </a:p>
          <a:p>
            <a:r>
              <a:rPr lang="en-US" sz="2400" dirty="0"/>
              <a:t>-: too much visibility</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46</a:t>
            </a:fld>
            <a:endParaRPr lang="en-US"/>
          </a:p>
        </p:txBody>
      </p:sp>
    </p:spTree>
    <p:extLst>
      <p:ext uri="{BB962C8B-B14F-4D97-AF65-F5344CB8AC3E}">
        <p14:creationId xmlns:p14="http://schemas.microsoft.com/office/powerpoint/2010/main" val="12419352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 Get exactly the desired visibility</a:t>
            </a:r>
          </a:p>
          <a:p>
            <a:r>
              <a:rPr lang="en-US" sz="2400" dirty="0"/>
              <a:t>-: tedious</a:t>
            </a:r>
            <a:br>
              <a:rPr lang="en-US" sz="2400" dirty="0"/>
            </a:br>
            <a:endParaRPr lang="en-US" sz="2400" dirty="0"/>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47</a:t>
            </a:fld>
            <a:endParaRPr lang="en-US"/>
          </a:p>
        </p:txBody>
      </p:sp>
    </p:spTree>
    <p:extLst>
      <p:ext uri="{BB962C8B-B14F-4D97-AF65-F5344CB8AC3E}">
        <p14:creationId xmlns:p14="http://schemas.microsoft.com/office/powerpoint/2010/main" val="319506260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Note: can't put </a:t>
            </a:r>
            <a:r>
              <a:rPr lang="en-US" sz="2400" b="1" dirty="0"/>
              <a:t>use type</a:t>
            </a:r>
            <a:r>
              <a:rPr lang="en-US" sz="2400" dirty="0"/>
              <a:t> as a context clause</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48</a:t>
            </a:fld>
            <a:endParaRPr lang="en-US"/>
          </a:p>
        </p:txBody>
      </p:sp>
    </p:spTree>
    <p:extLst>
      <p:ext uri="{BB962C8B-B14F-4D97-AF65-F5344CB8AC3E}">
        <p14:creationId xmlns:p14="http://schemas.microsoft.com/office/powerpoint/2010/main" val="1806804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4</a:t>
            </a:fld>
            <a:endParaRPr lang="en-US"/>
          </a:p>
        </p:txBody>
      </p:sp>
    </p:spTree>
    <p:extLst>
      <p:ext uri="{BB962C8B-B14F-4D97-AF65-F5344CB8AC3E}">
        <p14:creationId xmlns:p14="http://schemas.microsoft.com/office/powerpoint/2010/main" val="30516136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Especially useful for package bodies</a:t>
            </a:r>
          </a:p>
          <a:p>
            <a:r>
              <a:rPr lang="en-US" sz="2400" dirty="0"/>
              <a:t>Note file naming convention: "-" replaces "."</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49</a:t>
            </a:fld>
            <a:endParaRPr lang="en-US"/>
          </a:p>
        </p:txBody>
      </p:sp>
    </p:spTree>
    <p:extLst>
      <p:ext uri="{BB962C8B-B14F-4D97-AF65-F5344CB8AC3E}">
        <p14:creationId xmlns:p14="http://schemas.microsoft.com/office/powerpoint/2010/main" val="86209487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Also useful in early x86 days, with 64KB segment size limit, esp. code segment</a:t>
            </a:r>
          </a:p>
          <a:p>
            <a:r>
              <a:rPr lang="en-US" sz="2400" dirty="0"/>
              <a:t>Can't bind/link until all subunits are present</a:t>
            </a:r>
          </a:p>
          <a:p>
            <a:endParaRPr lang="en-US" sz="2400" dirty="0"/>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50</a:t>
            </a:fld>
            <a:endParaRPr lang="en-US"/>
          </a:p>
        </p:txBody>
      </p:sp>
    </p:spTree>
    <p:extLst>
      <p:ext uri="{BB962C8B-B14F-4D97-AF65-F5344CB8AC3E}">
        <p14:creationId xmlns:p14="http://schemas.microsoft.com/office/powerpoint/2010/main" val="14381498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Very important feature!</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51</a:t>
            </a:fld>
            <a:endParaRPr lang="en-US"/>
          </a:p>
        </p:txBody>
      </p:sp>
    </p:spTree>
    <p:extLst>
      <p:ext uri="{BB962C8B-B14F-4D97-AF65-F5344CB8AC3E}">
        <p14:creationId xmlns:p14="http://schemas.microsoft.com/office/powerpoint/2010/main" val="92800194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Independent uses</a:t>
            </a:r>
          </a:p>
          <a:p>
            <a:r>
              <a:rPr lang="en-US" sz="2400" dirty="0"/>
              <a:t>"Empty root package" or one that contains common declarations</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52</a:t>
            </a:fld>
            <a:endParaRPr lang="en-US"/>
          </a:p>
        </p:txBody>
      </p:sp>
    </p:spTree>
    <p:extLst>
      <p:ext uri="{BB962C8B-B14F-4D97-AF65-F5344CB8AC3E}">
        <p14:creationId xmlns:p14="http://schemas.microsoft.com/office/powerpoint/2010/main" val="310495703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These units illustrate mostly namespace management vs programming by extension</a:t>
            </a:r>
          </a:p>
          <a:p>
            <a:r>
              <a:rPr lang="en-US" sz="2400" dirty="0"/>
              <a:t>package Ada contains no declarations</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53</a:t>
            </a:fld>
            <a:endParaRPr lang="en-US"/>
          </a:p>
        </p:txBody>
      </p:sp>
    </p:spTree>
    <p:extLst>
      <p:ext uri="{BB962C8B-B14F-4D97-AF65-F5344CB8AC3E}">
        <p14:creationId xmlns:p14="http://schemas.microsoft.com/office/powerpoint/2010/main" val="222789023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54</a:t>
            </a:fld>
            <a:endParaRPr lang="en-US"/>
          </a:p>
        </p:txBody>
      </p:sp>
    </p:spTree>
    <p:extLst>
      <p:ext uri="{BB962C8B-B14F-4D97-AF65-F5344CB8AC3E}">
        <p14:creationId xmlns:p14="http://schemas.microsoft.com/office/powerpoint/2010/main" val="6413094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Client </a:t>
            </a:r>
            <a:r>
              <a:rPr lang="en-US" sz="2400" b="1" dirty="0" err="1"/>
              <a:t>with</a:t>
            </a:r>
            <a:r>
              <a:rPr lang="en-US" sz="2400" dirty="0" err="1"/>
              <a:t>s</a:t>
            </a:r>
            <a:r>
              <a:rPr lang="en-US" sz="2400" dirty="0"/>
              <a:t> </a:t>
            </a:r>
            <a:r>
              <a:rPr lang="en-US" sz="2400" dirty="0" err="1"/>
              <a:t>P_Clone</a:t>
            </a:r>
            <a:endParaRPr lang="en-US" sz="2400" dirty="0"/>
          </a:p>
          <a:p>
            <a:r>
              <a:rPr lang="en-US" sz="2400" dirty="0"/>
              <a:t>Solves the problem of not modifying P, but…</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55</a:t>
            </a:fld>
            <a:endParaRPr lang="en-US"/>
          </a:p>
        </p:txBody>
      </p:sp>
    </p:spTree>
    <p:extLst>
      <p:ext uri="{BB962C8B-B14F-4D97-AF65-F5344CB8AC3E}">
        <p14:creationId xmlns:p14="http://schemas.microsoft.com/office/powerpoint/2010/main" val="293953518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56</a:t>
            </a:fld>
            <a:endParaRPr lang="en-US"/>
          </a:p>
        </p:txBody>
      </p:sp>
    </p:spTree>
    <p:extLst>
      <p:ext uri="{BB962C8B-B14F-4D97-AF65-F5344CB8AC3E}">
        <p14:creationId xmlns:p14="http://schemas.microsoft.com/office/powerpoint/2010/main" val="317236918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57</a:t>
            </a:fld>
            <a:endParaRPr lang="en-US"/>
          </a:p>
        </p:txBody>
      </p:sp>
    </p:spTree>
    <p:extLst>
      <p:ext uri="{BB962C8B-B14F-4D97-AF65-F5344CB8AC3E}">
        <p14:creationId xmlns:p14="http://schemas.microsoft.com/office/powerpoint/2010/main" val="263229256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58</a:t>
            </a:fld>
            <a:endParaRPr lang="en-US"/>
          </a:p>
        </p:txBody>
      </p:sp>
    </p:spTree>
    <p:extLst>
      <p:ext uri="{BB962C8B-B14F-4D97-AF65-F5344CB8AC3E}">
        <p14:creationId xmlns:p14="http://schemas.microsoft.com/office/powerpoint/2010/main" val="14290623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Abstract state machine- term due to Grady </a:t>
            </a:r>
            <a:r>
              <a:rPr lang="en-US" sz="2400" dirty="0" err="1"/>
              <a:t>Booch</a:t>
            </a:r>
            <a:endParaRPr lang="en-US" sz="2400" dirty="0"/>
          </a:p>
          <a:p>
            <a:r>
              <a:rPr lang="en-US" sz="2400" dirty="0"/>
              <a:t>Binding: e.g. interface to an OS</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5</a:t>
            </a:fld>
            <a:endParaRPr lang="en-US"/>
          </a:p>
        </p:txBody>
      </p:sp>
    </p:spTree>
    <p:extLst>
      <p:ext uri="{BB962C8B-B14F-4D97-AF65-F5344CB8AC3E}">
        <p14:creationId xmlns:p14="http://schemas.microsoft.com/office/powerpoint/2010/main" val="184841398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59</a:t>
            </a:fld>
            <a:endParaRPr lang="en-US"/>
          </a:p>
        </p:txBody>
      </p:sp>
    </p:spTree>
    <p:extLst>
      <p:ext uri="{BB962C8B-B14F-4D97-AF65-F5344CB8AC3E}">
        <p14:creationId xmlns:p14="http://schemas.microsoft.com/office/powerpoint/2010/main" val="343510597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Same as we saw earlier</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60</a:t>
            </a:fld>
            <a:endParaRPr lang="en-US"/>
          </a:p>
        </p:txBody>
      </p:sp>
    </p:spTree>
    <p:extLst>
      <p:ext uri="{BB962C8B-B14F-4D97-AF65-F5344CB8AC3E}">
        <p14:creationId xmlns:p14="http://schemas.microsoft.com/office/powerpoint/2010/main" val="296611295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b="1" dirty="0" err="1"/>
              <a:t>with</a:t>
            </a:r>
            <a:r>
              <a:rPr lang="en-US" sz="2400" dirty="0" err="1"/>
              <a:t>ing</a:t>
            </a:r>
            <a:r>
              <a:rPr lang="en-US" sz="2400" dirty="0"/>
              <a:t> won't work </a:t>
            </a:r>
          </a:p>
          <a:p>
            <a:r>
              <a:rPr lang="en-US" sz="2400" dirty="0"/>
              <a:t>Procedure spec is optional but shows child spec explicitly</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61</a:t>
            </a:fld>
            <a:endParaRPr lang="en-US"/>
          </a:p>
        </p:txBody>
      </p:sp>
    </p:spTree>
    <p:extLst>
      <p:ext uri="{BB962C8B-B14F-4D97-AF65-F5344CB8AC3E}">
        <p14:creationId xmlns:p14="http://schemas.microsoft.com/office/powerpoint/2010/main" val="251645295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62</a:t>
            </a:fld>
            <a:endParaRPr lang="en-US"/>
          </a:p>
        </p:txBody>
      </p:sp>
    </p:spTree>
    <p:extLst>
      <p:ext uri="{BB962C8B-B14F-4D97-AF65-F5344CB8AC3E}">
        <p14:creationId xmlns:p14="http://schemas.microsoft.com/office/powerpoint/2010/main" val="36086120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If a </a:t>
            </a:r>
            <a:r>
              <a:rPr lang="en-US" sz="2400" b="1" dirty="0"/>
              <a:t>with</a:t>
            </a:r>
            <a:r>
              <a:rPr lang="en-US" sz="2400" dirty="0"/>
              <a:t>ed unit's private part or body is changed, the </a:t>
            </a:r>
            <a:r>
              <a:rPr lang="en-US" sz="2400" dirty="0" err="1"/>
              <a:t>the</a:t>
            </a:r>
            <a:r>
              <a:rPr lang="en-US" sz="2400" dirty="0"/>
              <a:t> </a:t>
            </a:r>
            <a:r>
              <a:rPr lang="en-US" sz="2400" b="1" dirty="0" err="1"/>
              <a:t>with</a:t>
            </a:r>
            <a:r>
              <a:rPr lang="en-US" sz="2400" dirty="0" err="1"/>
              <a:t>ing</a:t>
            </a:r>
            <a:r>
              <a:rPr lang="en-US" sz="2400" dirty="0"/>
              <a:t> unit should not require any source changes</a:t>
            </a:r>
          </a:p>
          <a:p>
            <a:r>
              <a:rPr lang="en-US" sz="2400" dirty="0"/>
              <a:t>Child unit can help with robustness testing in DO-178B/C</a:t>
            </a:r>
          </a:p>
          <a:p>
            <a:pPr lvl="1"/>
            <a:r>
              <a:rPr lang="en-US" sz="2400" dirty="0"/>
              <a:t>Child unit can test with values based on its knowledge of the implementation of the private type</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63</a:t>
            </a:fld>
            <a:endParaRPr lang="en-US"/>
          </a:p>
        </p:txBody>
      </p:sp>
    </p:spTree>
    <p:extLst>
      <p:ext uri="{BB962C8B-B14F-4D97-AF65-F5344CB8AC3E}">
        <p14:creationId xmlns:p14="http://schemas.microsoft.com/office/powerpoint/2010/main" val="134259287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64</a:t>
            </a:fld>
            <a:endParaRPr lang="en-US"/>
          </a:p>
        </p:txBody>
      </p:sp>
    </p:spTree>
    <p:extLst>
      <p:ext uri="{BB962C8B-B14F-4D97-AF65-F5344CB8AC3E}">
        <p14:creationId xmlns:p14="http://schemas.microsoft.com/office/powerpoint/2010/main" val="73801692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Private child units comprise reusable implementation packages</a:t>
            </a:r>
          </a:p>
          <a:p>
            <a:r>
              <a:rPr lang="en-US" sz="2400" dirty="0"/>
              <a:t>Better than putting everything in the package body</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65</a:t>
            </a:fld>
            <a:endParaRPr lang="en-US"/>
          </a:p>
        </p:txBody>
      </p:sp>
    </p:spTree>
    <p:extLst>
      <p:ext uri="{BB962C8B-B14F-4D97-AF65-F5344CB8AC3E}">
        <p14:creationId xmlns:p14="http://schemas.microsoft.com/office/powerpoint/2010/main" val="288678050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If a unit is changed </a:t>
            </a:r>
            <a:r>
              <a:rPr lang="en-US" sz="2400" i="1" dirty="0">
                <a:solidFill>
                  <a:srgbClr val="FF0000"/>
                </a:solidFill>
              </a:rPr>
              <a:t>and recompiled</a:t>
            </a:r>
            <a:r>
              <a:rPr lang="en-US" sz="2400" dirty="0"/>
              <a:t>…</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66</a:t>
            </a:fld>
            <a:endParaRPr lang="en-US"/>
          </a:p>
        </p:txBody>
      </p:sp>
    </p:spTree>
    <p:extLst>
      <p:ext uri="{BB962C8B-B14F-4D97-AF65-F5344CB8AC3E}">
        <p14:creationId xmlns:p14="http://schemas.microsoft.com/office/powerpoint/2010/main" val="195775661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Full </a:t>
            </a:r>
            <a:r>
              <a:rPr lang="en-US" sz="2400" dirty="0" err="1"/>
              <a:t>decl</a:t>
            </a:r>
            <a:r>
              <a:rPr lang="en-US" sz="2400" dirty="0"/>
              <a:t> of private type does not go in package body, in order to avoid dependence on package body from </a:t>
            </a:r>
            <a:r>
              <a:rPr lang="en-US" sz="2400" b="1" dirty="0" err="1"/>
              <a:t>with</a:t>
            </a:r>
            <a:r>
              <a:rPr lang="en-US" sz="2400" dirty="0" err="1"/>
              <a:t>ing</a:t>
            </a:r>
            <a:r>
              <a:rPr lang="en-US" sz="2400" dirty="0"/>
              <a:t> unit</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67</a:t>
            </a:fld>
            <a:endParaRPr lang="en-US"/>
          </a:p>
        </p:txBody>
      </p:sp>
    </p:spTree>
    <p:extLst>
      <p:ext uri="{BB962C8B-B14F-4D97-AF65-F5344CB8AC3E}">
        <p14:creationId xmlns:p14="http://schemas.microsoft.com/office/powerpoint/2010/main" val="264601312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68</a:t>
            </a:fld>
            <a:endParaRPr lang="en-US"/>
          </a:p>
        </p:txBody>
      </p:sp>
    </p:spTree>
    <p:extLst>
      <p:ext uri="{BB962C8B-B14F-4D97-AF65-F5344CB8AC3E}">
        <p14:creationId xmlns:p14="http://schemas.microsoft.com/office/powerpoint/2010/main" val="170222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err="1"/>
              <a:t>Vector_Pkg</a:t>
            </a:r>
            <a:r>
              <a:rPr lang="en-US" sz="2400" dirty="0"/>
              <a:t>, </a:t>
            </a:r>
            <a:r>
              <a:rPr lang="en-US" sz="2400" dirty="0" err="1"/>
              <a:t>Vstring_Pkg</a:t>
            </a:r>
            <a:r>
              <a:rPr lang="en-US" sz="2400" dirty="0"/>
              <a:t> are examples of module for data type</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6</a:t>
            </a:fld>
            <a:endParaRPr lang="en-US"/>
          </a:p>
        </p:txBody>
      </p:sp>
    </p:spTree>
    <p:extLst>
      <p:ext uri="{BB962C8B-B14F-4D97-AF65-F5344CB8AC3E}">
        <p14:creationId xmlns:p14="http://schemas.microsoft.com/office/powerpoint/2010/main" val="355602573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69</a:t>
            </a:fld>
            <a:endParaRPr lang="en-US"/>
          </a:p>
        </p:txBody>
      </p:sp>
    </p:spTree>
    <p:extLst>
      <p:ext uri="{BB962C8B-B14F-4D97-AF65-F5344CB8AC3E}">
        <p14:creationId xmlns:p14="http://schemas.microsoft.com/office/powerpoint/2010/main" val="73983627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Circularities: bodies of P1 and P2 can with each other's specs</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70</a:t>
            </a:fld>
            <a:endParaRPr lang="en-US"/>
          </a:p>
        </p:txBody>
      </p:sp>
    </p:spTree>
    <p:extLst>
      <p:ext uri="{BB962C8B-B14F-4D97-AF65-F5344CB8AC3E}">
        <p14:creationId xmlns:p14="http://schemas.microsoft.com/office/powerpoint/2010/main" val="68374115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Spoiler alert: this is a specialized and headache-inducing topic</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71</a:t>
            </a:fld>
            <a:endParaRPr lang="en-US"/>
          </a:p>
        </p:txBody>
      </p:sp>
    </p:spTree>
    <p:extLst>
      <p:ext uri="{BB962C8B-B14F-4D97-AF65-F5344CB8AC3E}">
        <p14:creationId xmlns:p14="http://schemas.microsoft.com/office/powerpoint/2010/main" val="129458320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Simple example: everything within one compilation unit</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72</a:t>
            </a:fld>
            <a:endParaRPr lang="en-US"/>
          </a:p>
        </p:txBody>
      </p:sp>
    </p:spTree>
    <p:extLst>
      <p:ext uri="{BB962C8B-B14F-4D97-AF65-F5344CB8AC3E}">
        <p14:creationId xmlns:p14="http://schemas.microsoft.com/office/powerpoint/2010/main" val="300577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73</a:t>
            </a:fld>
            <a:endParaRPr lang="en-US"/>
          </a:p>
        </p:txBody>
      </p:sp>
    </p:spTree>
    <p:extLst>
      <p:ext uri="{BB962C8B-B14F-4D97-AF65-F5344CB8AC3E}">
        <p14:creationId xmlns:p14="http://schemas.microsoft.com/office/powerpoint/2010/main" val="185500586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Recall the "depends" relationship defined earlier (body depends on spec, </a:t>
            </a:r>
            <a:r>
              <a:rPr lang="en-US" sz="2400" dirty="0" err="1"/>
              <a:t>withing</a:t>
            </a:r>
            <a:r>
              <a:rPr lang="en-US" sz="2400" dirty="0"/>
              <a:t> unit depends on with unit spec, </a:t>
            </a:r>
            <a:r>
              <a:rPr lang="en-US" sz="2400" dirty="0" err="1"/>
              <a:t>etc</a:t>
            </a:r>
            <a:r>
              <a:rPr lang="en-US" sz="2400" dirty="0"/>
              <a:t>):</a:t>
            </a:r>
          </a:p>
          <a:p>
            <a:r>
              <a:rPr lang="en-US" sz="2400" dirty="0"/>
              <a:t>If Q depends on P, then P is elaborated before Q</a:t>
            </a:r>
          </a:p>
          <a:p>
            <a:r>
              <a:rPr lang="en-US" sz="2400" dirty="0"/>
              <a:t>This tends to give lots of flexibility as to when package bodies get elaborated, relative to units on which they do not depend</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74</a:t>
            </a:fld>
            <a:endParaRPr lang="en-US"/>
          </a:p>
        </p:txBody>
      </p:sp>
    </p:spTree>
    <p:extLst>
      <p:ext uri="{BB962C8B-B14F-4D97-AF65-F5344CB8AC3E}">
        <p14:creationId xmlns:p14="http://schemas.microsoft.com/office/powerpoint/2010/main" val="3766688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75</a:t>
            </a:fld>
            <a:endParaRPr lang="en-US"/>
          </a:p>
        </p:txBody>
      </p:sp>
    </p:spTree>
    <p:extLst>
      <p:ext uri="{BB962C8B-B14F-4D97-AF65-F5344CB8AC3E}">
        <p14:creationId xmlns:p14="http://schemas.microsoft.com/office/powerpoint/2010/main" val="15524661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76</a:t>
            </a:fld>
            <a:endParaRPr lang="en-US"/>
          </a:p>
        </p:txBody>
      </p:sp>
    </p:spTree>
    <p:extLst>
      <p:ext uri="{BB962C8B-B14F-4D97-AF65-F5344CB8AC3E}">
        <p14:creationId xmlns:p14="http://schemas.microsoft.com/office/powerpoint/2010/main" val="185257750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77</a:t>
            </a:fld>
            <a:endParaRPr lang="en-US"/>
          </a:p>
        </p:txBody>
      </p:sp>
    </p:spTree>
    <p:extLst>
      <p:ext uri="{BB962C8B-B14F-4D97-AF65-F5344CB8AC3E}">
        <p14:creationId xmlns:p14="http://schemas.microsoft.com/office/powerpoint/2010/main" val="274552438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Possible order:</a:t>
            </a:r>
          </a:p>
          <a:p>
            <a:r>
              <a:rPr lang="en-US" sz="2400" dirty="0"/>
              <a:t>Q2 spec, Q3 spec, Q2 body, Q1 spec, Q3 body</a:t>
            </a:r>
          </a:p>
          <a:p>
            <a:r>
              <a:rPr lang="en-US" sz="2400" dirty="0"/>
              <a:t>This gives ABE</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78</a:t>
            </a:fld>
            <a:endParaRPr lang="en-US"/>
          </a:p>
        </p:txBody>
      </p:sp>
    </p:spTree>
    <p:extLst>
      <p:ext uri="{BB962C8B-B14F-4D97-AF65-F5344CB8AC3E}">
        <p14:creationId xmlns:p14="http://schemas.microsoft.com/office/powerpoint/2010/main" val="1636960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Restrictions on package spec contents are methodological</a:t>
            </a:r>
          </a:p>
          <a:p>
            <a:r>
              <a:rPr lang="en-US" sz="2400" dirty="0"/>
              <a:t>Package body is either required or forbidden</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7</a:t>
            </a:fld>
            <a:endParaRPr lang="en-US"/>
          </a:p>
        </p:txBody>
      </p:sp>
    </p:spTree>
    <p:extLst>
      <p:ext uri="{BB962C8B-B14F-4D97-AF65-F5344CB8AC3E}">
        <p14:creationId xmlns:p14="http://schemas.microsoft.com/office/powerpoint/2010/main" val="118835641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79</a:t>
            </a:fld>
            <a:endParaRPr lang="en-US"/>
          </a:p>
        </p:txBody>
      </p:sp>
    </p:spTree>
    <p:extLst>
      <p:ext uri="{BB962C8B-B14F-4D97-AF65-F5344CB8AC3E}">
        <p14:creationId xmlns:p14="http://schemas.microsoft.com/office/powerpoint/2010/main" val="44397576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80</a:t>
            </a:fld>
            <a:endParaRPr lang="en-US"/>
          </a:p>
        </p:txBody>
      </p:sp>
    </p:spTree>
    <p:extLst>
      <p:ext uri="{BB962C8B-B14F-4D97-AF65-F5344CB8AC3E}">
        <p14:creationId xmlns:p14="http://schemas.microsoft.com/office/powerpoint/2010/main" val="320580694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81</a:t>
            </a:fld>
            <a:endParaRPr lang="en-US"/>
          </a:p>
        </p:txBody>
      </p:sp>
    </p:spTree>
    <p:extLst>
      <p:ext uri="{BB962C8B-B14F-4D97-AF65-F5344CB8AC3E}">
        <p14:creationId xmlns:p14="http://schemas.microsoft.com/office/powerpoint/2010/main" val="391480350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No calls on run-time functions</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82</a:t>
            </a:fld>
            <a:endParaRPr lang="en-US"/>
          </a:p>
        </p:txBody>
      </p:sp>
    </p:spTree>
    <p:extLst>
      <p:ext uri="{BB962C8B-B14F-4D97-AF65-F5344CB8AC3E}">
        <p14:creationId xmlns:p14="http://schemas.microsoft.com/office/powerpoint/2010/main" val="344298580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83</a:t>
            </a:fld>
            <a:endParaRPr lang="en-US"/>
          </a:p>
        </p:txBody>
      </p:sp>
    </p:spTree>
    <p:extLst>
      <p:ext uri="{BB962C8B-B14F-4D97-AF65-F5344CB8AC3E}">
        <p14:creationId xmlns:p14="http://schemas.microsoft.com/office/powerpoint/2010/main" val="26261897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84</a:t>
            </a:fld>
            <a:endParaRPr lang="en-US"/>
          </a:p>
        </p:txBody>
      </p:sp>
    </p:spTree>
    <p:extLst>
      <p:ext uri="{BB962C8B-B14F-4D97-AF65-F5344CB8AC3E}">
        <p14:creationId xmlns:p14="http://schemas.microsoft.com/office/powerpoint/2010/main" val="4286392287"/>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85</a:t>
            </a:fld>
            <a:endParaRPr lang="en-US"/>
          </a:p>
        </p:txBody>
      </p:sp>
    </p:spTree>
    <p:extLst>
      <p:ext uri="{BB962C8B-B14F-4D97-AF65-F5344CB8AC3E}">
        <p14:creationId xmlns:p14="http://schemas.microsoft.com/office/powerpoint/2010/main" val="122417867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86</a:t>
            </a:fld>
            <a:endParaRPr lang="en-US"/>
          </a:p>
        </p:txBody>
      </p:sp>
    </p:spTree>
    <p:extLst>
      <p:ext uri="{BB962C8B-B14F-4D97-AF65-F5344CB8AC3E}">
        <p14:creationId xmlns:p14="http://schemas.microsoft.com/office/powerpoint/2010/main" val="72821397"/>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87</a:t>
            </a:fld>
            <a:endParaRPr lang="en-US"/>
          </a:p>
        </p:txBody>
      </p:sp>
    </p:spTree>
    <p:extLst>
      <p:ext uri="{BB962C8B-B14F-4D97-AF65-F5344CB8AC3E}">
        <p14:creationId xmlns:p14="http://schemas.microsoft.com/office/powerpoint/2010/main" val="46674070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88</a:t>
            </a:fld>
            <a:endParaRPr lang="en-US"/>
          </a:p>
        </p:txBody>
      </p:sp>
    </p:spTree>
    <p:extLst>
      <p:ext uri="{BB962C8B-B14F-4D97-AF65-F5344CB8AC3E}">
        <p14:creationId xmlns:p14="http://schemas.microsoft.com/office/powerpoint/2010/main" val="30286199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Client = </a:t>
            </a:r>
            <a:r>
              <a:rPr lang="en-US" sz="2400" b="1" dirty="0" err="1"/>
              <a:t>with</a:t>
            </a:r>
            <a:r>
              <a:rPr lang="en-US" sz="2400" dirty="0" err="1"/>
              <a:t>ing</a:t>
            </a:r>
            <a:r>
              <a:rPr lang="en-US" sz="2400" dirty="0"/>
              <a:t> unit</a:t>
            </a:r>
          </a:p>
        </p:txBody>
      </p:sp>
      <p:sp>
        <p:nvSpPr>
          <p:cNvPr id="4" name="Slide Number Placeholder 3"/>
          <p:cNvSpPr>
            <a:spLocks noGrp="1"/>
          </p:cNvSpPr>
          <p:nvPr>
            <p:ph type="sldNum" sz="quarter" idx="10"/>
          </p:nvPr>
        </p:nvSpPr>
        <p:spPr/>
        <p:txBody>
          <a:bodyPr/>
          <a:lstStyle/>
          <a:p>
            <a:pPr>
              <a:defRPr/>
            </a:pPr>
            <a:fld id="{2970BC62-CB7D-449B-B4D1-1C419D52BFF3}" type="slidenum">
              <a:rPr lang="en-US" smtClean="0"/>
              <a:pPr>
                <a:defRPr/>
              </a:pPr>
              <a:t>8</a:t>
            </a:fld>
            <a:endParaRPr lang="en-US"/>
          </a:p>
        </p:txBody>
      </p:sp>
    </p:spTree>
    <p:extLst>
      <p:ext uri="{BB962C8B-B14F-4D97-AF65-F5344CB8AC3E}">
        <p14:creationId xmlns:p14="http://schemas.microsoft.com/office/powerpoint/2010/main" val="3792698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8C76B713-9EC8-461B-86BF-213E283964E8}" type="datetime1">
              <a:rPr lang="en-US"/>
              <a:pPr>
                <a:defRPr/>
              </a:pPr>
              <a:t>4/20/2018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E9E9103-169A-4390-8076-3FFAF6F2BBEB}" type="slidenum">
              <a:rPr lang="en-US"/>
              <a:pPr>
                <a:defRPr/>
              </a:pPr>
              <a:t>‹#›</a:t>
            </a:fld>
            <a:endParaRPr lang="en-US"/>
          </a:p>
        </p:txBody>
      </p:sp>
    </p:spTree>
    <p:extLst>
      <p:ext uri="{BB962C8B-B14F-4D97-AF65-F5344CB8AC3E}">
        <p14:creationId xmlns:p14="http://schemas.microsoft.com/office/powerpoint/2010/main" val="1164087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51F4E52-3B58-475E-8AD2-C0138D134A7F}" type="datetime1">
              <a:rPr lang="en-US"/>
              <a:pPr>
                <a:defRPr/>
              </a:pPr>
              <a:t>4/20/2018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6EA57A-767E-4280-A9B7-7050F3D73E26}" type="slidenum">
              <a:rPr lang="en-US"/>
              <a:pPr>
                <a:defRPr/>
              </a:pPr>
              <a:t>‹#›</a:t>
            </a:fld>
            <a:endParaRPr lang="en-US"/>
          </a:p>
        </p:txBody>
      </p:sp>
    </p:spTree>
    <p:extLst>
      <p:ext uri="{BB962C8B-B14F-4D97-AF65-F5344CB8AC3E}">
        <p14:creationId xmlns:p14="http://schemas.microsoft.com/office/powerpoint/2010/main" val="1811215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38C2686-0BBB-4191-BCE3-5EDA27C6C9C3}" type="datetime1">
              <a:rPr lang="en-US"/>
              <a:pPr>
                <a:defRPr/>
              </a:pPr>
              <a:t>4/20/2018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180609-12F8-4BFC-9CC8-AC98DEA1B4A0}" type="slidenum">
              <a:rPr lang="en-US"/>
              <a:pPr>
                <a:defRPr/>
              </a:pPr>
              <a:t>‹#›</a:t>
            </a:fld>
            <a:endParaRPr lang="en-US"/>
          </a:p>
        </p:txBody>
      </p:sp>
    </p:spTree>
    <p:extLst>
      <p:ext uri="{BB962C8B-B14F-4D97-AF65-F5344CB8AC3E}">
        <p14:creationId xmlns:p14="http://schemas.microsoft.com/office/powerpoint/2010/main" val="97003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userDrawn="1"/>
        </p:nvCxnSpPr>
        <p:spPr>
          <a:xfrm>
            <a:off x="457200" y="990600"/>
            <a:ext cx="82296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274638"/>
            <a:ext cx="8229600" cy="715962"/>
          </a:xfrm>
        </p:spPr>
        <p:txBody>
          <a:bodyPr>
            <a:normAutofit/>
          </a:bodyPr>
          <a:lstStyle>
            <a:lvl1pPr algn="l">
              <a:defRPr sz="2800" b="1">
                <a:solidFill>
                  <a:schemeClr val="tx2"/>
                </a:solidFill>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a:xfrm>
            <a:off x="457200" y="1143000"/>
            <a:ext cx="8229600" cy="4983163"/>
          </a:xfrm>
        </p:spPr>
        <p:txBody>
          <a:bodyPr/>
          <a:lstStyle>
            <a:lvl1pPr>
              <a:defRPr sz="2400">
                <a:solidFill>
                  <a:srgbClr val="002060"/>
                </a:solidFill>
                <a:latin typeface="Arial" pitchFamily="34" charset="0"/>
                <a:cs typeface="Arial" pitchFamily="34" charset="0"/>
              </a:defRPr>
            </a:lvl1pPr>
            <a:lvl2pPr marL="742950" indent="-285750">
              <a:buClr>
                <a:schemeClr val="tx1"/>
              </a:buClr>
              <a:buFont typeface="Wingdings" pitchFamily="2" charset="2"/>
              <a:buChar char="§"/>
              <a:defRPr sz="2000">
                <a:latin typeface="Arial" pitchFamily="34" charset="0"/>
                <a:cs typeface="Arial" pitchFamily="34" charset="0"/>
              </a:defRPr>
            </a:lvl2pPr>
            <a:lvl3pPr>
              <a:buClr>
                <a:schemeClr val="tx1"/>
              </a:buClr>
              <a:defRPr sz="1800">
                <a:latin typeface="Arial" pitchFamily="34" charset="0"/>
                <a:cs typeface="Arial" pitchFamily="34" charset="0"/>
              </a:defRPr>
            </a:lvl3pPr>
            <a:lvl4pPr marL="1600200" indent="-228600">
              <a:buFont typeface="Courier New" pitchFamily="49" charset="0"/>
              <a:buChar char="o"/>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fld id="{A268B78B-1514-48AB-BD11-423D7158F7B2}" type="datetime1">
              <a:rPr lang="en-US"/>
              <a:pPr>
                <a:defRPr/>
              </a:pPr>
              <a:t>4/20/2018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7010400" y="6492875"/>
            <a:ext cx="2133600" cy="365125"/>
          </a:xfrm>
        </p:spPr>
        <p:txBody>
          <a:bodyPr/>
          <a:lstStyle>
            <a:lvl1pPr>
              <a:defRPr/>
            </a:lvl1pPr>
          </a:lstStyle>
          <a:p>
            <a:pPr>
              <a:defRPr/>
            </a:pPr>
            <a:fld id="{0E2ECCEA-E2CD-49A1-A9F1-1E7E4CC53232}" type="slidenum">
              <a:rPr lang="en-US"/>
              <a:pPr>
                <a:defRPr/>
              </a:pPr>
              <a:t>‹#›</a:t>
            </a:fld>
            <a:endParaRPr lang="en-US"/>
          </a:p>
        </p:txBody>
      </p:sp>
    </p:spTree>
    <p:extLst>
      <p:ext uri="{BB962C8B-B14F-4D97-AF65-F5344CB8AC3E}">
        <p14:creationId xmlns:p14="http://schemas.microsoft.com/office/powerpoint/2010/main" val="3207462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1EB13C47-3DB1-4ECB-9120-99775282930A}" type="datetime1">
              <a:rPr lang="en-US"/>
              <a:pPr>
                <a:defRPr/>
              </a:pPr>
              <a:t>4/20/2018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FA8924-A8CB-4BE4-80A2-40EEE28467B7}" type="slidenum">
              <a:rPr lang="en-US"/>
              <a:pPr>
                <a:defRPr/>
              </a:pPr>
              <a:t>‹#›</a:t>
            </a:fld>
            <a:endParaRPr lang="en-US"/>
          </a:p>
        </p:txBody>
      </p:sp>
    </p:spTree>
    <p:extLst>
      <p:ext uri="{BB962C8B-B14F-4D97-AF65-F5344CB8AC3E}">
        <p14:creationId xmlns:p14="http://schemas.microsoft.com/office/powerpoint/2010/main" val="4116503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F2862E53-EA83-4B5A-8C7A-22EDBB21A50C}" type="datetime1">
              <a:rPr lang="en-US"/>
              <a:pPr>
                <a:defRPr/>
              </a:pPr>
              <a:t>4/20/2018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15779DE-02E0-4D11-A391-861F25F4D2CF}" type="slidenum">
              <a:rPr lang="en-US"/>
              <a:pPr>
                <a:defRPr/>
              </a:pPr>
              <a:t>‹#›</a:t>
            </a:fld>
            <a:endParaRPr lang="en-US"/>
          </a:p>
        </p:txBody>
      </p:sp>
    </p:spTree>
    <p:extLst>
      <p:ext uri="{BB962C8B-B14F-4D97-AF65-F5344CB8AC3E}">
        <p14:creationId xmlns:p14="http://schemas.microsoft.com/office/powerpoint/2010/main" val="2620903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CBD44B7D-F21C-4A64-ADC6-D005225B6D99}" type="datetime1">
              <a:rPr lang="en-US"/>
              <a:pPr>
                <a:defRPr/>
              </a:pPr>
              <a:t>4/20/2018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5F02301-1D3C-45AE-80E1-B0C8C6C5E80F}" type="slidenum">
              <a:rPr lang="en-US"/>
              <a:pPr>
                <a:defRPr/>
              </a:pPr>
              <a:t>‹#›</a:t>
            </a:fld>
            <a:endParaRPr lang="en-US"/>
          </a:p>
        </p:txBody>
      </p:sp>
    </p:spTree>
    <p:extLst>
      <p:ext uri="{BB962C8B-B14F-4D97-AF65-F5344CB8AC3E}">
        <p14:creationId xmlns:p14="http://schemas.microsoft.com/office/powerpoint/2010/main" val="1823770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8FD66506-1C9E-4B36-85E1-ECA6E0830457}" type="datetime1">
              <a:rPr lang="en-US"/>
              <a:pPr>
                <a:defRPr/>
              </a:pPr>
              <a:t>4/20/2018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E63547-4AC7-4CBB-8A9B-56A01B972E56}" type="slidenum">
              <a:rPr lang="en-US"/>
              <a:pPr>
                <a:defRPr/>
              </a:pPr>
              <a:t>‹#›</a:t>
            </a:fld>
            <a:endParaRPr lang="en-US"/>
          </a:p>
        </p:txBody>
      </p:sp>
    </p:spTree>
    <p:extLst>
      <p:ext uri="{BB962C8B-B14F-4D97-AF65-F5344CB8AC3E}">
        <p14:creationId xmlns:p14="http://schemas.microsoft.com/office/powerpoint/2010/main" val="2191349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D8443A9-E4A4-4F16-AB3D-C64837A88050}" type="datetime1">
              <a:rPr lang="en-US"/>
              <a:pPr>
                <a:defRPr/>
              </a:pPr>
              <a:t>4/20/2018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AAF214A-23B3-445F-9654-7033258EA8A9}" type="slidenum">
              <a:rPr lang="en-US"/>
              <a:pPr>
                <a:defRPr/>
              </a:pPr>
              <a:t>‹#›</a:t>
            </a:fld>
            <a:endParaRPr lang="en-US"/>
          </a:p>
        </p:txBody>
      </p:sp>
    </p:spTree>
    <p:extLst>
      <p:ext uri="{BB962C8B-B14F-4D97-AF65-F5344CB8AC3E}">
        <p14:creationId xmlns:p14="http://schemas.microsoft.com/office/powerpoint/2010/main" val="2920102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410996E-1F14-4B85-A9A5-239ECE5FEA6C}" type="datetime1">
              <a:rPr lang="en-US"/>
              <a:pPr>
                <a:defRPr/>
              </a:pPr>
              <a:t>4/20/2018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F846D9E-83DD-4554-B379-33F7CCEA8AB3}" type="slidenum">
              <a:rPr lang="en-US"/>
              <a:pPr>
                <a:defRPr/>
              </a:pPr>
              <a:t>‹#›</a:t>
            </a:fld>
            <a:endParaRPr lang="en-US"/>
          </a:p>
        </p:txBody>
      </p:sp>
    </p:spTree>
    <p:extLst>
      <p:ext uri="{BB962C8B-B14F-4D97-AF65-F5344CB8AC3E}">
        <p14:creationId xmlns:p14="http://schemas.microsoft.com/office/powerpoint/2010/main" val="1412159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5736CAD-F6F4-4204-9291-70769283B11C}" type="datetime1">
              <a:rPr lang="en-US"/>
              <a:pPr>
                <a:defRPr/>
              </a:pPr>
              <a:t>4/20/2018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3C6EF9-6154-4A90-9A3A-F08E7DADE8B6}" type="slidenum">
              <a:rPr lang="en-US"/>
              <a:pPr>
                <a:defRPr/>
              </a:pPr>
              <a:t>‹#›</a:t>
            </a:fld>
            <a:endParaRPr lang="en-US"/>
          </a:p>
        </p:txBody>
      </p:sp>
    </p:spTree>
    <p:extLst>
      <p:ext uri="{BB962C8B-B14F-4D97-AF65-F5344CB8AC3E}">
        <p14:creationId xmlns:p14="http://schemas.microsoft.com/office/powerpoint/2010/main" val="782233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AB3F86F-719F-4F9C-9391-FD142FC5435B}" type="datetime1">
              <a:rPr lang="en-US"/>
              <a:pPr>
                <a:defRPr/>
              </a:pPr>
              <a:t>4/20/2018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06D0A1F-31FE-4C0A-B3D0-CC56F3A0A5A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85" r:id="rId1"/>
    <p:sldLayoutId id="2147484295" r:id="rId2"/>
    <p:sldLayoutId id="2147484286" r:id="rId3"/>
    <p:sldLayoutId id="2147484287" r:id="rId4"/>
    <p:sldLayoutId id="2147484288" r:id="rId5"/>
    <p:sldLayoutId id="2147484289" r:id="rId6"/>
    <p:sldLayoutId id="2147484290" r:id="rId7"/>
    <p:sldLayoutId id="2147484291" r:id="rId8"/>
    <p:sldLayoutId id="2147484292" r:id="rId9"/>
    <p:sldLayoutId id="2147484293" r:id="rId10"/>
    <p:sldLayoutId id="2147484294"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infodome.wikidot.com/rules-of-combat-dom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infodome.wikidot.com/rules-of-combat-dome"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infodome.wikidot.com/rules-of-combat-dome"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biblicalpreaching.net/2013/02/19/beware-of-exemplar-christi-preaching/" TargetMode="External"/><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centralpedia.wikispaces.com/animal+abuse+-+period+4"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maken.wikiwijs.nl/95600/Tilburg_Textielstad#!page-2967780"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hyperlink" Target="http://biblicalpreaching.net/2013/02/19/beware-of-exemplar-christi-preaching/" TargetMode="External"/><Relationship Id="rId4" Type="http://schemas.openxmlformats.org/officeDocument/2006/relationships/image" Target="../media/image10.jpeg"/></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biblicalpreaching.net/2013/02/19/beware-of-exemplar-christi-preaching/" TargetMode="External"/><Relationship Id="rId5" Type="http://schemas.openxmlformats.org/officeDocument/2006/relationships/image" Target="../media/image10.jpeg"/><Relationship Id="rId4" Type="http://schemas.openxmlformats.org/officeDocument/2006/relationships/hyperlink" Target="http://krupraiwan.wordpress.com/2011/10/12/smailefac/smiley-face/"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infodome.wikidot.com/rules-of-combat-dome"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5thchat.wikispaces.com/Grade+5+Resources+-+Science"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s://maken.wikiwijs.nl/95600/Tilburg_Textielstad#!page-2967780"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hackjam.wikispaces.com/Dante'+H."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hyperlink" Target="http://hackjam.wikispaces.com/Dante'+H."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hyperlink" Target="http://biblicalpreaching.net/2013/02/19/beware-of-exemplar-christi-preaching/" TargetMode="External"/><Relationship Id="rId5" Type="http://schemas.openxmlformats.org/officeDocument/2006/relationships/image" Target="../media/image10.jpeg"/><Relationship Id="rId4" Type="http://schemas.openxmlformats.org/officeDocument/2006/relationships/image" Target="../media/image11.png"/></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http://biblicalpreaching.net/2013/02/19/beware-of-exemplar-christi-preaching/" TargetMode="External"/><Relationship Id="rId5" Type="http://schemas.openxmlformats.org/officeDocument/2006/relationships/image" Target="../media/image10.jpeg"/><Relationship Id="rId4" Type="http://schemas.openxmlformats.org/officeDocument/2006/relationships/hyperlink" Target="https://maken.wikiwijs.nl/95600/Tilburg_Textielstad#!page-2967780"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hyperlink" Target="http://biblicalpreaching.net/2013/02/19/beware-of-exemplar-christi-preaching/" TargetMode="External"/><Relationship Id="rId5" Type="http://schemas.openxmlformats.org/officeDocument/2006/relationships/image" Target="../media/image10.jpeg"/><Relationship Id="rId4" Type="http://schemas.openxmlformats.org/officeDocument/2006/relationships/hyperlink" Target="https://maken.wikiwijs.nl/95600/Tilburg_Textielstad#!page-296778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hyperlink" Target="http://infodome.wikidot.com/rules-of-combat-dome"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hyperlink" Target="http://hackjam.wikispaces.com/Dante'+H."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hyperlink" Target="https://maken.wikiwijs.nl/95600/Tilburg_Textielstad#!page-2967780" TargetMode="Externa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hzt4ur.wikispaces.com/Marxist+View+of+Human+Nature" TargetMode="Externa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6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6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hyperlink" Target="http://biblicalpreaching.net/2013/02/19/beware-of-exemplar-christi-preaching/" TargetMode="Externa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hzt4ur.wikispaces.com/Marxist+View+of+Human+Nature" TargetMode="Externa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hyperlink" Target="https://en.wikipedia.org/wiki/Art_gallery_problem#Fisk.27s_short_proof"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3.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hyperlink" Target="https://maken.wikiwijs.nl/95600/Tilburg_Textielstad#!page-2967780" TargetMode="External"/></Relationships>
</file>

<file path=ppt/slides/_rels/slide7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hyperlink" Target="http://shanatalks.wordpress.com/2012/04/" TargetMode="Externa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7267group2.wikispaces.com/Science+Classroom+Rules+%26+Procedures" TargetMode="Externa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82.xml"/><Relationship Id="rId1" Type="http://schemas.openxmlformats.org/officeDocument/2006/relationships/slideLayout" Target="../slideLayouts/slideLayout2.xml"/><Relationship Id="rId4" Type="http://schemas.openxmlformats.org/officeDocument/2006/relationships/hyperlink" Target="http://shanatalks.wordpress.com/2012/04/" TargetMode="Externa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6.xml"/><Relationship Id="rId1" Type="http://schemas.openxmlformats.org/officeDocument/2006/relationships/slideLayout" Target="../slideLayouts/slideLayout2.xml"/><Relationship Id="rId4" Type="http://schemas.openxmlformats.org/officeDocument/2006/relationships/hyperlink" Target="http://imaginario-nopensar.blogspot.com/2011_08_01_archive.html" TargetMode="External"/></Relationships>
</file>

<file path=ppt/slides/_rels/slide8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7.xml"/><Relationship Id="rId1" Type="http://schemas.openxmlformats.org/officeDocument/2006/relationships/slideLayout" Target="../slideLayouts/slideLayout2.xml"/><Relationship Id="rId4" Type="http://schemas.openxmlformats.org/officeDocument/2006/relationships/hyperlink" Target="http://imaginario-nopensar.blogspot.com/2011_08_01_archive.html" TargetMode="Externa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0F95D-9BA0-4B8F-99EC-9361ED5D107C}"/>
              </a:ext>
            </a:extLst>
          </p:cNvPr>
          <p:cNvSpPr>
            <a:spLocks noGrp="1"/>
          </p:cNvSpPr>
          <p:nvPr>
            <p:ph type="ctrTitle"/>
          </p:nvPr>
        </p:nvSpPr>
        <p:spPr/>
        <p:txBody>
          <a:bodyPr/>
          <a:lstStyle/>
          <a:p>
            <a:r>
              <a:rPr lang="en-US" dirty="0"/>
              <a:t>Part 4: Program Composition</a:t>
            </a:r>
          </a:p>
        </p:txBody>
      </p:sp>
      <p:sp>
        <p:nvSpPr>
          <p:cNvPr id="4" name="Text Box 2">
            <a:extLst>
              <a:ext uri="{FF2B5EF4-FFF2-40B4-BE49-F238E27FC236}">
                <a16:creationId xmlns:a16="http://schemas.microsoft.com/office/drawing/2014/main" id="{6D8B06AA-636B-4712-8A78-2C873842CE9F}"/>
              </a:ext>
            </a:extLst>
          </p:cNvPr>
          <p:cNvSpPr txBox="1">
            <a:spLocks noChangeArrowheads="1"/>
          </p:cNvSpPr>
          <p:nvPr/>
        </p:nvSpPr>
        <p:spPr bwMode="auto">
          <a:xfrm>
            <a:off x="598488" y="933450"/>
            <a:ext cx="79470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US" altLang="en-US" sz="3600" b="1" dirty="0">
                <a:solidFill>
                  <a:srgbClr val="0070C0"/>
                </a:solidFill>
                <a:latin typeface="Verdana" panose="020B0604030504040204" pitchFamily="34" charset="0"/>
              </a:rPr>
              <a:t>Ada Programming with GNAT:</a:t>
            </a:r>
            <a:br>
              <a:rPr lang="en-US" altLang="en-US" sz="3600" b="1" dirty="0">
                <a:solidFill>
                  <a:srgbClr val="0070C0"/>
                </a:solidFill>
                <a:latin typeface="Verdana" panose="020B0604030504040204" pitchFamily="34" charset="0"/>
              </a:rPr>
            </a:br>
            <a:r>
              <a:rPr lang="en-US" altLang="en-US" sz="3600" b="1" dirty="0">
                <a:solidFill>
                  <a:srgbClr val="0070C0"/>
                </a:solidFill>
                <a:latin typeface="Verdana" panose="020B0604030504040204" pitchFamily="34" charset="0"/>
              </a:rPr>
              <a:t>Fundamentals</a:t>
            </a:r>
          </a:p>
        </p:txBody>
      </p:sp>
      <p:pic>
        <p:nvPicPr>
          <p:cNvPr id="9" name="Picture 8">
            <a:extLst>
              <a:ext uri="{FF2B5EF4-FFF2-40B4-BE49-F238E27FC236}">
                <a16:creationId xmlns:a16="http://schemas.microsoft.com/office/drawing/2014/main" id="{7E90A3A3-0806-4B57-B19E-87C5850D04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200" y="3582356"/>
            <a:ext cx="2401108" cy="1827844"/>
          </a:xfrm>
          <a:prstGeom prst="rect">
            <a:avLst/>
          </a:prstGeom>
        </p:spPr>
      </p:pic>
    </p:spTree>
    <p:extLst>
      <p:ext uri="{BB962C8B-B14F-4D97-AF65-F5344CB8AC3E}">
        <p14:creationId xmlns:p14="http://schemas.microsoft.com/office/powerpoint/2010/main" val="3842902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4C12-A121-4394-B34C-0DA417C6AB76}"/>
              </a:ext>
            </a:extLst>
          </p:cNvPr>
          <p:cNvSpPr>
            <a:spLocks noGrp="1"/>
          </p:cNvSpPr>
          <p:nvPr>
            <p:ph type="title"/>
          </p:nvPr>
        </p:nvSpPr>
        <p:spPr/>
        <p:txBody>
          <a:bodyPr>
            <a:normAutofit fontScale="90000"/>
          </a:bodyPr>
          <a:lstStyle/>
          <a:p>
            <a:r>
              <a:rPr lang="en-US" dirty="0"/>
              <a:t>Software Engineering Principles and Packages (2)</a:t>
            </a:r>
          </a:p>
        </p:txBody>
      </p:sp>
      <p:sp>
        <p:nvSpPr>
          <p:cNvPr id="3" name="Content Placeholder 2">
            <a:extLst>
              <a:ext uri="{FF2B5EF4-FFF2-40B4-BE49-F238E27FC236}">
                <a16:creationId xmlns:a16="http://schemas.microsoft.com/office/drawing/2014/main" id="{5976814D-D0C3-404C-9FB3-2E77D147D4A9}"/>
              </a:ext>
            </a:extLst>
          </p:cNvPr>
          <p:cNvSpPr>
            <a:spLocks noGrp="1"/>
          </p:cNvSpPr>
          <p:nvPr>
            <p:ph idx="1"/>
          </p:nvPr>
        </p:nvSpPr>
        <p:spPr/>
        <p:txBody>
          <a:bodyPr/>
          <a:lstStyle/>
          <a:p>
            <a:pPr eaLnBrk="1" hangingPunct="1"/>
            <a:r>
              <a:rPr lang="en-US" altLang="en-US" dirty="0">
                <a:highlight>
                  <a:srgbClr val="FFFF00"/>
                </a:highlight>
              </a:rPr>
              <a:t>Data Abstraction</a:t>
            </a:r>
          </a:p>
          <a:p>
            <a:pPr lvl="1" eaLnBrk="1" hangingPunct="1"/>
            <a:r>
              <a:rPr lang="en-US" altLang="en-US" dirty="0"/>
              <a:t>Apply information hiding when defining a data type, so that if you choose to change its representation then client units are not affected</a:t>
            </a:r>
          </a:p>
          <a:p>
            <a:pPr lvl="1" eaLnBrk="1" hangingPunct="1"/>
            <a:r>
              <a:rPr lang="en-US" altLang="en-US" dirty="0"/>
              <a:t>Declare a type as </a:t>
            </a:r>
            <a:r>
              <a:rPr lang="en-US" altLang="en-US" b="1" dirty="0">
                <a:latin typeface="Lucida Sans Typewriter" panose="020B0509030504030204" pitchFamily="49" charset="0"/>
              </a:rPr>
              <a:t>private</a:t>
            </a:r>
            <a:r>
              <a:rPr lang="en-US" altLang="en-US" dirty="0"/>
              <a:t> or </a:t>
            </a:r>
            <a:r>
              <a:rPr lang="en-US" altLang="en-US" b="1" dirty="0">
                <a:latin typeface="Lucida Sans Typewriter" panose="020B0509030504030204" pitchFamily="49" charset="0"/>
              </a:rPr>
              <a:t>limited private</a:t>
            </a:r>
            <a:r>
              <a:rPr lang="en-US" altLang="en-US" dirty="0"/>
              <a:t> in a package specification</a:t>
            </a:r>
          </a:p>
          <a:p>
            <a:pPr eaLnBrk="1" hangingPunct="1"/>
            <a:r>
              <a:rPr lang="en-US" altLang="en-US" dirty="0">
                <a:highlight>
                  <a:srgbClr val="FFFF00"/>
                </a:highlight>
              </a:rPr>
              <a:t>Reuse (Software Components)</a:t>
            </a:r>
          </a:p>
          <a:p>
            <a:pPr lvl="1" eaLnBrk="1" hangingPunct="1"/>
            <a:r>
              <a:rPr lang="en-US" altLang="en-US" dirty="0"/>
              <a:t>Separately compile packages and use them as building blocks</a:t>
            </a:r>
          </a:p>
          <a:p>
            <a:pPr lvl="1" eaLnBrk="1" hangingPunct="1"/>
            <a:r>
              <a:rPr lang="en-US" altLang="en-US" dirty="0"/>
              <a:t>Extend a package without modifying it, by declaring a child unit</a:t>
            </a:r>
          </a:p>
          <a:p>
            <a:pPr lvl="1" eaLnBrk="1" hangingPunct="1"/>
            <a:r>
              <a:rPr lang="en-US" altLang="en-US" dirty="0"/>
              <a:t>Define a </a:t>
            </a:r>
            <a:r>
              <a:rPr lang="en-US" altLang="en-US" i="1" dirty="0"/>
              <a:t>generic</a:t>
            </a:r>
            <a:r>
              <a:rPr lang="en-US" altLang="en-US" dirty="0"/>
              <a:t> package</a:t>
            </a:r>
          </a:p>
          <a:p>
            <a:endParaRPr lang="en-US" dirty="0"/>
          </a:p>
        </p:txBody>
      </p:sp>
      <p:sp>
        <p:nvSpPr>
          <p:cNvPr id="4" name="Slide Number Placeholder 3">
            <a:extLst>
              <a:ext uri="{FF2B5EF4-FFF2-40B4-BE49-F238E27FC236}">
                <a16:creationId xmlns:a16="http://schemas.microsoft.com/office/drawing/2014/main" id="{FF4E2796-438C-457B-BB10-B1B3DCE9492F}"/>
              </a:ext>
            </a:extLst>
          </p:cNvPr>
          <p:cNvSpPr>
            <a:spLocks noGrp="1"/>
          </p:cNvSpPr>
          <p:nvPr>
            <p:ph type="sldNum" sz="quarter" idx="12"/>
          </p:nvPr>
        </p:nvSpPr>
        <p:spPr/>
        <p:txBody>
          <a:bodyPr/>
          <a:lstStyle/>
          <a:p>
            <a:pPr>
              <a:defRPr/>
            </a:pPr>
            <a:fld id="{0E2ECCEA-E2CD-49A1-A9F1-1E7E4CC53232}" type="slidenum">
              <a:rPr lang="en-US" smtClean="0"/>
              <a:pPr>
                <a:defRPr/>
              </a:pPr>
              <a:t>9</a:t>
            </a:fld>
            <a:endParaRPr lang="en-US"/>
          </a:p>
        </p:txBody>
      </p:sp>
      <p:pic>
        <p:nvPicPr>
          <p:cNvPr id="5" name="Picture 4">
            <a:extLst>
              <a:ext uri="{FF2B5EF4-FFF2-40B4-BE49-F238E27FC236}">
                <a16:creationId xmlns:a16="http://schemas.microsoft.com/office/drawing/2014/main" id="{69E0C3D8-D9AC-4D23-A86E-78A8DEDABD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861775"/>
            <a:ext cx="1085587" cy="738425"/>
          </a:xfrm>
          <a:prstGeom prst="rect">
            <a:avLst/>
          </a:prstGeom>
          <a:solidFill>
            <a:schemeClr val="bg1"/>
          </a:solidFill>
        </p:spPr>
      </p:pic>
    </p:spTree>
    <p:extLst>
      <p:ext uri="{BB962C8B-B14F-4D97-AF65-F5344CB8AC3E}">
        <p14:creationId xmlns:p14="http://schemas.microsoft.com/office/powerpoint/2010/main" val="2755872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4C12-A121-4394-B34C-0DA417C6AB76}"/>
              </a:ext>
            </a:extLst>
          </p:cNvPr>
          <p:cNvSpPr>
            <a:spLocks noGrp="1"/>
          </p:cNvSpPr>
          <p:nvPr>
            <p:ph type="title"/>
          </p:nvPr>
        </p:nvSpPr>
        <p:spPr/>
        <p:txBody>
          <a:bodyPr>
            <a:normAutofit fontScale="90000"/>
          </a:bodyPr>
          <a:lstStyle/>
          <a:p>
            <a:r>
              <a:rPr lang="en-US" dirty="0"/>
              <a:t>Software Engineering Principles and Packages (3)</a:t>
            </a:r>
          </a:p>
        </p:txBody>
      </p:sp>
      <p:sp>
        <p:nvSpPr>
          <p:cNvPr id="3" name="Content Placeholder 2">
            <a:extLst>
              <a:ext uri="{FF2B5EF4-FFF2-40B4-BE49-F238E27FC236}">
                <a16:creationId xmlns:a16="http://schemas.microsoft.com/office/drawing/2014/main" id="{5976814D-D0C3-404C-9FB3-2E77D147D4A9}"/>
              </a:ext>
            </a:extLst>
          </p:cNvPr>
          <p:cNvSpPr>
            <a:spLocks noGrp="1"/>
          </p:cNvSpPr>
          <p:nvPr>
            <p:ph idx="1"/>
          </p:nvPr>
        </p:nvSpPr>
        <p:spPr/>
        <p:txBody>
          <a:bodyPr/>
          <a:lstStyle/>
          <a:p>
            <a:pPr eaLnBrk="1" hangingPunct="1"/>
            <a:r>
              <a:rPr lang="en-US" altLang="en-US" dirty="0">
                <a:highlight>
                  <a:srgbClr val="FFFF00"/>
                </a:highlight>
              </a:rPr>
              <a:t>Top-Down Development</a:t>
            </a:r>
          </a:p>
          <a:p>
            <a:pPr lvl="1" eaLnBrk="1" hangingPunct="1"/>
            <a:r>
              <a:rPr lang="en-US" altLang="en-US" dirty="0"/>
              <a:t>First define the </a:t>
            </a:r>
            <a:r>
              <a:rPr lang="en-US" altLang="en-US" i="1" dirty="0"/>
              <a:t>what </a:t>
            </a:r>
            <a:r>
              <a:rPr lang="en-US" altLang="en-US" dirty="0"/>
              <a:t>for a module, then its </a:t>
            </a:r>
            <a:r>
              <a:rPr lang="en-US" altLang="en-US" i="1" dirty="0"/>
              <a:t>how</a:t>
            </a:r>
            <a:endParaRPr lang="en-US" altLang="en-US" dirty="0"/>
          </a:p>
          <a:p>
            <a:pPr lvl="1" eaLnBrk="1" hangingPunct="1"/>
            <a:r>
              <a:rPr lang="en-US" altLang="en-US" dirty="0"/>
              <a:t>Define the package specification as the </a:t>
            </a:r>
            <a:r>
              <a:rPr lang="en-US" altLang="en-US" i="1" dirty="0"/>
              <a:t>what</a:t>
            </a:r>
            <a:r>
              <a:rPr lang="en-US" altLang="en-US" dirty="0"/>
              <a:t>, the body as the </a:t>
            </a:r>
            <a:r>
              <a:rPr lang="en-US" altLang="en-US" i="1" dirty="0"/>
              <a:t>how</a:t>
            </a:r>
            <a:endParaRPr lang="en-US" altLang="en-US" dirty="0"/>
          </a:p>
          <a:p>
            <a:pPr lvl="1" eaLnBrk="1" hangingPunct="1"/>
            <a:r>
              <a:rPr lang="en-US" altLang="en-US" dirty="0"/>
              <a:t>Use stubs and subunits to implement a package body in a modular way versus as a monolithic unit</a:t>
            </a:r>
          </a:p>
          <a:p>
            <a:pPr eaLnBrk="1" hangingPunct="1"/>
            <a:r>
              <a:rPr lang="en-US" altLang="en-US" dirty="0">
                <a:highlight>
                  <a:srgbClr val="FFFF00"/>
                </a:highlight>
              </a:rPr>
              <a:t>Avoidance of “Namespace Pollution”</a:t>
            </a:r>
          </a:p>
          <a:p>
            <a:pPr lvl="1" eaLnBrk="1" hangingPunct="1"/>
            <a:r>
              <a:rPr lang="en-US" altLang="en-US" dirty="0"/>
              <a:t>When combining modules to build a program, avoid the problem of name clashes </a:t>
            </a:r>
          </a:p>
          <a:p>
            <a:pPr lvl="1" eaLnBrk="1" hangingPunct="1"/>
            <a:r>
              <a:rPr lang="en-US" altLang="en-US" dirty="0"/>
              <a:t>Ada packages provide a namespace “buffer” that avoids clashes of entity names (in contrast with C’s </a:t>
            </a:r>
            <a:r>
              <a:rPr lang="en-US" altLang="en-US" dirty="0">
                <a:latin typeface="Lucida Console" panose="020B0609040504020204" pitchFamily="49" charset="0"/>
              </a:rPr>
              <a:t>#include</a:t>
            </a:r>
            <a:r>
              <a:rPr lang="en-US" altLang="en-US" dirty="0"/>
              <a:t>)</a:t>
            </a:r>
          </a:p>
          <a:p>
            <a:pPr lvl="1" eaLnBrk="1" hangingPunct="1"/>
            <a:r>
              <a:rPr lang="en-US" altLang="en-US" dirty="0"/>
              <a:t>Ada child units allows hierarchical name space for compilation units, avoiding clashes of module names</a:t>
            </a:r>
          </a:p>
          <a:p>
            <a:pPr lvl="1" eaLnBrk="1" hangingPunct="1"/>
            <a:r>
              <a:rPr lang="en-US" altLang="en-US" dirty="0"/>
              <a:t>Nested packages help avoid “namespace pollution” internally to a unit</a:t>
            </a:r>
          </a:p>
          <a:p>
            <a:pPr marL="0" indent="0" eaLnBrk="1" hangingPunct="1"/>
            <a:endParaRPr lang="en-US" altLang="en-US" dirty="0"/>
          </a:p>
          <a:p>
            <a:endParaRPr lang="en-US" dirty="0"/>
          </a:p>
        </p:txBody>
      </p:sp>
      <p:sp>
        <p:nvSpPr>
          <p:cNvPr id="4" name="Slide Number Placeholder 3">
            <a:extLst>
              <a:ext uri="{FF2B5EF4-FFF2-40B4-BE49-F238E27FC236}">
                <a16:creationId xmlns:a16="http://schemas.microsoft.com/office/drawing/2014/main" id="{FF4E2796-438C-457B-BB10-B1B3DCE9492F}"/>
              </a:ext>
            </a:extLst>
          </p:cNvPr>
          <p:cNvSpPr>
            <a:spLocks noGrp="1"/>
          </p:cNvSpPr>
          <p:nvPr>
            <p:ph type="sldNum" sz="quarter" idx="12"/>
          </p:nvPr>
        </p:nvSpPr>
        <p:spPr/>
        <p:txBody>
          <a:bodyPr/>
          <a:lstStyle/>
          <a:p>
            <a:pPr>
              <a:defRPr/>
            </a:pPr>
            <a:fld id="{0E2ECCEA-E2CD-49A1-A9F1-1E7E4CC53232}" type="slidenum">
              <a:rPr lang="en-US" smtClean="0"/>
              <a:pPr>
                <a:defRPr/>
              </a:pPr>
              <a:t>10</a:t>
            </a:fld>
            <a:endParaRPr lang="en-US"/>
          </a:p>
        </p:txBody>
      </p:sp>
      <p:pic>
        <p:nvPicPr>
          <p:cNvPr id="5" name="Picture 4">
            <a:extLst>
              <a:ext uri="{FF2B5EF4-FFF2-40B4-BE49-F238E27FC236}">
                <a16:creationId xmlns:a16="http://schemas.microsoft.com/office/drawing/2014/main" id="{42C11FFD-C51A-422C-825B-03D185C456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861775"/>
            <a:ext cx="1085587" cy="738425"/>
          </a:xfrm>
          <a:prstGeom prst="rect">
            <a:avLst/>
          </a:prstGeom>
          <a:solidFill>
            <a:schemeClr val="bg1"/>
          </a:solidFill>
        </p:spPr>
      </p:pic>
    </p:spTree>
    <p:extLst>
      <p:ext uri="{BB962C8B-B14F-4D97-AF65-F5344CB8AC3E}">
        <p14:creationId xmlns:p14="http://schemas.microsoft.com/office/powerpoint/2010/main" val="2574126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4C12-A121-4394-B34C-0DA417C6AB76}"/>
              </a:ext>
            </a:extLst>
          </p:cNvPr>
          <p:cNvSpPr>
            <a:spLocks noGrp="1"/>
          </p:cNvSpPr>
          <p:nvPr>
            <p:ph type="title"/>
          </p:nvPr>
        </p:nvSpPr>
        <p:spPr/>
        <p:txBody>
          <a:bodyPr>
            <a:normAutofit fontScale="90000"/>
          </a:bodyPr>
          <a:lstStyle/>
          <a:p>
            <a:r>
              <a:rPr lang="en-US" dirty="0"/>
              <a:t>Software Engineering Principles and Packages (4)</a:t>
            </a:r>
          </a:p>
        </p:txBody>
      </p:sp>
      <p:sp>
        <p:nvSpPr>
          <p:cNvPr id="3" name="Content Placeholder 2">
            <a:extLst>
              <a:ext uri="{FF2B5EF4-FFF2-40B4-BE49-F238E27FC236}">
                <a16:creationId xmlns:a16="http://schemas.microsoft.com/office/drawing/2014/main" id="{5976814D-D0C3-404C-9FB3-2E77D147D4A9}"/>
              </a:ext>
            </a:extLst>
          </p:cNvPr>
          <p:cNvSpPr>
            <a:spLocks noGrp="1"/>
          </p:cNvSpPr>
          <p:nvPr>
            <p:ph idx="1"/>
          </p:nvPr>
        </p:nvSpPr>
        <p:spPr/>
        <p:txBody>
          <a:bodyPr/>
          <a:lstStyle/>
          <a:p>
            <a:pPr eaLnBrk="1" hangingPunct="1"/>
            <a:r>
              <a:rPr lang="en-US" altLang="en-US" dirty="0">
                <a:highlight>
                  <a:srgbClr val="FFFF00"/>
                </a:highlight>
              </a:rPr>
              <a:t>Object-Oriented Programming</a:t>
            </a:r>
          </a:p>
          <a:p>
            <a:pPr lvl="1" eaLnBrk="1" hangingPunct="1"/>
            <a:r>
              <a:rPr lang="en-US" altLang="en-US" dirty="0"/>
              <a:t>Principles</a:t>
            </a:r>
          </a:p>
          <a:p>
            <a:pPr lvl="2" eaLnBrk="1" hangingPunct="1"/>
            <a:r>
              <a:rPr lang="en-US" altLang="en-US" dirty="0"/>
              <a:t>Define a new type as an extension of an existing type without modifying the original type (</a:t>
            </a:r>
            <a:r>
              <a:rPr lang="en-US" altLang="en-US" i="1" dirty="0"/>
              <a:t>inheritance</a:t>
            </a:r>
            <a:r>
              <a:rPr lang="en-US" altLang="en-US" dirty="0"/>
              <a:t>) </a:t>
            </a:r>
          </a:p>
          <a:p>
            <a:pPr lvl="2" eaLnBrk="1" hangingPunct="1"/>
            <a:r>
              <a:rPr lang="en-US" altLang="en-US" dirty="0"/>
              <a:t>Allow an operation on an object to be selected at run time (</a:t>
            </a:r>
            <a:r>
              <a:rPr lang="en-US" altLang="en-US" i="1" dirty="0"/>
              <a:t>dynamic binding</a:t>
            </a:r>
            <a:r>
              <a:rPr lang="en-US" altLang="en-US" dirty="0"/>
              <a:t>) based on which type in an inheritance hierarchy the object currently has (</a:t>
            </a:r>
            <a:r>
              <a:rPr lang="en-US" altLang="en-US" i="1" dirty="0"/>
              <a:t>polymorphism</a:t>
            </a:r>
            <a:r>
              <a:rPr lang="en-US" altLang="en-US" dirty="0"/>
              <a:t>)</a:t>
            </a:r>
          </a:p>
          <a:p>
            <a:pPr lvl="1" eaLnBrk="1" hangingPunct="1"/>
            <a:r>
              <a:rPr lang="en-US" altLang="en-US" dirty="0"/>
              <a:t>Define a </a:t>
            </a:r>
            <a:r>
              <a:rPr lang="en-US" altLang="en-US" i="1" dirty="0"/>
              <a:t>tagged type</a:t>
            </a:r>
            <a:r>
              <a:rPr lang="en-US" altLang="en-US" dirty="0"/>
              <a:t> in a package specification</a:t>
            </a:r>
          </a:p>
          <a:p>
            <a:pPr lvl="2" eaLnBrk="1" hangingPunct="1"/>
            <a:r>
              <a:rPr lang="en-US" altLang="en-US" dirty="0"/>
              <a:t>The package serves as the class as a module</a:t>
            </a:r>
          </a:p>
          <a:p>
            <a:pPr lvl="2" eaLnBrk="1" hangingPunct="1"/>
            <a:r>
              <a:rPr lang="en-US" altLang="en-US" dirty="0"/>
              <a:t>The tagged type serves as the class as a type (template for objects)</a:t>
            </a:r>
          </a:p>
        </p:txBody>
      </p:sp>
      <p:sp>
        <p:nvSpPr>
          <p:cNvPr id="4" name="Slide Number Placeholder 3">
            <a:extLst>
              <a:ext uri="{FF2B5EF4-FFF2-40B4-BE49-F238E27FC236}">
                <a16:creationId xmlns:a16="http://schemas.microsoft.com/office/drawing/2014/main" id="{FF4E2796-438C-457B-BB10-B1B3DCE9492F}"/>
              </a:ext>
            </a:extLst>
          </p:cNvPr>
          <p:cNvSpPr>
            <a:spLocks noGrp="1"/>
          </p:cNvSpPr>
          <p:nvPr>
            <p:ph type="sldNum" sz="quarter" idx="12"/>
          </p:nvPr>
        </p:nvSpPr>
        <p:spPr/>
        <p:txBody>
          <a:bodyPr/>
          <a:lstStyle/>
          <a:p>
            <a:pPr>
              <a:defRPr/>
            </a:pPr>
            <a:fld id="{0E2ECCEA-E2CD-49A1-A9F1-1E7E4CC53232}" type="slidenum">
              <a:rPr lang="en-US" smtClean="0"/>
              <a:pPr>
                <a:defRPr/>
              </a:pPr>
              <a:t>11</a:t>
            </a:fld>
            <a:endParaRPr lang="en-US"/>
          </a:p>
        </p:txBody>
      </p:sp>
      <p:pic>
        <p:nvPicPr>
          <p:cNvPr id="5" name="Picture 4">
            <a:extLst>
              <a:ext uri="{FF2B5EF4-FFF2-40B4-BE49-F238E27FC236}">
                <a16:creationId xmlns:a16="http://schemas.microsoft.com/office/drawing/2014/main" id="{2B68769F-2BB6-4200-928D-5032667A91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861775"/>
            <a:ext cx="1085587" cy="738425"/>
          </a:xfrm>
          <a:prstGeom prst="rect">
            <a:avLst/>
          </a:prstGeom>
          <a:solidFill>
            <a:schemeClr val="bg1"/>
          </a:solidFill>
        </p:spPr>
      </p:pic>
    </p:spTree>
    <p:extLst>
      <p:ext uri="{BB962C8B-B14F-4D97-AF65-F5344CB8AC3E}">
        <p14:creationId xmlns:p14="http://schemas.microsoft.com/office/powerpoint/2010/main" val="4245575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A16A1-4AB4-4E48-A0FB-58F2B410F241}"/>
              </a:ext>
            </a:extLst>
          </p:cNvPr>
          <p:cNvSpPr>
            <a:spLocks noGrp="1"/>
          </p:cNvSpPr>
          <p:nvPr>
            <p:ph type="title"/>
          </p:nvPr>
        </p:nvSpPr>
        <p:spPr/>
        <p:txBody>
          <a:bodyPr/>
          <a:lstStyle/>
          <a:p>
            <a:r>
              <a:rPr lang="en-US" dirty="0"/>
              <a:t>Semantics of Packages (1)</a:t>
            </a:r>
          </a:p>
        </p:txBody>
      </p:sp>
      <p:sp>
        <p:nvSpPr>
          <p:cNvPr id="3" name="Content Placeholder 2">
            <a:extLst>
              <a:ext uri="{FF2B5EF4-FFF2-40B4-BE49-F238E27FC236}">
                <a16:creationId xmlns:a16="http://schemas.microsoft.com/office/drawing/2014/main" id="{842CB5EC-0CCF-4A14-BDE4-1702DD69F11B}"/>
              </a:ext>
            </a:extLst>
          </p:cNvPr>
          <p:cNvSpPr>
            <a:spLocks noGrp="1"/>
          </p:cNvSpPr>
          <p:nvPr>
            <p:ph idx="1"/>
          </p:nvPr>
        </p:nvSpPr>
        <p:spPr/>
        <p:txBody>
          <a:bodyPr/>
          <a:lstStyle/>
          <a:p>
            <a:pPr eaLnBrk="1" hangingPunct="1"/>
            <a:r>
              <a:rPr lang="en-US" altLang="en-US" dirty="0"/>
              <a:t>Main Semantic Issues</a:t>
            </a:r>
          </a:p>
          <a:p>
            <a:pPr lvl="1" eaLnBrk="1" hangingPunct="1"/>
            <a:r>
              <a:rPr lang="en-US" altLang="en-US" i="1" dirty="0">
                <a:highlight>
                  <a:srgbClr val="FFFF00"/>
                </a:highlight>
              </a:rPr>
              <a:t>Lifetime</a:t>
            </a:r>
            <a:r>
              <a:rPr lang="en-US" altLang="en-US" i="1" dirty="0"/>
              <a:t> </a:t>
            </a:r>
            <a:r>
              <a:rPr lang="en-US" altLang="en-US" dirty="0"/>
              <a:t>of entities declared in a package</a:t>
            </a:r>
          </a:p>
          <a:p>
            <a:pPr lvl="2" eaLnBrk="1" hangingPunct="1"/>
            <a:r>
              <a:rPr lang="en-US" altLang="en-US" dirty="0"/>
              <a:t>When are they created?</a:t>
            </a:r>
          </a:p>
          <a:p>
            <a:pPr lvl="2" eaLnBrk="1" hangingPunct="1"/>
            <a:r>
              <a:rPr lang="en-US" altLang="en-US" dirty="0"/>
              <a:t>When do they vanish?</a:t>
            </a:r>
          </a:p>
          <a:p>
            <a:pPr lvl="1" eaLnBrk="1" hangingPunct="1"/>
            <a:r>
              <a:rPr lang="en-US" altLang="en-US" i="1" dirty="0">
                <a:highlight>
                  <a:srgbClr val="FFFF00"/>
                </a:highlight>
              </a:rPr>
              <a:t>Visibility</a:t>
            </a:r>
            <a:r>
              <a:rPr lang="en-US" altLang="en-US" i="1" dirty="0"/>
              <a:t> </a:t>
            </a:r>
            <a:r>
              <a:rPr lang="en-US" altLang="en-US" dirty="0"/>
              <a:t>of entities declared in a package </a:t>
            </a:r>
          </a:p>
          <a:p>
            <a:pPr lvl="2" eaLnBrk="1" hangingPunct="1"/>
            <a:r>
              <a:rPr lang="en-US" altLang="en-US" dirty="0"/>
              <a:t>Which parts of a program can refer to entities declared in the various sections of a package</a:t>
            </a:r>
          </a:p>
          <a:p>
            <a:pPr lvl="2" eaLnBrk="1" hangingPunct="1"/>
            <a:r>
              <a:rPr lang="en-US" altLang="en-US" dirty="0"/>
              <a:t>Is the reference through direct visibility or dot qualification?</a:t>
            </a:r>
          </a:p>
          <a:p>
            <a:pPr lvl="1" eaLnBrk="1" hangingPunct="1"/>
            <a:r>
              <a:rPr lang="en-US" altLang="en-US" i="1" dirty="0"/>
              <a:t>When </a:t>
            </a:r>
            <a:r>
              <a:rPr lang="en-US" altLang="en-US" i="1" dirty="0">
                <a:highlight>
                  <a:srgbClr val="FFFF00"/>
                </a:highlight>
              </a:rPr>
              <a:t>elaboration/execution</a:t>
            </a:r>
            <a:r>
              <a:rPr lang="en-US" altLang="en-US" i="1" dirty="0"/>
              <a:t> occurs</a:t>
            </a:r>
            <a:r>
              <a:rPr lang="en-US" altLang="en-US" dirty="0"/>
              <a:t> for declarations and statements in a package</a:t>
            </a:r>
          </a:p>
        </p:txBody>
      </p:sp>
      <p:sp>
        <p:nvSpPr>
          <p:cNvPr id="4" name="Slide Number Placeholder 3">
            <a:extLst>
              <a:ext uri="{FF2B5EF4-FFF2-40B4-BE49-F238E27FC236}">
                <a16:creationId xmlns:a16="http://schemas.microsoft.com/office/drawing/2014/main" id="{2BC26CFA-E564-49B4-8D21-28702785B6DA}"/>
              </a:ext>
            </a:extLst>
          </p:cNvPr>
          <p:cNvSpPr>
            <a:spLocks noGrp="1"/>
          </p:cNvSpPr>
          <p:nvPr>
            <p:ph type="sldNum" sz="quarter" idx="12"/>
          </p:nvPr>
        </p:nvSpPr>
        <p:spPr/>
        <p:txBody>
          <a:bodyPr/>
          <a:lstStyle/>
          <a:p>
            <a:pPr>
              <a:defRPr/>
            </a:pPr>
            <a:fld id="{0E2ECCEA-E2CD-49A1-A9F1-1E7E4CC53232}" type="slidenum">
              <a:rPr lang="en-US" smtClean="0"/>
              <a:pPr>
                <a:defRPr/>
              </a:pPr>
              <a:t>12</a:t>
            </a:fld>
            <a:endParaRPr lang="en-US"/>
          </a:p>
        </p:txBody>
      </p:sp>
      <p:pic>
        <p:nvPicPr>
          <p:cNvPr id="12" name="Picture 11">
            <a:extLst>
              <a:ext uri="{FF2B5EF4-FFF2-40B4-BE49-F238E27FC236}">
                <a16:creationId xmlns:a16="http://schemas.microsoft.com/office/drawing/2014/main" id="{470C0D43-F50A-4136-A8B5-30877123618C}"/>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399032" y="304800"/>
            <a:ext cx="1287768" cy="866477"/>
          </a:xfrm>
          <a:prstGeom prst="rect">
            <a:avLst/>
          </a:prstGeom>
        </p:spPr>
      </p:pic>
    </p:spTree>
    <p:extLst>
      <p:ext uri="{BB962C8B-B14F-4D97-AF65-F5344CB8AC3E}">
        <p14:creationId xmlns:p14="http://schemas.microsoft.com/office/powerpoint/2010/main" val="1092245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A16A1-4AB4-4E48-A0FB-58F2B410F241}"/>
              </a:ext>
            </a:extLst>
          </p:cNvPr>
          <p:cNvSpPr>
            <a:spLocks noGrp="1"/>
          </p:cNvSpPr>
          <p:nvPr>
            <p:ph type="title"/>
          </p:nvPr>
        </p:nvSpPr>
        <p:spPr/>
        <p:txBody>
          <a:bodyPr/>
          <a:lstStyle/>
          <a:p>
            <a:r>
              <a:rPr lang="en-US" dirty="0"/>
              <a:t>Semantics of Packages (2)</a:t>
            </a:r>
          </a:p>
        </p:txBody>
      </p:sp>
      <p:sp>
        <p:nvSpPr>
          <p:cNvPr id="3" name="Content Placeholder 2">
            <a:extLst>
              <a:ext uri="{FF2B5EF4-FFF2-40B4-BE49-F238E27FC236}">
                <a16:creationId xmlns:a16="http://schemas.microsoft.com/office/drawing/2014/main" id="{842CB5EC-0CCF-4A14-BDE4-1702DD69F11B}"/>
              </a:ext>
            </a:extLst>
          </p:cNvPr>
          <p:cNvSpPr>
            <a:spLocks noGrp="1"/>
          </p:cNvSpPr>
          <p:nvPr>
            <p:ph idx="1"/>
          </p:nvPr>
        </p:nvSpPr>
        <p:spPr/>
        <p:txBody>
          <a:bodyPr/>
          <a:lstStyle/>
          <a:p>
            <a:pPr eaLnBrk="1" hangingPunct="1"/>
            <a:r>
              <a:rPr lang="en-US" altLang="en-US" dirty="0"/>
              <a:t>Top-Level (“Library”) Packages</a:t>
            </a:r>
          </a:p>
          <a:p>
            <a:pPr lvl="1" eaLnBrk="1" hangingPunct="1"/>
            <a:r>
              <a:rPr lang="en-US" altLang="en-US" dirty="0"/>
              <a:t>Lifetime is static (specification or body)</a:t>
            </a:r>
          </a:p>
          <a:p>
            <a:pPr lvl="1" eaLnBrk="1" hangingPunct="1"/>
            <a:r>
              <a:rPr lang="en-US" altLang="en-US" dirty="0"/>
              <a:t>Visibility of package entities</a:t>
            </a:r>
          </a:p>
          <a:p>
            <a:pPr lvl="2" eaLnBrk="1" hangingPunct="1"/>
            <a:r>
              <a:rPr lang="en-US" altLang="en-US" dirty="0"/>
              <a:t>A package body has direct visibility to the declarations in the spec</a:t>
            </a:r>
          </a:p>
          <a:p>
            <a:pPr lvl="2" eaLnBrk="1" hangingPunct="1"/>
            <a:r>
              <a:rPr lang="en-US" altLang="en-US" dirty="0"/>
              <a:t>A client (</a:t>
            </a:r>
            <a:r>
              <a:rPr lang="en-US" altLang="en-US" i="1" dirty="0" err="1"/>
              <a:t>with</a:t>
            </a:r>
            <a:r>
              <a:rPr lang="en-US" altLang="en-US" dirty="0" err="1"/>
              <a:t>ing</a:t>
            </a:r>
            <a:r>
              <a:rPr lang="en-US" altLang="en-US" dirty="0"/>
              <a:t>) unit can reference the entities declared in the visible part of the package specification via dot qualification</a:t>
            </a:r>
          </a:p>
          <a:p>
            <a:pPr lvl="3" eaLnBrk="1" hangingPunct="1"/>
            <a:r>
              <a:rPr lang="en-US" altLang="en-US" dirty="0"/>
              <a:t>Direct visibility via “</a:t>
            </a:r>
            <a:r>
              <a:rPr lang="en-US" altLang="en-US" b="1" dirty="0">
                <a:latin typeface="Lucida Sans Typewriter" panose="020B0509030504030204" pitchFamily="49" charset="0"/>
              </a:rPr>
              <a:t>use</a:t>
            </a:r>
            <a:r>
              <a:rPr lang="en-US" altLang="en-US" dirty="0"/>
              <a:t>” (or “</a:t>
            </a:r>
            <a:r>
              <a:rPr lang="en-US" altLang="en-US" b="1" dirty="0">
                <a:latin typeface="Lucida Sans Typewriter" panose="020B0509030504030204" pitchFamily="49" charset="0"/>
              </a:rPr>
              <a:t>use type</a:t>
            </a:r>
            <a:r>
              <a:rPr lang="en-US" altLang="en-US" dirty="0"/>
              <a:t>”) clause</a:t>
            </a:r>
          </a:p>
          <a:p>
            <a:pPr lvl="2" eaLnBrk="1" hangingPunct="1"/>
            <a:r>
              <a:rPr lang="en-US" altLang="en-US" dirty="0"/>
              <a:t>Other visibility properties will be covered later</a:t>
            </a:r>
          </a:p>
          <a:p>
            <a:pPr lvl="1" eaLnBrk="1" hangingPunct="1"/>
            <a:r>
              <a:rPr lang="en-US" altLang="en-US" dirty="0"/>
              <a:t>Elaboration before the main procedure is invoked</a:t>
            </a:r>
          </a:p>
        </p:txBody>
      </p:sp>
      <p:sp>
        <p:nvSpPr>
          <p:cNvPr id="4" name="Slide Number Placeholder 3">
            <a:extLst>
              <a:ext uri="{FF2B5EF4-FFF2-40B4-BE49-F238E27FC236}">
                <a16:creationId xmlns:a16="http://schemas.microsoft.com/office/drawing/2014/main" id="{2BC26CFA-E564-49B4-8D21-28702785B6DA}"/>
              </a:ext>
            </a:extLst>
          </p:cNvPr>
          <p:cNvSpPr>
            <a:spLocks noGrp="1"/>
          </p:cNvSpPr>
          <p:nvPr>
            <p:ph type="sldNum" sz="quarter" idx="12"/>
          </p:nvPr>
        </p:nvSpPr>
        <p:spPr/>
        <p:txBody>
          <a:bodyPr/>
          <a:lstStyle/>
          <a:p>
            <a:pPr>
              <a:defRPr/>
            </a:pPr>
            <a:fld id="{0E2ECCEA-E2CD-49A1-A9F1-1E7E4CC53232}" type="slidenum">
              <a:rPr lang="en-US" smtClean="0"/>
              <a:pPr>
                <a:defRPr/>
              </a:pPr>
              <a:t>13</a:t>
            </a:fld>
            <a:endParaRPr lang="en-US"/>
          </a:p>
        </p:txBody>
      </p:sp>
      <p:sp>
        <p:nvSpPr>
          <p:cNvPr id="5" name="Text Box 14">
            <a:extLst>
              <a:ext uri="{FF2B5EF4-FFF2-40B4-BE49-F238E27FC236}">
                <a16:creationId xmlns:a16="http://schemas.microsoft.com/office/drawing/2014/main" id="{D40ABF3E-76B7-4E3C-897E-439B5540DCF5}"/>
              </a:ext>
            </a:extLst>
          </p:cNvPr>
          <p:cNvSpPr txBox="1">
            <a:spLocks noChangeArrowheads="1"/>
          </p:cNvSpPr>
          <p:nvPr/>
        </p:nvSpPr>
        <p:spPr bwMode="auto">
          <a:xfrm>
            <a:off x="5529158" y="4368324"/>
            <a:ext cx="2117887"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solidFill>
                  <a:srgbClr val="0066FF"/>
                </a:solidFill>
                <a:latin typeface="Lucida Sans Typewriter" panose="020B0509030504030204" pitchFamily="49" charset="0"/>
              </a:rPr>
              <a:t>package</a:t>
            </a:r>
            <a:r>
              <a:rPr lang="en-US" altLang="en-US" sz="1400" b="0" dirty="0">
                <a:solidFill>
                  <a:srgbClr val="0066FF"/>
                </a:solidFill>
                <a:latin typeface="Lucida Sans Typewriter" panose="020B0509030504030204" pitchFamily="49" charset="0"/>
              </a:rPr>
              <a:t> Alpha </a:t>
            </a:r>
            <a:r>
              <a:rPr lang="en-US" altLang="en-US" sz="1400" dirty="0">
                <a:solidFill>
                  <a:srgbClr val="0066FF"/>
                </a:solidFill>
                <a:latin typeface="Lucida Sans Typewriter" panose="020B0509030504030204" pitchFamily="49" charset="0"/>
              </a:rPr>
              <a:t>is</a:t>
            </a:r>
            <a:endParaRPr lang="en-US" altLang="en-US" sz="1400" b="0" dirty="0">
              <a:solidFill>
                <a:srgbClr val="0066FF"/>
              </a:solidFill>
              <a:latin typeface="Lucida Sans Typewriter" panose="020B0509030504030204" pitchFamily="49" charset="0"/>
            </a:endParaRPr>
          </a:p>
          <a:p>
            <a:r>
              <a:rPr lang="en-US" altLang="en-US" sz="1400" b="0" i="1" dirty="0">
                <a:solidFill>
                  <a:srgbClr val="0066FF"/>
                </a:solidFill>
                <a:latin typeface="Lucida Sans Typewriter" panose="020B0509030504030204" pitchFamily="49" charset="0"/>
              </a:rPr>
              <a:t>  </a:t>
            </a:r>
            <a:r>
              <a:rPr lang="en-US" altLang="en-US" sz="1400" b="0" i="1" dirty="0">
                <a:solidFill>
                  <a:srgbClr val="00B050"/>
                </a:solidFill>
                <a:latin typeface="Lucida Sans Typewriter" panose="020B0509030504030204" pitchFamily="49" charset="0"/>
              </a:rPr>
              <a:t>-- Visible part</a:t>
            </a:r>
          </a:p>
          <a:p>
            <a:r>
              <a:rPr lang="en-US" altLang="en-US" sz="1400" dirty="0">
                <a:solidFill>
                  <a:srgbClr val="0066FF"/>
                </a:solidFill>
                <a:latin typeface="Lucida Sans Typewriter" panose="020B0509030504030204" pitchFamily="49" charset="0"/>
              </a:rPr>
              <a:t>private</a:t>
            </a:r>
          </a:p>
          <a:p>
            <a:r>
              <a:rPr lang="en-US" altLang="en-US" sz="1400" b="0" i="1" dirty="0">
                <a:solidFill>
                  <a:srgbClr val="0066FF"/>
                </a:solidFill>
                <a:latin typeface="Lucida Sans Typewriter" panose="020B0509030504030204" pitchFamily="49" charset="0"/>
              </a:rPr>
              <a:t>   -- Private part</a:t>
            </a:r>
          </a:p>
          <a:p>
            <a:r>
              <a:rPr lang="en-US" altLang="en-US" sz="1400" dirty="0">
                <a:solidFill>
                  <a:srgbClr val="0066FF"/>
                </a:solidFill>
                <a:latin typeface="Lucida Sans Typewriter" panose="020B0509030504030204" pitchFamily="49" charset="0"/>
              </a:rPr>
              <a:t>end</a:t>
            </a:r>
            <a:r>
              <a:rPr lang="en-US" altLang="en-US" sz="1400" b="0" dirty="0">
                <a:solidFill>
                  <a:srgbClr val="0066FF"/>
                </a:solidFill>
                <a:latin typeface="Lucida Sans Typewriter" panose="020B0509030504030204" pitchFamily="49" charset="0"/>
              </a:rPr>
              <a:t> Alpha;</a:t>
            </a:r>
          </a:p>
        </p:txBody>
      </p:sp>
      <p:sp>
        <p:nvSpPr>
          <p:cNvPr id="6" name="Text Box 15">
            <a:extLst>
              <a:ext uri="{FF2B5EF4-FFF2-40B4-BE49-F238E27FC236}">
                <a16:creationId xmlns:a16="http://schemas.microsoft.com/office/drawing/2014/main" id="{3D02E995-2FF1-4320-AF63-AA5AF4BC82C4}"/>
              </a:ext>
            </a:extLst>
          </p:cNvPr>
          <p:cNvSpPr txBox="1">
            <a:spLocks noChangeArrowheads="1"/>
          </p:cNvSpPr>
          <p:nvPr/>
        </p:nvSpPr>
        <p:spPr bwMode="auto">
          <a:xfrm>
            <a:off x="5408508" y="5966936"/>
            <a:ext cx="244009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solidFill>
                  <a:srgbClr val="0066FF"/>
                </a:solidFill>
                <a:latin typeface="Lucida Sans Typewriter" panose="020B0509030504030204" pitchFamily="49" charset="0"/>
              </a:rPr>
              <a:t>package</a:t>
            </a:r>
            <a:r>
              <a:rPr lang="en-US" altLang="en-US" sz="1400" b="0" dirty="0">
                <a:solidFill>
                  <a:srgbClr val="0066FF"/>
                </a:solidFill>
                <a:latin typeface="Lucida Sans Typewriter" panose="020B0509030504030204" pitchFamily="49" charset="0"/>
              </a:rPr>
              <a:t> </a:t>
            </a:r>
            <a:r>
              <a:rPr lang="en-US" altLang="en-US" sz="1400" dirty="0">
                <a:solidFill>
                  <a:srgbClr val="0066FF"/>
                </a:solidFill>
                <a:latin typeface="Lucida Sans Typewriter" panose="020B0509030504030204" pitchFamily="49" charset="0"/>
              </a:rPr>
              <a:t>body</a:t>
            </a:r>
            <a:r>
              <a:rPr lang="en-US" altLang="en-US" sz="1400" b="0" dirty="0">
                <a:solidFill>
                  <a:srgbClr val="0066FF"/>
                </a:solidFill>
                <a:latin typeface="Lucida Sans Typewriter" panose="020B0509030504030204" pitchFamily="49" charset="0"/>
              </a:rPr>
              <a:t> Alpha </a:t>
            </a:r>
            <a:r>
              <a:rPr lang="en-US" altLang="en-US" sz="1400" dirty="0">
                <a:solidFill>
                  <a:srgbClr val="0066FF"/>
                </a:solidFill>
                <a:latin typeface="Lucida Sans Typewriter" panose="020B0509030504030204" pitchFamily="49" charset="0"/>
              </a:rPr>
              <a:t>is</a:t>
            </a:r>
            <a:endParaRPr lang="en-US" altLang="en-US" sz="1400" b="0" dirty="0">
              <a:solidFill>
                <a:srgbClr val="0066FF"/>
              </a:solidFill>
              <a:latin typeface="Lucida Sans Typewriter" panose="020B0509030504030204" pitchFamily="49" charset="0"/>
            </a:endParaRPr>
          </a:p>
          <a:p>
            <a:r>
              <a:rPr lang="en-US" altLang="en-US" sz="1400" b="0" i="1" dirty="0">
                <a:solidFill>
                  <a:srgbClr val="0066FF"/>
                </a:solidFill>
                <a:latin typeface="Lucida Sans Typewriter" panose="020B0509030504030204" pitchFamily="49" charset="0"/>
              </a:rPr>
              <a:t>  </a:t>
            </a:r>
            <a:r>
              <a:rPr lang="en-US" altLang="en-US" sz="1400" b="0" dirty="0">
                <a:solidFill>
                  <a:srgbClr val="0066FF"/>
                </a:solidFill>
                <a:latin typeface="Lucida Sans Typewriter" panose="020B0509030504030204" pitchFamily="49" charset="0"/>
              </a:rPr>
              <a:t>...</a:t>
            </a:r>
          </a:p>
          <a:p>
            <a:r>
              <a:rPr lang="en-US" altLang="en-US" sz="1400" dirty="0">
                <a:solidFill>
                  <a:srgbClr val="0066FF"/>
                </a:solidFill>
                <a:latin typeface="Lucida Sans Typewriter" panose="020B0509030504030204" pitchFamily="49" charset="0"/>
              </a:rPr>
              <a:t>end</a:t>
            </a:r>
            <a:r>
              <a:rPr lang="en-US" altLang="en-US" sz="1400" b="0" dirty="0">
                <a:solidFill>
                  <a:srgbClr val="0066FF"/>
                </a:solidFill>
                <a:latin typeface="Lucida Sans Typewriter" panose="020B0509030504030204" pitchFamily="49" charset="0"/>
              </a:rPr>
              <a:t> Alpha;</a:t>
            </a:r>
          </a:p>
        </p:txBody>
      </p:sp>
      <p:sp>
        <p:nvSpPr>
          <p:cNvPr id="7" name="Text Box 16">
            <a:extLst>
              <a:ext uri="{FF2B5EF4-FFF2-40B4-BE49-F238E27FC236}">
                <a16:creationId xmlns:a16="http://schemas.microsoft.com/office/drawing/2014/main" id="{BE419ADE-3D1F-4B72-A855-71A0E20D92B6}"/>
              </a:ext>
            </a:extLst>
          </p:cNvPr>
          <p:cNvSpPr txBox="1">
            <a:spLocks noChangeArrowheads="1"/>
          </p:cNvSpPr>
          <p:nvPr/>
        </p:nvSpPr>
        <p:spPr bwMode="auto">
          <a:xfrm>
            <a:off x="2074758" y="4581049"/>
            <a:ext cx="220503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solidFill>
                  <a:srgbClr val="0066FF"/>
                </a:solidFill>
                <a:latin typeface="Lucida Sans Typewriter" panose="020B0509030504030204" pitchFamily="49" charset="0"/>
              </a:rPr>
              <a:t>with</a:t>
            </a:r>
            <a:r>
              <a:rPr lang="en-US" altLang="en-US" sz="1400" b="0" dirty="0">
                <a:solidFill>
                  <a:srgbClr val="0066FF"/>
                </a:solidFill>
                <a:latin typeface="Lucida Sans Typewriter" panose="020B0509030504030204" pitchFamily="49" charset="0"/>
              </a:rPr>
              <a:t> Alpha;</a:t>
            </a:r>
          </a:p>
          <a:p>
            <a:r>
              <a:rPr lang="en-US" altLang="en-US" sz="1400" dirty="0">
                <a:solidFill>
                  <a:srgbClr val="0066FF"/>
                </a:solidFill>
                <a:latin typeface="Lucida Sans Typewriter" panose="020B0509030504030204" pitchFamily="49" charset="0"/>
              </a:rPr>
              <a:t>procedure</a:t>
            </a:r>
            <a:r>
              <a:rPr lang="en-US" altLang="en-US" sz="1400" b="0" dirty="0">
                <a:solidFill>
                  <a:srgbClr val="0066FF"/>
                </a:solidFill>
                <a:latin typeface="Lucida Sans Typewriter" panose="020B0509030504030204" pitchFamily="49" charset="0"/>
              </a:rPr>
              <a:t> Client </a:t>
            </a:r>
            <a:r>
              <a:rPr lang="en-US" altLang="en-US" sz="1400" dirty="0">
                <a:solidFill>
                  <a:srgbClr val="0066FF"/>
                </a:solidFill>
                <a:latin typeface="Lucida Sans Typewriter" panose="020B0509030504030204" pitchFamily="49" charset="0"/>
              </a:rPr>
              <a:t>is</a:t>
            </a:r>
            <a:endParaRPr lang="en-US" altLang="en-US" sz="1400" b="0" dirty="0">
              <a:solidFill>
                <a:srgbClr val="0066FF"/>
              </a:solidFill>
              <a:latin typeface="Lucida Sans Typewriter" panose="020B0509030504030204" pitchFamily="49" charset="0"/>
            </a:endParaRPr>
          </a:p>
          <a:p>
            <a:r>
              <a:rPr lang="en-US" altLang="en-US" sz="1400" b="0" i="1" dirty="0">
                <a:solidFill>
                  <a:srgbClr val="0066FF"/>
                </a:solidFill>
                <a:latin typeface="Lucida Sans Typewriter" panose="020B0509030504030204" pitchFamily="49" charset="0"/>
              </a:rPr>
              <a:t>  </a:t>
            </a:r>
            <a:r>
              <a:rPr lang="en-US" altLang="en-US" sz="1400" b="0" dirty="0">
                <a:solidFill>
                  <a:srgbClr val="0066FF"/>
                </a:solidFill>
                <a:latin typeface="Lucida Sans Typewriter" panose="020B0509030504030204" pitchFamily="49" charset="0"/>
              </a:rPr>
              <a:t>...</a:t>
            </a:r>
          </a:p>
          <a:p>
            <a:r>
              <a:rPr lang="en-US" altLang="en-US" sz="1400" dirty="0">
                <a:solidFill>
                  <a:srgbClr val="0066FF"/>
                </a:solidFill>
                <a:latin typeface="Lucida Sans Typewriter" panose="020B0509030504030204" pitchFamily="49" charset="0"/>
              </a:rPr>
              <a:t>end</a:t>
            </a:r>
            <a:r>
              <a:rPr lang="en-US" altLang="en-US" sz="1400" b="0" dirty="0">
                <a:solidFill>
                  <a:srgbClr val="0066FF"/>
                </a:solidFill>
                <a:latin typeface="Lucida Sans Typewriter" panose="020B0509030504030204" pitchFamily="49" charset="0"/>
              </a:rPr>
              <a:t> Client;</a:t>
            </a:r>
          </a:p>
        </p:txBody>
      </p:sp>
      <p:sp>
        <p:nvSpPr>
          <p:cNvPr id="8" name="Line 17">
            <a:extLst>
              <a:ext uri="{FF2B5EF4-FFF2-40B4-BE49-F238E27FC236}">
                <a16:creationId xmlns:a16="http://schemas.microsoft.com/office/drawing/2014/main" id="{2D7C1785-C4E6-4048-9DA6-1F6BF3E49DC1}"/>
              </a:ext>
            </a:extLst>
          </p:cNvPr>
          <p:cNvSpPr>
            <a:spLocks noChangeShapeType="1"/>
          </p:cNvSpPr>
          <p:nvPr/>
        </p:nvSpPr>
        <p:spPr bwMode="auto">
          <a:xfrm flipV="1">
            <a:off x="6287983" y="5524024"/>
            <a:ext cx="0" cy="442912"/>
          </a:xfrm>
          <a:prstGeom prst="line">
            <a:avLst/>
          </a:prstGeom>
          <a:noFill/>
          <a:ln w="12700">
            <a:solidFill>
              <a:srgbClr val="008000"/>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 name="Line 18">
            <a:extLst>
              <a:ext uri="{FF2B5EF4-FFF2-40B4-BE49-F238E27FC236}">
                <a16:creationId xmlns:a16="http://schemas.microsoft.com/office/drawing/2014/main" id="{4268D99E-629A-4CDB-96FE-DFE7428B50DF}"/>
              </a:ext>
            </a:extLst>
          </p:cNvPr>
          <p:cNvSpPr>
            <a:spLocks noChangeShapeType="1"/>
          </p:cNvSpPr>
          <p:nvPr/>
        </p:nvSpPr>
        <p:spPr bwMode="auto">
          <a:xfrm>
            <a:off x="3690833" y="5235099"/>
            <a:ext cx="1838325" cy="0"/>
          </a:xfrm>
          <a:prstGeom prst="line">
            <a:avLst/>
          </a:prstGeom>
          <a:noFill/>
          <a:ln w="12700">
            <a:solidFill>
              <a:srgbClr val="FF0000"/>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 name="Line 20">
            <a:extLst>
              <a:ext uri="{FF2B5EF4-FFF2-40B4-BE49-F238E27FC236}">
                <a16:creationId xmlns:a16="http://schemas.microsoft.com/office/drawing/2014/main" id="{FD9F6EF5-3EEC-4657-AAF2-267DD813F35A}"/>
              </a:ext>
            </a:extLst>
          </p:cNvPr>
          <p:cNvSpPr>
            <a:spLocks noChangeShapeType="1"/>
          </p:cNvSpPr>
          <p:nvPr/>
        </p:nvSpPr>
        <p:spPr bwMode="auto">
          <a:xfrm flipV="1">
            <a:off x="3690833" y="4760436"/>
            <a:ext cx="1838325" cy="474663"/>
          </a:xfrm>
          <a:prstGeom prst="line">
            <a:avLst/>
          </a:prstGeom>
          <a:noFill/>
          <a:ln w="12700">
            <a:solidFill>
              <a:srgbClr val="008000"/>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1" name="Line 21">
            <a:extLst>
              <a:ext uri="{FF2B5EF4-FFF2-40B4-BE49-F238E27FC236}">
                <a16:creationId xmlns:a16="http://schemas.microsoft.com/office/drawing/2014/main" id="{C07D7137-25E3-4B94-95CA-C1ABF6E570F3}"/>
              </a:ext>
            </a:extLst>
          </p:cNvPr>
          <p:cNvSpPr>
            <a:spLocks noChangeShapeType="1"/>
          </p:cNvSpPr>
          <p:nvPr/>
        </p:nvSpPr>
        <p:spPr bwMode="auto">
          <a:xfrm>
            <a:off x="3690833" y="5235099"/>
            <a:ext cx="1838325" cy="1042987"/>
          </a:xfrm>
          <a:prstGeom prst="line">
            <a:avLst/>
          </a:prstGeom>
          <a:noFill/>
          <a:ln w="12700">
            <a:solidFill>
              <a:srgbClr val="FF0000"/>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 name="Text Box 23">
            <a:extLst>
              <a:ext uri="{FF2B5EF4-FFF2-40B4-BE49-F238E27FC236}">
                <a16:creationId xmlns:a16="http://schemas.microsoft.com/office/drawing/2014/main" id="{E8ACD52E-B99D-4C97-87DF-4422A0E9870A}"/>
              </a:ext>
            </a:extLst>
          </p:cNvPr>
          <p:cNvSpPr txBox="1">
            <a:spLocks noChangeArrowheads="1"/>
          </p:cNvSpPr>
          <p:nvPr/>
        </p:nvSpPr>
        <p:spPr bwMode="auto">
          <a:xfrm>
            <a:off x="4883045" y="4639786"/>
            <a:ext cx="390525" cy="45720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a:solidFill>
                  <a:srgbClr val="009900"/>
                </a:solidFill>
                <a:sym typeface="Wingdings" panose="05000000000000000000" pitchFamily="2" charset="2"/>
              </a:rPr>
              <a:t></a:t>
            </a:r>
          </a:p>
        </p:txBody>
      </p:sp>
      <p:sp>
        <p:nvSpPr>
          <p:cNvPr id="13" name="Text Box 24">
            <a:extLst>
              <a:ext uri="{FF2B5EF4-FFF2-40B4-BE49-F238E27FC236}">
                <a16:creationId xmlns:a16="http://schemas.microsoft.com/office/drawing/2014/main" id="{9AE58582-19E0-4E7D-A137-C0EA05FBF249}"/>
              </a:ext>
            </a:extLst>
          </p:cNvPr>
          <p:cNvSpPr txBox="1">
            <a:spLocks noChangeArrowheads="1"/>
          </p:cNvSpPr>
          <p:nvPr/>
        </p:nvSpPr>
        <p:spPr bwMode="auto">
          <a:xfrm>
            <a:off x="4883045" y="5020786"/>
            <a:ext cx="390525" cy="45720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a:solidFill>
                  <a:srgbClr val="FF0000"/>
                </a:solidFill>
                <a:sym typeface="Wingdings" panose="05000000000000000000" pitchFamily="2" charset="2"/>
              </a:rPr>
              <a:t></a:t>
            </a:r>
          </a:p>
        </p:txBody>
      </p:sp>
      <p:sp>
        <p:nvSpPr>
          <p:cNvPr id="14" name="Text Box 26">
            <a:extLst>
              <a:ext uri="{FF2B5EF4-FFF2-40B4-BE49-F238E27FC236}">
                <a16:creationId xmlns:a16="http://schemas.microsoft.com/office/drawing/2014/main" id="{3E4C15BC-0B96-4951-B7AE-47D7BDBEC345}"/>
              </a:ext>
            </a:extLst>
          </p:cNvPr>
          <p:cNvSpPr txBox="1">
            <a:spLocks noChangeArrowheads="1"/>
          </p:cNvSpPr>
          <p:nvPr/>
        </p:nvSpPr>
        <p:spPr bwMode="auto">
          <a:xfrm>
            <a:off x="4883045" y="5782786"/>
            <a:ext cx="390525" cy="45720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a:solidFill>
                  <a:srgbClr val="FF0000"/>
                </a:solidFill>
                <a:sym typeface="Wingdings" panose="05000000000000000000" pitchFamily="2" charset="2"/>
              </a:rPr>
              <a:t></a:t>
            </a:r>
          </a:p>
        </p:txBody>
      </p:sp>
      <p:sp>
        <p:nvSpPr>
          <p:cNvPr id="15" name="TextBox 14">
            <a:extLst>
              <a:ext uri="{FF2B5EF4-FFF2-40B4-BE49-F238E27FC236}">
                <a16:creationId xmlns:a16="http://schemas.microsoft.com/office/drawing/2014/main" id="{B644DEA3-AC42-4573-8442-A62CE124BB66}"/>
              </a:ext>
            </a:extLst>
          </p:cNvPr>
          <p:cNvSpPr txBox="1"/>
          <p:nvPr/>
        </p:nvSpPr>
        <p:spPr>
          <a:xfrm>
            <a:off x="846809" y="4868386"/>
            <a:ext cx="1035861" cy="369332"/>
          </a:xfrm>
          <a:prstGeom prst="rect">
            <a:avLst/>
          </a:prstGeom>
          <a:noFill/>
        </p:spPr>
        <p:txBody>
          <a:bodyPr wrap="none" rtlCol="0">
            <a:spAutoFit/>
          </a:bodyPr>
          <a:lstStyle/>
          <a:p>
            <a:r>
              <a:rPr lang="en-US" dirty="0"/>
              <a:t>Visibility:</a:t>
            </a:r>
          </a:p>
        </p:txBody>
      </p:sp>
      <p:pic>
        <p:nvPicPr>
          <p:cNvPr id="16" name="Picture 15">
            <a:extLst>
              <a:ext uri="{FF2B5EF4-FFF2-40B4-BE49-F238E27FC236}">
                <a16:creationId xmlns:a16="http://schemas.microsoft.com/office/drawing/2014/main" id="{8E10CA34-3374-4658-BB0F-9FB32254B1E1}"/>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399032" y="304800"/>
            <a:ext cx="1287768" cy="866477"/>
          </a:xfrm>
          <a:prstGeom prst="rect">
            <a:avLst/>
          </a:prstGeom>
        </p:spPr>
      </p:pic>
    </p:spTree>
    <p:extLst>
      <p:ext uri="{BB962C8B-B14F-4D97-AF65-F5344CB8AC3E}">
        <p14:creationId xmlns:p14="http://schemas.microsoft.com/office/powerpoint/2010/main" val="1641570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A16A1-4AB4-4E48-A0FB-58F2B410F241}"/>
              </a:ext>
            </a:extLst>
          </p:cNvPr>
          <p:cNvSpPr>
            <a:spLocks noGrp="1"/>
          </p:cNvSpPr>
          <p:nvPr>
            <p:ph type="title"/>
          </p:nvPr>
        </p:nvSpPr>
        <p:spPr/>
        <p:txBody>
          <a:bodyPr/>
          <a:lstStyle/>
          <a:p>
            <a:r>
              <a:rPr lang="en-US" dirty="0"/>
              <a:t>Semantics of Packages (3)</a:t>
            </a:r>
          </a:p>
        </p:txBody>
      </p:sp>
      <p:sp>
        <p:nvSpPr>
          <p:cNvPr id="3" name="Content Placeholder 2">
            <a:extLst>
              <a:ext uri="{FF2B5EF4-FFF2-40B4-BE49-F238E27FC236}">
                <a16:creationId xmlns:a16="http://schemas.microsoft.com/office/drawing/2014/main" id="{842CB5EC-0CCF-4A14-BDE4-1702DD69F11B}"/>
              </a:ext>
            </a:extLst>
          </p:cNvPr>
          <p:cNvSpPr>
            <a:spLocks noGrp="1"/>
          </p:cNvSpPr>
          <p:nvPr>
            <p:ph idx="1"/>
          </p:nvPr>
        </p:nvSpPr>
        <p:spPr/>
        <p:txBody>
          <a:bodyPr/>
          <a:lstStyle/>
          <a:p>
            <a:pPr eaLnBrk="1" hangingPunct="1"/>
            <a:r>
              <a:rPr lang="en-US" altLang="en-US" dirty="0"/>
              <a:t>Nested Packages</a:t>
            </a:r>
          </a:p>
          <a:p>
            <a:pPr lvl="1" eaLnBrk="1" hangingPunct="1"/>
            <a:r>
              <a:rPr lang="en-US" altLang="en-US" dirty="0"/>
              <a:t>Lifetime is that of the surrounding scope</a:t>
            </a:r>
          </a:p>
          <a:p>
            <a:pPr lvl="1" eaLnBrk="1" hangingPunct="1"/>
            <a:r>
              <a:rPr lang="en-US" altLang="en-US" dirty="0"/>
              <a:t>Only those entities declared in the visible part of the package are visible outside, and then only where the package itself is in scope</a:t>
            </a:r>
          </a:p>
          <a:p>
            <a:pPr lvl="1" eaLnBrk="1" hangingPunct="1"/>
            <a:r>
              <a:rPr lang="en-US" altLang="en-US" dirty="0"/>
              <a:t>Elaboration during elaboration of enclosing scope</a:t>
            </a:r>
          </a:p>
          <a:p>
            <a:pPr lvl="1" eaLnBrk="1" hangingPunct="1"/>
            <a:r>
              <a:rPr lang="en-US" altLang="en-US" dirty="0"/>
              <a:t>Note: a nested package cannot be “</a:t>
            </a:r>
            <a:r>
              <a:rPr lang="en-US" altLang="en-US" dirty="0" err="1"/>
              <a:t>with”ed</a:t>
            </a:r>
            <a:endParaRPr lang="en-US" altLang="en-US" dirty="0"/>
          </a:p>
          <a:p>
            <a:pPr lvl="2" eaLnBrk="1" hangingPunct="1"/>
            <a:r>
              <a:rPr lang="en-US" altLang="en-US" dirty="0"/>
              <a:t>“with” is only used for “top-level” units</a:t>
            </a:r>
          </a:p>
          <a:p>
            <a:pPr eaLnBrk="1" hangingPunct="1"/>
            <a:r>
              <a:rPr lang="en-US" altLang="en-US" dirty="0"/>
              <a:t>Package </a:t>
            </a:r>
            <a:r>
              <a:rPr lang="en-US" altLang="en-US" dirty="0">
                <a:latin typeface="Consolas" panose="020B0609020204030204" pitchFamily="49" charset="0"/>
              </a:rPr>
              <a:t>ASCII</a:t>
            </a:r>
          </a:p>
          <a:p>
            <a:endParaRPr lang="en-US" dirty="0"/>
          </a:p>
        </p:txBody>
      </p:sp>
      <p:sp>
        <p:nvSpPr>
          <p:cNvPr id="4" name="Slide Number Placeholder 3">
            <a:extLst>
              <a:ext uri="{FF2B5EF4-FFF2-40B4-BE49-F238E27FC236}">
                <a16:creationId xmlns:a16="http://schemas.microsoft.com/office/drawing/2014/main" id="{2BC26CFA-E564-49B4-8D21-28702785B6DA}"/>
              </a:ext>
            </a:extLst>
          </p:cNvPr>
          <p:cNvSpPr>
            <a:spLocks noGrp="1"/>
          </p:cNvSpPr>
          <p:nvPr>
            <p:ph type="sldNum" sz="quarter" idx="12"/>
          </p:nvPr>
        </p:nvSpPr>
        <p:spPr/>
        <p:txBody>
          <a:bodyPr/>
          <a:lstStyle/>
          <a:p>
            <a:pPr>
              <a:defRPr/>
            </a:pPr>
            <a:fld id="{0E2ECCEA-E2CD-49A1-A9F1-1E7E4CC53232}" type="slidenum">
              <a:rPr lang="en-US" smtClean="0"/>
              <a:pPr>
                <a:defRPr/>
              </a:pPr>
              <a:t>14</a:t>
            </a:fld>
            <a:endParaRPr lang="en-US"/>
          </a:p>
        </p:txBody>
      </p:sp>
      <p:sp>
        <p:nvSpPr>
          <p:cNvPr id="5" name="TextBox 4">
            <a:extLst>
              <a:ext uri="{FF2B5EF4-FFF2-40B4-BE49-F238E27FC236}">
                <a16:creationId xmlns:a16="http://schemas.microsoft.com/office/drawing/2014/main" id="{0C0C1CC9-AF97-428B-9C71-970B3005F3E1}"/>
              </a:ext>
            </a:extLst>
          </p:cNvPr>
          <p:cNvSpPr txBox="1"/>
          <p:nvPr/>
        </p:nvSpPr>
        <p:spPr>
          <a:xfrm>
            <a:off x="851624" y="4419600"/>
            <a:ext cx="2647263" cy="2031325"/>
          </a:xfrm>
          <a:prstGeom prst="rect">
            <a:avLst/>
          </a:prstGeom>
          <a:noFill/>
        </p:spPr>
        <p:txBody>
          <a:bodyPr wrap="none" rtlCol="0">
            <a:spAutoFit/>
          </a:bodyPr>
          <a:lstStyle/>
          <a:p>
            <a:pPr marL="285750" indent="-285750">
              <a:buFont typeface="Wingdings" panose="05000000000000000000" pitchFamily="2" charset="2"/>
              <a:buChar char="§"/>
            </a:pPr>
            <a:r>
              <a:rPr lang="en-US" altLang="en-US" dirty="0"/>
              <a:t>The nested package </a:t>
            </a:r>
            <a:br>
              <a:rPr lang="en-US" altLang="en-US" dirty="0"/>
            </a:br>
            <a:r>
              <a:rPr lang="en-US" altLang="en-US" dirty="0">
                <a:latin typeface="Consolas" panose="020B0609020204030204" pitchFamily="49" charset="0"/>
              </a:rPr>
              <a:t>ASCII </a:t>
            </a:r>
            <a:r>
              <a:rPr lang="en-US" altLang="en-US" dirty="0"/>
              <a:t>avoids </a:t>
            </a:r>
            <a:br>
              <a:rPr lang="en-US" altLang="en-US" dirty="0"/>
            </a:br>
            <a:r>
              <a:rPr lang="en-US" altLang="en-US" dirty="0"/>
              <a:t>namespace pollution, </a:t>
            </a:r>
            <a:br>
              <a:rPr lang="en-US" altLang="en-US" dirty="0"/>
            </a:br>
            <a:r>
              <a:rPr lang="en-US" altLang="en-US" dirty="0"/>
              <a:t>since the names in </a:t>
            </a:r>
            <a:br>
              <a:rPr lang="en-US" altLang="en-US" dirty="0"/>
            </a:br>
            <a:r>
              <a:rPr lang="en-US" altLang="en-US" dirty="0">
                <a:latin typeface="Consolas" panose="020B0609020204030204" pitchFamily="49" charset="0"/>
              </a:rPr>
              <a:t>Standard</a:t>
            </a:r>
            <a:r>
              <a:rPr lang="en-US" altLang="en-US" dirty="0"/>
              <a:t> are directly </a:t>
            </a:r>
            <a:br>
              <a:rPr lang="en-US" altLang="en-US" dirty="0"/>
            </a:br>
            <a:r>
              <a:rPr lang="en-US" altLang="en-US" dirty="0"/>
              <a:t>visible in all programs</a:t>
            </a:r>
          </a:p>
          <a:p>
            <a:pPr marL="285750" indent="-285750">
              <a:buFont typeface="Wingdings" panose="05000000000000000000" pitchFamily="2" charset="2"/>
              <a:buChar char="§"/>
            </a:pPr>
            <a:r>
              <a:rPr lang="en-US" altLang="en-US" dirty="0"/>
              <a:t>Do not “with” </a:t>
            </a:r>
            <a:r>
              <a:rPr lang="en-US" altLang="en-US" dirty="0">
                <a:latin typeface="Lucida Console" panose="020B0609040504020204" pitchFamily="49" charset="0"/>
              </a:rPr>
              <a:t>ASCII</a:t>
            </a:r>
            <a:endParaRPr lang="en-US" dirty="0"/>
          </a:p>
        </p:txBody>
      </p:sp>
      <p:sp>
        <p:nvSpPr>
          <p:cNvPr id="6" name="Text Box 13">
            <a:extLst>
              <a:ext uri="{FF2B5EF4-FFF2-40B4-BE49-F238E27FC236}">
                <a16:creationId xmlns:a16="http://schemas.microsoft.com/office/drawing/2014/main" id="{60C9CFF8-4559-41CF-B93F-782D48FABF0E}"/>
              </a:ext>
            </a:extLst>
          </p:cNvPr>
          <p:cNvSpPr txBox="1">
            <a:spLocks noChangeArrowheads="1"/>
          </p:cNvSpPr>
          <p:nvPr/>
        </p:nvSpPr>
        <p:spPr bwMode="auto">
          <a:xfrm>
            <a:off x="3585839" y="4042589"/>
            <a:ext cx="5253361" cy="2739211"/>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solidFill>
                  <a:schemeClr val="accent2"/>
                </a:solidFill>
                <a:latin typeface="Consolas" panose="020B0609020204030204" pitchFamily="49" charset="0"/>
              </a:rPr>
              <a:t>package</a:t>
            </a:r>
            <a:r>
              <a:rPr lang="en-US" altLang="en-US" sz="1400" b="0" dirty="0">
                <a:solidFill>
                  <a:schemeClr val="accent2"/>
                </a:solidFill>
                <a:latin typeface="Consolas" panose="020B0609020204030204" pitchFamily="49" charset="0"/>
              </a:rPr>
              <a:t> Standard </a:t>
            </a:r>
            <a:r>
              <a:rPr lang="en-US" altLang="en-US" sz="1400" dirty="0">
                <a:solidFill>
                  <a:schemeClr val="accent2"/>
                </a:solidFill>
                <a:latin typeface="Consolas" panose="020B0609020204030204" pitchFamily="49" charset="0"/>
              </a:rPr>
              <a:t>is</a:t>
            </a:r>
            <a:endParaRPr lang="en-US" altLang="en-US" sz="1400" b="0" dirty="0">
              <a:solidFill>
                <a:schemeClr val="accent2"/>
              </a:solidFill>
              <a:latin typeface="Consolas" panose="020B0609020204030204" pitchFamily="49" charset="0"/>
            </a:endParaRPr>
          </a:p>
          <a:p>
            <a:r>
              <a:rPr lang="en-US" altLang="en-US" sz="1400" b="0" dirty="0">
                <a:solidFill>
                  <a:schemeClr val="accent2"/>
                </a:solidFill>
                <a:latin typeface="Consolas" panose="020B0609020204030204" pitchFamily="49" charset="0"/>
              </a:rPr>
              <a:t>  </a:t>
            </a:r>
            <a:r>
              <a:rPr lang="en-US" altLang="en-US" sz="1400" dirty="0">
                <a:solidFill>
                  <a:schemeClr val="accent2"/>
                </a:solidFill>
                <a:latin typeface="Consolas" panose="020B0609020204030204" pitchFamily="49" charset="0"/>
              </a:rPr>
              <a:t>type</a:t>
            </a:r>
            <a:r>
              <a:rPr lang="en-US" altLang="en-US" sz="1400" b="0" dirty="0">
                <a:solidFill>
                  <a:schemeClr val="accent2"/>
                </a:solidFill>
                <a:latin typeface="Consolas" panose="020B0609020204030204" pitchFamily="49" charset="0"/>
              </a:rPr>
              <a:t> Integer </a:t>
            </a:r>
            <a:r>
              <a:rPr lang="en-US" altLang="en-US" sz="1400" dirty="0">
                <a:solidFill>
                  <a:schemeClr val="accent2"/>
                </a:solidFill>
                <a:latin typeface="Consolas" panose="020B0609020204030204" pitchFamily="49" charset="0"/>
              </a:rPr>
              <a:t>is range</a:t>
            </a:r>
            <a:r>
              <a:rPr lang="en-US" altLang="en-US" sz="1400" b="0" dirty="0">
                <a:solidFill>
                  <a:schemeClr val="accent2"/>
                </a:solidFill>
                <a:latin typeface="Consolas" panose="020B0609020204030204" pitchFamily="49" charset="0"/>
              </a:rPr>
              <a:t> ...;</a:t>
            </a:r>
          </a:p>
          <a:p>
            <a:r>
              <a:rPr lang="en-US" altLang="en-US" sz="1400" b="0" dirty="0">
                <a:solidFill>
                  <a:schemeClr val="accent2"/>
                </a:solidFill>
                <a:latin typeface="Consolas" panose="020B0609020204030204" pitchFamily="49" charset="0"/>
              </a:rPr>
              <a:t>  </a:t>
            </a:r>
            <a:r>
              <a:rPr lang="en-US" altLang="en-US" sz="1400" dirty="0">
                <a:solidFill>
                  <a:schemeClr val="accent2"/>
                </a:solidFill>
                <a:latin typeface="Consolas" panose="020B0609020204030204" pitchFamily="49" charset="0"/>
              </a:rPr>
              <a:t>type</a:t>
            </a:r>
            <a:r>
              <a:rPr lang="en-US" altLang="en-US" sz="1400" b="0" dirty="0">
                <a:solidFill>
                  <a:schemeClr val="accent2"/>
                </a:solidFill>
                <a:latin typeface="Consolas" panose="020B0609020204030204" pitchFamily="49" charset="0"/>
              </a:rPr>
              <a:t> Character </a:t>
            </a:r>
            <a:r>
              <a:rPr lang="en-US" altLang="en-US" sz="1400" dirty="0">
                <a:solidFill>
                  <a:schemeClr val="accent2"/>
                </a:solidFill>
                <a:latin typeface="Consolas" panose="020B0609020204030204" pitchFamily="49" charset="0"/>
              </a:rPr>
              <a:t>is</a:t>
            </a:r>
            <a:r>
              <a:rPr lang="en-US" altLang="en-US" sz="1400" b="0" dirty="0">
                <a:solidFill>
                  <a:schemeClr val="accent2"/>
                </a:solidFill>
                <a:latin typeface="Consolas" panose="020B0609020204030204" pitchFamily="49" charset="0"/>
              </a:rPr>
              <a:t> (..., 'A', 'B', ..., 'ÿ');</a:t>
            </a:r>
          </a:p>
          <a:p>
            <a:endParaRPr lang="en-US" altLang="en-US" sz="400" b="0" dirty="0">
              <a:solidFill>
                <a:schemeClr val="accent2"/>
              </a:solidFill>
              <a:latin typeface="Consolas" panose="020B0609020204030204" pitchFamily="49" charset="0"/>
            </a:endParaRPr>
          </a:p>
          <a:p>
            <a:r>
              <a:rPr lang="en-US" altLang="en-US" sz="1400" b="0" dirty="0">
                <a:solidFill>
                  <a:schemeClr val="accent1"/>
                </a:solidFill>
                <a:latin typeface="Consolas" panose="020B0609020204030204" pitchFamily="49" charset="0"/>
              </a:rPr>
              <a:t>  </a:t>
            </a:r>
            <a:r>
              <a:rPr lang="en-US" altLang="en-US" sz="1400" dirty="0">
                <a:solidFill>
                  <a:srgbClr val="009900"/>
                </a:solidFill>
                <a:latin typeface="Consolas" panose="020B0609020204030204" pitchFamily="49" charset="0"/>
              </a:rPr>
              <a:t>package</a:t>
            </a:r>
            <a:r>
              <a:rPr lang="en-US" altLang="en-US" sz="1400" b="0" dirty="0">
                <a:solidFill>
                  <a:srgbClr val="009900"/>
                </a:solidFill>
                <a:latin typeface="Consolas" panose="020B0609020204030204" pitchFamily="49" charset="0"/>
              </a:rPr>
              <a:t> ASCII </a:t>
            </a:r>
            <a:r>
              <a:rPr lang="en-US" altLang="en-US" sz="1400" dirty="0">
                <a:solidFill>
                  <a:srgbClr val="009900"/>
                </a:solidFill>
                <a:latin typeface="Consolas" panose="020B0609020204030204" pitchFamily="49" charset="0"/>
              </a:rPr>
              <a:t>is</a:t>
            </a:r>
            <a:endParaRPr lang="en-US" altLang="en-US" sz="1400" b="0" dirty="0">
              <a:solidFill>
                <a:srgbClr val="009900"/>
              </a:solidFill>
              <a:latin typeface="Consolas" panose="020B0609020204030204" pitchFamily="49" charset="0"/>
            </a:endParaRPr>
          </a:p>
          <a:p>
            <a:r>
              <a:rPr lang="en-US" altLang="en-US" sz="1400" b="0" dirty="0">
                <a:solidFill>
                  <a:srgbClr val="009900"/>
                </a:solidFill>
                <a:latin typeface="Consolas" panose="020B0609020204030204" pitchFamily="49" charset="0"/>
              </a:rPr>
              <a:t>    NUL : </a:t>
            </a:r>
            <a:r>
              <a:rPr lang="en-US" altLang="en-US" sz="1400" dirty="0">
                <a:solidFill>
                  <a:srgbClr val="009900"/>
                </a:solidFill>
                <a:latin typeface="Consolas" panose="020B0609020204030204" pitchFamily="49" charset="0"/>
              </a:rPr>
              <a:t>constant</a:t>
            </a:r>
            <a:r>
              <a:rPr lang="en-US" altLang="en-US" sz="1400" b="0" dirty="0">
                <a:solidFill>
                  <a:srgbClr val="009900"/>
                </a:solidFill>
                <a:latin typeface="Consolas" panose="020B0609020204030204" pitchFamily="49" charset="0"/>
              </a:rPr>
              <a:t> Character := </a:t>
            </a:r>
            <a:r>
              <a:rPr lang="en-US" altLang="en-US" sz="1400" b="0" dirty="0" err="1">
                <a:solidFill>
                  <a:srgbClr val="009900"/>
                </a:solidFill>
                <a:latin typeface="Consolas" panose="020B0609020204030204" pitchFamily="49" charset="0"/>
              </a:rPr>
              <a:t>Character'Val</a:t>
            </a:r>
            <a:r>
              <a:rPr lang="en-US" altLang="en-US" sz="1400" b="0" dirty="0">
                <a:solidFill>
                  <a:srgbClr val="009900"/>
                </a:solidFill>
                <a:latin typeface="Consolas" panose="020B0609020204030204" pitchFamily="49" charset="0"/>
              </a:rPr>
              <a:t>(0);</a:t>
            </a:r>
          </a:p>
          <a:p>
            <a:r>
              <a:rPr lang="en-US" altLang="en-US" sz="1400" b="0" dirty="0">
                <a:solidFill>
                  <a:srgbClr val="009900"/>
                </a:solidFill>
                <a:latin typeface="Consolas" panose="020B0609020204030204" pitchFamily="49" charset="0"/>
              </a:rPr>
              <a:t>    ...</a:t>
            </a:r>
          </a:p>
          <a:p>
            <a:r>
              <a:rPr lang="en-US" altLang="en-US" sz="1400" b="0" dirty="0">
                <a:solidFill>
                  <a:srgbClr val="009900"/>
                </a:solidFill>
                <a:latin typeface="Consolas" panose="020B0609020204030204" pitchFamily="49" charset="0"/>
              </a:rPr>
              <a:t>    CR  : </a:t>
            </a:r>
            <a:r>
              <a:rPr lang="en-US" altLang="en-US" sz="1400" dirty="0">
                <a:solidFill>
                  <a:srgbClr val="009900"/>
                </a:solidFill>
                <a:latin typeface="Consolas" panose="020B0609020204030204" pitchFamily="49" charset="0"/>
              </a:rPr>
              <a:t>constant</a:t>
            </a:r>
            <a:r>
              <a:rPr lang="en-US" altLang="en-US" sz="1400" b="0" dirty="0">
                <a:solidFill>
                  <a:srgbClr val="009900"/>
                </a:solidFill>
                <a:latin typeface="Consolas" panose="020B0609020204030204" pitchFamily="49" charset="0"/>
              </a:rPr>
              <a:t> Character := </a:t>
            </a:r>
            <a:r>
              <a:rPr lang="en-US" altLang="en-US" sz="1400" b="0" dirty="0" err="1">
                <a:solidFill>
                  <a:srgbClr val="009900"/>
                </a:solidFill>
                <a:latin typeface="Consolas" panose="020B0609020204030204" pitchFamily="49" charset="0"/>
              </a:rPr>
              <a:t>Character'Val</a:t>
            </a:r>
            <a:r>
              <a:rPr lang="en-US" altLang="en-US" sz="1400" b="0" dirty="0">
                <a:solidFill>
                  <a:srgbClr val="009900"/>
                </a:solidFill>
                <a:latin typeface="Consolas" panose="020B0609020204030204" pitchFamily="49" charset="0"/>
              </a:rPr>
              <a:t>(13);</a:t>
            </a:r>
          </a:p>
          <a:p>
            <a:r>
              <a:rPr lang="en-US" altLang="en-US" sz="1400" b="0" dirty="0">
                <a:solidFill>
                  <a:srgbClr val="009900"/>
                </a:solidFill>
                <a:latin typeface="Consolas" panose="020B0609020204030204" pitchFamily="49" charset="0"/>
              </a:rPr>
              <a:t>    ...</a:t>
            </a:r>
          </a:p>
          <a:p>
            <a:r>
              <a:rPr lang="en-US" altLang="en-US" sz="1400" b="0" dirty="0">
                <a:solidFill>
                  <a:srgbClr val="009900"/>
                </a:solidFill>
                <a:latin typeface="Consolas" panose="020B0609020204030204" pitchFamily="49" charset="0"/>
              </a:rPr>
              <a:t>    DEL : </a:t>
            </a:r>
            <a:r>
              <a:rPr lang="en-US" altLang="en-US" sz="1400" dirty="0">
                <a:solidFill>
                  <a:srgbClr val="009900"/>
                </a:solidFill>
                <a:latin typeface="Consolas" panose="020B0609020204030204" pitchFamily="49" charset="0"/>
              </a:rPr>
              <a:t>constant</a:t>
            </a:r>
            <a:r>
              <a:rPr lang="en-US" altLang="en-US" sz="1400" b="0" dirty="0">
                <a:solidFill>
                  <a:srgbClr val="009900"/>
                </a:solidFill>
                <a:latin typeface="Consolas" panose="020B0609020204030204" pitchFamily="49" charset="0"/>
              </a:rPr>
              <a:t> Character := </a:t>
            </a:r>
            <a:r>
              <a:rPr lang="en-US" altLang="en-US" sz="1400" b="0" dirty="0" err="1">
                <a:solidFill>
                  <a:srgbClr val="009900"/>
                </a:solidFill>
                <a:latin typeface="Consolas" panose="020B0609020204030204" pitchFamily="49" charset="0"/>
              </a:rPr>
              <a:t>Character'Val</a:t>
            </a:r>
            <a:r>
              <a:rPr lang="en-US" altLang="en-US" sz="1400" b="0" dirty="0">
                <a:solidFill>
                  <a:srgbClr val="009900"/>
                </a:solidFill>
                <a:latin typeface="Consolas" panose="020B0609020204030204" pitchFamily="49" charset="0"/>
              </a:rPr>
              <a:t>(127);</a:t>
            </a:r>
          </a:p>
          <a:p>
            <a:r>
              <a:rPr lang="en-US" altLang="en-US" sz="1400" b="0" dirty="0">
                <a:solidFill>
                  <a:srgbClr val="009900"/>
                </a:solidFill>
                <a:latin typeface="Consolas" panose="020B0609020204030204" pitchFamily="49" charset="0"/>
              </a:rPr>
              <a:t>  </a:t>
            </a:r>
            <a:r>
              <a:rPr lang="en-US" altLang="en-US" sz="1400" dirty="0">
                <a:solidFill>
                  <a:srgbClr val="009900"/>
                </a:solidFill>
                <a:latin typeface="Consolas" panose="020B0609020204030204" pitchFamily="49" charset="0"/>
              </a:rPr>
              <a:t>end</a:t>
            </a:r>
            <a:r>
              <a:rPr lang="en-US" altLang="en-US" sz="1400" b="0" dirty="0">
                <a:solidFill>
                  <a:srgbClr val="009900"/>
                </a:solidFill>
                <a:latin typeface="Consolas" panose="020B0609020204030204" pitchFamily="49" charset="0"/>
              </a:rPr>
              <a:t> ASCII;</a:t>
            </a:r>
          </a:p>
          <a:p>
            <a:r>
              <a:rPr lang="en-US" altLang="en-US" sz="1400" b="0" dirty="0">
                <a:solidFill>
                  <a:srgbClr val="009900"/>
                </a:solidFill>
                <a:latin typeface="Consolas" panose="020B0609020204030204" pitchFamily="49" charset="0"/>
              </a:rPr>
              <a:t> </a:t>
            </a:r>
            <a:r>
              <a:rPr lang="en-US" altLang="en-US" sz="1400" b="0" dirty="0">
                <a:solidFill>
                  <a:schemeClr val="accent2"/>
                </a:solidFill>
                <a:latin typeface="Consolas" panose="020B0609020204030204" pitchFamily="49" charset="0"/>
              </a:rPr>
              <a:t> ...</a:t>
            </a:r>
          </a:p>
          <a:p>
            <a:r>
              <a:rPr lang="en-US" altLang="en-US" sz="1400" dirty="0">
                <a:solidFill>
                  <a:schemeClr val="accent2"/>
                </a:solidFill>
                <a:latin typeface="Consolas" panose="020B0609020204030204" pitchFamily="49" charset="0"/>
              </a:rPr>
              <a:t>end</a:t>
            </a:r>
            <a:r>
              <a:rPr lang="en-US" altLang="en-US" sz="1400" b="0" dirty="0">
                <a:solidFill>
                  <a:schemeClr val="accent2"/>
                </a:solidFill>
                <a:latin typeface="Consolas" panose="020B0609020204030204" pitchFamily="49" charset="0"/>
              </a:rPr>
              <a:t> Standard;</a:t>
            </a:r>
          </a:p>
        </p:txBody>
      </p:sp>
      <p:pic>
        <p:nvPicPr>
          <p:cNvPr id="7" name="Picture 6">
            <a:extLst>
              <a:ext uri="{FF2B5EF4-FFF2-40B4-BE49-F238E27FC236}">
                <a16:creationId xmlns:a16="http://schemas.microsoft.com/office/drawing/2014/main" id="{4B7C2972-020F-4077-8D37-2EF980942E4B}"/>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399032" y="304800"/>
            <a:ext cx="1287768" cy="866477"/>
          </a:xfrm>
          <a:prstGeom prst="rect">
            <a:avLst/>
          </a:prstGeom>
        </p:spPr>
      </p:pic>
    </p:spTree>
    <p:extLst>
      <p:ext uri="{BB962C8B-B14F-4D97-AF65-F5344CB8AC3E}">
        <p14:creationId xmlns:p14="http://schemas.microsoft.com/office/powerpoint/2010/main" val="3843073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8235B-3B0F-465C-84C5-1E3CD7E4E735}"/>
              </a:ext>
            </a:extLst>
          </p:cNvPr>
          <p:cNvSpPr>
            <a:spLocks noGrp="1"/>
          </p:cNvSpPr>
          <p:nvPr>
            <p:ph type="title"/>
          </p:nvPr>
        </p:nvSpPr>
        <p:spPr/>
        <p:txBody>
          <a:bodyPr/>
          <a:lstStyle/>
          <a:p>
            <a:r>
              <a:rPr lang="en-US" dirty="0"/>
              <a:t>Ada Analog to C Static Data</a:t>
            </a:r>
          </a:p>
        </p:txBody>
      </p:sp>
      <p:sp>
        <p:nvSpPr>
          <p:cNvPr id="4" name="Slide Number Placeholder 3">
            <a:extLst>
              <a:ext uri="{FF2B5EF4-FFF2-40B4-BE49-F238E27FC236}">
                <a16:creationId xmlns:a16="http://schemas.microsoft.com/office/drawing/2014/main" id="{F7C88C22-F7A2-4623-A740-BCA642C720E5}"/>
              </a:ext>
            </a:extLst>
          </p:cNvPr>
          <p:cNvSpPr>
            <a:spLocks noGrp="1"/>
          </p:cNvSpPr>
          <p:nvPr>
            <p:ph type="sldNum" sz="quarter" idx="12"/>
          </p:nvPr>
        </p:nvSpPr>
        <p:spPr/>
        <p:txBody>
          <a:bodyPr/>
          <a:lstStyle/>
          <a:p>
            <a:pPr>
              <a:defRPr/>
            </a:pPr>
            <a:fld id="{0E2ECCEA-E2CD-49A1-A9F1-1E7E4CC53232}" type="slidenum">
              <a:rPr lang="en-US" smtClean="0"/>
              <a:pPr>
                <a:defRPr/>
              </a:pPr>
              <a:t>15</a:t>
            </a:fld>
            <a:endParaRPr lang="en-US"/>
          </a:p>
        </p:txBody>
      </p:sp>
      <p:sp>
        <p:nvSpPr>
          <p:cNvPr id="5" name="Text Box 3">
            <a:extLst>
              <a:ext uri="{FF2B5EF4-FFF2-40B4-BE49-F238E27FC236}">
                <a16:creationId xmlns:a16="http://schemas.microsoft.com/office/drawing/2014/main" id="{EB1492B6-2A4D-43F0-BE3E-329DFCC118FC}"/>
              </a:ext>
            </a:extLst>
          </p:cNvPr>
          <p:cNvSpPr txBox="1">
            <a:spLocks noChangeArrowheads="1"/>
          </p:cNvSpPr>
          <p:nvPr/>
        </p:nvSpPr>
        <p:spPr bwMode="auto">
          <a:xfrm>
            <a:off x="893763" y="1371600"/>
            <a:ext cx="1079142" cy="523220"/>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b="0" dirty="0">
                <a:latin typeface="Consolas" panose="020B0609020204030204" pitchFamily="49" charset="0"/>
              </a:rPr>
              <a:t>void f();</a:t>
            </a:r>
          </a:p>
          <a:p>
            <a:r>
              <a:rPr lang="en-US" altLang="en-US" sz="1400" b="0" dirty="0">
                <a:latin typeface="Consolas" panose="020B0609020204030204" pitchFamily="49" charset="0"/>
              </a:rPr>
              <a:t>void g();</a:t>
            </a:r>
          </a:p>
        </p:txBody>
      </p:sp>
      <p:sp>
        <p:nvSpPr>
          <p:cNvPr id="6" name="Text Box 4">
            <a:extLst>
              <a:ext uri="{FF2B5EF4-FFF2-40B4-BE49-F238E27FC236}">
                <a16:creationId xmlns:a16="http://schemas.microsoft.com/office/drawing/2014/main" id="{F87A5B84-5471-4063-A9DD-7794CBA07220}"/>
              </a:ext>
            </a:extLst>
          </p:cNvPr>
          <p:cNvSpPr txBox="1">
            <a:spLocks noChangeArrowheads="1"/>
          </p:cNvSpPr>
          <p:nvPr/>
        </p:nvSpPr>
        <p:spPr bwMode="auto">
          <a:xfrm>
            <a:off x="520700" y="3302000"/>
            <a:ext cx="1973617" cy="1815882"/>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b="0" dirty="0">
                <a:latin typeface="Consolas" panose="020B0609020204030204" pitchFamily="49" charset="0"/>
              </a:rPr>
              <a:t>extern </a:t>
            </a:r>
            <a:r>
              <a:rPr lang="en-US" altLang="en-US" sz="1400" b="0" dirty="0" err="1">
                <a:latin typeface="Consolas" panose="020B0609020204030204" pitchFamily="49" charset="0"/>
              </a:rPr>
              <a:t>int</a:t>
            </a:r>
            <a:r>
              <a:rPr lang="en-US" altLang="en-US" sz="1400" b="0" dirty="0">
                <a:latin typeface="Consolas" panose="020B0609020204030204" pitchFamily="49" charset="0"/>
              </a:rPr>
              <a:t> m</a:t>
            </a:r>
          </a:p>
          <a:p>
            <a:r>
              <a:rPr lang="en-US" altLang="en-US" sz="1400" b="0" dirty="0" err="1">
                <a:latin typeface="Consolas" panose="020B0609020204030204" pitchFamily="49" charset="0"/>
              </a:rPr>
              <a:t>int</a:t>
            </a:r>
            <a:r>
              <a:rPr lang="en-US" altLang="en-US" sz="1400" b="0" dirty="0">
                <a:latin typeface="Consolas" panose="020B0609020204030204" pitchFamily="49" charset="0"/>
              </a:rPr>
              <a:t> n;</a:t>
            </a:r>
          </a:p>
          <a:p>
            <a:endParaRPr lang="en-US" altLang="en-US" sz="1400" b="0" dirty="0">
              <a:latin typeface="Consolas" panose="020B0609020204030204" pitchFamily="49" charset="0"/>
            </a:endParaRPr>
          </a:p>
          <a:p>
            <a:r>
              <a:rPr lang="en-US" altLang="en-US" sz="1400" b="0" dirty="0">
                <a:latin typeface="Consolas" panose="020B0609020204030204" pitchFamily="49" charset="0"/>
              </a:rPr>
              <a:t>void f(){</a:t>
            </a:r>
          </a:p>
          <a:p>
            <a:r>
              <a:rPr lang="en-US" altLang="en-US" sz="1400" b="0" dirty="0">
                <a:latin typeface="Consolas" panose="020B0609020204030204" pitchFamily="49" charset="0"/>
              </a:rPr>
              <a:t>   static float x;</a:t>
            </a:r>
          </a:p>
          <a:p>
            <a:r>
              <a:rPr lang="en-US" altLang="en-US" sz="1400" b="0" dirty="0">
                <a:latin typeface="Consolas" panose="020B0609020204030204" pitchFamily="49" charset="0"/>
              </a:rPr>
              <a:t>   …</a:t>
            </a:r>
          </a:p>
          <a:p>
            <a:r>
              <a:rPr lang="en-US" altLang="en-US" sz="1400" b="0" dirty="0">
                <a:latin typeface="Consolas" panose="020B0609020204030204" pitchFamily="49" charset="0"/>
              </a:rPr>
              <a:t>}</a:t>
            </a:r>
          </a:p>
          <a:p>
            <a:r>
              <a:rPr lang="en-US" altLang="en-US" sz="1400" b="0" dirty="0">
                <a:latin typeface="Consolas" panose="020B0609020204030204" pitchFamily="49" charset="0"/>
              </a:rPr>
              <a:t>void g(){…};</a:t>
            </a:r>
          </a:p>
        </p:txBody>
      </p:sp>
      <p:sp>
        <p:nvSpPr>
          <p:cNvPr id="7" name="Text Box 5">
            <a:extLst>
              <a:ext uri="{FF2B5EF4-FFF2-40B4-BE49-F238E27FC236}">
                <a16:creationId xmlns:a16="http://schemas.microsoft.com/office/drawing/2014/main" id="{306077CB-866B-42B7-9423-618A8D003D06}"/>
              </a:ext>
            </a:extLst>
          </p:cNvPr>
          <p:cNvSpPr txBox="1">
            <a:spLocks noChangeArrowheads="1"/>
          </p:cNvSpPr>
          <p:nvPr/>
        </p:nvSpPr>
        <p:spPr bwMode="auto">
          <a:xfrm>
            <a:off x="1111250" y="1066800"/>
            <a:ext cx="7159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b="0">
                <a:latin typeface="Lucida Sans Typewriter" panose="020B0509030504030204" pitchFamily="49" charset="0"/>
              </a:rPr>
              <a:t>foo.h</a:t>
            </a:r>
          </a:p>
        </p:txBody>
      </p:sp>
      <p:sp>
        <p:nvSpPr>
          <p:cNvPr id="8" name="Text Box 6">
            <a:extLst>
              <a:ext uri="{FF2B5EF4-FFF2-40B4-BE49-F238E27FC236}">
                <a16:creationId xmlns:a16="http://schemas.microsoft.com/office/drawing/2014/main" id="{779502BB-1329-410C-8B4E-FC86102366F8}"/>
              </a:ext>
            </a:extLst>
          </p:cNvPr>
          <p:cNvSpPr txBox="1">
            <a:spLocks noChangeArrowheads="1"/>
          </p:cNvSpPr>
          <p:nvPr/>
        </p:nvSpPr>
        <p:spPr bwMode="auto">
          <a:xfrm>
            <a:off x="1222375" y="2971800"/>
            <a:ext cx="7159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b="0">
                <a:latin typeface="Lucida Sans Typewriter" panose="020B0509030504030204" pitchFamily="49" charset="0"/>
              </a:rPr>
              <a:t>foo.c</a:t>
            </a:r>
          </a:p>
        </p:txBody>
      </p:sp>
      <p:sp>
        <p:nvSpPr>
          <p:cNvPr id="9" name="Text Box 7">
            <a:extLst>
              <a:ext uri="{FF2B5EF4-FFF2-40B4-BE49-F238E27FC236}">
                <a16:creationId xmlns:a16="http://schemas.microsoft.com/office/drawing/2014/main" id="{6C1BA91D-1FA6-4C5B-8CA8-CBA9B38DD92B}"/>
              </a:ext>
            </a:extLst>
          </p:cNvPr>
          <p:cNvSpPr txBox="1">
            <a:spLocks noChangeArrowheads="1"/>
          </p:cNvSpPr>
          <p:nvPr/>
        </p:nvSpPr>
        <p:spPr bwMode="auto">
          <a:xfrm>
            <a:off x="596900" y="5616575"/>
            <a:ext cx="1774845" cy="1169551"/>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b="0">
                <a:latin typeface="Consolas" panose="020B0609020204030204" pitchFamily="49" charset="0"/>
              </a:rPr>
              <a:t>#include "foo.h"</a:t>
            </a:r>
          </a:p>
          <a:p>
            <a:r>
              <a:rPr lang="en-US" altLang="en-US" sz="1400" b="0">
                <a:latin typeface="Consolas" panose="020B0609020204030204" pitchFamily="49" charset="0"/>
              </a:rPr>
              <a:t>void main(){</a:t>
            </a:r>
            <a:br>
              <a:rPr lang="en-US" altLang="en-US" sz="1400" b="0">
                <a:latin typeface="Consolas" panose="020B0609020204030204" pitchFamily="49" charset="0"/>
              </a:rPr>
            </a:br>
            <a:r>
              <a:rPr lang="en-US" altLang="en-US" sz="1400" b="0">
                <a:latin typeface="Consolas" panose="020B0609020204030204" pitchFamily="49" charset="0"/>
              </a:rPr>
              <a:t>  f();</a:t>
            </a:r>
            <a:br>
              <a:rPr lang="en-US" altLang="en-US" sz="1400" b="0">
                <a:latin typeface="Consolas" panose="020B0609020204030204" pitchFamily="49" charset="0"/>
              </a:rPr>
            </a:br>
            <a:r>
              <a:rPr lang="en-US" altLang="en-US" sz="1400" b="0">
                <a:latin typeface="Consolas" panose="020B0609020204030204" pitchFamily="49" charset="0"/>
              </a:rPr>
              <a:t>  …</a:t>
            </a:r>
            <a:br>
              <a:rPr lang="en-US" altLang="en-US" sz="1400" b="0">
                <a:latin typeface="Consolas" panose="020B0609020204030204" pitchFamily="49" charset="0"/>
              </a:rPr>
            </a:br>
            <a:r>
              <a:rPr lang="en-US" altLang="en-US" sz="1400" b="0">
                <a:latin typeface="Consolas" panose="020B0609020204030204" pitchFamily="49" charset="0"/>
              </a:rPr>
              <a:t>}</a:t>
            </a:r>
          </a:p>
        </p:txBody>
      </p:sp>
      <p:sp>
        <p:nvSpPr>
          <p:cNvPr id="10" name="Text Box 8">
            <a:extLst>
              <a:ext uri="{FF2B5EF4-FFF2-40B4-BE49-F238E27FC236}">
                <a16:creationId xmlns:a16="http://schemas.microsoft.com/office/drawing/2014/main" id="{B395730D-CA8F-44C1-9347-BDB24466B3FF}"/>
              </a:ext>
            </a:extLst>
          </p:cNvPr>
          <p:cNvSpPr txBox="1">
            <a:spLocks noChangeArrowheads="1"/>
          </p:cNvSpPr>
          <p:nvPr/>
        </p:nvSpPr>
        <p:spPr bwMode="auto">
          <a:xfrm>
            <a:off x="1133475" y="5334000"/>
            <a:ext cx="8223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b="0">
                <a:latin typeface="Lucida Sans Typewriter" panose="020B0509030504030204" pitchFamily="49" charset="0"/>
              </a:rPr>
              <a:t>main.c</a:t>
            </a:r>
          </a:p>
        </p:txBody>
      </p:sp>
      <p:sp>
        <p:nvSpPr>
          <p:cNvPr id="11" name="Text Box 9">
            <a:extLst>
              <a:ext uri="{FF2B5EF4-FFF2-40B4-BE49-F238E27FC236}">
                <a16:creationId xmlns:a16="http://schemas.microsoft.com/office/drawing/2014/main" id="{5AD795C2-1D80-42CE-A97F-39C5A1AA6D0A}"/>
              </a:ext>
            </a:extLst>
          </p:cNvPr>
          <p:cNvSpPr txBox="1">
            <a:spLocks noChangeArrowheads="1"/>
          </p:cNvSpPr>
          <p:nvPr/>
        </p:nvSpPr>
        <p:spPr bwMode="auto">
          <a:xfrm>
            <a:off x="5245100" y="1517650"/>
            <a:ext cx="1675459" cy="1169551"/>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a:solidFill>
                  <a:srgbClr val="0066FF"/>
                </a:solidFill>
                <a:latin typeface="Consolas" panose="020B0609020204030204" pitchFamily="49" charset="0"/>
              </a:rPr>
              <a:t>package</a:t>
            </a:r>
            <a:r>
              <a:rPr lang="en-US" altLang="en-US" sz="1400" b="0">
                <a:solidFill>
                  <a:srgbClr val="0066FF"/>
                </a:solidFill>
                <a:latin typeface="Consolas" panose="020B0609020204030204" pitchFamily="49" charset="0"/>
              </a:rPr>
              <a:t> Foo </a:t>
            </a:r>
            <a:r>
              <a:rPr lang="en-US" altLang="en-US" sz="1400">
                <a:solidFill>
                  <a:srgbClr val="0066FF"/>
                </a:solidFill>
                <a:latin typeface="Consolas" panose="020B0609020204030204" pitchFamily="49" charset="0"/>
              </a:rPr>
              <a:t>is</a:t>
            </a:r>
          </a:p>
          <a:p>
            <a:r>
              <a:rPr lang="en-US" altLang="en-US" sz="1400">
                <a:solidFill>
                  <a:srgbClr val="0066FF"/>
                </a:solidFill>
                <a:latin typeface="Consolas" panose="020B0609020204030204" pitchFamily="49" charset="0"/>
              </a:rPr>
              <a:t>   procedure</a:t>
            </a:r>
            <a:r>
              <a:rPr lang="en-US" altLang="en-US" sz="1400" b="0">
                <a:solidFill>
                  <a:srgbClr val="0066FF"/>
                </a:solidFill>
                <a:latin typeface="Consolas" panose="020B0609020204030204" pitchFamily="49" charset="0"/>
              </a:rPr>
              <a:t> F;</a:t>
            </a:r>
          </a:p>
          <a:p>
            <a:r>
              <a:rPr lang="en-US" altLang="en-US" sz="1400" b="0">
                <a:solidFill>
                  <a:srgbClr val="0066FF"/>
                </a:solidFill>
                <a:latin typeface="Consolas" panose="020B0609020204030204" pitchFamily="49" charset="0"/>
              </a:rPr>
              <a:t>   </a:t>
            </a:r>
            <a:r>
              <a:rPr lang="en-US" altLang="en-US" sz="1400">
                <a:solidFill>
                  <a:srgbClr val="0066FF"/>
                </a:solidFill>
                <a:latin typeface="Consolas" panose="020B0609020204030204" pitchFamily="49" charset="0"/>
              </a:rPr>
              <a:t>procedure</a:t>
            </a:r>
            <a:r>
              <a:rPr lang="en-US" altLang="en-US" sz="1400" b="0">
                <a:solidFill>
                  <a:srgbClr val="0066FF"/>
                </a:solidFill>
                <a:latin typeface="Consolas" panose="020B0609020204030204" pitchFamily="49" charset="0"/>
              </a:rPr>
              <a:t> G;</a:t>
            </a:r>
          </a:p>
          <a:p>
            <a:r>
              <a:rPr lang="en-US" altLang="en-US" sz="1400" b="0">
                <a:solidFill>
                  <a:srgbClr val="0066FF"/>
                </a:solidFill>
                <a:latin typeface="Consolas" panose="020B0609020204030204" pitchFamily="49" charset="0"/>
              </a:rPr>
              <a:t>   M : Integer;</a:t>
            </a:r>
          </a:p>
          <a:p>
            <a:r>
              <a:rPr lang="en-US" altLang="en-US" sz="1400">
                <a:solidFill>
                  <a:srgbClr val="0066FF"/>
                </a:solidFill>
                <a:latin typeface="Consolas" panose="020B0609020204030204" pitchFamily="49" charset="0"/>
              </a:rPr>
              <a:t>end</a:t>
            </a:r>
            <a:r>
              <a:rPr lang="en-US" altLang="en-US" sz="1400" b="0">
                <a:solidFill>
                  <a:srgbClr val="0066FF"/>
                </a:solidFill>
                <a:latin typeface="Consolas" panose="020B0609020204030204" pitchFamily="49" charset="0"/>
              </a:rPr>
              <a:t> Foo;</a:t>
            </a:r>
          </a:p>
        </p:txBody>
      </p:sp>
      <p:sp>
        <p:nvSpPr>
          <p:cNvPr id="12" name="Text Box 10">
            <a:extLst>
              <a:ext uri="{FF2B5EF4-FFF2-40B4-BE49-F238E27FC236}">
                <a16:creationId xmlns:a16="http://schemas.microsoft.com/office/drawing/2014/main" id="{4223145C-5C08-4C33-AD28-BBB942A010B5}"/>
              </a:ext>
            </a:extLst>
          </p:cNvPr>
          <p:cNvSpPr txBox="1">
            <a:spLocks noChangeArrowheads="1"/>
          </p:cNvSpPr>
          <p:nvPr/>
        </p:nvSpPr>
        <p:spPr bwMode="auto">
          <a:xfrm>
            <a:off x="5678488" y="1219200"/>
            <a:ext cx="9286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b="0">
                <a:latin typeface="Lucida Sans Typewriter" panose="020B0509030504030204" pitchFamily="49" charset="0"/>
              </a:rPr>
              <a:t>foo.ads</a:t>
            </a:r>
          </a:p>
        </p:txBody>
      </p:sp>
      <p:sp>
        <p:nvSpPr>
          <p:cNvPr id="13" name="Text Box 11">
            <a:extLst>
              <a:ext uri="{FF2B5EF4-FFF2-40B4-BE49-F238E27FC236}">
                <a16:creationId xmlns:a16="http://schemas.microsoft.com/office/drawing/2014/main" id="{C955114F-5398-4AAE-95F3-A0DC8C843624}"/>
              </a:ext>
            </a:extLst>
          </p:cNvPr>
          <p:cNvSpPr txBox="1">
            <a:spLocks noChangeArrowheads="1"/>
          </p:cNvSpPr>
          <p:nvPr/>
        </p:nvSpPr>
        <p:spPr bwMode="auto">
          <a:xfrm>
            <a:off x="5013325" y="3429000"/>
            <a:ext cx="3365024" cy="1384995"/>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a:solidFill>
                  <a:srgbClr val="0066FF"/>
                </a:solidFill>
                <a:latin typeface="Consolas" panose="020B0609020204030204" pitchFamily="49" charset="0"/>
              </a:rPr>
              <a:t>package body</a:t>
            </a:r>
            <a:r>
              <a:rPr lang="en-US" altLang="en-US" sz="1400" b="0">
                <a:solidFill>
                  <a:srgbClr val="0066FF"/>
                </a:solidFill>
                <a:latin typeface="Consolas" panose="020B0609020204030204" pitchFamily="49" charset="0"/>
              </a:rPr>
              <a:t> Foo </a:t>
            </a:r>
            <a:r>
              <a:rPr lang="en-US" altLang="en-US" sz="1400">
                <a:solidFill>
                  <a:srgbClr val="0066FF"/>
                </a:solidFill>
                <a:latin typeface="Consolas" panose="020B0609020204030204" pitchFamily="49" charset="0"/>
              </a:rPr>
              <a:t>is</a:t>
            </a:r>
          </a:p>
          <a:p>
            <a:r>
              <a:rPr lang="en-US" altLang="en-US" sz="1400" b="0">
                <a:solidFill>
                  <a:srgbClr val="0066FF"/>
                </a:solidFill>
                <a:latin typeface="Consolas" panose="020B0609020204030204" pitchFamily="49" charset="0"/>
              </a:rPr>
              <a:t>   N : Integer;</a:t>
            </a:r>
            <a:br>
              <a:rPr lang="en-US" altLang="en-US" sz="1400" b="0">
                <a:solidFill>
                  <a:srgbClr val="0066FF"/>
                </a:solidFill>
                <a:latin typeface="Consolas" panose="020B0609020204030204" pitchFamily="49" charset="0"/>
              </a:rPr>
            </a:br>
            <a:r>
              <a:rPr lang="en-US" altLang="en-US" sz="1400" b="0">
                <a:solidFill>
                  <a:srgbClr val="0066FF"/>
                </a:solidFill>
                <a:latin typeface="Consolas" panose="020B0609020204030204" pitchFamily="49" charset="0"/>
              </a:rPr>
              <a:t>   X : Float;</a:t>
            </a:r>
          </a:p>
          <a:p>
            <a:r>
              <a:rPr lang="en-US" altLang="en-US" sz="1400">
                <a:solidFill>
                  <a:srgbClr val="0066FF"/>
                </a:solidFill>
                <a:latin typeface="Consolas" panose="020B0609020204030204" pitchFamily="49" charset="0"/>
              </a:rPr>
              <a:t>   procedure</a:t>
            </a:r>
            <a:r>
              <a:rPr lang="en-US" altLang="en-US" sz="1400" b="0">
                <a:solidFill>
                  <a:srgbClr val="0066FF"/>
                </a:solidFill>
                <a:latin typeface="Consolas" panose="020B0609020204030204" pitchFamily="49" charset="0"/>
              </a:rPr>
              <a:t> F </a:t>
            </a:r>
            <a:r>
              <a:rPr lang="en-US" altLang="en-US" sz="1400">
                <a:solidFill>
                  <a:srgbClr val="0066FF"/>
                </a:solidFill>
                <a:latin typeface="Consolas" panose="020B0609020204030204" pitchFamily="49" charset="0"/>
              </a:rPr>
              <a:t>is begin</a:t>
            </a:r>
            <a:r>
              <a:rPr lang="en-US" altLang="en-US" sz="1400" b="0">
                <a:solidFill>
                  <a:srgbClr val="0066FF"/>
                </a:solidFill>
                <a:latin typeface="Consolas" panose="020B0609020204030204" pitchFamily="49" charset="0"/>
              </a:rPr>
              <a:t> … </a:t>
            </a:r>
            <a:r>
              <a:rPr lang="en-US" altLang="en-US" sz="1400">
                <a:solidFill>
                  <a:srgbClr val="0066FF"/>
                </a:solidFill>
                <a:latin typeface="Consolas" panose="020B0609020204030204" pitchFamily="49" charset="0"/>
              </a:rPr>
              <a:t>end</a:t>
            </a:r>
            <a:r>
              <a:rPr lang="en-US" altLang="en-US" sz="1400" b="0">
                <a:solidFill>
                  <a:srgbClr val="0066FF"/>
                </a:solidFill>
                <a:latin typeface="Consolas" panose="020B0609020204030204" pitchFamily="49" charset="0"/>
              </a:rPr>
              <a:t> F;</a:t>
            </a:r>
          </a:p>
          <a:p>
            <a:r>
              <a:rPr lang="en-US" altLang="en-US" sz="1400">
                <a:solidFill>
                  <a:srgbClr val="0066FF"/>
                </a:solidFill>
                <a:latin typeface="Consolas" panose="020B0609020204030204" pitchFamily="49" charset="0"/>
              </a:rPr>
              <a:t>   procedure</a:t>
            </a:r>
            <a:r>
              <a:rPr lang="en-US" altLang="en-US" sz="1400" b="0">
                <a:solidFill>
                  <a:srgbClr val="0066FF"/>
                </a:solidFill>
                <a:latin typeface="Consolas" panose="020B0609020204030204" pitchFamily="49" charset="0"/>
              </a:rPr>
              <a:t> G </a:t>
            </a:r>
            <a:r>
              <a:rPr lang="en-US" altLang="en-US" sz="1400">
                <a:solidFill>
                  <a:srgbClr val="0066FF"/>
                </a:solidFill>
                <a:latin typeface="Consolas" panose="020B0609020204030204" pitchFamily="49" charset="0"/>
              </a:rPr>
              <a:t>is</a:t>
            </a:r>
            <a:r>
              <a:rPr lang="en-US" altLang="en-US" sz="1400" b="0">
                <a:solidFill>
                  <a:srgbClr val="0066FF"/>
                </a:solidFill>
                <a:latin typeface="Consolas" panose="020B0609020204030204" pitchFamily="49" charset="0"/>
              </a:rPr>
              <a:t> </a:t>
            </a:r>
            <a:r>
              <a:rPr lang="en-US" altLang="en-US" sz="1400">
                <a:solidFill>
                  <a:srgbClr val="0066FF"/>
                </a:solidFill>
                <a:latin typeface="Consolas" panose="020B0609020204030204" pitchFamily="49" charset="0"/>
              </a:rPr>
              <a:t>begin</a:t>
            </a:r>
            <a:r>
              <a:rPr lang="en-US" altLang="en-US" sz="1400" b="0">
                <a:solidFill>
                  <a:srgbClr val="0066FF"/>
                </a:solidFill>
                <a:latin typeface="Consolas" panose="020B0609020204030204" pitchFamily="49" charset="0"/>
              </a:rPr>
              <a:t> … </a:t>
            </a:r>
            <a:r>
              <a:rPr lang="en-US" altLang="en-US" sz="1400">
                <a:solidFill>
                  <a:srgbClr val="0066FF"/>
                </a:solidFill>
                <a:latin typeface="Consolas" panose="020B0609020204030204" pitchFamily="49" charset="0"/>
              </a:rPr>
              <a:t>end</a:t>
            </a:r>
            <a:r>
              <a:rPr lang="en-US" altLang="en-US" sz="1400" b="0">
                <a:solidFill>
                  <a:srgbClr val="0066FF"/>
                </a:solidFill>
                <a:latin typeface="Consolas" panose="020B0609020204030204" pitchFamily="49" charset="0"/>
              </a:rPr>
              <a:t> G;</a:t>
            </a:r>
          </a:p>
          <a:p>
            <a:r>
              <a:rPr lang="en-US" altLang="en-US" sz="1400">
                <a:solidFill>
                  <a:srgbClr val="0066FF"/>
                </a:solidFill>
                <a:latin typeface="Consolas" panose="020B0609020204030204" pitchFamily="49" charset="0"/>
              </a:rPr>
              <a:t>end</a:t>
            </a:r>
            <a:r>
              <a:rPr lang="en-US" altLang="en-US" sz="1400" b="0">
                <a:solidFill>
                  <a:srgbClr val="0066FF"/>
                </a:solidFill>
                <a:latin typeface="Consolas" panose="020B0609020204030204" pitchFamily="49" charset="0"/>
              </a:rPr>
              <a:t> Foo;</a:t>
            </a:r>
          </a:p>
        </p:txBody>
      </p:sp>
      <p:sp>
        <p:nvSpPr>
          <p:cNvPr id="14" name="Text Box 12">
            <a:extLst>
              <a:ext uri="{FF2B5EF4-FFF2-40B4-BE49-F238E27FC236}">
                <a16:creationId xmlns:a16="http://schemas.microsoft.com/office/drawing/2014/main" id="{4250B8C2-16BA-49E1-A15B-90797DD4E7A5}"/>
              </a:ext>
            </a:extLst>
          </p:cNvPr>
          <p:cNvSpPr txBox="1">
            <a:spLocks noChangeArrowheads="1"/>
          </p:cNvSpPr>
          <p:nvPr/>
        </p:nvSpPr>
        <p:spPr bwMode="auto">
          <a:xfrm>
            <a:off x="6348413" y="3124200"/>
            <a:ext cx="927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b="0">
                <a:latin typeface="Lucida Sans Typewriter" panose="020B0509030504030204" pitchFamily="49" charset="0"/>
              </a:rPr>
              <a:t>foo.adb</a:t>
            </a:r>
          </a:p>
        </p:txBody>
      </p:sp>
      <p:sp>
        <p:nvSpPr>
          <p:cNvPr id="15" name="Text Box 13">
            <a:extLst>
              <a:ext uri="{FF2B5EF4-FFF2-40B4-BE49-F238E27FC236}">
                <a16:creationId xmlns:a16="http://schemas.microsoft.com/office/drawing/2014/main" id="{7AC009BA-8AF4-419E-8E6F-EE4AD33BAB6A}"/>
              </a:ext>
            </a:extLst>
          </p:cNvPr>
          <p:cNvSpPr txBox="1">
            <a:spLocks noChangeArrowheads="1"/>
          </p:cNvSpPr>
          <p:nvPr/>
        </p:nvSpPr>
        <p:spPr bwMode="auto">
          <a:xfrm>
            <a:off x="5553075" y="5378450"/>
            <a:ext cx="1874231" cy="1384995"/>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solidFill>
                  <a:srgbClr val="0066FF"/>
                </a:solidFill>
                <a:latin typeface="Consolas" panose="020B0609020204030204" pitchFamily="49" charset="0"/>
              </a:rPr>
              <a:t>with</a:t>
            </a:r>
            <a:r>
              <a:rPr lang="en-US" altLang="en-US" sz="1400" b="0" dirty="0">
                <a:solidFill>
                  <a:srgbClr val="0066FF"/>
                </a:solidFill>
                <a:latin typeface="Consolas" panose="020B0609020204030204" pitchFamily="49" charset="0"/>
              </a:rPr>
              <a:t> Foo;</a:t>
            </a:r>
          </a:p>
          <a:p>
            <a:r>
              <a:rPr lang="en-US" altLang="en-US" sz="1400" dirty="0">
                <a:solidFill>
                  <a:srgbClr val="0066FF"/>
                </a:solidFill>
                <a:latin typeface="Consolas" panose="020B0609020204030204" pitchFamily="49" charset="0"/>
              </a:rPr>
              <a:t>procedure</a:t>
            </a:r>
            <a:r>
              <a:rPr lang="en-US" altLang="en-US" sz="1400" b="0" dirty="0">
                <a:solidFill>
                  <a:srgbClr val="0066FF"/>
                </a:solidFill>
                <a:latin typeface="Consolas" panose="020B0609020204030204" pitchFamily="49" charset="0"/>
              </a:rPr>
              <a:t> Main </a:t>
            </a:r>
            <a:r>
              <a:rPr lang="en-US" altLang="en-US" sz="1400" dirty="0">
                <a:solidFill>
                  <a:srgbClr val="0066FF"/>
                </a:solidFill>
                <a:latin typeface="Consolas" panose="020B0609020204030204" pitchFamily="49" charset="0"/>
              </a:rPr>
              <a:t>is</a:t>
            </a:r>
            <a:br>
              <a:rPr lang="en-US" altLang="en-US" sz="1400" b="0" dirty="0">
                <a:solidFill>
                  <a:srgbClr val="0066FF"/>
                </a:solidFill>
                <a:latin typeface="Consolas" panose="020B0609020204030204" pitchFamily="49" charset="0"/>
              </a:rPr>
            </a:br>
            <a:r>
              <a:rPr lang="en-US" altLang="en-US" sz="1400" dirty="0">
                <a:solidFill>
                  <a:srgbClr val="0066FF"/>
                </a:solidFill>
                <a:latin typeface="Consolas" panose="020B0609020204030204" pitchFamily="49" charset="0"/>
              </a:rPr>
              <a:t>begin</a:t>
            </a:r>
          </a:p>
          <a:p>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Foo.F</a:t>
            </a:r>
            <a:r>
              <a:rPr lang="en-US" altLang="en-US" sz="1400" b="0" dirty="0">
                <a:solidFill>
                  <a:srgbClr val="0066FF"/>
                </a:solidFill>
                <a:latin typeface="Consolas" panose="020B0609020204030204" pitchFamily="49" charset="0"/>
              </a:rPr>
              <a:t>;</a:t>
            </a:r>
          </a:p>
          <a:p>
            <a:r>
              <a:rPr lang="en-US" altLang="en-US" sz="1400" b="0" dirty="0">
                <a:solidFill>
                  <a:srgbClr val="0066FF"/>
                </a:solidFill>
                <a:latin typeface="Consolas" panose="020B0609020204030204" pitchFamily="49" charset="0"/>
              </a:rPr>
              <a:t>   …;</a:t>
            </a:r>
          </a:p>
          <a:p>
            <a:r>
              <a:rPr lang="en-US" altLang="en-US" sz="1400" dirty="0">
                <a:solidFill>
                  <a:srgbClr val="0066FF"/>
                </a:solidFill>
                <a:latin typeface="Consolas" panose="020B0609020204030204" pitchFamily="49" charset="0"/>
              </a:rPr>
              <a:t>end</a:t>
            </a:r>
            <a:r>
              <a:rPr lang="en-US" altLang="en-US" sz="1400" b="0" dirty="0">
                <a:solidFill>
                  <a:srgbClr val="0066FF"/>
                </a:solidFill>
                <a:latin typeface="Consolas" panose="020B0609020204030204" pitchFamily="49" charset="0"/>
              </a:rPr>
              <a:t> Main;</a:t>
            </a:r>
          </a:p>
        </p:txBody>
      </p:sp>
      <p:sp>
        <p:nvSpPr>
          <p:cNvPr id="16" name="Text Box 14">
            <a:extLst>
              <a:ext uri="{FF2B5EF4-FFF2-40B4-BE49-F238E27FC236}">
                <a16:creationId xmlns:a16="http://schemas.microsoft.com/office/drawing/2014/main" id="{1E86F443-1A2F-4EB8-ABB8-AA8FA949D4B2}"/>
              </a:ext>
            </a:extLst>
          </p:cNvPr>
          <p:cNvSpPr txBox="1">
            <a:spLocks noChangeArrowheads="1"/>
          </p:cNvSpPr>
          <p:nvPr/>
        </p:nvSpPr>
        <p:spPr bwMode="auto">
          <a:xfrm>
            <a:off x="6037263" y="5106988"/>
            <a:ext cx="1035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b="0">
                <a:latin typeface="Lucida Sans Typewriter" panose="020B0509030504030204" pitchFamily="49" charset="0"/>
              </a:rPr>
              <a:t>main.adb</a:t>
            </a:r>
          </a:p>
        </p:txBody>
      </p:sp>
      <p:sp>
        <p:nvSpPr>
          <p:cNvPr id="17" name="Line 15">
            <a:extLst>
              <a:ext uri="{FF2B5EF4-FFF2-40B4-BE49-F238E27FC236}">
                <a16:creationId xmlns:a16="http://schemas.microsoft.com/office/drawing/2014/main" id="{D261000A-D491-4F02-B346-A6F86E21573D}"/>
              </a:ext>
            </a:extLst>
          </p:cNvPr>
          <p:cNvSpPr>
            <a:spLocks noChangeShapeType="1"/>
          </p:cNvSpPr>
          <p:nvPr/>
        </p:nvSpPr>
        <p:spPr bwMode="auto">
          <a:xfrm>
            <a:off x="1968500" y="1524000"/>
            <a:ext cx="3581400" cy="381000"/>
          </a:xfrm>
          <a:prstGeom prst="line">
            <a:avLst/>
          </a:prstGeom>
          <a:noFill/>
          <a:ln w="9525">
            <a:solidFill>
              <a:schemeClr val="tx1"/>
            </a:solidFill>
            <a:round/>
            <a:headEnd type="oval" w="med" len="med"/>
            <a:tailEnd type="triangle" w="med" len="med"/>
          </a:ln>
          <a:extLst>
            <a:ext uri="{909E8E84-426E-40DD-AFC4-6F175D3DCCD1}">
              <a14:hiddenFill xmlns:a14="http://schemas.microsoft.com/office/drawing/2010/main">
                <a:noFill/>
              </a14:hiddenFill>
            </a:ext>
          </a:extLst>
        </p:spPr>
        <p:txBody>
          <a:bodyPr anchor="ctr"/>
          <a:lstStyle/>
          <a:p>
            <a:endParaRPr lang="en-US"/>
          </a:p>
        </p:txBody>
      </p:sp>
      <p:sp>
        <p:nvSpPr>
          <p:cNvPr id="18" name="Line 17">
            <a:extLst>
              <a:ext uri="{FF2B5EF4-FFF2-40B4-BE49-F238E27FC236}">
                <a16:creationId xmlns:a16="http://schemas.microsoft.com/office/drawing/2014/main" id="{B3621270-AE67-4062-B931-2290930439D8}"/>
              </a:ext>
            </a:extLst>
          </p:cNvPr>
          <p:cNvSpPr>
            <a:spLocks noChangeShapeType="1"/>
          </p:cNvSpPr>
          <p:nvPr/>
        </p:nvSpPr>
        <p:spPr bwMode="auto">
          <a:xfrm flipV="1">
            <a:off x="2578100" y="4038600"/>
            <a:ext cx="2819400" cy="304800"/>
          </a:xfrm>
          <a:prstGeom prst="line">
            <a:avLst/>
          </a:prstGeom>
          <a:noFill/>
          <a:ln w="9525">
            <a:solidFill>
              <a:schemeClr val="tx1"/>
            </a:solidFill>
            <a:round/>
            <a:headEnd type="oval" w="med" len="med"/>
            <a:tailEnd type="triangle" w="med" len="med"/>
          </a:ln>
          <a:extLst>
            <a:ext uri="{909E8E84-426E-40DD-AFC4-6F175D3DCCD1}">
              <a14:hiddenFill xmlns:a14="http://schemas.microsoft.com/office/drawing/2010/main">
                <a:noFill/>
              </a14:hiddenFill>
            </a:ext>
          </a:extLst>
        </p:spPr>
        <p:txBody>
          <a:bodyPr anchor="ctr"/>
          <a:lstStyle/>
          <a:p>
            <a:endParaRPr lang="en-US"/>
          </a:p>
        </p:txBody>
      </p:sp>
      <p:sp>
        <p:nvSpPr>
          <p:cNvPr id="19" name="Line 18">
            <a:extLst>
              <a:ext uri="{FF2B5EF4-FFF2-40B4-BE49-F238E27FC236}">
                <a16:creationId xmlns:a16="http://schemas.microsoft.com/office/drawing/2014/main" id="{C26CA9C9-A1EE-4AEC-B561-2B9C298647F2}"/>
              </a:ext>
            </a:extLst>
          </p:cNvPr>
          <p:cNvSpPr>
            <a:spLocks noChangeShapeType="1"/>
          </p:cNvSpPr>
          <p:nvPr/>
        </p:nvSpPr>
        <p:spPr bwMode="auto">
          <a:xfrm>
            <a:off x="1333500" y="3695700"/>
            <a:ext cx="3987800" cy="114300"/>
          </a:xfrm>
          <a:prstGeom prst="line">
            <a:avLst/>
          </a:prstGeom>
          <a:noFill/>
          <a:ln w="9525">
            <a:solidFill>
              <a:schemeClr val="tx1"/>
            </a:solidFill>
            <a:round/>
            <a:headEnd type="oval" w="med" len="med"/>
            <a:tailEnd type="triangle" w="med" len="med"/>
          </a:ln>
          <a:extLst>
            <a:ext uri="{909E8E84-426E-40DD-AFC4-6F175D3DCCD1}">
              <a14:hiddenFill xmlns:a14="http://schemas.microsoft.com/office/drawing/2010/main">
                <a:noFill/>
              </a14:hiddenFill>
            </a:ext>
          </a:extLst>
        </p:spPr>
        <p:txBody>
          <a:bodyPr anchor="ctr"/>
          <a:lstStyle/>
          <a:p>
            <a:endParaRPr lang="en-US"/>
          </a:p>
        </p:txBody>
      </p:sp>
      <p:sp>
        <p:nvSpPr>
          <p:cNvPr id="20" name="Line 19">
            <a:extLst>
              <a:ext uri="{FF2B5EF4-FFF2-40B4-BE49-F238E27FC236}">
                <a16:creationId xmlns:a16="http://schemas.microsoft.com/office/drawing/2014/main" id="{82547E39-0B4E-420C-BE02-AAC44175EB47}"/>
              </a:ext>
            </a:extLst>
          </p:cNvPr>
          <p:cNvSpPr>
            <a:spLocks noChangeShapeType="1"/>
          </p:cNvSpPr>
          <p:nvPr/>
        </p:nvSpPr>
        <p:spPr bwMode="auto">
          <a:xfrm flipV="1">
            <a:off x="1968500" y="4495800"/>
            <a:ext cx="3276600" cy="457200"/>
          </a:xfrm>
          <a:prstGeom prst="line">
            <a:avLst/>
          </a:prstGeom>
          <a:noFill/>
          <a:ln w="9525">
            <a:solidFill>
              <a:schemeClr val="tx1"/>
            </a:solidFill>
            <a:round/>
            <a:headEnd type="oval" w="med" len="med"/>
            <a:tailEnd type="triangle" w="med" len="med"/>
          </a:ln>
          <a:extLst>
            <a:ext uri="{909E8E84-426E-40DD-AFC4-6F175D3DCCD1}">
              <a14:hiddenFill xmlns:a14="http://schemas.microsoft.com/office/drawing/2010/main">
                <a:noFill/>
              </a14:hiddenFill>
            </a:ext>
          </a:extLst>
        </p:spPr>
        <p:txBody>
          <a:bodyPr anchor="ctr"/>
          <a:lstStyle/>
          <a:p>
            <a:endParaRPr lang="en-US"/>
          </a:p>
        </p:txBody>
      </p:sp>
      <p:sp>
        <p:nvSpPr>
          <p:cNvPr id="21" name="Line 21">
            <a:extLst>
              <a:ext uri="{FF2B5EF4-FFF2-40B4-BE49-F238E27FC236}">
                <a16:creationId xmlns:a16="http://schemas.microsoft.com/office/drawing/2014/main" id="{5E00A374-F3B2-49ED-992F-7EFE51AA4ECF}"/>
              </a:ext>
            </a:extLst>
          </p:cNvPr>
          <p:cNvSpPr>
            <a:spLocks noChangeShapeType="1"/>
          </p:cNvSpPr>
          <p:nvPr/>
        </p:nvSpPr>
        <p:spPr bwMode="auto">
          <a:xfrm flipV="1">
            <a:off x="1206500" y="4267200"/>
            <a:ext cx="4038600" cy="304800"/>
          </a:xfrm>
          <a:prstGeom prst="line">
            <a:avLst/>
          </a:prstGeom>
          <a:noFill/>
          <a:ln w="9525">
            <a:solidFill>
              <a:schemeClr val="tx1"/>
            </a:solidFill>
            <a:round/>
            <a:headEnd type="oval" w="med" len="med"/>
            <a:tailEnd type="triangle" w="med" len="med"/>
          </a:ln>
          <a:extLst>
            <a:ext uri="{909E8E84-426E-40DD-AFC4-6F175D3DCCD1}">
              <a14:hiddenFill xmlns:a14="http://schemas.microsoft.com/office/drawing/2010/main">
                <a:noFill/>
              </a14:hiddenFill>
            </a:ext>
          </a:extLst>
        </p:spPr>
        <p:txBody>
          <a:bodyPr anchor="ctr"/>
          <a:lstStyle/>
          <a:p>
            <a:endParaRPr lang="en-US"/>
          </a:p>
        </p:txBody>
      </p:sp>
      <p:sp>
        <p:nvSpPr>
          <p:cNvPr id="22" name="Line 22">
            <a:extLst>
              <a:ext uri="{FF2B5EF4-FFF2-40B4-BE49-F238E27FC236}">
                <a16:creationId xmlns:a16="http://schemas.microsoft.com/office/drawing/2014/main" id="{83F20AF1-79D6-427F-BCDE-7F9EA96EF0DE}"/>
              </a:ext>
            </a:extLst>
          </p:cNvPr>
          <p:cNvSpPr>
            <a:spLocks noChangeShapeType="1"/>
          </p:cNvSpPr>
          <p:nvPr/>
        </p:nvSpPr>
        <p:spPr bwMode="auto">
          <a:xfrm>
            <a:off x="1968500" y="1752600"/>
            <a:ext cx="3581400" cy="381000"/>
          </a:xfrm>
          <a:prstGeom prst="line">
            <a:avLst/>
          </a:prstGeom>
          <a:noFill/>
          <a:ln w="9525">
            <a:solidFill>
              <a:schemeClr val="tx1"/>
            </a:solidFill>
            <a:round/>
            <a:headEnd type="oval" w="med" len="med"/>
            <a:tailEnd type="triangle" w="med" len="med"/>
          </a:ln>
          <a:extLst>
            <a:ext uri="{909E8E84-426E-40DD-AFC4-6F175D3DCCD1}">
              <a14:hiddenFill xmlns:a14="http://schemas.microsoft.com/office/drawing/2010/main">
                <a:noFill/>
              </a14:hiddenFill>
            </a:ext>
          </a:extLst>
        </p:spPr>
        <p:txBody>
          <a:bodyPr anchor="ctr"/>
          <a:lstStyle/>
          <a:p>
            <a:endParaRPr lang="en-US"/>
          </a:p>
        </p:txBody>
      </p:sp>
      <p:sp>
        <p:nvSpPr>
          <p:cNvPr id="23" name="Line 18">
            <a:extLst>
              <a:ext uri="{FF2B5EF4-FFF2-40B4-BE49-F238E27FC236}">
                <a16:creationId xmlns:a16="http://schemas.microsoft.com/office/drawing/2014/main" id="{FD8EFBD6-597C-4A64-B31B-652CD469BA9B}"/>
              </a:ext>
            </a:extLst>
          </p:cNvPr>
          <p:cNvSpPr>
            <a:spLocks noChangeShapeType="1"/>
          </p:cNvSpPr>
          <p:nvPr/>
        </p:nvSpPr>
        <p:spPr bwMode="auto">
          <a:xfrm flipV="1">
            <a:off x="2019300" y="2286000"/>
            <a:ext cx="3533775" cy="1143000"/>
          </a:xfrm>
          <a:prstGeom prst="line">
            <a:avLst/>
          </a:prstGeom>
          <a:noFill/>
          <a:ln w="9525">
            <a:solidFill>
              <a:schemeClr val="tx1"/>
            </a:solidFill>
            <a:round/>
            <a:headEnd type="oval" w="med" len="med"/>
            <a:tailEnd type="triangle" w="med" len="med"/>
          </a:ln>
          <a:extLst>
            <a:ext uri="{909E8E84-426E-40DD-AFC4-6F175D3DCCD1}">
              <a14:hiddenFill xmlns:a14="http://schemas.microsoft.com/office/drawing/2010/main">
                <a:noFill/>
              </a14:hiddenFill>
            </a:ext>
          </a:extLst>
        </p:spPr>
        <p:txBody>
          <a:bodyPr anchor="ctr"/>
          <a:lstStyle/>
          <a:p>
            <a:endParaRPr lang="en-US"/>
          </a:p>
        </p:txBody>
      </p:sp>
      <p:pic>
        <p:nvPicPr>
          <p:cNvPr id="24" name="Content Placeholder 5">
            <a:extLst>
              <a:ext uri="{FF2B5EF4-FFF2-40B4-BE49-F238E27FC236}">
                <a16:creationId xmlns:a16="http://schemas.microsoft.com/office/drawing/2014/main" id="{0528E37E-AB93-45FE-8AE0-E4FFAE5C8096}"/>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70837" y="0"/>
            <a:ext cx="1096963" cy="1096963"/>
          </a:xfrm>
          <a:prstGeom prst="rect">
            <a:avLst/>
          </a:prstGeom>
        </p:spPr>
      </p:pic>
    </p:spTree>
    <p:extLst>
      <p:ext uri="{BB962C8B-B14F-4D97-AF65-F5344CB8AC3E}">
        <p14:creationId xmlns:p14="http://schemas.microsoft.com/office/powerpoint/2010/main" val="3017527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9019F-828C-4155-BB00-7B88934259D2}"/>
              </a:ext>
            </a:extLst>
          </p:cNvPr>
          <p:cNvSpPr>
            <a:spLocks noGrp="1"/>
          </p:cNvSpPr>
          <p:nvPr>
            <p:ph type="title"/>
          </p:nvPr>
        </p:nvSpPr>
        <p:spPr/>
        <p:txBody>
          <a:bodyPr/>
          <a:lstStyle/>
          <a:p>
            <a:r>
              <a:rPr lang="en-US" dirty="0"/>
              <a:t>FIFO Queue Package / Exposed Object (1)</a:t>
            </a:r>
          </a:p>
        </p:txBody>
      </p:sp>
      <p:sp>
        <p:nvSpPr>
          <p:cNvPr id="4" name="Slide Number Placeholder 3">
            <a:extLst>
              <a:ext uri="{FF2B5EF4-FFF2-40B4-BE49-F238E27FC236}">
                <a16:creationId xmlns:a16="http://schemas.microsoft.com/office/drawing/2014/main" id="{D5D665FF-C557-4323-9070-94618A81B032}"/>
              </a:ext>
            </a:extLst>
          </p:cNvPr>
          <p:cNvSpPr>
            <a:spLocks noGrp="1"/>
          </p:cNvSpPr>
          <p:nvPr>
            <p:ph type="sldNum" sz="quarter" idx="12"/>
          </p:nvPr>
        </p:nvSpPr>
        <p:spPr/>
        <p:txBody>
          <a:bodyPr/>
          <a:lstStyle/>
          <a:p>
            <a:pPr>
              <a:defRPr/>
            </a:pPr>
            <a:fld id="{0E2ECCEA-E2CD-49A1-A9F1-1E7E4CC53232}" type="slidenum">
              <a:rPr lang="en-US" smtClean="0"/>
              <a:pPr>
                <a:defRPr/>
              </a:pPr>
              <a:t>16</a:t>
            </a:fld>
            <a:endParaRPr lang="en-US"/>
          </a:p>
        </p:txBody>
      </p:sp>
      <p:sp>
        <p:nvSpPr>
          <p:cNvPr id="8" name="Text Box 5">
            <a:extLst>
              <a:ext uri="{FF2B5EF4-FFF2-40B4-BE49-F238E27FC236}">
                <a16:creationId xmlns:a16="http://schemas.microsoft.com/office/drawing/2014/main" id="{B29F15AF-2BF1-4B10-AB2C-16960FA997E8}"/>
              </a:ext>
            </a:extLst>
          </p:cNvPr>
          <p:cNvSpPr txBox="1">
            <a:spLocks noChangeArrowheads="1"/>
          </p:cNvSpPr>
          <p:nvPr/>
        </p:nvSpPr>
        <p:spPr bwMode="auto">
          <a:xfrm>
            <a:off x="76200" y="1143000"/>
            <a:ext cx="4416594" cy="3554819"/>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500" dirty="0">
                <a:solidFill>
                  <a:srgbClr val="0066FF"/>
                </a:solidFill>
                <a:latin typeface="Consolas" panose="020B0609020204030204" pitchFamily="49" charset="0"/>
              </a:rPr>
              <a:t>package</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FIFO_Queue</a:t>
            </a:r>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is</a:t>
            </a:r>
            <a:endParaRPr lang="en-US" altLang="en-US" sz="1500" b="0" dirty="0">
              <a:solidFill>
                <a:srgbClr val="0066FF"/>
              </a:solidFill>
              <a:latin typeface="Consolas" panose="020B0609020204030204" pitchFamily="49" charset="0"/>
            </a:endParaRPr>
          </a:p>
          <a:p>
            <a:r>
              <a:rPr lang="en-US" altLang="en-US" sz="1500" b="0" dirty="0">
                <a:solidFill>
                  <a:srgbClr val="0066FF"/>
                </a:solidFill>
                <a:latin typeface="Consolas" panose="020B0609020204030204" pitchFamily="49" charset="0"/>
              </a:rPr>
              <a:t>  </a:t>
            </a:r>
            <a:r>
              <a:rPr lang="en-US" altLang="en-US" sz="1500" b="0" dirty="0">
                <a:latin typeface="Consolas" panose="020B0609020204030204" pitchFamily="49" charset="0"/>
              </a:rPr>
              <a:t>Data</a:t>
            </a:r>
            <a:r>
              <a:rPr lang="en-US" altLang="en-US" sz="1500" b="0" dirty="0">
                <a:solidFill>
                  <a:srgbClr val="0066FF"/>
                </a:solidFill>
                <a:latin typeface="Consolas" panose="020B0609020204030204" pitchFamily="49" charset="0"/>
              </a:rPr>
              <a:t>   : </a:t>
            </a:r>
            <a:r>
              <a:rPr lang="en-US" altLang="en-US" sz="1500" dirty="0">
                <a:solidFill>
                  <a:srgbClr val="0066FF"/>
                </a:solidFill>
                <a:latin typeface="Consolas" panose="020B0609020204030204" pitchFamily="49" charset="0"/>
              </a:rPr>
              <a:t>array </a:t>
            </a:r>
            <a:r>
              <a:rPr lang="en-US" altLang="en-US" sz="1500" b="0" dirty="0">
                <a:solidFill>
                  <a:srgbClr val="0066FF"/>
                </a:solidFill>
                <a:latin typeface="Consolas" panose="020B0609020204030204" pitchFamily="49" charset="0"/>
              </a:rPr>
              <a:t>(1..10) </a:t>
            </a:r>
            <a:r>
              <a:rPr lang="en-US" altLang="en-US" sz="1500" dirty="0">
                <a:solidFill>
                  <a:srgbClr val="0066FF"/>
                </a:solidFill>
                <a:latin typeface="Consolas" panose="020B0609020204030204" pitchFamily="49" charset="0"/>
              </a:rPr>
              <a:t>of</a:t>
            </a:r>
            <a:r>
              <a:rPr lang="en-US" altLang="en-US" sz="1500" b="0" dirty="0">
                <a:solidFill>
                  <a:srgbClr val="0066FF"/>
                </a:solidFill>
                <a:latin typeface="Consolas" panose="020B0609020204030204" pitchFamily="49" charset="0"/>
              </a:rPr>
              <a:t> Integer;</a:t>
            </a:r>
          </a:p>
          <a:p>
            <a:endParaRPr lang="en-US" altLang="en-US" sz="1500" b="0" i="1" dirty="0">
              <a:solidFill>
                <a:srgbClr val="0066FF"/>
              </a:solidFill>
              <a:latin typeface="Consolas" panose="020B0609020204030204" pitchFamily="49" charset="0"/>
            </a:endParaRPr>
          </a:p>
          <a:p>
            <a:r>
              <a:rPr lang="en-US" altLang="en-US" sz="1500" b="0" dirty="0">
                <a:solidFill>
                  <a:srgbClr val="FF0000"/>
                </a:solidFill>
                <a:latin typeface="Consolas" panose="020B0609020204030204" pitchFamily="49" charset="0"/>
              </a:rPr>
              <a:t>  </a:t>
            </a:r>
            <a:r>
              <a:rPr lang="en-US" altLang="en-US" sz="1500" b="0" dirty="0">
                <a:latin typeface="Consolas" panose="020B0609020204030204" pitchFamily="49" charset="0"/>
              </a:rPr>
              <a:t>Last</a:t>
            </a:r>
            <a:r>
              <a:rPr lang="en-US" altLang="en-US" sz="1500" b="0" dirty="0">
                <a:solidFill>
                  <a:srgbClr val="0066FF"/>
                </a:solidFill>
                <a:latin typeface="Consolas" panose="020B0609020204030204" pitchFamily="49" charset="0"/>
              </a:rPr>
              <a:t>   : Integer </a:t>
            </a:r>
            <a:r>
              <a:rPr lang="en-US" altLang="en-US" sz="1500" dirty="0">
                <a:solidFill>
                  <a:srgbClr val="0066FF"/>
                </a:solidFill>
                <a:latin typeface="Consolas" panose="020B0609020204030204" pitchFamily="49" charset="0"/>
              </a:rPr>
              <a:t>range</a:t>
            </a:r>
            <a:r>
              <a:rPr lang="en-US" altLang="en-US" sz="1500" b="0" dirty="0">
                <a:solidFill>
                  <a:srgbClr val="0066FF"/>
                </a:solidFill>
                <a:latin typeface="Consolas" panose="020B0609020204030204" pitchFamily="49" charset="0"/>
              </a:rPr>
              <a:t> 0..10 := 0;</a:t>
            </a:r>
          </a:p>
          <a:p>
            <a:r>
              <a:rPr lang="en-US" altLang="en-US" sz="1500" b="0" i="1" dirty="0">
                <a:solidFill>
                  <a:srgbClr val="0066FF"/>
                </a:solidFill>
                <a:latin typeface="Consolas" panose="020B0609020204030204" pitchFamily="49" charset="0"/>
              </a:rPr>
              <a:t>  -- Index of most recent item inserted:</a:t>
            </a:r>
            <a:endParaRPr lang="en-US" altLang="en-US" sz="1500" b="0" dirty="0">
              <a:solidFill>
                <a:srgbClr val="0066FF"/>
              </a:solidFill>
              <a:latin typeface="Consolas" panose="020B0609020204030204" pitchFamily="49" charset="0"/>
            </a:endParaRPr>
          </a:p>
          <a:p>
            <a:endParaRPr lang="en-US" altLang="en-US" sz="1500" dirty="0">
              <a:solidFill>
                <a:srgbClr val="0066FF"/>
              </a:solidFill>
              <a:latin typeface="Consolas" panose="020B0609020204030204" pitchFamily="49" charset="0"/>
            </a:endParaRPr>
          </a:p>
          <a:p>
            <a:r>
              <a:rPr lang="en-US" altLang="en-US" sz="1500" dirty="0">
                <a:solidFill>
                  <a:srgbClr val="0066FF"/>
                </a:solidFill>
                <a:latin typeface="Consolas" panose="020B0609020204030204" pitchFamily="49" charset="0"/>
              </a:rPr>
              <a:t>  procedure</a:t>
            </a:r>
            <a:r>
              <a:rPr lang="en-US" altLang="en-US" sz="1500" b="0" dirty="0">
                <a:solidFill>
                  <a:srgbClr val="0066FF"/>
                </a:solidFill>
                <a:latin typeface="Consolas" panose="020B0609020204030204" pitchFamily="49" charset="0"/>
              </a:rPr>
              <a:t> </a:t>
            </a:r>
            <a:r>
              <a:rPr lang="en-US" altLang="en-US" sz="1500" b="0" dirty="0">
                <a:latin typeface="Consolas" panose="020B0609020204030204" pitchFamily="49" charset="0"/>
              </a:rPr>
              <a:t>Insert</a:t>
            </a:r>
            <a:r>
              <a:rPr lang="en-US" altLang="en-US" sz="1500" b="0" dirty="0">
                <a:solidFill>
                  <a:srgbClr val="0066FF"/>
                </a:solidFill>
                <a:latin typeface="Consolas" panose="020B0609020204030204" pitchFamily="49" charset="0"/>
              </a:rPr>
              <a:t>(Item : </a:t>
            </a:r>
            <a:r>
              <a:rPr lang="en-US" altLang="en-US" sz="1500" dirty="0">
                <a:solidFill>
                  <a:srgbClr val="0066FF"/>
                </a:solidFill>
                <a:latin typeface="Consolas" panose="020B0609020204030204" pitchFamily="49" charset="0"/>
              </a:rPr>
              <a:t>in</a:t>
            </a:r>
            <a:r>
              <a:rPr lang="en-US" altLang="en-US" sz="1500" b="0" dirty="0">
                <a:solidFill>
                  <a:srgbClr val="0066FF"/>
                </a:solidFill>
                <a:latin typeface="Consolas" panose="020B0609020204030204" pitchFamily="49" charset="0"/>
              </a:rPr>
              <a:t> Integer);</a:t>
            </a:r>
            <a:br>
              <a:rPr lang="en-US" altLang="en-US" sz="1500" b="0" dirty="0">
                <a:solidFill>
                  <a:srgbClr val="0066FF"/>
                </a:solidFill>
                <a:latin typeface="Consolas" panose="020B0609020204030204" pitchFamily="49" charset="0"/>
              </a:rPr>
            </a:br>
            <a:r>
              <a:rPr lang="en-US" altLang="en-US" sz="1500" b="0" i="1" dirty="0">
                <a:solidFill>
                  <a:srgbClr val="0066FF"/>
                </a:solidFill>
                <a:latin typeface="Consolas" panose="020B0609020204030204" pitchFamily="49" charset="0"/>
              </a:rPr>
              <a:t>  -- Raise </a:t>
            </a:r>
            <a:r>
              <a:rPr lang="en-US" altLang="en-US" sz="1500" b="0" i="1" dirty="0" err="1">
                <a:solidFill>
                  <a:srgbClr val="0066FF"/>
                </a:solidFill>
                <a:latin typeface="Consolas" panose="020B0609020204030204" pitchFamily="49" charset="0"/>
              </a:rPr>
              <a:t>Constraint_Error</a:t>
            </a:r>
            <a:r>
              <a:rPr lang="en-US" altLang="en-US" sz="1500" b="0" i="1" dirty="0">
                <a:solidFill>
                  <a:srgbClr val="0066FF"/>
                </a:solidFill>
                <a:latin typeface="Consolas" panose="020B0609020204030204" pitchFamily="49" charset="0"/>
              </a:rPr>
              <a:t> if </a:t>
            </a:r>
            <a:br>
              <a:rPr lang="en-US" altLang="en-US" sz="1500" b="0" i="1" dirty="0">
                <a:solidFill>
                  <a:srgbClr val="0066FF"/>
                </a:solidFill>
                <a:latin typeface="Consolas" panose="020B0609020204030204" pitchFamily="49" charset="0"/>
              </a:rPr>
            </a:br>
            <a:r>
              <a:rPr lang="en-US" altLang="en-US" sz="1500" b="0" i="1" dirty="0">
                <a:solidFill>
                  <a:srgbClr val="0066FF"/>
                </a:solidFill>
                <a:latin typeface="Consolas" panose="020B0609020204030204" pitchFamily="49" charset="0"/>
              </a:rPr>
              <a:t>  -- queue full</a:t>
            </a:r>
          </a:p>
          <a:p>
            <a:endParaRPr lang="en-US" altLang="en-US" sz="1500" b="0" dirty="0">
              <a:solidFill>
                <a:srgbClr val="0066FF"/>
              </a:solidFill>
              <a:latin typeface="Consolas" panose="020B0609020204030204" pitchFamily="49" charset="0"/>
            </a:endParaRPr>
          </a:p>
          <a:p>
            <a:r>
              <a:rPr lang="en-US" altLang="en-US" sz="1500" dirty="0">
                <a:solidFill>
                  <a:srgbClr val="0066FF"/>
                </a:solidFill>
                <a:latin typeface="Consolas" panose="020B0609020204030204" pitchFamily="49" charset="0"/>
              </a:rPr>
              <a:t>  procedure</a:t>
            </a:r>
            <a:r>
              <a:rPr lang="en-US" altLang="en-US" sz="1500" b="0" dirty="0">
                <a:solidFill>
                  <a:srgbClr val="0066FF"/>
                </a:solidFill>
                <a:latin typeface="Consolas" panose="020B0609020204030204" pitchFamily="49" charset="0"/>
              </a:rPr>
              <a:t> </a:t>
            </a:r>
            <a:r>
              <a:rPr lang="en-US" altLang="en-US" sz="1500" b="0" dirty="0">
                <a:latin typeface="Consolas" panose="020B0609020204030204" pitchFamily="49" charset="0"/>
              </a:rPr>
              <a:t>Remove</a:t>
            </a:r>
            <a:r>
              <a:rPr lang="en-US" altLang="en-US" sz="1500" b="0" dirty="0">
                <a:solidFill>
                  <a:srgbClr val="0066FF"/>
                </a:solidFill>
                <a:latin typeface="Consolas" panose="020B0609020204030204" pitchFamily="49" charset="0"/>
              </a:rPr>
              <a:t>(Item : </a:t>
            </a:r>
            <a:r>
              <a:rPr lang="en-US" altLang="en-US" sz="1500" dirty="0">
                <a:solidFill>
                  <a:srgbClr val="0066FF"/>
                </a:solidFill>
                <a:latin typeface="Consolas" panose="020B0609020204030204" pitchFamily="49" charset="0"/>
              </a:rPr>
              <a:t>out</a:t>
            </a:r>
            <a:r>
              <a:rPr lang="en-US" altLang="en-US" sz="1500" b="0" dirty="0">
                <a:solidFill>
                  <a:srgbClr val="0066FF"/>
                </a:solidFill>
                <a:latin typeface="Consolas" panose="020B0609020204030204" pitchFamily="49" charset="0"/>
              </a:rPr>
              <a:t> Integer);</a:t>
            </a:r>
            <a:br>
              <a:rPr lang="en-US" altLang="en-US" sz="1500" b="0" dirty="0">
                <a:solidFill>
                  <a:srgbClr val="0066FF"/>
                </a:solidFill>
                <a:latin typeface="Consolas" panose="020B0609020204030204" pitchFamily="49" charset="0"/>
              </a:rPr>
            </a:br>
            <a:r>
              <a:rPr lang="en-US" altLang="en-US" sz="1500" b="0" i="1" dirty="0">
                <a:solidFill>
                  <a:srgbClr val="0066FF"/>
                </a:solidFill>
                <a:latin typeface="Consolas" panose="020B0609020204030204" pitchFamily="49" charset="0"/>
              </a:rPr>
              <a:t>  -- Remove oldest item or else</a:t>
            </a:r>
          </a:p>
          <a:p>
            <a:r>
              <a:rPr lang="en-US" altLang="en-US" sz="1500" b="0" i="1" dirty="0">
                <a:solidFill>
                  <a:srgbClr val="0066FF"/>
                </a:solidFill>
                <a:latin typeface="Consolas" panose="020B0609020204030204" pitchFamily="49" charset="0"/>
              </a:rPr>
              <a:t>  -- Raise </a:t>
            </a:r>
            <a:r>
              <a:rPr lang="en-US" altLang="en-US" sz="1500" b="0" i="1" dirty="0" err="1">
                <a:solidFill>
                  <a:srgbClr val="0066FF"/>
                </a:solidFill>
                <a:latin typeface="Consolas" panose="020B0609020204030204" pitchFamily="49" charset="0"/>
              </a:rPr>
              <a:t>Constraint_Error</a:t>
            </a:r>
            <a:r>
              <a:rPr lang="en-US" altLang="en-US" sz="1500" b="0" i="1" dirty="0">
                <a:solidFill>
                  <a:srgbClr val="0066FF"/>
                </a:solidFill>
                <a:latin typeface="Consolas" panose="020B0609020204030204" pitchFamily="49" charset="0"/>
              </a:rPr>
              <a:t> if </a:t>
            </a:r>
            <a:br>
              <a:rPr lang="en-US" altLang="en-US" sz="1500" b="0" i="1" dirty="0">
                <a:solidFill>
                  <a:srgbClr val="0066FF"/>
                </a:solidFill>
                <a:latin typeface="Consolas" panose="020B0609020204030204" pitchFamily="49" charset="0"/>
              </a:rPr>
            </a:br>
            <a:r>
              <a:rPr lang="en-US" altLang="en-US" sz="1500" b="0" i="1" dirty="0">
                <a:solidFill>
                  <a:srgbClr val="0066FF"/>
                </a:solidFill>
                <a:latin typeface="Consolas" panose="020B0609020204030204" pitchFamily="49" charset="0"/>
              </a:rPr>
              <a:t>  -- queue empty</a:t>
            </a:r>
          </a:p>
          <a:p>
            <a:r>
              <a:rPr lang="en-US" altLang="en-US" sz="1500" dirty="0">
                <a:solidFill>
                  <a:srgbClr val="0066FF"/>
                </a:solidFill>
                <a:latin typeface="Consolas" panose="020B0609020204030204" pitchFamily="49" charset="0"/>
              </a:rPr>
              <a:t>end</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FIFO_Queue</a:t>
            </a:r>
            <a:r>
              <a:rPr lang="en-US" altLang="en-US" sz="1500" b="0" dirty="0">
                <a:solidFill>
                  <a:srgbClr val="0066FF"/>
                </a:solidFill>
                <a:latin typeface="Consolas" panose="020B0609020204030204" pitchFamily="49" charset="0"/>
              </a:rPr>
              <a:t>;</a:t>
            </a:r>
          </a:p>
        </p:txBody>
      </p:sp>
      <p:sp>
        <p:nvSpPr>
          <p:cNvPr id="9" name="Text Box 6">
            <a:extLst>
              <a:ext uri="{FF2B5EF4-FFF2-40B4-BE49-F238E27FC236}">
                <a16:creationId xmlns:a16="http://schemas.microsoft.com/office/drawing/2014/main" id="{5001B924-0BA9-474E-B63D-B4F8BA1AACFC}"/>
              </a:ext>
            </a:extLst>
          </p:cNvPr>
          <p:cNvSpPr txBox="1">
            <a:spLocks noChangeArrowheads="1"/>
          </p:cNvSpPr>
          <p:nvPr/>
        </p:nvSpPr>
        <p:spPr bwMode="auto">
          <a:xfrm>
            <a:off x="4603750" y="1143000"/>
            <a:ext cx="4416594" cy="4939814"/>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500" dirty="0">
                <a:solidFill>
                  <a:srgbClr val="0066FF"/>
                </a:solidFill>
                <a:latin typeface="Consolas" panose="020B0609020204030204" pitchFamily="49" charset="0"/>
              </a:rPr>
              <a:t>package body</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FIFO_Queue</a:t>
            </a:r>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is</a:t>
            </a:r>
            <a:endParaRPr lang="en-US" altLang="en-US" sz="1500" b="0" dirty="0">
              <a:solidFill>
                <a:srgbClr val="0066FF"/>
              </a:solidFill>
              <a:latin typeface="Consolas" panose="020B0609020204030204" pitchFamily="49" charset="0"/>
            </a:endParaRPr>
          </a:p>
          <a:p>
            <a:endParaRPr lang="en-US" altLang="en-US" sz="1500" dirty="0">
              <a:solidFill>
                <a:srgbClr val="0066FF"/>
              </a:solidFill>
              <a:latin typeface="Consolas" panose="020B0609020204030204" pitchFamily="49" charset="0"/>
            </a:endParaRPr>
          </a:p>
          <a:p>
            <a:r>
              <a:rPr lang="en-US" altLang="en-US" sz="1500" dirty="0">
                <a:solidFill>
                  <a:srgbClr val="0066FF"/>
                </a:solidFill>
                <a:latin typeface="Consolas" panose="020B0609020204030204" pitchFamily="49" charset="0"/>
              </a:rPr>
              <a:t> procedure</a:t>
            </a:r>
            <a:r>
              <a:rPr lang="en-US" altLang="en-US" sz="1500" b="0" dirty="0">
                <a:solidFill>
                  <a:srgbClr val="0066FF"/>
                </a:solidFill>
                <a:latin typeface="Consolas" panose="020B0609020204030204" pitchFamily="49" charset="0"/>
              </a:rPr>
              <a:t> </a:t>
            </a:r>
            <a:r>
              <a:rPr lang="en-US" altLang="en-US" sz="1500" b="0" dirty="0">
                <a:latin typeface="Consolas" panose="020B0609020204030204" pitchFamily="49" charset="0"/>
              </a:rPr>
              <a:t>Insert</a:t>
            </a:r>
            <a:r>
              <a:rPr lang="en-US" altLang="en-US" sz="1500" b="0" dirty="0">
                <a:solidFill>
                  <a:srgbClr val="0066FF"/>
                </a:solidFill>
                <a:latin typeface="Consolas" panose="020B0609020204030204" pitchFamily="49" charset="0"/>
              </a:rPr>
              <a:t>(Item : </a:t>
            </a:r>
            <a:r>
              <a:rPr lang="en-US" altLang="en-US" sz="1500" dirty="0">
                <a:solidFill>
                  <a:srgbClr val="0066FF"/>
                </a:solidFill>
                <a:latin typeface="Consolas" panose="020B0609020204030204" pitchFamily="49" charset="0"/>
              </a:rPr>
              <a:t>in</a:t>
            </a:r>
            <a:r>
              <a:rPr lang="en-US" altLang="en-US" sz="1500" b="0" dirty="0">
                <a:solidFill>
                  <a:srgbClr val="0066FF"/>
                </a:solidFill>
                <a:latin typeface="Consolas" panose="020B0609020204030204" pitchFamily="49" charset="0"/>
              </a:rPr>
              <a:t> Integer) </a:t>
            </a:r>
            <a:r>
              <a:rPr lang="en-US" altLang="en-US" sz="1500" dirty="0">
                <a:solidFill>
                  <a:srgbClr val="0066FF"/>
                </a:solidFill>
                <a:latin typeface="Consolas" panose="020B0609020204030204" pitchFamily="49" charset="0"/>
              </a:rPr>
              <a:t>is</a:t>
            </a:r>
            <a:endParaRPr lang="en-US" altLang="en-US" sz="1500" b="0" dirty="0">
              <a:solidFill>
                <a:srgbClr val="0066FF"/>
              </a:solidFill>
              <a:latin typeface="Consolas" panose="020B0609020204030204" pitchFamily="49" charset="0"/>
            </a:endParaRPr>
          </a:p>
          <a:p>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begin</a:t>
            </a:r>
            <a:endParaRPr lang="en-US" altLang="en-US" sz="1500" b="0" dirty="0">
              <a:solidFill>
                <a:srgbClr val="0066FF"/>
              </a:solidFill>
              <a:latin typeface="Consolas" panose="020B0609020204030204" pitchFamily="49" charset="0"/>
            </a:endParaRPr>
          </a:p>
          <a:p>
            <a:r>
              <a:rPr lang="en-US" altLang="en-US" sz="1500" b="0" dirty="0">
                <a:solidFill>
                  <a:srgbClr val="0066FF"/>
                </a:solidFill>
                <a:latin typeface="Consolas" panose="020B0609020204030204" pitchFamily="49" charset="0"/>
              </a:rPr>
              <a:t>   Last       := Last+1;</a:t>
            </a:r>
          </a:p>
          <a:p>
            <a:r>
              <a:rPr lang="en-US" altLang="en-US" sz="1500" b="0" dirty="0">
                <a:solidFill>
                  <a:srgbClr val="0066FF"/>
                </a:solidFill>
                <a:latin typeface="Consolas" panose="020B0609020204030204" pitchFamily="49" charset="0"/>
              </a:rPr>
              <a:t>   Data(Last) := Item;</a:t>
            </a:r>
          </a:p>
          <a:p>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end</a:t>
            </a:r>
            <a:r>
              <a:rPr lang="en-US" altLang="en-US" sz="1500" b="0" dirty="0">
                <a:solidFill>
                  <a:srgbClr val="0066FF"/>
                </a:solidFill>
                <a:latin typeface="Consolas" panose="020B0609020204030204" pitchFamily="49" charset="0"/>
              </a:rPr>
              <a:t> Insert;</a:t>
            </a:r>
          </a:p>
          <a:p>
            <a:r>
              <a:rPr lang="en-US" altLang="en-US" sz="1500" b="0" dirty="0">
                <a:solidFill>
                  <a:srgbClr val="0066FF"/>
                </a:solidFill>
                <a:latin typeface="Consolas" panose="020B0609020204030204" pitchFamily="49" charset="0"/>
              </a:rPr>
              <a:t> </a:t>
            </a:r>
          </a:p>
          <a:p>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procedure</a:t>
            </a:r>
            <a:r>
              <a:rPr lang="en-US" altLang="en-US" sz="1500" b="0" dirty="0">
                <a:solidFill>
                  <a:srgbClr val="0066FF"/>
                </a:solidFill>
                <a:latin typeface="Consolas" panose="020B0609020204030204" pitchFamily="49" charset="0"/>
              </a:rPr>
              <a:t> </a:t>
            </a:r>
            <a:r>
              <a:rPr lang="en-US" altLang="en-US" sz="1500" b="0" dirty="0">
                <a:latin typeface="Consolas" panose="020B0609020204030204" pitchFamily="49" charset="0"/>
              </a:rPr>
              <a:t>Remove</a:t>
            </a:r>
            <a:r>
              <a:rPr lang="en-US" altLang="en-US" sz="1500" b="0" dirty="0">
                <a:solidFill>
                  <a:srgbClr val="0066FF"/>
                </a:solidFill>
                <a:latin typeface="Consolas" panose="020B0609020204030204" pitchFamily="49" charset="0"/>
              </a:rPr>
              <a:t>(Item : </a:t>
            </a:r>
            <a:r>
              <a:rPr lang="en-US" altLang="en-US" sz="1500" dirty="0">
                <a:solidFill>
                  <a:srgbClr val="0066FF"/>
                </a:solidFill>
                <a:latin typeface="Consolas" panose="020B0609020204030204" pitchFamily="49" charset="0"/>
              </a:rPr>
              <a:t>out</a:t>
            </a:r>
            <a:r>
              <a:rPr lang="en-US" altLang="en-US" sz="1500" b="0" dirty="0">
                <a:solidFill>
                  <a:srgbClr val="0066FF"/>
                </a:solidFill>
                <a:latin typeface="Consolas" panose="020B0609020204030204" pitchFamily="49" charset="0"/>
              </a:rPr>
              <a:t> Integer) </a:t>
            </a:r>
            <a:r>
              <a:rPr lang="en-US" altLang="en-US" sz="1500" dirty="0">
                <a:solidFill>
                  <a:srgbClr val="0066FF"/>
                </a:solidFill>
                <a:latin typeface="Consolas" panose="020B0609020204030204" pitchFamily="49" charset="0"/>
              </a:rPr>
              <a:t>is</a:t>
            </a:r>
          </a:p>
          <a:p>
            <a:r>
              <a:rPr lang="en-US" altLang="en-US" sz="1500" b="0" i="1" dirty="0">
                <a:solidFill>
                  <a:srgbClr val="0066FF"/>
                </a:solidFill>
                <a:latin typeface="Consolas" panose="020B0609020204030204" pitchFamily="49" charset="0"/>
              </a:rPr>
              <a:t>   -- </a:t>
            </a:r>
            <a:r>
              <a:rPr lang="en-US" altLang="en-US" sz="1500" b="0" dirty="0">
                <a:solidFill>
                  <a:srgbClr val="0066FF"/>
                </a:solidFill>
                <a:latin typeface="Consolas" panose="020B0609020204030204" pitchFamily="49" charset="0"/>
              </a:rPr>
              <a:t>"</a:t>
            </a:r>
            <a:r>
              <a:rPr lang="en-US" altLang="en-US" sz="1500" b="0" i="1" dirty="0">
                <a:solidFill>
                  <a:srgbClr val="0066FF"/>
                </a:solidFill>
                <a:latin typeface="Consolas" panose="020B0609020204030204" pitchFamily="49" charset="0"/>
              </a:rPr>
              <a:t>Shift left</a:t>
            </a:r>
            <a:r>
              <a:rPr lang="en-US" altLang="en-US" sz="1500" b="0" dirty="0">
                <a:solidFill>
                  <a:srgbClr val="0066FF"/>
                </a:solidFill>
                <a:latin typeface="Consolas" panose="020B0609020204030204" pitchFamily="49" charset="0"/>
              </a:rPr>
              <a:t>"</a:t>
            </a:r>
            <a:r>
              <a:rPr lang="en-US" altLang="en-US" sz="1500" b="0" i="1" dirty="0">
                <a:solidFill>
                  <a:srgbClr val="0066FF"/>
                </a:solidFill>
                <a:latin typeface="Consolas" panose="020B0609020204030204" pitchFamily="49" charset="0"/>
              </a:rPr>
              <a:t> by 1</a:t>
            </a:r>
          </a:p>
          <a:p>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begin</a:t>
            </a:r>
          </a:p>
          <a:p>
            <a:r>
              <a:rPr lang="en-US" altLang="en-US" sz="1500" dirty="0">
                <a:solidFill>
                  <a:srgbClr val="0066FF"/>
                </a:solidFill>
                <a:latin typeface="Consolas" panose="020B0609020204030204" pitchFamily="49" charset="0"/>
              </a:rPr>
              <a:t>   if </a:t>
            </a:r>
            <a:r>
              <a:rPr lang="en-US" altLang="en-US" sz="1500" b="0" dirty="0">
                <a:solidFill>
                  <a:srgbClr val="0066FF"/>
                </a:solidFill>
                <a:latin typeface="Consolas" panose="020B0609020204030204" pitchFamily="49" charset="0"/>
              </a:rPr>
              <a:t>Last&gt;0</a:t>
            </a:r>
            <a:r>
              <a:rPr lang="en-US" altLang="en-US" sz="1500" dirty="0">
                <a:solidFill>
                  <a:srgbClr val="0066FF"/>
                </a:solidFill>
                <a:latin typeface="Consolas" panose="020B0609020204030204" pitchFamily="49" charset="0"/>
              </a:rPr>
              <a:t> then</a:t>
            </a:r>
            <a:endParaRPr lang="en-US" altLang="en-US" sz="1500" b="0" dirty="0">
              <a:solidFill>
                <a:srgbClr val="0066FF"/>
              </a:solidFill>
              <a:latin typeface="Consolas" panose="020B0609020204030204" pitchFamily="49" charset="0"/>
            </a:endParaRPr>
          </a:p>
          <a:p>
            <a:r>
              <a:rPr lang="en-US" altLang="en-US" sz="1500" b="0" dirty="0">
                <a:solidFill>
                  <a:srgbClr val="0066FF"/>
                </a:solidFill>
                <a:latin typeface="Consolas" panose="020B0609020204030204" pitchFamily="49" charset="0"/>
              </a:rPr>
              <a:t>     Item            := Data(1);</a:t>
            </a:r>
          </a:p>
          <a:p>
            <a:r>
              <a:rPr lang="en-US" altLang="en-US" sz="1500" b="0" dirty="0">
                <a:solidFill>
                  <a:srgbClr val="0066FF"/>
                </a:solidFill>
                <a:latin typeface="Consolas" panose="020B0609020204030204" pitchFamily="49" charset="0"/>
              </a:rPr>
              <a:t>     Data(1..Last-1) := Data(2..Last);</a:t>
            </a:r>
          </a:p>
          <a:p>
            <a:r>
              <a:rPr lang="en-US" altLang="en-US" sz="1500" b="0" dirty="0">
                <a:solidFill>
                  <a:srgbClr val="0066FF"/>
                </a:solidFill>
                <a:latin typeface="Consolas" panose="020B0609020204030204" pitchFamily="49" charset="0"/>
              </a:rPr>
              <a:t>     Last            := Last-1;</a:t>
            </a:r>
          </a:p>
          <a:p>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else</a:t>
            </a:r>
            <a:endParaRPr lang="en-US" altLang="en-US" sz="1500" b="0" dirty="0">
              <a:solidFill>
                <a:srgbClr val="0066FF"/>
              </a:solidFill>
              <a:latin typeface="Consolas" panose="020B0609020204030204" pitchFamily="49" charset="0"/>
            </a:endParaRPr>
          </a:p>
          <a:p>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raise</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Constraint_Error</a:t>
            </a:r>
            <a:r>
              <a:rPr lang="en-US" altLang="en-US" sz="1500" b="0" dirty="0">
                <a:solidFill>
                  <a:srgbClr val="0066FF"/>
                </a:solidFill>
                <a:latin typeface="Consolas" panose="020B0609020204030204" pitchFamily="49" charset="0"/>
              </a:rPr>
              <a:t>;</a:t>
            </a:r>
          </a:p>
          <a:p>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end if</a:t>
            </a:r>
            <a:r>
              <a:rPr lang="en-US" altLang="en-US" sz="1500" b="0" dirty="0">
                <a:solidFill>
                  <a:srgbClr val="0066FF"/>
                </a:solidFill>
                <a:latin typeface="Consolas" panose="020B0609020204030204" pitchFamily="49" charset="0"/>
              </a:rPr>
              <a:t>;</a:t>
            </a:r>
          </a:p>
          <a:p>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end</a:t>
            </a:r>
            <a:r>
              <a:rPr lang="en-US" altLang="en-US" sz="1500" b="0" dirty="0">
                <a:solidFill>
                  <a:srgbClr val="0066FF"/>
                </a:solidFill>
                <a:latin typeface="Consolas" panose="020B0609020204030204" pitchFamily="49" charset="0"/>
              </a:rPr>
              <a:t> Remove;</a:t>
            </a:r>
          </a:p>
          <a:p>
            <a:endParaRPr lang="en-US" altLang="en-US" sz="1500" dirty="0">
              <a:solidFill>
                <a:srgbClr val="0066FF"/>
              </a:solidFill>
              <a:latin typeface="Consolas" panose="020B0609020204030204" pitchFamily="49" charset="0"/>
            </a:endParaRPr>
          </a:p>
          <a:p>
            <a:r>
              <a:rPr lang="en-US" altLang="en-US" sz="1500" dirty="0">
                <a:solidFill>
                  <a:srgbClr val="0066FF"/>
                </a:solidFill>
                <a:latin typeface="Consolas" panose="020B0609020204030204" pitchFamily="49" charset="0"/>
              </a:rPr>
              <a:t>end</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FIFO_Queue</a:t>
            </a:r>
            <a:r>
              <a:rPr lang="en-US" altLang="en-US" sz="1500" b="0" dirty="0">
                <a:solidFill>
                  <a:srgbClr val="0066FF"/>
                </a:solidFill>
                <a:latin typeface="Consolas" panose="020B0609020204030204" pitchFamily="49" charset="0"/>
              </a:rPr>
              <a:t>;</a:t>
            </a:r>
          </a:p>
        </p:txBody>
      </p:sp>
      <p:grpSp>
        <p:nvGrpSpPr>
          <p:cNvPr id="10" name="Group 25">
            <a:extLst>
              <a:ext uri="{FF2B5EF4-FFF2-40B4-BE49-F238E27FC236}">
                <a16:creationId xmlns:a16="http://schemas.microsoft.com/office/drawing/2014/main" id="{112F7106-9483-4467-8843-425DB7628D5C}"/>
              </a:ext>
            </a:extLst>
          </p:cNvPr>
          <p:cNvGrpSpPr>
            <a:grpSpLocks/>
          </p:cNvGrpSpPr>
          <p:nvPr/>
        </p:nvGrpSpPr>
        <p:grpSpPr bwMode="auto">
          <a:xfrm>
            <a:off x="1219200" y="5330825"/>
            <a:ext cx="2286000" cy="381000"/>
            <a:chOff x="480" y="3456"/>
            <a:chExt cx="1440" cy="240"/>
          </a:xfrm>
        </p:grpSpPr>
        <p:sp>
          <p:nvSpPr>
            <p:cNvPr id="11" name="Rectangle 13">
              <a:extLst>
                <a:ext uri="{FF2B5EF4-FFF2-40B4-BE49-F238E27FC236}">
                  <a16:creationId xmlns:a16="http://schemas.microsoft.com/office/drawing/2014/main" id="{B20B5F84-D933-4581-8B82-C845A318156A}"/>
                </a:ext>
              </a:extLst>
            </p:cNvPr>
            <p:cNvSpPr>
              <a:spLocks noChangeArrowheads="1"/>
            </p:cNvSpPr>
            <p:nvPr/>
          </p:nvSpPr>
          <p:spPr bwMode="auto">
            <a:xfrm>
              <a:off x="480" y="3456"/>
              <a:ext cx="144" cy="24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endParaRPr lang="en-US" altLang="en-US"/>
            </a:p>
          </p:txBody>
        </p:sp>
        <p:sp>
          <p:nvSpPr>
            <p:cNvPr id="12" name="Rectangle 14">
              <a:extLst>
                <a:ext uri="{FF2B5EF4-FFF2-40B4-BE49-F238E27FC236}">
                  <a16:creationId xmlns:a16="http://schemas.microsoft.com/office/drawing/2014/main" id="{B9FDCEE1-7A37-44B6-B95D-D5CEC3EDDC7B}"/>
                </a:ext>
              </a:extLst>
            </p:cNvPr>
            <p:cNvSpPr>
              <a:spLocks noChangeArrowheads="1"/>
            </p:cNvSpPr>
            <p:nvPr/>
          </p:nvSpPr>
          <p:spPr bwMode="auto">
            <a:xfrm>
              <a:off x="624" y="3456"/>
              <a:ext cx="144" cy="24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endParaRPr lang="en-US" altLang="en-US"/>
            </a:p>
          </p:txBody>
        </p:sp>
        <p:sp>
          <p:nvSpPr>
            <p:cNvPr id="13" name="Rectangle 15">
              <a:extLst>
                <a:ext uri="{FF2B5EF4-FFF2-40B4-BE49-F238E27FC236}">
                  <a16:creationId xmlns:a16="http://schemas.microsoft.com/office/drawing/2014/main" id="{6A08147B-1392-4D61-A00A-5A2D63FD6C71}"/>
                </a:ext>
              </a:extLst>
            </p:cNvPr>
            <p:cNvSpPr>
              <a:spLocks noChangeArrowheads="1"/>
            </p:cNvSpPr>
            <p:nvPr/>
          </p:nvSpPr>
          <p:spPr bwMode="auto">
            <a:xfrm>
              <a:off x="768" y="3456"/>
              <a:ext cx="144" cy="24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endParaRPr lang="en-US" altLang="en-US"/>
            </a:p>
          </p:txBody>
        </p:sp>
        <p:sp>
          <p:nvSpPr>
            <p:cNvPr id="14" name="Rectangle 16">
              <a:extLst>
                <a:ext uri="{FF2B5EF4-FFF2-40B4-BE49-F238E27FC236}">
                  <a16:creationId xmlns:a16="http://schemas.microsoft.com/office/drawing/2014/main" id="{520E02ED-EA85-4CC2-8007-E8F698562C97}"/>
                </a:ext>
              </a:extLst>
            </p:cNvPr>
            <p:cNvSpPr>
              <a:spLocks noChangeArrowheads="1"/>
            </p:cNvSpPr>
            <p:nvPr/>
          </p:nvSpPr>
          <p:spPr bwMode="auto">
            <a:xfrm>
              <a:off x="912" y="3456"/>
              <a:ext cx="144" cy="24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endParaRPr lang="en-US" altLang="en-US"/>
            </a:p>
          </p:txBody>
        </p:sp>
        <p:sp>
          <p:nvSpPr>
            <p:cNvPr id="15" name="Rectangle 17">
              <a:extLst>
                <a:ext uri="{FF2B5EF4-FFF2-40B4-BE49-F238E27FC236}">
                  <a16:creationId xmlns:a16="http://schemas.microsoft.com/office/drawing/2014/main" id="{05FF8B64-0427-48DC-9BCE-20C827119A61}"/>
                </a:ext>
              </a:extLst>
            </p:cNvPr>
            <p:cNvSpPr>
              <a:spLocks noChangeArrowheads="1"/>
            </p:cNvSpPr>
            <p:nvPr/>
          </p:nvSpPr>
          <p:spPr bwMode="auto">
            <a:xfrm>
              <a:off x="1056" y="3456"/>
              <a:ext cx="144" cy="240"/>
            </a:xfrm>
            <a:prstGeom prst="rect">
              <a:avLst/>
            </a:prstGeom>
            <a:solidFill>
              <a:srgbClr val="FF7C80"/>
            </a:solidFill>
            <a:ln w="9525" algn="ctr">
              <a:solidFill>
                <a:schemeClr val="tx1"/>
              </a:solidFill>
              <a:miter lim="800000"/>
              <a:headEnd/>
              <a:tailEnd/>
            </a:ln>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endParaRPr lang="en-US" altLang="en-US"/>
            </a:p>
          </p:txBody>
        </p:sp>
        <p:sp>
          <p:nvSpPr>
            <p:cNvPr id="16" name="Rectangle 18">
              <a:extLst>
                <a:ext uri="{FF2B5EF4-FFF2-40B4-BE49-F238E27FC236}">
                  <a16:creationId xmlns:a16="http://schemas.microsoft.com/office/drawing/2014/main" id="{058D1CC5-E8B4-4C6B-8937-65581306AA5B}"/>
                </a:ext>
              </a:extLst>
            </p:cNvPr>
            <p:cNvSpPr>
              <a:spLocks noChangeArrowheads="1"/>
            </p:cNvSpPr>
            <p:nvPr/>
          </p:nvSpPr>
          <p:spPr bwMode="auto">
            <a:xfrm>
              <a:off x="1200" y="3456"/>
              <a:ext cx="144" cy="240"/>
            </a:xfrm>
            <a:prstGeom prst="rect">
              <a:avLst/>
            </a:prstGeom>
            <a:solidFill>
              <a:srgbClr val="FF7C80"/>
            </a:solidFill>
            <a:ln w="9525" algn="ctr">
              <a:solidFill>
                <a:schemeClr val="tx1"/>
              </a:solidFill>
              <a:miter lim="800000"/>
              <a:headEnd/>
              <a:tailEnd/>
            </a:ln>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endParaRPr lang="en-US" altLang="en-US"/>
            </a:p>
          </p:txBody>
        </p:sp>
        <p:sp>
          <p:nvSpPr>
            <p:cNvPr id="17" name="Rectangle 19">
              <a:extLst>
                <a:ext uri="{FF2B5EF4-FFF2-40B4-BE49-F238E27FC236}">
                  <a16:creationId xmlns:a16="http://schemas.microsoft.com/office/drawing/2014/main" id="{44794EE4-D5DE-4C26-B32A-7CCE63231236}"/>
                </a:ext>
              </a:extLst>
            </p:cNvPr>
            <p:cNvSpPr>
              <a:spLocks noChangeArrowheads="1"/>
            </p:cNvSpPr>
            <p:nvPr/>
          </p:nvSpPr>
          <p:spPr bwMode="auto">
            <a:xfrm>
              <a:off x="1344" y="3456"/>
              <a:ext cx="144" cy="240"/>
            </a:xfrm>
            <a:prstGeom prst="rect">
              <a:avLst/>
            </a:prstGeom>
            <a:solidFill>
              <a:srgbClr val="FF7C80"/>
            </a:solidFill>
            <a:ln w="9525" algn="ctr">
              <a:solidFill>
                <a:schemeClr val="tx1"/>
              </a:solidFill>
              <a:miter lim="800000"/>
              <a:headEnd/>
              <a:tailEnd/>
            </a:ln>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endParaRPr lang="en-US" altLang="en-US"/>
            </a:p>
          </p:txBody>
        </p:sp>
        <p:sp>
          <p:nvSpPr>
            <p:cNvPr id="18" name="Rectangle 20">
              <a:extLst>
                <a:ext uri="{FF2B5EF4-FFF2-40B4-BE49-F238E27FC236}">
                  <a16:creationId xmlns:a16="http://schemas.microsoft.com/office/drawing/2014/main" id="{EBCF892E-6636-48B8-B182-72FDDCB9479B}"/>
                </a:ext>
              </a:extLst>
            </p:cNvPr>
            <p:cNvSpPr>
              <a:spLocks noChangeArrowheads="1"/>
            </p:cNvSpPr>
            <p:nvPr/>
          </p:nvSpPr>
          <p:spPr bwMode="auto">
            <a:xfrm>
              <a:off x="1488" y="3456"/>
              <a:ext cx="144" cy="240"/>
            </a:xfrm>
            <a:prstGeom prst="rect">
              <a:avLst/>
            </a:prstGeom>
            <a:solidFill>
              <a:srgbClr val="FF7C80"/>
            </a:solidFill>
            <a:ln w="9525" algn="ctr">
              <a:solidFill>
                <a:schemeClr val="tx1"/>
              </a:solidFill>
              <a:miter lim="800000"/>
              <a:headEnd/>
              <a:tailEnd/>
            </a:ln>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endParaRPr lang="en-US" altLang="en-US"/>
            </a:p>
          </p:txBody>
        </p:sp>
        <p:sp>
          <p:nvSpPr>
            <p:cNvPr id="19" name="Rectangle 21">
              <a:extLst>
                <a:ext uri="{FF2B5EF4-FFF2-40B4-BE49-F238E27FC236}">
                  <a16:creationId xmlns:a16="http://schemas.microsoft.com/office/drawing/2014/main" id="{864C46FF-B0FE-46C8-BC30-FFB25E5C5808}"/>
                </a:ext>
              </a:extLst>
            </p:cNvPr>
            <p:cNvSpPr>
              <a:spLocks noChangeArrowheads="1"/>
            </p:cNvSpPr>
            <p:nvPr/>
          </p:nvSpPr>
          <p:spPr bwMode="auto">
            <a:xfrm>
              <a:off x="1632" y="3456"/>
              <a:ext cx="144" cy="240"/>
            </a:xfrm>
            <a:prstGeom prst="rect">
              <a:avLst/>
            </a:prstGeom>
            <a:solidFill>
              <a:srgbClr val="FF7C80"/>
            </a:solidFill>
            <a:ln w="9525" algn="ctr">
              <a:solidFill>
                <a:schemeClr val="tx1"/>
              </a:solidFill>
              <a:miter lim="800000"/>
              <a:headEnd/>
              <a:tailEnd/>
            </a:ln>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endParaRPr lang="en-US" altLang="en-US"/>
            </a:p>
          </p:txBody>
        </p:sp>
        <p:sp>
          <p:nvSpPr>
            <p:cNvPr id="20" name="Rectangle 22">
              <a:extLst>
                <a:ext uri="{FF2B5EF4-FFF2-40B4-BE49-F238E27FC236}">
                  <a16:creationId xmlns:a16="http://schemas.microsoft.com/office/drawing/2014/main" id="{69B81709-F3E5-4FBC-AF70-DAEAF3550E4F}"/>
                </a:ext>
              </a:extLst>
            </p:cNvPr>
            <p:cNvSpPr>
              <a:spLocks noChangeArrowheads="1"/>
            </p:cNvSpPr>
            <p:nvPr/>
          </p:nvSpPr>
          <p:spPr bwMode="auto">
            <a:xfrm>
              <a:off x="1776" y="3456"/>
              <a:ext cx="144" cy="240"/>
            </a:xfrm>
            <a:prstGeom prst="rect">
              <a:avLst/>
            </a:prstGeom>
            <a:solidFill>
              <a:srgbClr val="FF7C80"/>
            </a:solidFill>
            <a:ln w="9525" algn="ctr">
              <a:solidFill>
                <a:schemeClr val="tx1"/>
              </a:solidFill>
              <a:miter lim="800000"/>
              <a:headEnd/>
              <a:tailEnd/>
            </a:ln>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endParaRPr lang="en-US" altLang="en-US"/>
            </a:p>
          </p:txBody>
        </p:sp>
      </p:grpSp>
      <p:sp>
        <p:nvSpPr>
          <p:cNvPr id="21" name="Text Box 23">
            <a:extLst>
              <a:ext uri="{FF2B5EF4-FFF2-40B4-BE49-F238E27FC236}">
                <a16:creationId xmlns:a16="http://schemas.microsoft.com/office/drawing/2014/main" id="{7AB9C314-A266-4545-B574-8FABA675BB19}"/>
              </a:ext>
            </a:extLst>
          </p:cNvPr>
          <p:cNvSpPr txBox="1">
            <a:spLocks noChangeArrowheads="1"/>
          </p:cNvSpPr>
          <p:nvPr/>
        </p:nvSpPr>
        <p:spPr bwMode="auto">
          <a:xfrm>
            <a:off x="1752600" y="4724400"/>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b="0" dirty="0">
                <a:latin typeface="Lucida Sans Typewriter" panose="020B0509030504030204" pitchFamily="49" charset="0"/>
              </a:rPr>
              <a:t>Last</a:t>
            </a:r>
          </a:p>
        </p:txBody>
      </p:sp>
      <p:cxnSp>
        <p:nvCxnSpPr>
          <p:cNvPr id="22" name="AutoShape 27">
            <a:extLst>
              <a:ext uri="{FF2B5EF4-FFF2-40B4-BE49-F238E27FC236}">
                <a16:creationId xmlns:a16="http://schemas.microsoft.com/office/drawing/2014/main" id="{26F032C2-778F-4948-8718-02CD9AEC52DB}"/>
              </a:ext>
            </a:extLst>
          </p:cNvPr>
          <p:cNvCxnSpPr>
            <a:cxnSpLocks noChangeShapeType="1"/>
            <a:stCxn id="21" idx="2"/>
          </p:cNvCxnSpPr>
          <p:nvPr/>
        </p:nvCxnSpPr>
        <p:spPr bwMode="auto">
          <a:xfrm>
            <a:off x="2057400" y="5029200"/>
            <a:ext cx="1588" cy="30162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3" name="Text Box 28">
            <a:extLst>
              <a:ext uri="{FF2B5EF4-FFF2-40B4-BE49-F238E27FC236}">
                <a16:creationId xmlns:a16="http://schemas.microsoft.com/office/drawing/2014/main" id="{74342DFE-46EE-484D-9BF2-F33E94C0E377}"/>
              </a:ext>
            </a:extLst>
          </p:cNvPr>
          <p:cNvSpPr txBox="1">
            <a:spLocks noChangeArrowheads="1"/>
          </p:cNvSpPr>
          <p:nvPr/>
        </p:nvSpPr>
        <p:spPr bwMode="auto">
          <a:xfrm>
            <a:off x="609600" y="5330825"/>
            <a:ext cx="609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b="0">
                <a:latin typeface="Lucida Sans Typewriter" panose="020B0509030504030204" pitchFamily="49" charset="0"/>
              </a:rPr>
              <a:t>Data</a:t>
            </a:r>
          </a:p>
        </p:txBody>
      </p:sp>
      <p:sp>
        <p:nvSpPr>
          <p:cNvPr id="24" name="Text Box 29">
            <a:extLst>
              <a:ext uri="{FF2B5EF4-FFF2-40B4-BE49-F238E27FC236}">
                <a16:creationId xmlns:a16="http://schemas.microsoft.com/office/drawing/2014/main" id="{36DB513E-DBA6-476A-8F36-B6A318373FB2}"/>
              </a:ext>
            </a:extLst>
          </p:cNvPr>
          <p:cNvSpPr txBox="1">
            <a:spLocks noChangeArrowheads="1"/>
          </p:cNvSpPr>
          <p:nvPr/>
        </p:nvSpPr>
        <p:spPr bwMode="auto">
          <a:xfrm>
            <a:off x="609600" y="5880100"/>
            <a:ext cx="36766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b="0">
                <a:solidFill>
                  <a:srgbClr val="3366FF"/>
                </a:solidFill>
                <a:latin typeface="Verdana" panose="020B0604030504040204" pitchFamily="34" charset="0"/>
              </a:rPr>
              <a:t>Snapshot of data structures</a:t>
            </a:r>
          </a:p>
          <a:p>
            <a:r>
              <a:rPr lang="en-US" altLang="en-US" sz="1600" b="0">
                <a:solidFill>
                  <a:srgbClr val="3366FF"/>
                </a:solidFill>
                <a:latin typeface="Verdana" panose="020B0604030504040204" pitchFamily="34" charset="0"/>
              </a:rPr>
              <a:t>for queue of 10 integers, when</a:t>
            </a:r>
          </a:p>
          <a:p>
            <a:r>
              <a:rPr lang="en-US" altLang="en-US" sz="1600" b="0">
                <a:solidFill>
                  <a:srgbClr val="3366FF"/>
                </a:solidFill>
                <a:latin typeface="Verdana" panose="020B0604030504040204" pitchFamily="34" charset="0"/>
              </a:rPr>
              <a:t>there are 4 elements in the queue</a:t>
            </a:r>
          </a:p>
        </p:txBody>
      </p:sp>
      <p:pic>
        <p:nvPicPr>
          <p:cNvPr id="26" name="Content Placeholder 5">
            <a:extLst>
              <a:ext uri="{FF2B5EF4-FFF2-40B4-BE49-F238E27FC236}">
                <a16:creationId xmlns:a16="http://schemas.microsoft.com/office/drawing/2014/main" id="{C9E5E768-E828-43E9-9A50-6C998F8B3A8A}"/>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70837" y="0"/>
            <a:ext cx="1096963" cy="1096963"/>
          </a:xfrm>
          <a:prstGeom prst="rect">
            <a:avLst/>
          </a:prstGeom>
        </p:spPr>
      </p:pic>
    </p:spTree>
    <p:extLst>
      <p:ext uri="{BB962C8B-B14F-4D97-AF65-F5344CB8AC3E}">
        <p14:creationId xmlns:p14="http://schemas.microsoft.com/office/powerpoint/2010/main" val="3950809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6BE35-89D3-41F1-A1AC-23C35BFD1FFD}"/>
              </a:ext>
            </a:extLst>
          </p:cNvPr>
          <p:cNvSpPr>
            <a:spLocks noGrp="1"/>
          </p:cNvSpPr>
          <p:nvPr>
            <p:ph type="title"/>
          </p:nvPr>
        </p:nvSpPr>
        <p:spPr/>
        <p:txBody>
          <a:bodyPr/>
          <a:lstStyle/>
          <a:p>
            <a:r>
              <a:rPr lang="en-US" dirty="0"/>
              <a:t>FIFO Queue Package / Exposed Object (2)</a:t>
            </a:r>
          </a:p>
        </p:txBody>
      </p:sp>
      <p:sp>
        <p:nvSpPr>
          <p:cNvPr id="3" name="Content Placeholder 2">
            <a:extLst>
              <a:ext uri="{FF2B5EF4-FFF2-40B4-BE49-F238E27FC236}">
                <a16:creationId xmlns:a16="http://schemas.microsoft.com/office/drawing/2014/main" id="{59FE732D-C911-450B-88F0-2B2AF6542B42}"/>
              </a:ext>
            </a:extLst>
          </p:cNvPr>
          <p:cNvSpPr>
            <a:spLocks noGrp="1"/>
          </p:cNvSpPr>
          <p:nvPr>
            <p:ph idx="1"/>
          </p:nvPr>
        </p:nvSpPr>
        <p:spPr/>
        <p:txBody>
          <a:bodyPr/>
          <a:lstStyle/>
          <a:p>
            <a:pPr eaLnBrk="1" hangingPunct="1"/>
            <a:r>
              <a:rPr lang="en-US" altLang="en-US" dirty="0">
                <a:solidFill>
                  <a:srgbClr val="008000"/>
                </a:solidFill>
              </a:rPr>
              <a:t>Good news</a:t>
            </a:r>
            <a:endParaRPr lang="en-US" altLang="en-US" dirty="0"/>
          </a:p>
          <a:p>
            <a:pPr lvl="1" eaLnBrk="1" hangingPunct="1"/>
            <a:r>
              <a:rPr lang="en-US" altLang="en-US" dirty="0"/>
              <a:t> High cohesion</a:t>
            </a:r>
          </a:p>
          <a:p>
            <a:pPr lvl="1" eaLnBrk="1" hangingPunct="1"/>
            <a:r>
              <a:rPr lang="en-US" altLang="en-US" dirty="0"/>
              <a:t> </a:t>
            </a:r>
            <a:r>
              <a:rPr lang="en-US" altLang="en-US" dirty="0">
                <a:latin typeface="Lucida Sans Typewriter" panose="020B0509030504030204" pitchFamily="49" charset="0"/>
              </a:rPr>
              <a:t>Insert</a:t>
            </a:r>
            <a:r>
              <a:rPr lang="en-US" altLang="en-US" dirty="0"/>
              <a:t> and </a:t>
            </a:r>
            <a:r>
              <a:rPr lang="en-US" altLang="en-US" dirty="0">
                <a:latin typeface="Lucida Sans Typewriter" panose="020B0509030504030204" pitchFamily="49" charset="0"/>
              </a:rPr>
              <a:t>Remove</a:t>
            </a:r>
            <a:r>
              <a:rPr lang="en-US" altLang="en-US" dirty="0"/>
              <a:t> work correctly</a:t>
            </a:r>
          </a:p>
          <a:p>
            <a:pPr eaLnBrk="1" hangingPunct="1"/>
            <a:r>
              <a:rPr lang="en-US" altLang="en-US" dirty="0">
                <a:solidFill>
                  <a:srgbClr val="FF0000"/>
                </a:solidFill>
              </a:rPr>
              <a:t>Bad news</a:t>
            </a:r>
            <a:endParaRPr lang="en-US" altLang="en-US" dirty="0"/>
          </a:p>
          <a:p>
            <a:pPr lvl="1" eaLnBrk="1" hangingPunct="1"/>
            <a:r>
              <a:rPr lang="en-US" altLang="en-US" dirty="0"/>
              <a:t>Poor potential for reuse</a:t>
            </a:r>
          </a:p>
          <a:p>
            <a:pPr lvl="2" eaLnBrk="1" hangingPunct="1"/>
            <a:r>
              <a:rPr lang="en-US" altLang="en-US" dirty="0"/>
              <a:t>Max size, element type are wired into the logic</a:t>
            </a:r>
          </a:p>
          <a:p>
            <a:pPr lvl="1" eaLnBrk="1" hangingPunct="1"/>
            <a:r>
              <a:rPr lang="en-US" altLang="en-US" dirty="0"/>
              <a:t>Poor encapsulation</a:t>
            </a:r>
          </a:p>
          <a:p>
            <a:pPr lvl="2" eaLnBrk="1" hangingPunct="1"/>
            <a:r>
              <a:rPr lang="en-US" altLang="en-US" dirty="0"/>
              <a:t>“Client” can directly access the </a:t>
            </a:r>
            <a:br>
              <a:rPr lang="en-US" altLang="en-US" dirty="0"/>
            </a:br>
            <a:r>
              <a:rPr lang="en-US" altLang="en-US" dirty="0"/>
              <a:t>data structure</a:t>
            </a:r>
          </a:p>
          <a:p>
            <a:pPr lvl="3" eaLnBrk="1" hangingPunct="1"/>
            <a:r>
              <a:rPr lang="en-US" altLang="en-US" dirty="0"/>
              <a:t>Modifying </a:t>
            </a:r>
            <a:r>
              <a:rPr lang="en-US" altLang="en-US" dirty="0">
                <a:latin typeface="Lucida Sans Typewriter" panose="020B0509030504030204" pitchFamily="49" charset="0"/>
              </a:rPr>
              <a:t>Last</a:t>
            </a:r>
            <a:r>
              <a:rPr lang="en-US" altLang="en-US" dirty="0"/>
              <a:t> can corrupt </a:t>
            </a:r>
            <a:br>
              <a:rPr lang="en-US" altLang="en-US" dirty="0"/>
            </a:br>
            <a:r>
              <a:rPr lang="en-US" altLang="en-US" dirty="0"/>
              <a:t>the logic</a:t>
            </a:r>
          </a:p>
          <a:p>
            <a:pPr lvl="3" eaLnBrk="1" hangingPunct="1"/>
            <a:r>
              <a:rPr lang="en-US" altLang="en-US" dirty="0"/>
              <a:t>If package author changes </a:t>
            </a:r>
            <a:br>
              <a:rPr lang="en-US" altLang="en-US" dirty="0"/>
            </a:br>
            <a:r>
              <a:rPr lang="en-US" altLang="en-US" dirty="0"/>
              <a:t>the data structure, client source </a:t>
            </a:r>
            <a:br>
              <a:rPr lang="en-US" altLang="en-US" dirty="0"/>
            </a:br>
            <a:r>
              <a:rPr lang="en-US" altLang="en-US" dirty="0"/>
              <a:t>code needs to be revised</a:t>
            </a:r>
          </a:p>
          <a:p>
            <a:endParaRPr lang="en-US" dirty="0"/>
          </a:p>
        </p:txBody>
      </p:sp>
      <p:sp>
        <p:nvSpPr>
          <p:cNvPr id="4" name="Slide Number Placeholder 3">
            <a:extLst>
              <a:ext uri="{FF2B5EF4-FFF2-40B4-BE49-F238E27FC236}">
                <a16:creationId xmlns:a16="http://schemas.microsoft.com/office/drawing/2014/main" id="{D8026B17-C125-4823-AFCF-6F119EE41975}"/>
              </a:ext>
            </a:extLst>
          </p:cNvPr>
          <p:cNvSpPr>
            <a:spLocks noGrp="1"/>
          </p:cNvSpPr>
          <p:nvPr>
            <p:ph type="sldNum" sz="quarter" idx="12"/>
          </p:nvPr>
        </p:nvSpPr>
        <p:spPr/>
        <p:txBody>
          <a:bodyPr/>
          <a:lstStyle/>
          <a:p>
            <a:pPr>
              <a:defRPr/>
            </a:pPr>
            <a:fld id="{0E2ECCEA-E2CD-49A1-A9F1-1E7E4CC53232}" type="slidenum">
              <a:rPr lang="en-US" smtClean="0"/>
              <a:pPr>
                <a:defRPr/>
              </a:pPr>
              <a:t>17</a:t>
            </a:fld>
            <a:endParaRPr lang="en-US"/>
          </a:p>
        </p:txBody>
      </p:sp>
      <p:sp>
        <p:nvSpPr>
          <p:cNvPr id="5" name="Text Box 4">
            <a:extLst>
              <a:ext uri="{FF2B5EF4-FFF2-40B4-BE49-F238E27FC236}">
                <a16:creationId xmlns:a16="http://schemas.microsoft.com/office/drawing/2014/main" id="{E27112F7-8FDD-478B-A244-3024ED991C20}"/>
              </a:ext>
            </a:extLst>
          </p:cNvPr>
          <p:cNvSpPr txBox="1">
            <a:spLocks noChangeArrowheads="1"/>
          </p:cNvSpPr>
          <p:nvPr/>
        </p:nvSpPr>
        <p:spPr bwMode="auto">
          <a:xfrm>
            <a:off x="5094288" y="3505200"/>
            <a:ext cx="3897312" cy="3081337"/>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Lucida Sans Typewriter" panose="020B0509030504030204" pitchFamily="49" charset="0"/>
              </a:rPr>
              <a:t>with</a:t>
            </a:r>
            <a:r>
              <a:rPr lang="en-US" altLang="en-US" sz="1300" b="0" dirty="0">
                <a:solidFill>
                  <a:srgbClr val="0066FF"/>
                </a:solidFill>
                <a:latin typeface="Lucida Sans Typewriter" panose="020B0509030504030204" pitchFamily="49" charset="0"/>
              </a:rPr>
              <a:t> </a:t>
            </a:r>
            <a:r>
              <a:rPr lang="en-US" altLang="en-US" sz="1300" b="0" dirty="0" err="1">
                <a:solidFill>
                  <a:srgbClr val="0066FF"/>
                </a:solidFill>
                <a:latin typeface="Lucida Sans Typewriter" panose="020B0509030504030204" pitchFamily="49" charset="0"/>
              </a:rPr>
              <a:t>FIFO_Queue</a:t>
            </a:r>
            <a:r>
              <a:rPr lang="en-US" altLang="en-US" sz="1300" b="0" dirty="0">
                <a:solidFill>
                  <a:srgbClr val="0066FF"/>
                </a:solidFill>
                <a:latin typeface="Lucida Sans Typewriter" panose="020B0509030504030204" pitchFamily="49" charset="0"/>
              </a:rPr>
              <a:t>; </a:t>
            </a:r>
            <a:r>
              <a:rPr lang="en-US" altLang="en-US" sz="1300" dirty="0">
                <a:solidFill>
                  <a:srgbClr val="0066FF"/>
                </a:solidFill>
                <a:latin typeface="Lucida Sans Typewriter" panose="020B0509030504030204" pitchFamily="49" charset="0"/>
              </a:rPr>
              <a:t>use</a:t>
            </a:r>
            <a:r>
              <a:rPr lang="en-US" altLang="en-US" sz="1300" b="0" dirty="0">
                <a:solidFill>
                  <a:srgbClr val="0066FF"/>
                </a:solidFill>
                <a:latin typeface="Lucida Sans Typewriter" panose="020B0509030504030204" pitchFamily="49" charset="0"/>
              </a:rPr>
              <a:t> </a:t>
            </a:r>
            <a:r>
              <a:rPr lang="en-US" altLang="en-US" sz="1300" b="0" dirty="0" err="1">
                <a:solidFill>
                  <a:srgbClr val="0066FF"/>
                </a:solidFill>
                <a:latin typeface="Lucida Sans Typewriter" panose="020B0509030504030204" pitchFamily="49" charset="0"/>
              </a:rPr>
              <a:t>FIFO_Queue</a:t>
            </a:r>
            <a:r>
              <a:rPr lang="en-US" altLang="en-US" sz="1300" b="0" dirty="0">
                <a:solidFill>
                  <a:srgbClr val="0066FF"/>
                </a:solidFill>
                <a:latin typeface="Lucida Sans Typewriter" panose="020B0509030504030204" pitchFamily="49" charset="0"/>
              </a:rPr>
              <a:t>;</a:t>
            </a:r>
          </a:p>
          <a:p>
            <a:r>
              <a:rPr lang="en-US" altLang="en-US" sz="1300" dirty="0">
                <a:solidFill>
                  <a:srgbClr val="0066FF"/>
                </a:solidFill>
                <a:latin typeface="Lucida Sans Typewriter" panose="020B0509030504030204" pitchFamily="49" charset="0"/>
              </a:rPr>
              <a:t>procedure</a:t>
            </a:r>
            <a:r>
              <a:rPr lang="en-US" altLang="en-US" sz="1300" b="0" dirty="0">
                <a:solidFill>
                  <a:srgbClr val="0066FF"/>
                </a:solidFill>
                <a:latin typeface="Lucida Sans Typewriter" panose="020B0509030504030204" pitchFamily="49" charset="0"/>
              </a:rPr>
              <a:t> Client </a:t>
            </a:r>
            <a:r>
              <a:rPr lang="en-US" altLang="en-US" sz="1300" dirty="0">
                <a:solidFill>
                  <a:srgbClr val="0066FF"/>
                </a:solidFill>
                <a:latin typeface="Lucida Sans Typewriter" panose="020B0509030504030204" pitchFamily="49" charset="0"/>
              </a:rPr>
              <a:t>is</a:t>
            </a:r>
            <a:endParaRPr lang="en-US" altLang="en-US" sz="1300" b="0" dirty="0">
              <a:solidFill>
                <a:srgbClr val="0066FF"/>
              </a:solidFill>
              <a:latin typeface="Lucida Sans Typewriter" panose="020B0509030504030204" pitchFamily="49" charset="0"/>
            </a:endParaRPr>
          </a:p>
          <a:p>
            <a:r>
              <a:rPr lang="en-US" altLang="en-US" sz="1300" b="0" dirty="0">
                <a:solidFill>
                  <a:srgbClr val="0066FF"/>
                </a:solidFill>
                <a:latin typeface="Lucida Sans Typewriter" panose="020B0509030504030204" pitchFamily="49" charset="0"/>
              </a:rPr>
              <a:t>  K, L : Integer;</a:t>
            </a:r>
          </a:p>
          <a:p>
            <a:r>
              <a:rPr lang="en-US" altLang="en-US" sz="1300" dirty="0">
                <a:solidFill>
                  <a:srgbClr val="0066FF"/>
                </a:solidFill>
                <a:latin typeface="Lucida Sans Typewriter" panose="020B0509030504030204" pitchFamily="49" charset="0"/>
              </a:rPr>
              <a:t>begin</a:t>
            </a:r>
          </a:p>
          <a:p>
            <a:r>
              <a:rPr lang="en-US" altLang="en-US" sz="1300" b="0" i="1" dirty="0">
                <a:solidFill>
                  <a:srgbClr val="0066FF"/>
                </a:solidFill>
                <a:latin typeface="Lucida Sans Typewriter" panose="020B0509030504030204" pitchFamily="49" charset="0"/>
              </a:rPr>
              <a:t>  --Good:</a:t>
            </a:r>
          </a:p>
          <a:p>
            <a:r>
              <a:rPr lang="en-US" altLang="en-US" sz="1300" b="0" dirty="0">
                <a:solidFill>
                  <a:srgbClr val="0066FF"/>
                </a:solidFill>
                <a:latin typeface="Lucida Sans Typewriter" panose="020B0509030504030204" pitchFamily="49" charset="0"/>
              </a:rPr>
              <a:t>  Insert(25);</a:t>
            </a:r>
          </a:p>
          <a:p>
            <a:r>
              <a:rPr lang="en-US" altLang="en-US" sz="1300" b="0" dirty="0">
                <a:solidFill>
                  <a:srgbClr val="0066FF"/>
                </a:solidFill>
                <a:latin typeface="Lucida Sans Typewriter" panose="020B0509030504030204" pitchFamily="49" charset="0"/>
              </a:rPr>
              <a:t>  Remove(K);</a:t>
            </a:r>
          </a:p>
          <a:p>
            <a:r>
              <a:rPr lang="en-US" altLang="en-US" sz="1300" b="0" dirty="0">
                <a:solidFill>
                  <a:srgbClr val="0066FF"/>
                </a:solidFill>
                <a:latin typeface="Lucida Sans Typewriter" panose="020B0509030504030204" pitchFamily="49" charset="0"/>
              </a:rPr>
              <a:t>  ...</a:t>
            </a:r>
          </a:p>
          <a:p>
            <a:r>
              <a:rPr lang="en-US" altLang="en-US" sz="1300" b="0" i="1" dirty="0">
                <a:solidFill>
                  <a:srgbClr val="0066FF"/>
                </a:solidFill>
                <a:latin typeface="Lucida Sans Typewriter" panose="020B0509030504030204" pitchFamily="49" charset="0"/>
              </a:rPr>
              <a:t>  --Overly clever (efficient Insert):</a:t>
            </a:r>
          </a:p>
          <a:p>
            <a:r>
              <a:rPr lang="en-US" altLang="en-US" sz="1300" b="0" dirty="0">
                <a:solidFill>
                  <a:srgbClr val="0066FF"/>
                </a:solidFill>
                <a:latin typeface="Lucida Sans Typewriter" panose="020B0509030504030204" pitchFamily="49" charset="0"/>
              </a:rPr>
              <a:t>  Last       := Last+1;</a:t>
            </a:r>
          </a:p>
          <a:p>
            <a:r>
              <a:rPr lang="en-US" altLang="en-US" sz="1300" b="0" dirty="0">
                <a:solidFill>
                  <a:srgbClr val="0066FF"/>
                </a:solidFill>
                <a:latin typeface="Lucida Sans Typewriter" panose="020B0509030504030204" pitchFamily="49" charset="0"/>
              </a:rPr>
              <a:t>  Data(Last) := L;</a:t>
            </a:r>
          </a:p>
          <a:p>
            <a:r>
              <a:rPr lang="en-US" altLang="en-US" sz="1300" b="0" dirty="0">
                <a:solidFill>
                  <a:srgbClr val="0066FF"/>
                </a:solidFill>
                <a:latin typeface="Lucida Sans Typewriter" panose="020B0509030504030204" pitchFamily="49" charset="0"/>
              </a:rPr>
              <a:t>  ...</a:t>
            </a:r>
          </a:p>
          <a:p>
            <a:r>
              <a:rPr lang="en-US" altLang="en-US" sz="1300" b="0" i="1" dirty="0">
                <a:solidFill>
                  <a:srgbClr val="0066FF"/>
                </a:solidFill>
                <a:latin typeface="Lucida Sans Typewriter" panose="020B0509030504030204" pitchFamily="49" charset="0"/>
              </a:rPr>
              <a:t>  --Evil (corrupts data structure):</a:t>
            </a:r>
          </a:p>
          <a:p>
            <a:r>
              <a:rPr lang="en-US" altLang="en-US" sz="1300" b="0" dirty="0">
                <a:solidFill>
                  <a:srgbClr val="0066FF"/>
                </a:solidFill>
                <a:latin typeface="Lucida Sans Typewriter" panose="020B0509030504030204" pitchFamily="49" charset="0"/>
              </a:rPr>
              <a:t>  Last := 8;</a:t>
            </a:r>
          </a:p>
          <a:p>
            <a:r>
              <a:rPr lang="en-US" altLang="en-US" sz="1300" dirty="0">
                <a:solidFill>
                  <a:srgbClr val="0066FF"/>
                </a:solidFill>
                <a:latin typeface="Lucida Sans Typewriter" panose="020B0509030504030204" pitchFamily="49" charset="0"/>
              </a:rPr>
              <a:t>end</a:t>
            </a:r>
            <a:r>
              <a:rPr lang="en-US" altLang="en-US" sz="1300" b="0" dirty="0">
                <a:solidFill>
                  <a:srgbClr val="0066FF"/>
                </a:solidFill>
                <a:latin typeface="Lucida Sans Typewriter" panose="020B0509030504030204" pitchFamily="49" charset="0"/>
              </a:rPr>
              <a:t> Client;</a:t>
            </a:r>
          </a:p>
        </p:txBody>
      </p:sp>
      <p:pic>
        <p:nvPicPr>
          <p:cNvPr id="7" name="Picture 6">
            <a:extLst>
              <a:ext uri="{FF2B5EF4-FFF2-40B4-BE49-F238E27FC236}">
                <a16:creationId xmlns:a16="http://schemas.microsoft.com/office/drawing/2014/main" id="{EEB4BE23-652B-42D9-BDBC-140CA029B8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2865438"/>
            <a:ext cx="788939" cy="715962"/>
          </a:xfrm>
          <a:prstGeom prst="rect">
            <a:avLst/>
          </a:prstGeom>
        </p:spPr>
      </p:pic>
      <p:pic>
        <p:nvPicPr>
          <p:cNvPr id="8" name="Picture 7">
            <a:extLst>
              <a:ext uri="{FF2B5EF4-FFF2-40B4-BE49-F238E27FC236}">
                <a16:creationId xmlns:a16="http://schemas.microsoft.com/office/drawing/2014/main" id="{6F864573-2C73-4DF5-9FDF-466C81CB013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3962400"/>
            <a:ext cx="788939" cy="715962"/>
          </a:xfrm>
          <a:prstGeom prst="rect">
            <a:avLst/>
          </a:prstGeom>
        </p:spPr>
      </p:pic>
      <p:pic>
        <p:nvPicPr>
          <p:cNvPr id="9" name="Content Placeholder 5">
            <a:extLst>
              <a:ext uri="{FF2B5EF4-FFF2-40B4-BE49-F238E27FC236}">
                <a16:creationId xmlns:a16="http://schemas.microsoft.com/office/drawing/2014/main" id="{1DE2906E-1D24-4ED8-B21E-F17F5782EB13}"/>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7970837" y="0"/>
            <a:ext cx="1096963" cy="1096963"/>
          </a:xfrm>
          <a:prstGeom prst="rect">
            <a:avLst/>
          </a:prstGeom>
        </p:spPr>
      </p:pic>
    </p:spTree>
    <p:extLst>
      <p:ext uri="{BB962C8B-B14F-4D97-AF65-F5344CB8AC3E}">
        <p14:creationId xmlns:p14="http://schemas.microsoft.com/office/powerpoint/2010/main" val="1984245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0CA93-BA4F-4952-B691-D4568B2A9B44}"/>
              </a:ext>
            </a:extLst>
          </p:cNvPr>
          <p:cNvSpPr>
            <a:spLocks noGrp="1"/>
          </p:cNvSpPr>
          <p:nvPr>
            <p:ph type="title"/>
          </p:nvPr>
        </p:nvSpPr>
        <p:spPr/>
        <p:txBody>
          <a:bodyPr>
            <a:normAutofit/>
          </a:bodyPr>
          <a:lstStyle/>
          <a:p>
            <a:r>
              <a:rPr lang="en-US" sz="2600" dirty="0"/>
              <a:t>FIFO Queue Package / Encapsulated Object (1)</a:t>
            </a:r>
          </a:p>
        </p:txBody>
      </p:sp>
      <p:sp>
        <p:nvSpPr>
          <p:cNvPr id="4" name="Slide Number Placeholder 3">
            <a:extLst>
              <a:ext uri="{FF2B5EF4-FFF2-40B4-BE49-F238E27FC236}">
                <a16:creationId xmlns:a16="http://schemas.microsoft.com/office/drawing/2014/main" id="{1DC2FDE0-3B33-461D-BE42-D1631CF69405}"/>
              </a:ext>
            </a:extLst>
          </p:cNvPr>
          <p:cNvSpPr>
            <a:spLocks noGrp="1"/>
          </p:cNvSpPr>
          <p:nvPr>
            <p:ph type="sldNum" sz="quarter" idx="12"/>
          </p:nvPr>
        </p:nvSpPr>
        <p:spPr/>
        <p:txBody>
          <a:bodyPr/>
          <a:lstStyle/>
          <a:p>
            <a:pPr>
              <a:defRPr/>
            </a:pPr>
            <a:fld id="{0E2ECCEA-E2CD-49A1-A9F1-1E7E4CC53232}" type="slidenum">
              <a:rPr lang="en-US" smtClean="0"/>
              <a:pPr>
                <a:defRPr/>
              </a:pPr>
              <a:t>18</a:t>
            </a:fld>
            <a:endParaRPr lang="en-US"/>
          </a:p>
        </p:txBody>
      </p:sp>
      <p:sp>
        <p:nvSpPr>
          <p:cNvPr id="6" name="Text Box 5">
            <a:extLst>
              <a:ext uri="{FF2B5EF4-FFF2-40B4-BE49-F238E27FC236}">
                <a16:creationId xmlns:a16="http://schemas.microsoft.com/office/drawing/2014/main" id="{DE533679-56BD-4C18-BA05-339C9CE20240}"/>
              </a:ext>
            </a:extLst>
          </p:cNvPr>
          <p:cNvSpPr txBox="1">
            <a:spLocks noChangeArrowheads="1"/>
          </p:cNvSpPr>
          <p:nvPr/>
        </p:nvSpPr>
        <p:spPr bwMode="auto">
          <a:xfrm>
            <a:off x="152400" y="1066800"/>
            <a:ext cx="4204997" cy="892552"/>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 </a:t>
            </a:r>
            <a:r>
              <a:rPr lang="en-US" altLang="en-US" sz="1300" b="0" dirty="0">
                <a:solidFill>
                  <a:srgbClr val="0066FF"/>
                </a:solidFill>
                <a:latin typeface="Consolas" panose="020B0609020204030204" pitchFamily="49" charset="0"/>
              </a:rPr>
              <a:t>Parameters</a:t>
            </a:r>
            <a:r>
              <a:rPr lang="en-US" altLang="en-US" sz="1300" dirty="0">
                <a:solidFill>
                  <a:srgbClr val="0066FF"/>
                </a:solidFill>
                <a:latin typeface="Consolas" panose="020B0609020204030204" pitchFamily="49" charset="0"/>
              </a:rPr>
              <a:t> is</a:t>
            </a:r>
          </a:p>
          <a:p>
            <a:r>
              <a:rPr lang="en-US" altLang="en-US" sz="1300" dirty="0">
                <a:solidFill>
                  <a:srgbClr val="0066FF"/>
                </a:solidFill>
                <a:latin typeface="Consolas" panose="020B0609020204030204" pitchFamily="49" charset="0"/>
              </a:rPr>
              <a:t>   </a:t>
            </a:r>
            <a:r>
              <a:rPr lang="en-US" altLang="en-US" sz="1300" b="0" dirty="0" err="1">
                <a:solidFill>
                  <a:srgbClr val="FF0000"/>
                </a:solidFill>
                <a:latin typeface="Consolas" panose="020B0609020204030204" pitchFamily="49" charset="0"/>
              </a:rPr>
              <a:t>Max_Size</a:t>
            </a:r>
            <a:r>
              <a:rPr lang="en-US" altLang="en-US" sz="1300" b="0" dirty="0">
                <a:solidFill>
                  <a:srgbClr val="0066FF"/>
                </a:solidFill>
                <a:latin typeface="Consolas" panose="020B0609020204030204" pitchFamily="49" charset="0"/>
              </a:rPr>
              <a:t> : </a:t>
            </a:r>
            <a:r>
              <a:rPr lang="en-US" altLang="en-US" sz="1300" dirty="0">
                <a:solidFill>
                  <a:srgbClr val="0066FF"/>
                </a:solidFill>
                <a:latin typeface="Consolas" panose="020B0609020204030204" pitchFamily="49" charset="0"/>
              </a:rPr>
              <a:t>constant Integer</a:t>
            </a:r>
            <a:r>
              <a:rPr lang="en-US" altLang="en-US" sz="1300" b="0" dirty="0">
                <a:solidFill>
                  <a:srgbClr val="0066FF"/>
                </a:solidFill>
                <a:latin typeface="Consolas" panose="020B0609020204030204" pitchFamily="49" charset="0"/>
              </a:rPr>
              <a:t> := 10;       </a:t>
            </a:r>
          </a:p>
          <a:p>
            <a:r>
              <a:rPr lang="en-US" altLang="en-US" sz="1300" dirty="0">
                <a:solidFill>
                  <a:srgbClr val="0066FF"/>
                </a:solidFill>
                <a:latin typeface="Consolas" panose="020B0609020204030204" pitchFamily="49" charset="0"/>
              </a:rPr>
              <a:t>   subtype </a:t>
            </a:r>
            <a:r>
              <a:rPr lang="en-US" altLang="en-US" sz="1300" b="0" dirty="0" err="1">
                <a:solidFill>
                  <a:srgbClr val="FF0000"/>
                </a:solidFill>
                <a:latin typeface="Consolas" panose="020B0609020204030204" pitchFamily="49" charset="0"/>
              </a:rPr>
              <a:t>Element_Type</a:t>
            </a:r>
            <a:r>
              <a:rPr lang="en-US" altLang="en-US" sz="1300" dirty="0">
                <a:solidFill>
                  <a:srgbClr val="0066FF"/>
                </a:solidFill>
                <a:latin typeface="Consolas" panose="020B0609020204030204" pitchFamily="49" charset="0"/>
              </a:rPr>
              <a:t> is </a:t>
            </a:r>
            <a:r>
              <a:rPr lang="en-US" altLang="en-US" sz="1300" b="0" dirty="0">
                <a:solidFill>
                  <a:srgbClr val="0066FF"/>
                </a:solidFill>
                <a:latin typeface="Consolas" panose="020B0609020204030204" pitchFamily="49" charset="0"/>
              </a:rPr>
              <a:t>Integer;</a:t>
            </a:r>
          </a:p>
          <a:p>
            <a:r>
              <a:rPr lang="en-US" altLang="en-US" sz="1300" dirty="0">
                <a:solidFill>
                  <a:srgbClr val="0066FF"/>
                </a:solidFill>
                <a:latin typeface="Consolas" panose="020B0609020204030204" pitchFamily="49" charset="0"/>
              </a:rPr>
              <a:t>end </a:t>
            </a:r>
            <a:r>
              <a:rPr lang="en-US" altLang="en-US" sz="1300" b="0" dirty="0">
                <a:solidFill>
                  <a:srgbClr val="0066FF"/>
                </a:solidFill>
                <a:latin typeface="Consolas" panose="020B0609020204030204" pitchFamily="49" charset="0"/>
              </a:rPr>
              <a:t>Parameters;</a:t>
            </a:r>
            <a:endParaRPr lang="en-US" altLang="en-US" sz="1300" dirty="0">
              <a:solidFill>
                <a:srgbClr val="0066FF"/>
              </a:solidFill>
              <a:latin typeface="Consolas" panose="020B0609020204030204" pitchFamily="49" charset="0"/>
            </a:endParaRPr>
          </a:p>
        </p:txBody>
      </p:sp>
      <p:sp>
        <p:nvSpPr>
          <p:cNvPr id="7" name="Text Box 6">
            <a:extLst>
              <a:ext uri="{FF2B5EF4-FFF2-40B4-BE49-F238E27FC236}">
                <a16:creationId xmlns:a16="http://schemas.microsoft.com/office/drawing/2014/main" id="{A8B78C1A-CF59-41EE-9B15-2C2417F81976}"/>
              </a:ext>
            </a:extLst>
          </p:cNvPr>
          <p:cNvSpPr txBox="1">
            <a:spLocks noChangeArrowheads="1"/>
          </p:cNvSpPr>
          <p:nvPr/>
        </p:nvSpPr>
        <p:spPr bwMode="auto">
          <a:xfrm>
            <a:off x="4524375" y="1066800"/>
            <a:ext cx="4479111" cy="5647700"/>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 body</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Data   : </a:t>
            </a:r>
            <a:r>
              <a:rPr lang="en-US" altLang="en-US" sz="1300" dirty="0">
                <a:solidFill>
                  <a:srgbClr val="0066FF"/>
                </a:solidFill>
                <a:latin typeface="Consolas" panose="020B0609020204030204" pitchFamily="49" charset="0"/>
              </a:rPr>
              <a:t>array </a:t>
            </a:r>
            <a:r>
              <a:rPr lang="en-US" altLang="en-US" sz="1300" b="0" dirty="0">
                <a:solidFill>
                  <a:srgbClr val="0066FF"/>
                </a:solidFill>
                <a:latin typeface="Consolas" panose="020B0609020204030204" pitchFamily="49" charset="0"/>
              </a:rPr>
              <a:t>(1..</a:t>
            </a:r>
            <a:r>
              <a:rPr lang="en-US" altLang="en-US" sz="1300" b="0" dirty="0">
                <a:solidFill>
                  <a:srgbClr val="FF0000"/>
                </a:solidFill>
                <a:latin typeface="Consolas" panose="020B0609020204030204" pitchFamily="49" charset="0"/>
              </a:rPr>
              <a:t>Max_Size</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of</a:t>
            </a:r>
            <a:r>
              <a:rPr lang="en-US" altLang="en-US" sz="1300" b="0" dirty="0">
                <a:solidFill>
                  <a:srgbClr val="0066FF"/>
                </a:solidFill>
                <a:latin typeface="Consolas" panose="020B0609020204030204" pitchFamily="49" charset="0"/>
              </a:rPr>
              <a:t> </a:t>
            </a:r>
            <a:r>
              <a:rPr lang="en-US" altLang="en-US" sz="1300" b="0" dirty="0" err="1">
                <a:solidFill>
                  <a:srgbClr val="FF0000"/>
                </a:solidFill>
                <a:latin typeface="Consolas" panose="020B0609020204030204" pitchFamily="49" charset="0"/>
              </a:rPr>
              <a:t>Element_Type</a:t>
            </a:r>
            <a:r>
              <a:rPr lang="en-US" altLang="en-US" sz="1300" b="0" dirty="0">
                <a:solidFill>
                  <a:srgbClr val="0066FF"/>
                </a:solidFill>
                <a:latin typeface="Consolas" panose="020B0609020204030204" pitchFamily="49" charset="0"/>
              </a:rPr>
              <a:t>;</a:t>
            </a:r>
          </a:p>
          <a:p>
            <a:endParaRPr lang="en-US" altLang="en-US" sz="400" b="0" i="1" dirty="0">
              <a:solidFill>
                <a:srgbClr val="0066FF"/>
              </a:solidFill>
              <a:latin typeface="Consolas" panose="020B0609020204030204" pitchFamily="49" charset="0"/>
            </a:endParaRPr>
          </a:p>
          <a:p>
            <a:r>
              <a:rPr lang="en-US" altLang="en-US" sz="1300" b="0" i="1" dirty="0">
                <a:solidFill>
                  <a:srgbClr val="0066FF"/>
                </a:solidFill>
                <a:latin typeface="Consolas" panose="020B0609020204030204" pitchFamily="49" charset="0"/>
              </a:rPr>
              <a:t>  -- Index of most recent item inserted</a:t>
            </a:r>
          </a:p>
          <a:p>
            <a:r>
              <a:rPr lang="en-US" altLang="en-US" sz="1300" b="0" dirty="0">
                <a:solidFill>
                  <a:srgbClr val="0066FF"/>
                </a:solidFill>
                <a:latin typeface="Consolas" panose="020B0609020204030204" pitchFamily="49" charset="0"/>
              </a:rPr>
              <a:t>  Last   : Integer </a:t>
            </a:r>
            <a:r>
              <a:rPr lang="en-US" altLang="en-US" sz="1300" dirty="0">
                <a:solidFill>
                  <a:srgbClr val="0066FF"/>
                </a:solidFill>
                <a:latin typeface="Consolas" panose="020B0609020204030204" pitchFamily="49" charset="0"/>
              </a:rPr>
              <a:t>range</a:t>
            </a:r>
            <a:r>
              <a:rPr lang="en-US" altLang="en-US" sz="1300" b="0" dirty="0">
                <a:solidFill>
                  <a:srgbClr val="0066FF"/>
                </a:solidFill>
                <a:latin typeface="Consolas" panose="020B0609020204030204" pitchFamily="49" charset="0"/>
              </a:rPr>
              <a:t> 0..</a:t>
            </a:r>
            <a:r>
              <a:rPr lang="en-US" altLang="en-US" sz="1300" b="0" dirty="0">
                <a:solidFill>
                  <a:srgbClr val="FF0000"/>
                </a:solidFill>
                <a:latin typeface="Consolas" panose="020B0609020204030204" pitchFamily="49" charset="0"/>
              </a:rPr>
              <a:t>Max_Size</a:t>
            </a:r>
            <a:r>
              <a:rPr lang="en-US" altLang="en-US" sz="1300" b="0" dirty="0">
                <a:solidFill>
                  <a:srgbClr val="0066FF"/>
                </a:solidFill>
                <a:latin typeface="Consolas" panose="020B0609020204030204" pitchFamily="49" charset="0"/>
              </a:rPr>
              <a:t> := 0; </a:t>
            </a:r>
          </a:p>
          <a:p>
            <a:endParaRPr lang="en-US" altLang="en-US" sz="6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Insert</a:t>
            </a:r>
            <a:r>
              <a:rPr lang="en-US" altLang="en-US" sz="1300" b="0" dirty="0">
                <a:solidFill>
                  <a:srgbClr val="0066FF"/>
                </a:solidFill>
                <a:latin typeface="Consolas" panose="020B0609020204030204" pitchFamily="49" charset="0"/>
              </a:rPr>
              <a:t>(Item : </a:t>
            </a:r>
            <a:r>
              <a:rPr lang="en-US" altLang="en-US" sz="1300" dirty="0">
                <a:solidFill>
                  <a:srgbClr val="0066FF"/>
                </a:solidFill>
                <a:latin typeface="Consolas" panose="020B0609020204030204" pitchFamily="49" charset="0"/>
              </a:rPr>
              <a:t>in</a:t>
            </a:r>
            <a:r>
              <a:rPr lang="en-US" altLang="en-US" sz="1300" b="0" dirty="0">
                <a:solidFill>
                  <a:srgbClr val="0066FF"/>
                </a:solidFill>
                <a:latin typeface="Consolas" panose="020B0609020204030204" pitchFamily="49" charset="0"/>
              </a:rPr>
              <a:t> </a:t>
            </a:r>
            <a:r>
              <a:rPr lang="en-US" altLang="en-US" sz="1300" b="0" dirty="0" err="1">
                <a:solidFill>
                  <a:srgbClr val="FF0000"/>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br>
              <a:rPr lang="en-US" altLang="en-US" sz="130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  begin</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Last       := Last+1;</a:t>
            </a:r>
          </a:p>
          <a:p>
            <a:r>
              <a:rPr lang="en-US" altLang="en-US" sz="1300" b="0" dirty="0">
                <a:solidFill>
                  <a:srgbClr val="0066FF"/>
                </a:solidFill>
                <a:latin typeface="Consolas" panose="020B0609020204030204" pitchFamily="49" charset="0"/>
              </a:rPr>
              <a:t>    Data(Last) := Item;</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Insert;</a:t>
            </a:r>
          </a:p>
          <a:p>
            <a:r>
              <a:rPr lang="en-US" altLang="en-US" sz="1300" b="0" dirty="0">
                <a:solidFill>
                  <a:srgbClr val="0066FF"/>
                </a:solidFill>
                <a:latin typeface="Consolas" panose="020B0609020204030204" pitchFamily="49" charset="0"/>
              </a:rPr>
              <a:t> </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procedure</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Remove</a:t>
            </a:r>
            <a:r>
              <a:rPr lang="en-US" altLang="en-US" sz="1300" b="0" dirty="0">
                <a:solidFill>
                  <a:srgbClr val="0066FF"/>
                </a:solidFill>
                <a:latin typeface="Consolas" panose="020B0609020204030204" pitchFamily="49" charset="0"/>
              </a:rPr>
              <a:t>(Item : </a:t>
            </a:r>
            <a:r>
              <a:rPr lang="en-US" altLang="en-US" sz="1300" dirty="0">
                <a:solidFill>
                  <a:srgbClr val="0066FF"/>
                </a:solidFill>
                <a:latin typeface="Consolas" panose="020B0609020204030204" pitchFamily="49" charset="0"/>
              </a:rPr>
              <a:t>out</a:t>
            </a:r>
            <a:r>
              <a:rPr lang="en-US" altLang="en-US" sz="1300" b="0" dirty="0">
                <a:solidFill>
                  <a:srgbClr val="0066FF"/>
                </a:solidFill>
                <a:latin typeface="Consolas" panose="020B0609020204030204" pitchFamily="49" charset="0"/>
              </a:rPr>
              <a:t> </a:t>
            </a:r>
            <a:r>
              <a:rPr lang="en-US" altLang="en-US" sz="1300" b="0" dirty="0" err="1">
                <a:solidFill>
                  <a:srgbClr val="FF0000"/>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br>
              <a:rPr lang="en-US" altLang="en-US" sz="130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  </a:t>
            </a:r>
            <a:r>
              <a:rPr lang="en-US" altLang="en-US" sz="1300" b="0" i="1" dirty="0">
                <a:solidFill>
                  <a:srgbClr val="0066FF"/>
                </a:solidFill>
                <a:latin typeface="Consolas" panose="020B0609020204030204" pitchFamily="49" charset="0"/>
              </a:rPr>
              <a:t>-- </a:t>
            </a:r>
            <a:r>
              <a:rPr lang="en-US" altLang="en-US" sz="1300" b="0" dirty="0">
                <a:solidFill>
                  <a:srgbClr val="0066FF"/>
                </a:solidFill>
                <a:latin typeface="Consolas" panose="020B0609020204030204" pitchFamily="49" charset="0"/>
              </a:rPr>
              <a:t>"</a:t>
            </a:r>
            <a:r>
              <a:rPr lang="en-US" altLang="en-US" sz="1300" b="0" i="1" dirty="0">
                <a:solidFill>
                  <a:srgbClr val="0066FF"/>
                </a:solidFill>
                <a:latin typeface="Consolas" panose="020B0609020204030204" pitchFamily="49" charset="0"/>
              </a:rPr>
              <a:t>Shift left</a:t>
            </a:r>
            <a:r>
              <a:rPr lang="en-US" altLang="en-US" sz="1300" b="0" dirty="0">
                <a:solidFill>
                  <a:srgbClr val="0066FF"/>
                </a:solidFill>
                <a:latin typeface="Consolas" panose="020B0609020204030204" pitchFamily="49" charset="0"/>
              </a:rPr>
              <a:t>"</a:t>
            </a:r>
            <a:r>
              <a:rPr lang="en-US" altLang="en-US" sz="1300" b="0" i="1" dirty="0">
                <a:solidFill>
                  <a:srgbClr val="0066FF"/>
                </a:solidFill>
                <a:latin typeface="Consolas" panose="020B0609020204030204" pitchFamily="49" charset="0"/>
              </a:rPr>
              <a:t> by 1</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begin</a:t>
            </a:r>
          </a:p>
          <a:p>
            <a:r>
              <a:rPr lang="en-US" altLang="en-US" sz="1300" dirty="0">
                <a:solidFill>
                  <a:srgbClr val="0066FF"/>
                </a:solidFill>
                <a:latin typeface="Consolas" panose="020B0609020204030204" pitchFamily="49" charset="0"/>
              </a:rPr>
              <a:t>    if </a:t>
            </a:r>
            <a:r>
              <a:rPr lang="en-US" altLang="en-US" sz="1300" b="0" dirty="0">
                <a:solidFill>
                  <a:srgbClr val="0066FF"/>
                </a:solidFill>
                <a:latin typeface="Consolas" panose="020B0609020204030204" pitchFamily="49" charset="0"/>
              </a:rPr>
              <a:t>Last&gt;0</a:t>
            </a:r>
            <a:r>
              <a:rPr lang="en-US" altLang="en-US" sz="1300" dirty="0">
                <a:solidFill>
                  <a:srgbClr val="0066FF"/>
                </a:solidFill>
                <a:latin typeface="Consolas" panose="020B0609020204030204" pitchFamily="49" charset="0"/>
              </a:rPr>
              <a:t> then</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Item            := Data(1);</a:t>
            </a:r>
          </a:p>
          <a:p>
            <a:r>
              <a:rPr lang="en-US" altLang="en-US" sz="1300" b="0" dirty="0">
                <a:solidFill>
                  <a:srgbClr val="0066FF"/>
                </a:solidFill>
                <a:latin typeface="Consolas" panose="020B0609020204030204" pitchFamily="49" charset="0"/>
              </a:rPr>
              <a:t>      Data(1..Last-1) := Data(2..Last);</a:t>
            </a:r>
          </a:p>
          <a:p>
            <a:r>
              <a:rPr lang="en-US" altLang="en-US" sz="1300" b="0" dirty="0">
                <a:solidFill>
                  <a:srgbClr val="0066FF"/>
                </a:solidFill>
                <a:latin typeface="Consolas" panose="020B0609020204030204" pitchFamily="49" charset="0"/>
              </a:rPr>
              <a:t>      Last            := Last-1;</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else</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raise</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Constraint_Error</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 if</a:t>
            </a:r>
            <a:r>
              <a:rPr lang="en-US" altLang="en-US" sz="1300" b="0" dirty="0">
                <a:solidFill>
                  <a:srgbClr val="0066FF"/>
                </a:solidFill>
                <a:latin typeface="Consolas" panose="020B0609020204030204" pitchFamily="49" charset="0"/>
              </a:rPr>
              <a:t>;</a:t>
            </a:r>
          </a:p>
          <a:p>
            <a:r>
              <a:rPr lang="en-US" altLang="en-US" sz="1300" dirty="0">
                <a:solidFill>
                  <a:srgbClr val="0066FF"/>
                </a:solidFill>
                <a:latin typeface="Consolas" panose="020B0609020204030204" pitchFamily="49" charset="0"/>
              </a:rPr>
              <a:t>  end </a:t>
            </a:r>
            <a:r>
              <a:rPr lang="en-US" altLang="en-US" sz="1300" b="0" dirty="0">
                <a:solidFill>
                  <a:srgbClr val="0066FF"/>
                </a:solidFill>
                <a:latin typeface="Consolas" panose="020B0609020204030204" pitchFamily="49" charset="0"/>
              </a:rPr>
              <a:t>Remove;</a:t>
            </a:r>
            <a:br>
              <a:rPr lang="en-US" altLang="en-US" sz="1300" dirty="0">
                <a:solidFill>
                  <a:srgbClr val="0066FF"/>
                </a:solidFill>
                <a:latin typeface="Consolas" panose="020B0609020204030204" pitchFamily="49" charset="0"/>
              </a:rPr>
            </a:br>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Size</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Natural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begin</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Last;</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Size;</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p:txBody>
      </p:sp>
      <p:sp>
        <p:nvSpPr>
          <p:cNvPr id="8" name="Text Box 7">
            <a:extLst>
              <a:ext uri="{FF2B5EF4-FFF2-40B4-BE49-F238E27FC236}">
                <a16:creationId xmlns:a16="http://schemas.microsoft.com/office/drawing/2014/main" id="{8D48DE90-E38D-4CAF-A708-ED4863B1E64D}"/>
              </a:ext>
            </a:extLst>
          </p:cNvPr>
          <p:cNvSpPr txBox="1">
            <a:spLocks noChangeArrowheads="1"/>
          </p:cNvSpPr>
          <p:nvPr/>
        </p:nvSpPr>
        <p:spPr bwMode="auto">
          <a:xfrm>
            <a:off x="152400" y="2057400"/>
            <a:ext cx="4204997" cy="2893100"/>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Parameters; </a:t>
            </a:r>
            <a:r>
              <a:rPr lang="en-US" altLang="en-US" sz="1300" dirty="0">
                <a:solidFill>
                  <a:srgbClr val="0066FF"/>
                </a:solidFill>
                <a:latin typeface="Consolas" panose="020B0609020204030204" pitchFamily="49" charset="0"/>
              </a:rPr>
              <a:t>use</a:t>
            </a:r>
            <a:r>
              <a:rPr lang="en-US" altLang="en-US" sz="1300" b="0" dirty="0">
                <a:solidFill>
                  <a:srgbClr val="0066FF"/>
                </a:solidFill>
                <a:latin typeface="Consolas" panose="020B0609020204030204" pitchFamily="49" charset="0"/>
              </a:rPr>
              <a:t> Parameters;</a:t>
            </a:r>
          </a:p>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Insert</a:t>
            </a:r>
            <a:r>
              <a:rPr lang="en-US" altLang="en-US" sz="1300" b="0" dirty="0">
                <a:solidFill>
                  <a:srgbClr val="0066FF"/>
                </a:solidFill>
                <a:latin typeface="Consolas" panose="020B0609020204030204" pitchFamily="49" charset="0"/>
              </a:rPr>
              <a:t>(Item : </a:t>
            </a:r>
            <a:r>
              <a:rPr lang="en-US" altLang="en-US" sz="1300" dirty="0">
                <a:solidFill>
                  <a:srgbClr val="0066FF"/>
                </a:solidFill>
                <a:latin typeface="Consolas" panose="020B0609020204030204" pitchFamily="49" charset="0"/>
              </a:rPr>
              <a:t>in</a:t>
            </a:r>
            <a:r>
              <a:rPr lang="en-US" altLang="en-US" sz="1300" b="0" dirty="0">
                <a:solidFill>
                  <a:srgbClr val="0066FF"/>
                </a:solidFill>
                <a:latin typeface="Consolas" panose="020B0609020204030204" pitchFamily="49" charset="0"/>
              </a:rPr>
              <a:t> </a:t>
            </a:r>
            <a:r>
              <a:rPr lang="en-US" altLang="en-US" sz="1300" b="0" dirty="0" err="1">
                <a:solidFill>
                  <a:srgbClr val="FF0000"/>
                </a:solidFill>
                <a:latin typeface="Consolas" panose="020B0609020204030204" pitchFamily="49" charset="0"/>
              </a:rPr>
              <a:t>Element_Type</a:t>
            </a:r>
            <a:r>
              <a:rPr lang="en-US" altLang="en-US" sz="1300" b="0" dirty="0">
                <a:solidFill>
                  <a:srgbClr val="0066FF"/>
                </a:solidFill>
                <a:latin typeface="Consolas" panose="020B0609020204030204" pitchFamily="49" charset="0"/>
              </a:rPr>
              <a:t>);</a:t>
            </a:r>
            <a:br>
              <a:rPr lang="en-US" altLang="en-US" sz="1300" b="0" dirty="0">
                <a:solidFill>
                  <a:srgbClr val="0066FF"/>
                </a:solidFill>
                <a:latin typeface="Consolas" panose="020B0609020204030204" pitchFamily="49" charset="0"/>
              </a:rPr>
            </a:br>
            <a:r>
              <a:rPr lang="en-US" altLang="en-US" sz="1300" b="0" i="1" dirty="0">
                <a:solidFill>
                  <a:srgbClr val="0066FF"/>
                </a:solidFill>
                <a:latin typeface="Consolas" panose="020B0609020204030204" pitchFamily="49" charset="0"/>
              </a:rPr>
              <a:t>  -- Raise </a:t>
            </a:r>
            <a:r>
              <a:rPr lang="en-US" altLang="en-US" sz="1300" b="0" i="1" dirty="0" err="1">
                <a:solidFill>
                  <a:srgbClr val="0066FF"/>
                </a:solidFill>
                <a:latin typeface="Consolas" panose="020B0609020204030204" pitchFamily="49" charset="0"/>
              </a:rPr>
              <a:t>Constraint_Error</a:t>
            </a:r>
            <a:r>
              <a:rPr lang="en-US" altLang="en-US" sz="1300" b="0" i="1" dirty="0">
                <a:solidFill>
                  <a:srgbClr val="0066FF"/>
                </a:solidFill>
                <a:latin typeface="Consolas" panose="020B0609020204030204" pitchFamily="49" charset="0"/>
              </a:rPr>
              <a:t> if queue full</a:t>
            </a:r>
          </a:p>
          <a:p>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Remove</a:t>
            </a:r>
            <a:r>
              <a:rPr lang="en-US" altLang="en-US" sz="1300" b="0" dirty="0">
                <a:solidFill>
                  <a:srgbClr val="0066FF"/>
                </a:solidFill>
                <a:latin typeface="Consolas" panose="020B0609020204030204" pitchFamily="49" charset="0"/>
              </a:rPr>
              <a:t>(Item : </a:t>
            </a:r>
            <a:r>
              <a:rPr lang="en-US" altLang="en-US" sz="1300" dirty="0">
                <a:solidFill>
                  <a:srgbClr val="0066FF"/>
                </a:solidFill>
                <a:latin typeface="Consolas" panose="020B0609020204030204" pitchFamily="49" charset="0"/>
              </a:rPr>
              <a:t>out</a:t>
            </a:r>
            <a:r>
              <a:rPr lang="en-US" altLang="en-US" sz="1300" b="0" dirty="0">
                <a:solidFill>
                  <a:srgbClr val="0066FF"/>
                </a:solidFill>
                <a:latin typeface="Consolas" panose="020B0609020204030204" pitchFamily="49" charset="0"/>
              </a:rPr>
              <a:t> </a:t>
            </a:r>
            <a:r>
              <a:rPr lang="en-US" altLang="en-US" sz="1300" b="0" dirty="0" err="1">
                <a:solidFill>
                  <a:srgbClr val="FF0000"/>
                </a:solidFill>
                <a:latin typeface="Consolas" panose="020B0609020204030204" pitchFamily="49" charset="0"/>
              </a:rPr>
              <a:t>Element_Type</a:t>
            </a:r>
            <a:r>
              <a:rPr lang="en-US" altLang="en-US" sz="1300" b="0" dirty="0">
                <a:solidFill>
                  <a:srgbClr val="0066FF"/>
                </a:solidFill>
                <a:latin typeface="Consolas" panose="020B0609020204030204" pitchFamily="49" charset="0"/>
              </a:rPr>
              <a:t>);</a:t>
            </a:r>
          </a:p>
          <a:p>
            <a:r>
              <a:rPr lang="en-US" altLang="en-US" sz="1300" b="0" i="1" dirty="0">
                <a:solidFill>
                  <a:srgbClr val="0066FF"/>
                </a:solidFill>
                <a:latin typeface="Consolas" panose="020B0609020204030204" pitchFamily="49" charset="0"/>
              </a:rPr>
              <a:t>  -- Remove oldest item or else</a:t>
            </a:r>
            <a:br>
              <a:rPr lang="en-US" altLang="en-US" sz="1300" b="0" i="1" dirty="0">
                <a:solidFill>
                  <a:srgbClr val="0066FF"/>
                </a:solidFill>
                <a:latin typeface="Consolas" panose="020B0609020204030204" pitchFamily="49" charset="0"/>
              </a:rPr>
            </a:br>
            <a:r>
              <a:rPr lang="en-US" altLang="en-US" sz="1300" b="0" i="1" dirty="0">
                <a:solidFill>
                  <a:srgbClr val="0066FF"/>
                </a:solidFill>
                <a:latin typeface="Consolas" panose="020B0609020204030204" pitchFamily="49" charset="0"/>
              </a:rPr>
              <a:t>  -- Raise </a:t>
            </a:r>
            <a:r>
              <a:rPr lang="en-US" altLang="en-US" sz="1300" b="0" i="1" dirty="0" err="1">
                <a:solidFill>
                  <a:srgbClr val="0066FF"/>
                </a:solidFill>
                <a:latin typeface="Consolas" panose="020B0609020204030204" pitchFamily="49" charset="0"/>
              </a:rPr>
              <a:t>Constraint_Error</a:t>
            </a:r>
            <a:r>
              <a:rPr lang="en-US" altLang="en-US" sz="1300" b="0" i="1" dirty="0">
                <a:solidFill>
                  <a:srgbClr val="0066FF"/>
                </a:solidFill>
                <a:latin typeface="Consolas" panose="020B0609020204030204" pitchFamily="49" charset="0"/>
              </a:rPr>
              <a:t> if queue empty</a:t>
            </a:r>
            <a:endParaRPr lang="en-US" altLang="en-US" sz="1300" dirty="0">
              <a:solidFill>
                <a:srgbClr val="0066FF"/>
              </a:solidFill>
              <a:latin typeface="Consolas" panose="020B0609020204030204" pitchFamily="49" charset="0"/>
            </a:endParaRPr>
          </a:p>
          <a:p>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Size</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Natural;</a:t>
            </a:r>
            <a:br>
              <a:rPr lang="en-US" altLang="en-US" sz="1300" b="0" dirty="0">
                <a:solidFill>
                  <a:srgbClr val="0066FF"/>
                </a:solidFill>
                <a:latin typeface="Consolas" panose="020B0609020204030204" pitchFamily="49" charset="0"/>
              </a:rPr>
            </a:br>
            <a:r>
              <a:rPr lang="en-US" altLang="en-US" sz="1300" b="0" i="1" dirty="0">
                <a:solidFill>
                  <a:srgbClr val="0066FF"/>
                </a:solidFill>
                <a:latin typeface="Consolas" panose="020B0609020204030204" pitchFamily="49" charset="0"/>
              </a:rPr>
              <a:t>  -- Number of elements in the queue</a:t>
            </a:r>
          </a:p>
          <a:p>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pragma</a:t>
            </a:r>
            <a:r>
              <a:rPr lang="en-US" altLang="en-US" sz="1300" b="0" dirty="0">
                <a:solidFill>
                  <a:srgbClr val="0066FF"/>
                </a:solidFill>
                <a:latin typeface="Consolas" panose="020B0609020204030204" pitchFamily="49" charset="0"/>
              </a:rPr>
              <a:t> Inline(Size);</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p:txBody>
      </p:sp>
      <p:pic>
        <p:nvPicPr>
          <p:cNvPr id="10" name="Content Placeholder 5">
            <a:extLst>
              <a:ext uri="{FF2B5EF4-FFF2-40B4-BE49-F238E27FC236}">
                <a16:creationId xmlns:a16="http://schemas.microsoft.com/office/drawing/2014/main" id="{9728DBB6-32D8-42FD-AC71-07C892B0B874}"/>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70837" y="0"/>
            <a:ext cx="1096963" cy="1096963"/>
          </a:xfrm>
          <a:prstGeom prst="rect">
            <a:avLst/>
          </a:prstGeom>
        </p:spPr>
      </p:pic>
    </p:spTree>
    <p:extLst>
      <p:ext uri="{BB962C8B-B14F-4D97-AF65-F5344CB8AC3E}">
        <p14:creationId xmlns:p14="http://schemas.microsoft.com/office/powerpoint/2010/main" val="4038896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073D7-B136-48D0-B1C9-F0E6BA0F80C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046167E7-1C63-4C78-8E0F-B1443AA552ED}"/>
              </a:ext>
            </a:extLst>
          </p:cNvPr>
          <p:cNvSpPr>
            <a:spLocks noGrp="1"/>
          </p:cNvSpPr>
          <p:nvPr>
            <p:ph idx="1"/>
          </p:nvPr>
        </p:nvSpPr>
        <p:spPr/>
        <p:txBody>
          <a:bodyPr/>
          <a:lstStyle/>
          <a:p>
            <a:pPr eaLnBrk="1" hangingPunct="1"/>
            <a:r>
              <a:rPr lang="en-US" altLang="en-US" dirty="0"/>
              <a:t>Packages</a:t>
            </a:r>
          </a:p>
          <a:p>
            <a:pPr lvl="1" eaLnBrk="1" hangingPunct="1"/>
            <a:r>
              <a:rPr lang="en-US" altLang="en-US" dirty="0"/>
              <a:t>Basic concepts</a:t>
            </a:r>
          </a:p>
          <a:p>
            <a:pPr lvl="1" eaLnBrk="1" hangingPunct="1"/>
            <a:r>
              <a:rPr lang="en-US" altLang="en-US" dirty="0"/>
              <a:t>Package structure</a:t>
            </a:r>
          </a:p>
          <a:p>
            <a:pPr lvl="1" eaLnBrk="1" hangingPunct="1"/>
            <a:r>
              <a:rPr lang="en-US" altLang="en-US" dirty="0"/>
              <a:t>Software Engineering principles supported by packages</a:t>
            </a:r>
          </a:p>
          <a:p>
            <a:pPr lvl="1" eaLnBrk="1" hangingPunct="1"/>
            <a:r>
              <a:rPr lang="en-US" altLang="en-US" dirty="0"/>
              <a:t>A package for a FIFO queue object</a:t>
            </a:r>
          </a:p>
          <a:p>
            <a:pPr lvl="1" eaLnBrk="1" hangingPunct="1"/>
            <a:r>
              <a:rPr lang="en-US" altLang="en-US" dirty="0"/>
              <a:t>A package for a FIFO queue type</a:t>
            </a:r>
          </a:p>
          <a:p>
            <a:pPr lvl="1" eaLnBrk="1" hangingPunct="1"/>
            <a:r>
              <a:rPr lang="en-US" altLang="en-US" dirty="0"/>
              <a:t>Exceptions and Data Abstraction</a:t>
            </a:r>
          </a:p>
          <a:p>
            <a:pPr eaLnBrk="1" hangingPunct="1"/>
            <a:r>
              <a:rPr lang="en-US" altLang="en-US" dirty="0"/>
              <a:t>Separate Compilation</a:t>
            </a:r>
          </a:p>
          <a:p>
            <a:pPr lvl="1" eaLnBrk="1" hangingPunct="1"/>
            <a:r>
              <a:rPr lang="en-US" altLang="en-US" dirty="0"/>
              <a:t>Main principles</a:t>
            </a:r>
          </a:p>
          <a:p>
            <a:pPr lvl="1" eaLnBrk="1" hangingPunct="1"/>
            <a:r>
              <a:rPr lang="en-US" altLang="en-US" dirty="0"/>
              <a:t>“With”, “use”, and “use type” clauses</a:t>
            </a:r>
          </a:p>
          <a:p>
            <a:pPr lvl="1" eaLnBrk="1" hangingPunct="1"/>
            <a:r>
              <a:rPr lang="en-US" altLang="en-US" dirty="0"/>
              <a:t>Subunits</a:t>
            </a:r>
          </a:p>
          <a:p>
            <a:pPr lvl="1" eaLnBrk="1" hangingPunct="1"/>
            <a:r>
              <a:rPr lang="en-US" altLang="en-US" dirty="0"/>
              <a:t>Child units</a:t>
            </a:r>
          </a:p>
          <a:p>
            <a:pPr lvl="1" eaLnBrk="1" hangingPunct="1"/>
            <a:r>
              <a:rPr lang="en-US" altLang="en-US" dirty="0"/>
              <a:t>“Version Skew” avoidance</a:t>
            </a:r>
          </a:p>
          <a:p>
            <a:pPr lvl="1" eaLnBrk="1" hangingPunct="1"/>
            <a:r>
              <a:rPr lang="en-US" altLang="en-US" dirty="0"/>
              <a:t>Techniques for reducing recompilations</a:t>
            </a:r>
          </a:p>
          <a:p>
            <a:pPr lvl="1" eaLnBrk="1" hangingPunct="1"/>
            <a:r>
              <a:rPr lang="en-US" altLang="en-US" dirty="0"/>
              <a:t>Elaboration issues</a:t>
            </a:r>
          </a:p>
          <a:p>
            <a:pPr lvl="1" eaLnBrk="1" hangingPunct="1"/>
            <a:endParaRPr lang="en-US" altLang="en-US" dirty="0"/>
          </a:p>
          <a:p>
            <a:endParaRPr lang="en-US" dirty="0"/>
          </a:p>
        </p:txBody>
      </p:sp>
      <p:sp>
        <p:nvSpPr>
          <p:cNvPr id="4" name="Slide Number Placeholder 3">
            <a:extLst>
              <a:ext uri="{FF2B5EF4-FFF2-40B4-BE49-F238E27FC236}">
                <a16:creationId xmlns:a16="http://schemas.microsoft.com/office/drawing/2014/main" id="{BB65449C-19D7-46F1-A3A1-13872B1923C3}"/>
              </a:ext>
            </a:extLst>
          </p:cNvPr>
          <p:cNvSpPr>
            <a:spLocks noGrp="1"/>
          </p:cNvSpPr>
          <p:nvPr>
            <p:ph type="sldNum" sz="quarter" idx="12"/>
          </p:nvPr>
        </p:nvSpPr>
        <p:spPr/>
        <p:txBody>
          <a:bodyPr/>
          <a:lstStyle/>
          <a:p>
            <a:pPr>
              <a:defRPr/>
            </a:pPr>
            <a:fld id="{0E2ECCEA-E2CD-49A1-A9F1-1E7E4CC53232}" type="slidenum">
              <a:rPr lang="en-US" smtClean="0"/>
              <a:pPr>
                <a:defRPr/>
              </a:pPr>
              <a:t>1</a:t>
            </a:fld>
            <a:endParaRPr lang="en-US"/>
          </a:p>
        </p:txBody>
      </p:sp>
      <p:pic>
        <p:nvPicPr>
          <p:cNvPr id="6" name="Picture 5">
            <a:extLst>
              <a:ext uri="{FF2B5EF4-FFF2-40B4-BE49-F238E27FC236}">
                <a16:creationId xmlns:a16="http://schemas.microsoft.com/office/drawing/2014/main" id="{FFF91E67-FD50-4CEC-BCDA-7EBF9C6F5D74}"/>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737311" y="381000"/>
            <a:ext cx="1949489" cy="1933575"/>
          </a:xfrm>
          <a:prstGeom prst="rect">
            <a:avLst/>
          </a:prstGeom>
        </p:spPr>
      </p:pic>
    </p:spTree>
    <p:extLst>
      <p:ext uri="{BB962C8B-B14F-4D97-AF65-F5344CB8AC3E}">
        <p14:creationId xmlns:p14="http://schemas.microsoft.com/office/powerpoint/2010/main" val="12639176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2FA04-ED98-45A8-BCB6-01B4FD7AFEF2}"/>
              </a:ext>
            </a:extLst>
          </p:cNvPr>
          <p:cNvSpPr>
            <a:spLocks noGrp="1"/>
          </p:cNvSpPr>
          <p:nvPr>
            <p:ph type="title"/>
          </p:nvPr>
        </p:nvSpPr>
        <p:spPr/>
        <p:txBody>
          <a:bodyPr>
            <a:normAutofit/>
          </a:bodyPr>
          <a:lstStyle/>
          <a:p>
            <a:r>
              <a:rPr lang="en-US" sz="2600" dirty="0"/>
              <a:t>FIFO Queue Package / Encapsulated Object (2)</a:t>
            </a:r>
          </a:p>
        </p:txBody>
      </p:sp>
      <p:sp>
        <p:nvSpPr>
          <p:cNvPr id="3" name="Content Placeholder 2">
            <a:extLst>
              <a:ext uri="{FF2B5EF4-FFF2-40B4-BE49-F238E27FC236}">
                <a16:creationId xmlns:a16="http://schemas.microsoft.com/office/drawing/2014/main" id="{5ED24FBB-01AA-46F1-BEFC-1F6B970E0BC5}"/>
              </a:ext>
            </a:extLst>
          </p:cNvPr>
          <p:cNvSpPr>
            <a:spLocks noGrp="1"/>
          </p:cNvSpPr>
          <p:nvPr>
            <p:ph idx="1"/>
          </p:nvPr>
        </p:nvSpPr>
        <p:spPr/>
        <p:txBody>
          <a:bodyPr/>
          <a:lstStyle/>
          <a:p>
            <a:pPr eaLnBrk="1" hangingPunct="1"/>
            <a:r>
              <a:rPr lang="en-US" altLang="en-US" dirty="0">
                <a:solidFill>
                  <a:srgbClr val="008000"/>
                </a:solidFill>
              </a:rPr>
              <a:t>Advantages</a:t>
            </a:r>
          </a:p>
          <a:p>
            <a:pPr lvl="1" eaLnBrk="1" hangingPunct="1"/>
            <a:r>
              <a:rPr lang="en-US" altLang="en-US" dirty="0"/>
              <a:t>Better reuse</a:t>
            </a:r>
          </a:p>
          <a:p>
            <a:pPr lvl="2" eaLnBrk="1" hangingPunct="1"/>
            <a:r>
              <a:rPr lang="en-US" altLang="en-US" dirty="0"/>
              <a:t>Adapting for new size or element type </a:t>
            </a:r>
            <a:r>
              <a:rPr lang="en-US" altLang="en-US" dirty="0">
                <a:sym typeface="Wingdings" panose="05000000000000000000" pitchFamily="2" charset="2"/>
              </a:rPr>
              <a:t> change only the </a:t>
            </a:r>
            <a:r>
              <a:rPr lang="en-US" altLang="en-US" dirty="0">
                <a:latin typeface="Lucida Sans Typewriter" panose="020B0509030504030204" pitchFamily="49" charset="0"/>
                <a:sym typeface="Wingdings" panose="05000000000000000000" pitchFamily="2" charset="2"/>
              </a:rPr>
              <a:t>Parameters</a:t>
            </a:r>
            <a:r>
              <a:rPr lang="en-US" altLang="en-US" dirty="0">
                <a:sym typeface="Wingdings" panose="05000000000000000000" pitchFamily="2" charset="2"/>
              </a:rPr>
              <a:t> package</a:t>
            </a:r>
          </a:p>
          <a:p>
            <a:pPr lvl="1" eaLnBrk="1" hangingPunct="1"/>
            <a:r>
              <a:rPr lang="en-US" altLang="en-US" dirty="0"/>
              <a:t>Better encapsulation</a:t>
            </a:r>
          </a:p>
          <a:p>
            <a:pPr lvl="2" eaLnBrk="1" hangingPunct="1"/>
            <a:r>
              <a:rPr lang="en-US" altLang="en-US" dirty="0"/>
              <a:t>Client code cannot reference (or corrupt) the variables declared in </a:t>
            </a:r>
            <a:r>
              <a:rPr lang="en-US" altLang="en-US" dirty="0" err="1">
                <a:latin typeface="Lucida Sans Typewriter" panose="020B0509030504030204" pitchFamily="49" charset="0"/>
              </a:rPr>
              <a:t>FIFO_Queue</a:t>
            </a:r>
            <a:r>
              <a:rPr lang="en-US" altLang="en-US" dirty="0"/>
              <a:t> body</a:t>
            </a:r>
          </a:p>
          <a:p>
            <a:pPr lvl="2" eaLnBrk="1" hangingPunct="1"/>
            <a:r>
              <a:rPr lang="en-US" altLang="en-US" dirty="0"/>
              <a:t>If these declarations change, client code is not affected</a:t>
            </a:r>
          </a:p>
          <a:p>
            <a:pPr eaLnBrk="1" hangingPunct="1"/>
            <a:r>
              <a:rPr lang="en-US" altLang="en-US" dirty="0">
                <a:solidFill>
                  <a:srgbClr val="FF0000"/>
                </a:solidFill>
              </a:rPr>
              <a:t>Disadvantages</a:t>
            </a:r>
          </a:p>
          <a:p>
            <a:pPr lvl="1" eaLnBrk="1" hangingPunct="1"/>
            <a:r>
              <a:rPr lang="en-US" altLang="en-US" dirty="0"/>
              <a:t>Need extra operations for client use</a:t>
            </a:r>
          </a:p>
          <a:p>
            <a:pPr lvl="2" eaLnBrk="1" hangingPunct="1"/>
            <a:r>
              <a:rPr lang="en-US" altLang="en-US" dirty="0">
                <a:latin typeface="Lucida Sans Typewriter" panose="020B0509030504030204" pitchFamily="49" charset="0"/>
              </a:rPr>
              <a:t>Size</a:t>
            </a:r>
            <a:r>
              <a:rPr lang="en-US" altLang="en-US" dirty="0"/>
              <a:t> function (</a:t>
            </a:r>
            <a:r>
              <a:rPr lang="en-US" altLang="en-US" dirty="0">
                <a:latin typeface="Lucida Sans Typewriter" panose="020B0509030504030204" pitchFamily="49" charset="0"/>
              </a:rPr>
              <a:t>Last</a:t>
            </a:r>
            <a:r>
              <a:rPr lang="en-US" altLang="en-US" dirty="0"/>
              <a:t> is no longer visible)</a:t>
            </a:r>
          </a:p>
          <a:p>
            <a:pPr lvl="1" eaLnBrk="1" hangingPunct="1"/>
            <a:r>
              <a:rPr lang="en-US" altLang="en-US" dirty="0"/>
              <a:t>Performance penalty?</a:t>
            </a:r>
          </a:p>
          <a:p>
            <a:pPr lvl="2" eaLnBrk="1" hangingPunct="1"/>
            <a:r>
              <a:rPr lang="en-US" altLang="en-US" dirty="0"/>
              <a:t>Subprogram call is more costly than directly referencing the data</a:t>
            </a:r>
          </a:p>
          <a:p>
            <a:pPr lvl="2" eaLnBrk="1" hangingPunct="1"/>
            <a:r>
              <a:rPr lang="en-US" altLang="en-US" dirty="0"/>
              <a:t>Solution: </a:t>
            </a:r>
            <a:r>
              <a:rPr lang="en-US" altLang="en-US" b="1" dirty="0">
                <a:latin typeface="Lucida Sans Typewriter" panose="020B0509030504030204" pitchFamily="49" charset="0"/>
              </a:rPr>
              <a:t>pragma</a:t>
            </a:r>
            <a:r>
              <a:rPr lang="en-US" altLang="en-US" dirty="0">
                <a:latin typeface="Lucida Sans Typewriter" panose="020B0509030504030204" pitchFamily="49" charset="0"/>
              </a:rPr>
              <a:t> Inline</a:t>
            </a:r>
            <a:r>
              <a:rPr lang="en-US" altLang="en-US" dirty="0"/>
              <a:t>, which requests that the compiler expand each call, “macro-like”</a:t>
            </a:r>
          </a:p>
          <a:p>
            <a:pPr eaLnBrk="1" hangingPunct="1"/>
            <a:r>
              <a:rPr lang="en-US" altLang="en-US" dirty="0"/>
              <a:t>Encapsulated object = “Abstract State Machine”</a:t>
            </a:r>
          </a:p>
          <a:p>
            <a:endParaRPr lang="en-US" dirty="0"/>
          </a:p>
        </p:txBody>
      </p:sp>
      <p:sp>
        <p:nvSpPr>
          <p:cNvPr id="4" name="Slide Number Placeholder 3">
            <a:extLst>
              <a:ext uri="{FF2B5EF4-FFF2-40B4-BE49-F238E27FC236}">
                <a16:creationId xmlns:a16="http://schemas.microsoft.com/office/drawing/2014/main" id="{C54BE86C-7073-4478-93BF-2A0DCD00CDAC}"/>
              </a:ext>
            </a:extLst>
          </p:cNvPr>
          <p:cNvSpPr>
            <a:spLocks noGrp="1"/>
          </p:cNvSpPr>
          <p:nvPr>
            <p:ph type="sldNum" sz="quarter" idx="12"/>
          </p:nvPr>
        </p:nvSpPr>
        <p:spPr/>
        <p:txBody>
          <a:bodyPr/>
          <a:lstStyle/>
          <a:p>
            <a:pPr>
              <a:defRPr/>
            </a:pPr>
            <a:fld id="{0E2ECCEA-E2CD-49A1-A9F1-1E7E4CC53232}" type="slidenum">
              <a:rPr lang="en-US" smtClean="0"/>
              <a:pPr>
                <a:defRPr/>
              </a:pPr>
              <a:t>19</a:t>
            </a:fld>
            <a:endParaRPr lang="en-US"/>
          </a:p>
        </p:txBody>
      </p:sp>
      <p:pic>
        <p:nvPicPr>
          <p:cNvPr id="5" name="Content Placeholder 5">
            <a:extLst>
              <a:ext uri="{FF2B5EF4-FFF2-40B4-BE49-F238E27FC236}">
                <a16:creationId xmlns:a16="http://schemas.microsoft.com/office/drawing/2014/main" id="{82295566-985A-4AD5-9B41-04DDCB036ED5}"/>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70837" y="0"/>
            <a:ext cx="1096963" cy="1096963"/>
          </a:xfrm>
          <a:prstGeom prst="rect">
            <a:avLst/>
          </a:prstGeom>
        </p:spPr>
      </p:pic>
    </p:spTree>
    <p:extLst>
      <p:ext uri="{BB962C8B-B14F-4D97-AF65-F5344CB8AC3E}">
        <p14:creationId xmlns:p14="http://schemas.microsoft.com/office/powerpoint/2010/main" val="10595692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2FA04-ED98-45A8-BCB6-01B4FD7AFEF2}"/>
              </a:ext>
            </a:extLst>
          </p:cNvPr>
          <p:cNvSpPr>
            <a:spLocks noGrp="1"/>
          </p:cNvSpPr>
          <p:nvPr>
            <p:ph type="title"/>
          </p:nvPr>
        </p:nvSpPr>
        <p:spPr/>
        <p:txBody>
          <a:bodyPr>
            <a:normAutofit/>
          </a:bodyPr>
          <a:lstStyle/>
          <a:p>
            <a:r>
              <a:rPr lang="en-US" sz="2600" dirty="0"/>
              <a:t>FIFO Queue Package / Encapsulated Object (3)</a:t>
            </a:r>
          </a:p>
        </p:txBody>
      </p:sp>
      <p:sp>
        <p:nvSpPr>
          <p:cNvPr id="7" name="Content Placeholder 6">
            <a:extLst>
              <a:ext uri="{FF2B5EF4-FFF2-40B4-BE49-F238E27FC236}">
                <a16:creationId xmlns:a16="http://schemas.microsoft.com/office/drawing/2014/main" id="{C8B797BC-E70A-45B8-80DA-80434BCD627A}"/>
              </a:ext>
            </a:extLst>
          </p:cNvPr>
          <p:cNvSpPr>
            <a:spLocks noGrp="1"/>
          </p:cNvSpPr>
          <p:nvPr>
            <p:ph idx="1"/>
          </p:nvPr>
        </p:nvSpPr>
        <p:spPr/>
        <p:txBody>
          <a:bodyPr/>
          <a:lstStyle/>
          <a:p>
            <a:r>
              <a:rPr lang="en-US" dirty="0"/>
              <a:t>Legal references to package entities</a:t>
            </a:r>
          </a:p>
          <a:p>
            <a:endParaRPr lang="en-US" dirty="0"/>
          </a:p>
          <a:p>
            <a:endParaRPr lang="en-US" dirty="0"/>
          </a:p>
          <a:p>
            <a:endParaRPr lang="en-US" dirty="0"/>
          </a:p>
          <a:p>
            <a:endParaRPr lang="en-US" dirty="0"/>
          </a:p>
          <a:p>
            <a:endParaRPr lang="en-US" dirty="0"/>
          </a:p>
          <a:p>
            <a:r>
              <a:rPr lang="en-US" dirty="0"/>
              <a:t>Illegal references to package entities</a:t>
            </a:r>
          </a:p>
        </p:txBody>
      </p:sp>
      <p:sp>
        <p:nvSpPr>
          <p:cNvPr id="4" name="Slide Number Placeholder 3">
            <a:extLst>
              <a:ext uri="{FF2B5EF4-FFF2-40B4-BE49-F238E27FC236}">
                <a16:creationId xmlns:a16="http://schemas.microsoft.com/office/drawing/2014/main" id="{C54BE86C-7073-4478-93BF-2A0DCD00CDAC}"/>
              </a:ext>
            </a:extLst>
          </p:cNvPr>
          <p:cNvSpPr>
            <a:spLocks noGrp="1"/>
          </p:cNvSpPr>
          <p:nvPr>
            <p:ph type="sldNum" sz="quarter" idx="12"/>
          </p:nvPr>
        </p:nvSpPr>
        <p:spPr/>
        <p:txBody>
          <a:bodyPr/>
          <a:lstStyle/>
          <a:p>
            <a:pPr>
              <a:defRPr/>
            </a:pPr>
            <a:fld id="{0E2ECCEA-E2CD-49A1-A9F1-1E7E4CC53232}" type="slidenum">
              <a:rPr lang="en-US" smtClean="0"/>
              <a:pPr>
                <a:defRPr/>
              </a:pPr>
              <a:t>20</a:t>
            </a:fld>
            <a:endParaRPr lang="en-US"/>
          </a:p>
        </p:txBody>
      </p:sp>
      <p:sp>
        <p:nvSpPr>
          <p:cNvPr id="5" name="Text Box 4">
            <a:extLst>
              <a:ext uri="{FF2B5EF4-FFF2-40B4-BE49-F238E27FC236}">
                <a16:creationId xmlns:a16="http://schemas.microsoft.com/office/drawing/2014/main" id="{86B55203-3E7B-4D13-9D60-4BB7EAFC903D}"/>
              </a:ext>
            </a:extLst>
          </p:cNvPr>
          <p:cNvSpPr txBox="1">
            <a:spLocks noChangeArrowheads="1"/>
          </p:cNvSpPr>
          <p:nvPr/>
        </p:nvSpPr>
        <p:spPr bwMode="auto">
          <a:xfrm>
            <a:off x="2096187" y="1577876"/>
            <a:ext cx="4448654" cy="2062103"/>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Consolas" panose="020B0609020204030204" pitchFamily="49" charset="0"/>
              </a:rPr>
              <a:t>with</a:t>
            </a:r>
            <a:r>
              <a:rPr lang="en-US" altLang="en-US" sz="1600" b="0" dirty="0">
                <a:solidFill>
                  <a:srgbClr val="0066FF"/>
                </a:solidFill>
                <a:latin typeface="Consolas" panose="020B0609020204030204" pitchFamily="49" charset="0"/>
              </a:rPr>
              <a:t> </a:t>
            </a:r>
            <a:r>
              <a:rPr lang="en-US" altLang="en-US" sz="1600" b="0" dirty="0" err="1">
                <a:solidFill>
                  <a:srgbClr val="0066FF"/>
                </a:solidFill>
                <a:latin typeface="Consolas" panose="020B0609020204030204" pitchFamily="49" charset="0"/>
              </a:rPr>
              <a:t>FIFO_Queue</a:t>
            </a:r>
            <a:r>
              <a:rPr lang="en-US" altLang="en-US" sz="1600" b="0" dirty="0">
                <a:solidFill>
                  <a:srgbClr val="0066FF"/>
                </a:solidFill>
                <a:latin typeface="Consolas" panose="020B0609020204030204" pitchFamily="49" charset="0"/>
              </a:rPr>
              <a:t>; </a:t>
            </a:r>
            <a:r>
              <a:rPr lang="en-US" altLang="en-US" sz="1600" dirty="0">
                <a:solidFill>
                  <a:srgbClr val="0066FF"/>
                </a:solidFill>
                <a:latin typeface="Consolas" panose="020B0609020204030204" pitchFamily="49" charset="0"/>
              </a:rPr>
              <a:t>use</a:t>
            </a:r>
            <a:r>
              <a:rPr lang="en-US" altLang="en-US" sz="1600" b="0" dirty="0">
                <a:solidFill>
                  <a:srgbClr val="0066FF"/>
                </a:solidFill>
                <a:latin typeface="Consolas" panose="020B0609020204030204" pitchFamily="49" charset="0"/>
              </a:rPr>
              <a:t> </a:t>
            </a:r>
            <a:r>
              <a:rPr lang="en-US" altLang="en-US" sz="1600" b="0" dirty="0" err="1">
                <a:solidFill>
                  <a:srgbClr val="0066FF"/>
                </a:solidFill>
                <a:latin typeface="Consolas" panose="020B0609020204030204" pitchFamily="49" charset="0"/>
              </a:rPr>
              <a:t>FIFO_Queue</a:t>
            </a:r>
            <a:r>
              <a:rPr lang="en-US" altLang="en-US" sz="1600" b="0" dirty="0">
                <a:solidFill>
                  <a:srgbClr val="0066FF"/>
                </a:solidFill>
                <a:latin typeface="Consolas" panose="020B0609020204030204" pitchFamily="49" charset="0"/>
              </a:rPr>
              <a:t>;</a:t>
            </a:r>
          </a:p>
          <a:p>
            <a:r>
              <a:rPr lang="en-US" altLang="en-US" sz="1600" dirty="0">
                <a:solidFill>
                  <a:srgbClr val="0066FF"/>
                </a:solidFill>
                <a:latin typeface="Consolas" panose="020B0609020204030204" pitchFamily="49" charset="0"/>
              </a:rPr>
              <a:t>procedure</a:t>
            </a:r>
            <a:r>
              <a:rPr lang="en-US" altLang="en-US" sz="1600" b="0" dirty="0">
                <a:solidFill>
                  <a:srgbClr val="0066FF"/>
                </a:solidFill>
                <a:latin typeface="Consolas" panose="020B0609020204030204" pitchFamily="49" charset="0"/>
              </a:rPr>
              <a:t> Client </a:t>
            </a:r>
            <a:r>
              <a:rPr lang="en-US" altLang="en-US" sz="1600" dirty="0">
                <a:solidFill>
                  <a:srgbClr val="0066FF"/>
                </a:solidFill>
                <a:latin typeface="Consolas" panose="020B0609020204030204" pitchFamily="49" charset="0"/>
              </a:rPr>
              <a:t>is</a:t>
            </a:r>
            <a:endParaRPr lang="en-US" altLang="en-US" sz="1600" b="0" dirty="0">
              <a:solidFill>
                <a:srgbClr val="0066FF"/>
              </a:solidFill>
              <a:latin typeface="Consolas" panose="020B0609020204030204" pitchFamily="49" charset="0"/>
            </a:endParaRPr>
          </a:p>
          <a:p>
            <a:r>
              <a:rPr lang="en-US" altLang="en-US" sz="1600" b="0" dirty="0">
                <a:solidFill>
                  <a:srgbClr val="0066FF"/>
                </a:solidFill>
                <a:latin typeface="Consolas" panose="020B0609020204030204" pitchFamily="49" charset="0"/>
              </a:rPr>
              <a:t>  K, L : Integer := ...;</a:t>
            </a:r>
          </a:p>
          <a:p>
            <a:r>
              <a:rPr lang="en-US" altLang="en-US" sz="1600" dirty="0">
                <a:solidFill>
                  <a:srgbClr val="0066FF"/>
                </a:solidFill>
                <a:latin typeface="Consolas" panose="020B0609020204030204" pitchFamily="49" charset="0"/>
              </a:rPr>
              <a:t>begin </a:t>
            </a:r>
            <a:r>
              <a:rPr lang="en-US" altLang="en-US" sz="1600" b="0" i="1" dirty="0">
                <a:solidFill>
                  <a:srgbClr val="0066FF"/>
                </a:solidFill>
                <a:latin typeface="Consolas" panose="020B0609020204030204" pitchFamily="49" charset="0"/>
              </a:rPr>
              <a:t>-- Each statement below is legal</a:t>
            </a:r>
          </a:p>
          <a:p>
            <a:r>
              <a:rPr lang="en-US" altLang="en-US" sz="1600" b="0" dirty="0">
                <a:solidFill>
                  <a:srgbClr val="00B050"/>
                </a:solidFill>
                <a:latin typeface="Consolas" panose="020B0609020204030204" pitchFamily="49" charset="0"/>
              </a:rPr>
              <a:t>  Insert( 100 );</a:t>
            </a:r>
          </a:p>
          <a:p>
            <a:r>
              <a:rPr lang="en-US" altLang="en-US" sz="1600" b="0" dirty="0">
                <a:solidFill>
                  <a:srgbClr val="00B050"/>
                </a:solidFill>
                <a:latin typeface="Consolas" panose="020B0609020204030204" pitchFamily="49" charset="0"/>
              </a:rPr>
              <a:t>  Remove( K );</a:t>
            </a:r>
          </a:p>
          <a:p>
            <a:r>
              <a:rPr lang="en-US" altLang="en-US" sz="1600" b="0" dirty="0">
                <a:solidFill>
                  <a:srgbClr val="00B050"/>
                </a:solidFill>
                <a:latin typeface="Consolas" panose="020B0609020204030204" pitchFamily="49" charset="0"/>
              </a:rPr>
              <a:t>  L := Size;</a:t>
            </a:r>
          </a:p>
          <a:p>
            <a:r>
              <a:rPr lang="en-US" altLang="en-US" sz="1600" dirty="0">
                <a:solidFill>
                  <a:srgbClr val="0066FF"/>
                </a:solidFill>
                <a:latin typeface="Consolas" panose="020B0609020204030204" pitchFamily="49" charset="0"/>
              </a:rPr>
              <a:t>end</a:t>
            </a:r>
            <a:r>
              <a:rPr lang="en-US" altLang="en-US" sz="1600" b="0" dirty="0">
                <a:solidFill>
                  <a:srgbClr val="0066FF"/>
                </a:solidFill>
                <a:latin typeface="Consolas" panose="020B0609020204030204" pitchFamily="49" charset="0"/>
              </a:rPr>
              <a:t> Client;</a:t>
            </a:r>
          </a:p>
        </p:txBody>
      </p:sp>
      <p:sp>
        <p:nvSpPr>
          <p:cNvPr id="6" name="Text Box 5">
            <a:extLst>
              <a:ext uri="{FF2B5EF4-FFF2-40B4-BE49-F238E27FC236}">
                <a16:creationId xmlns:a16="http://schemas.microsoft.com/office/drawing/2014/main" id="{76FAB429-45D7-44DD-84F5-B70DD746891F}"/>
              </a:ext>
            </a:extLst>
          </p:cNvPr>
          <p:cNvSpPr txBox="1">
            <a:spLocks noChangeArrowheads="1"/>
          </p:cNvSpPr>
          <p:nvPr/>
        </p:nvSpPr>
        <p:spPr bwMode="auto">
          <a:xfrm>
            <a:off x="2057400" y="4381500"/>
            <a:ext cx="4785284" cy="2062103"/>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Consolas" panose="020B0609020204030204" pitchFamily="49" charset="0"/>
              </a:rPr>
              <a:t>with</a:t>
            </a:r>
            <a:r>
              <a:rPr lang="en-US" altLang="en-US" sz="1600" b="0" dirty="0">
                <a:solidFill>
                  <a:srgbClr val="0066FF"/>
                </a:solidFill>
                <a:latin typeface="Consolas" panose="020B0609020204030204" pitchFamily="49" charset="0"/>
              </a:rPr>
              <a:t> </a:t>
            </a:r>
            <a:r>
              <a:rPr lang="en-US" altLang="en-US" sz="1600" b="0" dirty="0" err="1">
                <a:solidFill>
                  <a:srgbClr val="0066FF"/>
                </a:solidFill>
                <a:latin typeface="Consolas" panose="020B0609020204030204" pitchFamily="49" charset="0"/>
              </a:rPr>
              <a:t>FIFO_Queue</a:t>
            </a:r>
            <a:r>
              <a:rPr lang="en-US" altLang="en-US" sz="1600" b="0" dirty="0">
                <a:solidFill>
                  <a:srgbClr val="0066FF"/>
                </a:solidFill>
                <a:latin typeface="Consolas" panose="020B0609020204030204" pitchFamily="49" charset="0"/>
              </a:rPr>
              <a:t>; </a:t>
            </a:r>
            <a:r>
              <a:rPr lang="en-US" altLang="en-US" sz="1600" dirty="0">
                <a:solidFill>
                  <a:srgbClr val="0066FF"/>
                </a:solidFill>
                <a:latin typeface="Consolas" panose="020B0609020204030204" pitchFamily="49" charset="0"/>
              </a:rPr>
              <a:t>use</a:t>
            </a:r>
            <a:r>
              <a:rPr lang="en-US" altLang="en-US" sz="1600" b="0" dirty="0">
                <a:solidFill>
                  <a:srgbClr val="0066FF"/>
                </a:solidFill>
                <a:latin typeface="Consolas" panose="020B0609020204030204" pitchFamily="49" charset="0"/>
              </a:rPr>
              <a:t> </a:t>
            </a:r>
            <a:r>
              <a:rPr lang="en-US" altLang="en-US" sz="1600" b="0" dirty="0" err="1">
                <a:solidFill>
                  <a:srgbClr val="0066FF"/>
                </a:solidFill>
                <a:latin typeface="Consolas" panose="020B0609020204030204" pitchFamily="49" charset="0"/>
              </a:rPr>
              <a:t>FIFO_Queue</a:t>
            </a:r>
            <a:r>
              <a:rPr lang="en-US" altLang="en-US" sz="1600" b="0" dirty="0">
                <a:solidFill>
                  <a:srgbClr val="0066FF"/>
                </a:solidFill>
                <a:latin typeface="Consolas" panose="020B0609020204030204" pitchFamily="49" charset="0"/>
              </a:rPr>
              <a:t>;</a:t>
            </a:r>
          </a:p>
          <a:p>
            <a:r>
              <a:rPr lang="en-US" altLang="en-US" sz="1600" dirty="0">
                <a:solidFill>
                  <a:srgbClr val="0066FF"/>
                </a:solidFill>
                <a:latin typeface="Consolas" panose="020B0609020204030204" pitchFamily="49" charset="0"/>
              </a:rPr>
              <a:t>procedure</a:t>
            </a:r>
            <a:r>
              <a:rPr lang="en-US" altLang="en-US" sz="1600" b="0" dirty="0">
                <a:solidFill>
                  <a:srgbClr val="0066FF"/>
                </a:solidFill>
                <a:latin typeface="Consolas" panose="020B0609020204030204" pitchFamily="49" charset="0"/>
              </a:rPr>
              <a:t> Client </a:t>
            </a:r>
            <a:r>
              <a:rPr lang="en-US" altLang="en-US" sz="1600" dirty="0">
                <a:solidFill>
                  <a:srgbClr val="0066FF"/>
                </a:solidFill>
                <a:latin typeface="Consolas" panose="020B0609020204030204" pitchFamily="49" charset="0"/>
              </a:rPr>
              <a:t>is</a:t>
            </a:r>
            <a:endParaRPr lang="en-US" altLang="en-US" sz="1600" b="0" dirty="0">
              <a:solidFill>
                <a:srgbClr val="0066FF"/>
              </a:solidFill>
              <a:latin typeface="Consolas" panose="020B0609020204030204" pitchFamily="49" charset="0"/>
            </a:endParaRPr>
          </a:p>
          <a:p>
            <a:r>
              <a:rPr lang="en-US" altLang="en-US" sz="1600" b="0" dirty="0">
                <a:solidFill>
                  <a:srgbClr val="0066FF"/>
                </a:solidFill>
                <a:latin typeface="Consolas" panose="020B0609020204030204" pitchFamily="49" charset="0"/>
              </a:rPr>
              <a:t>  K : Integer := ...;</a:t>
            </a:r>
          </a:p>
          <a:p>
            <a:r>
              <a:rPr lang="en-US" altLang="en-US" sz="1600" dirty="0">
                <a:solidFill>
                  <a:srgbClr val="0066FF"/>
                </a:solidFill>
                <a:latin typeface="Consolas" panose="020B0609020204030204" pitchFamily="49" charset="0"/>
              </a:rPr>
              <a:t>begin</a:t>
            </a:r>
            <a:r>
              <a:rPr lang="en-US" altLang="en-US" sz="1600" b="0" i="1" dirty="0">
                <a:solidFill>
                  <a:srgbClr val="0066FF"/>
                </a:solidFill>
                <a:latin typeface="Consolas" panose="020B0609020204030204" pitchFamily="49" charset="0"/>
              </a:rPr>
              <a:t> --Each statement below is illegal:</a:t>
            </a:r>
          </a:p>
          <a:p>
            <a:r>
              <a:rPr lang="en-US" altLang="en-US" sz="1600" b="0" dirty="0">
                <a:solidFill>
                  <a:srgbClr val="0066FF"/>
                </a:solidFill>
                <a:latin typeface="Consolas" panose="020B0609020204030204" pitchFamily="49" charset="0"/>
              </a:rPr>
              <a:t> </a:t>
            </a:r>
            <a:r>
              <a:rPr lang="en-US" altLang="en-US" sz="1600" b="0" dirty="0">
                <a:solidFill>
                  <a:srgbClr val="FF0000"/>
                </a:solidFill>
                <a:latin typeface="Consolas" panose="020B0609020204030204" pitchFamily="49" charset="0"/>
              </a:rPr>
              <a:t> Last := Last+1;</a:t>
            </a:r>
          </a:p>
          <a:p>
            <a:r>
              <a:rPr lang="en-US" altLang="en-US" sz="1600" b="0" dirty="0">
                <a:solidFill>
                  <a:srgbClr val="FF0000"/>
                </a:solidFill>
                <a:latin typeface="Consolas" panose="020B0609020204030204" pitchFamily="49" charset="0"/>
              </a:rPr>
              <a:t>  Data(3) := 100;</a:t>
            </a:r>
          </a:p>
          <a:p>
            <a:r>
              <a:rPr lang="en-US" altLang="en-US" sz="1600" b="0" dirty="0">
                <a:solidFill>
                  <a:srgbClr val="FF0000"/>
                </a:solidFill>
                <a:latin typeface="Consolas" panose="020B0609020204030204" pitchFamily="49" charset="0"/>
              </a:rPr>
              <a:t>  Last := 8;</a:t>
            </a:r>
          </a:p>
          <a:p>
            <a:r>
              <a:rPr lang="en-US" altLang="en-US" sz="1600" dirty="0">
                <a:solidFill>
                  <a:srgbClr val="0066FF"/>
                </a:solidFill>
                <a:latin typeface="Consolas" panose="020B0609020204030204" pitchFamily="49" charset="0"/>
              </a:rPr>
              <a:t>end</a:t>
            </a:r>
            <a:r>
              <a:rPr lang="en-US" altLang="en-US" sz="1600" b="0" dirty="0">
                <a:solidFill>
                  <a:srgbClr val="0066FF"/>
                </a:solidFill>
                <a:latin typeface="Consolas" panose="020B0609020204030204" pitchFamily="49" charset="0"/>
              </a:rPr>
              <a:t> Client;</a:t>
            </a:r>
          </a:p>
        </p:txBody>
      </p:sp>
      <p:pic>
        <p:nvPicPr>
          <p:cNvPr id="8" name="Content Placeholder 5">
            <a:extLst>
              <a:ext uri="{FF2B5EF4-FFF2-40B4-BE49-F238E27FC236}">
                <a16:creationId xmlns:a16="http://schemas.microsoft.com/office/drawing/2014/main" id="{EE2BEC3B-9A98-423C-997B-79AD0EED7DEC}"/>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70837" y="0"/>
            <a:ext cx="1096963" cy="1096963"/>
          </a:xfrm>
          <a:prstGeom prst="rect">
            <a:avLst/>
          </a:prstGeom>
        </p:spPr>
      </p:pic>
    </p:spTree>
    <p:extLst>
      <p:ext uri="{BB962C8B-B14F-4D97-AF65-F5344CB8AC3E}">
        <p14:creationId xmlns:p14="http://schemas.microsoft.com/office/powerpoint/2010/main" val="9155203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754CD-D33C-4610-8A1A-C3D986680229}"/>
              </a:ext>
            </a:extLst>
          </p:cNvPr>
          <p:cNvSpPr>
            <a:spLocks noGrp="1"/>
          </p:cNvSpPr>
          <p:nvPr>
            <p:ph type="title"/>
          </p:nvPr>
        </p:nvSpPr>
        <p:spPr/>
        <p:txBody>
          <a:bodyPr>
            <a:normAutofit fontScale="90000"/>
          </a:bodyPr>
          <a:lstStyle/>
          <a:p>
            <a:r>
              <a:rPr lang="en-US" dirty="0"/>
              <a:t>Generalizing the Package: Allow Several Queues (1)</a:t>
            </a:r>
          </a:p>
        </p:txBody>
      </p:sp>
      <p:sp>
        <p:nvSpPr>
          <p:cNvPr id="3" name="Content Placeholder 2">
            <a:extLst>
              <a:ext uri="{FF2B5EF4-FFF2-40B4-BE49-F238E27FC236}">
                <a16:creationId xmlns:a16="http://schemas.microsoft.com/office/drawing/2014/main" id="{CB6FCFED-F303-4178-AA79-8F8015347318}"/>
              </a:ext>
            </a:extLst>
          </p:cNvPr>
          <p:cNvSpPr>
            <a:spLocks noGrp="1"/>
          </p:cNvSpPr>
          <p:nvPr>
            <p:ph idx="1"/>
          </p:nvPr>
        </p:nvSpPr>
        <p:spPr/>
        <p:txBody>
          <a:bodyPr/>
          <a:lstStyle/>
          <a:p>
            <a:pPr eaLnBrk="1" hangingPunct="1"/>
            <a:r>
              <a:rPr lang="en-US" altLang="en-US" dirty="0"/>
              <a:t>Copy the source code for the package, and edit the result to change the package name?</a:t>
            </a:r>
          </a:p>
          <a:p>
            <a:pPr lvl="1" eaLnBrk="1" hangingPunct="1"/>
            <a:r>
              <a:rPr lang="en-US" altLang="en-US" i="1" dirty="0"/>
              <a:t>Yecch </a:t>
            </a:r>
            <a:r>
              <a:rPr lang="en-US" altLang="en-US" i="1" dirty="0" err="1"/>
              <a:t>ptuui</a:t>
            </a:r>
            <a:r>
              <a:rPr lang="en-US" altLang="en-US" i="1" dirty="0"/>
              <a:t>!</a:t>
            </a:r>
            <a:r>
              <a:rPr lang="en-US" altLang="en-US" dirty="0"/>
              <a:t>  If we modify the original package, we must remember to make the same changes in the copy</a:t>
            </a:r>
          </a:p>
          <a:p>
            <a:pPr eaLnBrk="1" hangingPunct="1"/>
            <a:r>
              <a:rPr lang="en-US" altLang="en-US" dirty="0"/>
              <a:t>Make the package generic?</a:t>
            </a:r>
          </a:p>
          <a:p>
            <a:pPr lvl="1" eaLnBrk="1" hangingPunct="1"/>
            <a:r>
              <a:rPr lang="en-US" altLang="en-US" dirty="0"/>
              <a:t>Reasonable, but we haven't covered generics yet </a:t>
            </a:r>
            <a:r>
              <a:rPr lang="en-US" altLang="en-US" dirty="0">
                <a:sym typeface="Wingdings" panose="05000000000000000000" pitchFamily="2" charset="2"/>
              </a:rPr>
              <a:t></a:t>
            </a:r>
            <a:endParaRPr lang="en-US" altLang="en-US" dirty="0"/>
          </a:p>
          <a:p>
            <a:pPr lvl="1" eaLnBrk="1" hangingPunct="1"/>
            <a:r>
              <a:rPr lang="en-US" altLang="en-US" dirty="0"/>
              <a:t>It is tedious to operate on several objects</a:t>
            </a:r>
          </a:p>
          <a:p>
            <a:pPr eaLnBrk="1" hangingPunct="1"/>
            <a:r>
              <a:rPr lang="en-US" altLang="en-US" dirty="0"/>
              <a:t>Define an “exposed” type in the package specification?</a:t>
            </a:r>
          </a:p>
          <a:p>
            <a:pPr lvl="1" eaLnBrk="1" hangingPunct="1"/>
            <a:r>
              <a:rPr lang="en-US" altLang="en-US" dirty="0"/>
              <a:t>Declare a type, instead of an object, for the queue</a:t>
            </a:r>
          </a:p>
          <a:p>
            <a:pPr lvl="1" eaLnBrk="1" hangingPunct="1"/>
            <a:r>
              <a:rPr lang="en-US" altLang="en-US" dirty="0"/>
              <a:t>But clients can exploit the representation</a:t>
            </a:r>
          </a:p>
          <a:p>
            <a:pPr lvl="2" eaLnBrk="1" hangingPunct="1"/>
            <a:r>
              <a:rPr lang="en-US" altLang="en-US" dirty="0"/>
              <a:t>Changing representation </a:t>
            </a:r>
            <a:r>
              <a:rPr lang="en-US" altLang="en-US" dirty="0">
                <a:sym typeface="Wingdings" panose="05000000000000000000" pitchFamily="2" charset="2"/>
              </a:rPr>
              <a:t></a:t>
            </a:r>
            <a:r>
              <a:rPr lang="en-US" altLang="en-US" dirty="0"/>
              <a:t> clients may need to modify source code</a:t>
            </a:r>
          </a:p>
          <a:p>
            <a:pPr lvl="2" eaLnBrk="1" hangingPunct="1"/>
            <a:r>
              <a:rPr lang="en-US" altLang="en-US" dirty="0"/>
              <a:t>Clients can corrupt the data structure / violate properties that the operations are supposed to enforce</a:t>
            </a:r>
          </a:p>
        </p:txBody>
      </p:sp>
      <p:sp>
        <p:nvSpPr>
          <p:cNvPr id="4" name="Slide Number Placeholder 3">
            <a:extLst>
              <a:ext uri="{FF2B5EF4-FFF2-40B4-BE49-F238E27FC236}">
                <a16:creationId xmlns:a16="http://schemas.microsoft.com/office/drawing/2014/main" id="{675F0EE5-C569-4BF3-B240-5B34CCB46B4A}"/>
              </a:ext>
            </a:extLst>
          </p:cNvPr>
          <p:cNvSpPr>
            <a:spLocks noGrp="1"/>
          </p:cNvSpPr>
          <p:nvPr>
            <p:ph type="sldNum" sz="quarter" idx="12"/>
          </p:nvPr>
        </p:nvSpPr>
        <p:spPr/>
        <p:txBody>
          <a:bodyPr/>
          <a:lstStyle/>
          <a:p>
            <a:pPr>
              <a:defRPr/>
            </a:pPr>
            <a:fld id="{0E2ECCEA-E2CD-49A1-A9F1-1E7E4CC53232}" type="slidenum">
              <a:rPr lang="en-US" smtClean="0"/>
              <a:pPr>
                <a:defRPr/>
              </a:pPr>
              <a:t>21</a:t>
            </a:fld>
            <a:endParaRPr lang="en-US"/>
          </a:p>
        </p:txBody>
      </p:sp>
      <p:pic>
        <p:nvPicPr>
          <p:cNvPr id="5" name="Picture 4">
            <a:extLst>
              <a:ext uri="{FF2B5EF4-FFF2-40B4-BE49-F238E27FC236}">
                <a16:creationId xmlns:a16="http://schemas.microsoft.com/office/drawing/2014/main" id="{F81A8D66-91D9-4515-8A25-5533CF32DF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67762" y="1981200"/>
            <a:ext cx="590438" cy="590192"/>
          </a:xfrm>
          <a:prstGeom prst="rect">
            <a:avLst/>
          </a:prstGeom>
        </p:spPr>
      </p:pic>
      <p:pic>
        <p:nvPicPr>
          <p:cNvPr id="7" name="Picture 6">
            <a:extLst>
              <a:ext uri="{FF2B5EF4-FFF2-40B4-BE49-F238E27FC236}">
                <a16:creationId xmlns:a16="http://schemas.microsoft.com/office/drawing/2014/main" id="{791166B2-E68F-46F8-A2E0-E18D793B7F8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8762" y="5124808"/>
            <a:ext cx="590438" cy="590192"/>
          </a:xfrm>
          <a:prstGeom prst="rect">
            <a:avLst/>
          </a:prstGeom>
        </p:spPr>
      </p:pic>
    </p:spTree>
    <p:extLst>
      <p:ext uri="{BB962C8B-B14F-4D97-AF65-F5344CB8AC3E}">
        <p14:creationId xmlns:p14="http://schemas.microsoft.com/office/powerpoint/2010/main" val="34817651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754CD-D33C-4610-8A1A-C3D986680229}"/>
              </a:ext>
            </a:extLst>
          </p:cNvPr>
          <p:cNvSpPr>
            <a:spLocks noGrp="1"/>
          </p:cNvSpPr>
          <p:nvPr>
            <p:ph type="title"/>
          </p:nvPr>
        </p:nvSpPr>
        <p:spPr/>
        <p:txBody>
          <a:bodyPr>
            <a:normAutofit fontScale="90000"/>
          </a:bodyPr>
          <a:lstStyle/>
          <a:p>
            <a:r>
              <a:rPr lang="en-US" dirty="0"/>
              <a:t>Generalizing the Package: Allow Several Queues (2)</a:t>
            </a:r>
          </a:p>
        </p:txBody>
      </p:sp>
      <p:sp>
        <p:nvSpPr>
          <p:cNvPr id="3" name="Content Placeholder 2">
            <a:extLst>
              <a:ext uri="{FF2B5EF4-FFF2-40B4-BE49-F238E27FC236}">
                <a16:creationId xmlns:a16="http://schemas.microsoft.com/office/drawing/2014/main" id="{CB6FCFED-F303-4178-AA79-8F8015347318}"/>
              </a:ext>
            </a:extLst>
          </p:cNvPr>
          <p:cNvSpPr>
            <a:spLocks noGrp="1"/>
          </p:cNvSpPr>
          <p:nvPr>
            <p:ph idx="1"/>
          </p:nvPr>
        </p:nvSpPr>
        <p:spPr/>
        <p:txBody>
          <a:bodyPr/>
          <a:lstStyle/>
          <a:p>
            <a:pPr eaLnBrk="1" hangingPunct="1"/>
            <a:r>
              <a:rPr lang="en-US" altLang="en-US" dirty="0"/>
              <a:t>Define the queue type as a </a:t>
            </a:r>
            <a:r>
              <a:rPr lang="en-US" altLang="en-US" i="1" dirty="0">
                <a:highlight>
                  <a:srgbClr val="FFFF00"/>
                </a:highlight>
              </a:rPr>
              <a:t>private type</a:t>
            </a:r>
            <a:r>
              <a:rPr lang="en-US" altLang="en-US" dirty="0"/>
              <a:t> in the package specification</a:t>
            </a:r>
          </a:p>
          <a:p>
            <a:pPr lvl="1" eaLnBrk="1" hangingPunct="1"/>
            <a:r>
              <a:rPr lang="en-US" altLang="en-US" dirty="0"/>
              <a:t>A </a:t>
            </a:r>
            <a:r>
              <a:rPr lang="en-US" altLang="en-US" i="1" dirty="0" err="1"/>
              <a:t>with</a:t>
            </a:r>
            <a:r>
              <a:rPr lang="en-US" altLang="en-US" dirty="0" err="1"/>
              <a:t>ing</a:t>
            </a:r>
            <a:r>
              <a:rPr lang="en-US" altLang="en-US" dirty="0"/>
              <a:t> unit can only process an object of the type through certain operations</a:t>
            </a:r>
          </a:p>
          <a:p>
            <a:pPr lvl="2" eaLnBrk="1" hangingPunct="1"/>
            <a:r>
              <a:rPr lang="en-US" altLang="en-US" dirty="0"/>
              <a:t>Subprograms declared in the same visible part</a:t>
            </a:r>
          </a:p>
          <a:p>
            <a:pPr lvl="2" eaLnBrk="1" hangingPunct="1"/>
            <a:r>
              <a:rPr lang="en-US" altLang="en-US" dirty="0"/>
              <a:t>“</a:t>
            </a:r>
            <a:r>
              <a:rPr lang="en-US" altLang="en-US" dirty="0">
                <a:latin typeface="Lucida Sans Typewriter" panose="020B0509030504030204" pitchFamily="49" charset="0"/>
              </a:rPr>
              <a:t>:=</a:t>
            </a:r>
            <a:r>
              <a:rPr lang="en-US" altLang="en-US" dirty="0"/>
              <a:t>”, “</a:t>
            </a:r>
            <a:r>
              <a:rPr lang="en-US" altLang="en-US" dirty="0">
                <a:latin typeface="Lucida Sans Typewriter" panose="020B0509030504030204" pitchFamily="49" charset="0"/>
              </a:rPr>
              <a:t>=</a:t>
            </a:r>
            <a:r>
              <a:rPr lang="en-US" altLang="en-US" dirty="0"/>
              <a:t>”, and “</a:t>
            </a:r>
            <a:r>
              <a:rPr lang="en-US" altLang="en-US" dirty="0">
                <a:latin typeface="Lucida Sans Typewriter" panose="020B0509030504030204" pitchFamily="49" charset="0"/>
              </a:rPr>
              <a:t>/=</a:t>
            </a:r>
            <a:r>
              <a:rPr lang="en-US" altLang="en-US" dirty="0"/>
              <a:t>”</a:t>
            </a:r>
          </a:p>
          <a:p>
            <a:pPr lvl="2" eaLnBrk="1" hangingPunct="1"/>
            <a:r>
              <a:rPr lang="en-US" altLang="en-US" dirty="0"/>
              <a:t>A </a:t>
            </a:r>
            <a:r>
              <a:rPr lang="en-US" altLang="en-US" i="1" dirty="0" err="1"/>
              <a:t>with</a:t>
            </a:r>
            <a:r>
              <a:rPr lang="en-US" altLang="en-US" dirty="0" err="1"/>
              <a:t>ing</a:t>
            </a:r>
            <a:r>
              <a:rPr lang="en-US" altLang="en-US" dirty="0"/>
              <a:t> unit cannot see the full declaration and thus cannot corrupt the data structure</a:t>
            </a:r>
          </a:p>
          <a:p>
            <a:pPr lvl="1" eaLnBrk="1" hangingPunct="1"/>
            <a:r>
              <a:rPr lang="en-US" altLang="en-US" dirty="0"/>
              <a:t>Full declaration appears in the private part of the package specification</a:t>
            </a:r>
          </a:p>
          <a:p>
            <a:pPr lvl="2" eaLnBrk="1" hangingPunct="1"/>
            <a:r>
              <a:rPr lang="en-US" altLang="en-US" dirty="0"/>
              <a:t>A change to the representation of the type is localized to the defining package (and its children)</a:t>
            </a:r>
          </a:p>
          <a:p>
            <a:pPr lvl="3" eaLnBrk="1" hangingPunct="1"/>
            <a:r>
              <a:rPr lang="en-US" altLang="en-US" dirty="0"/>
              <a:t>Clients must be recompiled but do not need to be changed</a:t>
            </a:r>
          </a:p>
          <a:p>
            <a:endParaRPr lang="en-US" dirty="0"/>
          </a:p>
        </p:txBody>
      </p:sp>
      <p:sp>
        <p:nvSpPr>
          <p:cNvPr id="4" name="Slide Number Placeholder 3">
            <a:extLst>
              <a:ext uri="{FF2B5EF4-FFF2-40B4-BE49-F238E27FC236}">
                <a16:creationId xmlns:a16="http://schemas.microsoft.com/office/drawing/2014/main" id="{675F0EE5-C569-4BF3-B240-5B34CCB46B4A}"/>
              </a:ext>
            </a:extLst>
          </p:cNvPr>
          <p:cNvSpPr>
            <a:spLocks noGrp="1"/>
          </p:cNvSpPr>
          <p:nvPr>
            <p:ph type="sldNum" sz="quarter" idx="12"/>
          </p:nvPr>
        </p:nvSpPr>
        <p:spPr/>
        <p:txBody>
          <a:bodyPr/>
          <a:lstStyle/>
          <a:p>
            <a:pPr>
              <a:defRPr/>
            </a:pPr>
            <a:fld id="{0E2ECCEA-E2CD-49A1-A9F1-1E7E4CC53232}" type="slidenum">
              <a:rPr lang="en-US" smtClean="0"/>
              <a:pPr>
                <a:defRPr/>
              </a:pPr>
              <a:t>22</a:t>
            </a:fld>
            <a:endParaRPr lang="en-US"/>
          </a:p>
        </p:txBody>
      </p:sp>
      <p:pic>
        <p:nvPicPr>
          <p:cNvPr id="5" name="Picture 4">
            <a:extLst>
              <a:ext uri="{FF2B5EF4-FFF2-40B4-BE49-F238E27FC236}">
                <a16:creationId xmlns:a16="http://schemas.microsoft.com/office/drawing/2014/main" id="{4944C8BC-5D02-4B39-BE12-663DEEEEF7C8}"/>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830257" y="4410446"/>
            <a:ext cx="1008943" cy="847354"/>
          </a:xfrm>
          <a:prstGeom prst="rect">
            <a:avLst/>
          </a:prstGeom>
        </p:spPr>
      </p:pic>
      <p:pic>
        <p:nvPicPr>
          <p:cNvPr id="6" name="Picture 5">
            <a:extLst>
              <a:ext uri="{FF2B5EF4-FFF2-40B4-BE49-F238E27FC236}">
                <a16:creationId xmlns:a16="http://schemas.microsoft.com/office/drawing/2014/main" id="{5A08A968-43ED-4E61-AEA8-E8DA95F97AC8}"/>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772400" y="3124200"/>
            <a:ext cx="1008943" cy="847354"/>
          </a:xfrm>
          <a:prstGeom prst="rect">
            <a:avLst/>
          </a:prstGeom>
        </p:spPr>
      </p:pic>
    </p:spTree>
    <p:extLst>
      <p:ext uri="{BB962C8B-B14F-4D97-AF65-F5344CB8AC3E}">
        <p14:creationId xmlns:p14="http://schemas.microsoft.com/office/powerpoint/2010/main" val="4721367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70D19-1CC7-4EB7-BBEA-59E34AB095E9}"/>
              </a:ext>
            </a:extLst>
          </p:cNvPr>
          <p:cNvSpPr>
            <a:spLocks noGrp="1"/>
          </p:cNvSpPr>
          <p:nvPr>
            <p:ph type="title"/>
          </p:nvPr>
        </p:nvSpPr>
        <p:spPr/>
        <p:txBody>
          <a:bodyPr/>
          <a:lstStyle/>
          <a:p>
            <a:r>
              <a:rPr lang="en-US" dirty="0"/>
              <a:t>FIFO Queue Package / Exposed Type</a:t>
            </a:r>
          </a:p>
        </p:txBody>
      </p:sp>
      <p:sp>
        <p:nvSpPr>
          <p:cNvPr id="4" name="Slide Number Placeholder 3">
            <a:extLst>
              <a:ext uri="{FF2B5EF4-FFF2-40B4-BE49-F238E27FC236}">
                <a16:creationId xmlns:a16="http://schemas.microsoft.com/office/drawing/2014/main" id="{A8B4C25C-7B7B-4308-A671-3BE2A5FF4A8D}"/>
              </a:ext>
            </a:extLst>
          </p:cNvPr>
          <p:cNvSpPr>
            <a:spLocks noGrp="1"/>
          </p:cNvSpPr>
          <p:nvPr>
            <p:ph type="sldNum" sz="quarter" idx="12"/>
          </p:nvPr>
        </p:nvSpPr>
        <p:spPr/>
        <p:txBody>
          <a:bodyPr/>
          <a:lstStyle/>
          <a:p>
            <a:pPr>
              <a:defRPr/>
            </a:pPr>
            <a:fld id="{0E2ECCEA-E2CD-49A1-A9F1-1E7E4CC53232}" type="slidenum">
              <a:rPr lang="en-US" smtClean="0"/>
              <a:pPr>
                <a:defRPr/>
              </a:pPr>
              <a:t>23</a:t>
            </a:fld>
            <a:endParaRPr lang="en-US"/>
          </a:p>
        </p:txBody>
      </p:sp>
      <p:sp>
        <p:nvSpPr>
          <p:cNvPr id="5" name="Text Box 5">
            <a:extLst>
              <a:ext uri="{FF2B5EF4-FFF2-40B4-BE49-F238E27FC236}">
                <a16:creationId xmlns:a16="http://schemas.microsoft.com/office/drawing/2014/main" id="{2BF808D1-E4CB-4DBB-97E5-787417E51A25}"/>
              </a:ext>
            </a:extLst>
          </p:cNvPr>
          <p:cNvSpPr txBox="1">
            <a:spLocks noChangeArrowheads="1"/>
          </p:cNvSpPr>
          <p:nvPr/>
        </p:nvSpPr>
        <p:spPr bwMode="auto">
          <a:xfrm>
            <a:off x="76200" y="1146175"/>
            <a:ext cx="4387740" cy="892552"/>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 </a:t>
            </a:r>
            <a:r>
              <a:rPr lang="en-US" altLang="en-US" sz="1300" b="0" dirty="0">
                <a:solidFill>
                  <a:srgbClr val="0066FF"/>
                </a:solidFill>
                <a:latin typeface="Consolas" panose="020B0609020204030204" pitchFamily="49" charset="0"/>
              </a:rPr>
              <a:t>Parameters</a:t>
            </a:r>
            <a:r>
              <a:rPr lang="en-US" altLang="en-US" sz="1300" dirty="0">
                <a:solidFill>
                  <a:srgbClr val="0066FF"/>
                </a:solidFill>
                <a:latin typeface="Consolas" panose="020B0609020204030204" pitchFamily="49" charset="0"/>
              </a:rPr>
              <a:t> is</a:t>
            </a:r>
          </a:p>
          <a:p>
            <a:r>
              <a:rPr lang="en-US" altLang="en-US" sz="130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Max_Size</a:t>
            </a:r>
            <a:r>
              <a:rPr lang="en-US" altLang="en-US" sz="1300" b="0" dirty="0">
                <a:solidFill>
                  <a:srgbClr val="0066FF"/>
                </a:solidFill>
                <a:latin typeface="Consolas" panose="020B0609020204030204" pitchFamily="49" charset="0"/>
              </a:rPr>
              <a:t> : </a:t>
            </a:r>
            <a:r>
              <a:rPr lang="en-US" altLang="en-US" sz="1300" dirty="0">
                <a:solidFill>
                  <a:srgbClr val="0066FF"/>
                </a:solidFill>
                <a:latin typeface="Consolas" panose="020B0609020204030204" pitchFamily="49" charset="0"/>
              </a:rPr>
              <a:t>constant Integer</a:t>
            </a:r>
            <a:r>
              <a:rPr lang="en-US" altLang="en-US" sz="1300" b="0" dirty="0">
                <a:solidFill>
                  <a:srgbClr val="0066FF"/>
                </a:solidFill>
                <a:latin typeface="Consolas" panose="020B0609020204030204" pitchFamily="49" charset="0"/>
              </a:rPr>
              <a:t> := 10;         </a:t>
            </a:r>
          </a:p>
          <a:p>
            <a:r>
              <a:rPr lang="en-US" altLang="en-US" sz="1300" dirty="0">
                <a:solidFill>
                  <a:srgbClr val="0066FF"/>
                </a:solidFill>
                <a:latin typeface="Consolas" panose="020B0609020204030204" pitchFamily="49" charset="0"/>
              </a:rPr>
              <a:t>   subtype </a:t>
            </a:r>
            <a:r>
              <a:rPr lang="en-US" altLang="en-US" sz="1300" b="0" dirty="0" err="1">
                <a:solidFill>
                  <a:srgbClr val="0066FF"/>
                </a:solidFill>
                <a:latin typeface="Consolas" panose="020B0609020204030204" pitchFamily="49" charset="0"/>
              </a:rPr>
              <a:t>Element_Type</a:t>
            </a:r>
            <a:r>
              <a:rPr lang="en-US" altLang="en-US" sz="1300" dirty="0">
                <a:solidFill>
                  <a:srgbClr val="0066FF"/>
                </a:solidFill>
                <a:latin typeface="Consolas" panose="020B0609020204030204" pitchFamily="49" charset="0"/>
              </a:rPr>
              <a:t> is </a:t>
            </a:r>
            <a:r>
              <a:rPr lang="en-US" altLang="en-US" sz="1300" b="0" dirty="0">
                <a:solidFill>
                  <a:srgbClr val="0066FF"/>
                </a:solidFill>
                <a:latin typeface="Consolas" panose="020B0609020204030204" pitchFamily="49" charset="0"/>
              </a:rPr>
              <a:t>Integer;</a:t>
            </a:r>
          </a:p>
          <a:p>
            <a:r>
              <a:rPr lang="en-US" altLang="en-US" sz="1300" dirty="0">
                <a:solidFill>
                  <a:srgbClr val="0066FF"/>
                </a:solidFill>
                <a:latin typeface="Consolas" panose="020B0609020204030204" pitchFamily="49" charset="0"/>
              </a:rPr>
              <a:t>end </a:t>
            </a:r>
            <a:r>
              <a:rPr lang="en-US" altLang="en-US" sz="1300" b="0" dirty="0">
                <a:solidFill>
                  <a:srgbClr val="0066FF"/>
                </a:solidFill>
                <a:latin typeface="Consolas" panose="020B0609020204030204" pitchFamily="49" charset="0"/>
              </a:rPr>
              <a:t>Parameters;</a:t>
            </a:r>
            <a:endParaRPr lang="en-US" altLang="en-US" sz="1300" dirty="0">
              <a:solidFill>
                <a:srgbClr val="0066FF"/>
              </a:solidFill>
              <a:latin typeface="Consolas" panose="020B0609020204030204" pitchFamily="49" charset="0"/>
            </a:endParaRPr>
          </a:p>
        </p:txBody>
      </p:sp>
      <p:sp>
        <p:nvSpPr>
          <p:cNvPr id="6" name="Text Box 6">
            <a:extLst>
              <a:ext uri="{FF2B5EF4-FFF2-40B4-BE49-F238E27FC236}">
                <a16:creationId xmlns:a16="http://schemas.microsoft.com/office/drawing/2014/main" id="{0CAB4F2D-72C1-4BEA-822D-3F983F41C879}"/>
              </a:ext>
            </a:extLst>
          </p:cNvPr>
          <p:cNvSpPr txBox="1">
            <a:spLocks noChangeArrowheads="1"/>
          </p:cNvSpPr>
          <p:nvPr/>
        </p:nvSpPr>
        <p:spPr bwMode="auto">
          <a:xfrm>
            <a:off x="4572000" y="1143000"/>
            <a:ext cx="4479111" cy="4293483"/>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 body</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Insert(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in</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begin</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Q.Last</a:t>
            </a:r>
            <a:r>
              <a:rPr lang="en-US" altLang="en-US" sz="1300" b="0" dirty="0">
                <a:solidFill>
                  <a:srgbClr val="0066FF"/>
                </a:solidFill>
                <a:latin typeface="Consolas" panose="020B0609020204030204" pitchFamily="49" charset="0"/>
              </a:rPr>
              <a:t>         := Q.Last+1;</a:t>
            </a:r>
          </a:p>
          <a:p>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Q.Data</a:t>
            </a:r>
            <a:r>
              <a:rPr lang="en-US" altLang="en-US" sz="1300" b="0" dirty="0">
                <a:solidFill>
                  <a:srgbClr val="0066FF"/>
                </a:solidFill>
                <a:latin typeface="Consolas" panose="020B0609020204030204" pitchFamily="49" charset="0"/>
              </a:rPr>
              <a:t>(</a:t>
            </a:r>
            <a:r>
              <a:rPr lang="en-US" altLang="en-US" sz="1300" b="0" dirty="0" err="1">
                <a:solidFill>
                  <a:srgbClr val="0066FF"/>
                </a:solidFill>
                <a:latin typeface="Consolas" panose="020B0609020204030204" pitchFamily="49" charset="0"/>
              </a:rPr>
              <a:t>Q.Last</a:t>
            </a:r>
            <a:r>
              <a:rPr lang="en-US" altLang="en-US" sz="1300" b="0" dirty="0">
                <a:solidFill>
                  <a:srgbClr val="0066FF"/>
                </a:solidFill>
                <a:latin typeface="Consolas" panose="020B0609020204030204" pitchFamily="49" charset="0"/>
              </a:rPr>
              <a:t>) := Item;</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 </a:t>
            </a:r>
            <a:r>
              <a:rPr lang="en-US" altLang="en-US" sz="1300" b="0" dirty="0">
                <a:solidFill>
                  <a:srgbClr val="0066FF"/>
                </a:solidFill>
                <a:latin typeface="Consolas" panose="020B0609020204030204" pitchFamily="49" charset="0"/>
              </a:rPr>
              <a:t>Insert;</a:t>
            </a:r>
          </a:p>
          <a:p>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procedure</a:t>
            </a:r>
            <a:r>
              <a:rPr lang="en-US" altLang="en-US" sz="1300" b="0" dirty="0">
                <a:solidFill>
                  <a:srgbClr val="0066FF"/>
                </a:solidFill>
                <a:latin typeface="Consolas" panose="020B0609020204030204" pitchFamily="49" charset="0"/>
              </a:rPr>
              <a:t> Remove(Q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 </a:t>
            </a:r>
            <a:r>
              <a:rPr lang="en-US" altLang="en-US" sz="1300" dirty="0">
                <a:solidFill>
                  <a:srgbClr val="0066FF"/>
                </a:solidFill>
                <a:latin typeface="Consolas" panose="020B0609020204030204" pitchFamily="49" charset="0"/>
              </a:rPr>
              <a:t>is</a:t>
            </a:r>
          </a:p>
          <a:p>
            <a:r>
              <a:rPr lang="en-US" altLang="en-US" sz="1300" dirty="0">
                <a:solidFill>
                  <a:srgbClr val="0066FF"/>
                </a:solidFill>
                <a:latin typeface="Consolas" panose="020B0609020204030204" pitchFamily="49" charset="0"/>
              </a:rPr>
              <a:t>  begin</a:t>
            </a:r>
          </a:p>
          <a:p>
            <a:r>
              <a:rPr lang="en-US" altLang="en-US" sz="1300" dirty="0">
                <a:solidFill>
                  <a:srgbClr val="0066FF"/>
                </a:solidFill>
                <a:latin typeface="Consolas" panose="020B0609020204030204" pitchFamily="49" charset="0"/>
              </a:rPr>
              <a:t>    if </a:t>
            </a:r>
            <a:r>
              <a:rPr lang="en-US" altLang="en-US" sz="1300" b="0" dirty="0" err="1">
                <a:solidFill>
                  <a:srgbClr val="0066FF"/>
                </a:solidFill>
                <a:latin typeface="Consolas" panose="020B0609020204030204" pitchFamily="49" charset="0"/>
              </a:rPr>
              <a:t>Q.Last</a:t>
            </a:r>
            <a:r>
              <a:rPr lang="en-US" altLang="en-US" sz="1300" b="0" dirty="0">
                <a:solidFill>
                  <a:srgbClr val="0066FF"/>
                </a:solidFill>
                <a:latin typeface="Consolas" panose="020B0609020204030204" pitchFamily="49" charset="0"/>
              </a:rPr>
              <a:t>&gt;0</a:t>
            </a:r>
            <a:r>
              <a:rPr lang="en-US" altLang="en-US" sz="1300" dirty="0">
                <a:solidFill>
                  <a:srgbClr val="0066FF"/>
                </a:solidFill>
                <a:latin typeface="Consolas" panose="020B0609020204030204" pitchFamily="49" charset="0"/>
              </a:rPr>
              <a:t> then</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Item                := </a:t>
            </a:r>
            <a:r>
              <a:rPr lang="en-US" altLang="en-US" sz="1300" b="0" dirty="0" err="1">
                <a:solidFill>
                  <a:srgbClr val="0066FF"/>
                </a:solidFill>
                <a:latin typeface="Consolas" panose="020B0609020204030204" pitchFamily="49" charset="0"/>
              </a:rPr>
              <a:t>Q.Data</a:t>
            </a:r>
            <a:r>
              <a:rPr lang="en-US" altLang="en-US" sz="1300" b="0" dirty="0">
                <a:solidFill>
                  <a:srgbClr val="0066FF"/>
                </a:solidFill>
                <a:latin typeface="Consolas" panose="020B0609020204030204" pitchFamily="49" charset="0"/>
              </a:rPr>
              <a:t>(1);</a:t>
            </a:r>
          </a:p>
          <a:p>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Q.Data</a:t>
            </a:r>
            <a:r>
              <a:rPr lang="en-US" altLang="en-US" sz="1300" b="0" dirty="0">
                <a:solidFill>
                  <a:srgbClr val="0066FF"/>
                </a:solidFill>
                <a:latin typeface="Consolas" panose="020B0609020204030204" pitchFamily="49" charset="0"/>
              </a:rPr>
              <a:t>(1..Q.Last-1) := </a:t>
            </a:r>
            <a:r>
              <a:rPr lang="en-US" altLang="en-US" sz="1300" b="0" dirty="0" err="1">
                <a:solidFill>
                  <a:srgbClr val="0066FF"/>
                </a:solidFill>
                <a:latin typeface="Consolas" panose="020B0609020204030204" pitchFamily="49" charset="0"/>
              </a:rPr>
              <a:t>Q.Data</a:t>
            </a:r>
            <a:r>
              <a:rPr lang="en-US" altLang="en-US" sz="1300" b="0" dirty="0">
                <a:solidFill>
                  <a:srgbClr val="0066FF"/>
                </a:solidFill>
                <a:latin typeface="Consolas" panose="020B0609020204030204" pitchFamily="49" charset="0"/>
              </a:rPr>
              <a:t>(2..Q.Last);</a:t>
            </a:r>
          </a:p>
          <a:p>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Q.Last</a:t>
            </a:r>
            <a:r>
              <a:rPr lang="en-US" altLang="en-US" sz="1300" b="0" dirty="0">
                <a:solidFill>
                  <a:srgbClr val="0066FF"/>
                </a:solidFill>
                <a:latin typeface="Consolas" panose="020B0609020204030204" pitchFamily="49" charset="0"/>
              </a:rPr>
              <a:t>              := Q.Last-1;</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else</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raise</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Constraint_Error</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 if</a:t>
            </a:r>
            <a:r>
              <a:rPr lang="en-US" altLang="en-US" sz="1300" b="0" dirty="0">
                <a:solidFill>
                  <a:srgbClr val="0066FF"/>
                </a:solidFill>
                <a:latin typeface="Consolas" panose="020B0609020204030204" pitchFamily="49" charset="0"/>
              </a:rPr>
              <a:t>;</a:t>
            </a:r>
          </a:p>
          <a:p>
            <a:r>
              <a:rPr lang="en-US" altLang="en-US" sz="1300" dirty="0">
                <a:solidFill>
                  <a:srgbClr val="0066FF"/>
                </a:solidFill>
                <a:latin typeface="Consolas" panose="020B0609020204030204" pitchFamily="49" charset="0"/>
              </a:rPr>
              <a:t>  end </a:t>
            </a:r>
            <a:r>
              <a:rPr lang="en-US" altLang="en-US" sz="1300" b="0" dirty="0">
                <a:solidFill>
                  <a:srgbClr val="0066FF"/>
                </a:solidFill>
                <a:latin typeface="Consolas" panose="020B0609020204030204" pitchFamily="49" charset="0"/>
              </a:rPr>
              <a:t>Remove;</a:t>
            </a:r>
            <a:br>
              <a:rPr lang="en-US" altLang="en-US" sz="1300" dirty="0">
                <a:solidFill>
                  <a:srgbClr val="0066FF"/>
                </a:solidFill>
                <a:latin typeface="Consolas" panose="020B0609020204030204" pitchFamily="49" charset="0"/>
              </a:rPr>
            </a:b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a:t>
            </a:r>
          </a:p>
        </p:txBody>
      </p:sp>
      <p:sp>
        <p:nvSpPr>
          <p:cNvPr id="7" name="Text Box 7">
            <a:extLst>
              <a:ext uri="{FF2B5EF4-FFF2-40B4-BE49-F238E27FC236}">
                <a16:creationId xmlns:a16="http://schemas.microsoft.com/office/drawing/2014/main" id="{DEBC4605-C1A0-48D8-B9C7-EDF0D27514BA}"/>
              </a:ext>
            </a:extLst>
          </p:cNvPr>
          <p:cNvSpPr txBox="1">
            <a:spLocks noChangeArrowheads="1"/>
          </p:cNvSpPr>
          <p:nvPr/>
        </p:nvSpPr>
        <p:spPr bwMode="auto">
          <a:xfrm>
            <a:off x="76200" y="2209800"/>
            <a:ext cx="4387740" cy="4293483"/>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Parameters; </a:t>
            </a:r>
            <a:r>
              <a:rPr lang="en-US" altLang="en-US" sz="1300" dirty="0">
                <a:solidFill>
                  <a:srgbClr val="0066FF"/>
                </a:solidFill>
                <a:latin typeface="Consolas" panose="020B0609020204030204" pitchFamily="49" charset="0"/>
              </a:rPr>
              <a:t>use</a:t>
            </a:r>
            <a:r>
              <a:rPr lang="en-US" altLang="en-US" sz="1300" b="0" dirty="0">
                <a:solidFill>
                  <a:srgbClr val="0066FF"/>
                </a:solidFill>
                <a:latin typeface="Consolas" panose="020B0609020204030204" pitchFamily="49" charset="0"/>
              </a:rPr>
              <a:t> Parameters;</a:t>
            </a:r>
          </a:p>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latin typeface="Consolas" panose="020B0609020204030204" pitchFamily="49" charset="0"/>
              </a:rPr>
              <a:t>Element_Array</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br>
              <a:rPr lang="en-US" altLang="en-US" sz="130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    </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array</a:t>
            </a:r>
            <a:r>
              <a:rPr lang="en-US" altLang="en-US" sz="1300" b="0" dirty="0">
                <a:solidFill>
                  <a:srgbClr val="0066FF"/>
                </a:solidFill>
                <a:latin typeface="Consolas" panose="020B0609020204030204" pitchFamily="49" charset="0"/>
              </a:rPr>
              <a:t>(1..Max_Size) </a:t>
            </a:r>
            <a:r>
              <a:rPr lang="en-US" altLang="en-US" sz="1300" dirty="0">
                <a:solidFill>
                  <a:srgbClr val="0066FF"/>
                </a:solidFill>
                <a:latin typeface="Consolas" panose="020B0609020204030204" pitchFamily="49" charset="0"/>
              </a:rPr>
              <a:t>of</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a:t>
            </a:r>
          </a:p>
          <a:p>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latin typeface="Consolas" panose="020B0609020204030204" pitchFamily="49" charset="0"/>
              </a:rPr>
              <a:t>FIFO_Queue</a:t>
            </a:r>
            <a:r>
              <a:rPr lang="en-US" altLang="en-US" sz="1300" dirty="0">
                <a:solidFill>
                  <a:srgbClr val="0066FF"/>
                </a:solidFill>
                <a:latin typeface="Consolas" panose="020B0609020204030204" pitchFamily="49" charset="0"/>
              </a:rPr>
              <a:t> is</a:t>
            </a:r>
          </a:p>
          <a:p>
            <a:r>
              <a:rPr lang="en-US" altLang="en-US" sz="1300" dirty="0">
                <a:solidFill>
                  <a:srgbClr val="0066FF"/>
                </a:solidFill>
                <a:latin typeface="Consolas" panose="020B0609020204030204" pitchFamily="49" charset="0"/>
              </a:rPr>
              <a:t>    record</a:t>
            </a:r>
          </a:p>
          <a:p>
            <a:r>
              <a:rPr lang="en-US" altLang="en-US" sz="1300" b="0" dirty="0">
                <a:solidFill>
                  <a:srgbClr val="0066FF"/>
                </a:solidFill>
                <a:latin typeface="Consolas" panose="020B0609020204030204" pitchFamily="49" charset="0"/>
              </a:rPr>
              <a:t>      Last : Integer </a:t>
            </a:r>
            <a:r>
              <a:rPr lang="en-US" altLang="en-US" sz="1300" dirty="0">
                <a:solidFill>
                  <a:srgbClr val="0066FF"/>
                </a:solidFill>
                <a:latin typeface="Consolas" panose="020B0609020204030204" pitchFamily="49" charset="0"/>
              </a:rPr>
              <a:t>range</a:t>
            </a:r>
            <a:r>
              <a:rPr lang="en-US" altLang="en-US" sz="1300" b="0" dirty="0">
                <a:solidFill>
                  <a:srgbClr val="0066FF"/>
                </a:solidFill>
                <a:latin typeface="Consolas" panose="020B0609020204030204" pitchFamily="49" charset="0"/>
              </a:rPr>
              <a:t> 0..Max_Size := 0;</a:t>
            </a:r>
          </a:p>
          <a:p>
            <a:r>
              <a:rPr lang="en-US" altLang="en-US" sz="1300" dirty="0">
                <a:solidFill>
                  <a:srgbClr val="0066FF"/>
                </a:solidFill>
                <a:latin typeface="Consolas" panose="020B0609020204030204" pitchFamily="49" charset="0"/>
              </a:rPr>
              <a:t>      </a:t>
            </a:r>
            <a:r>
              <a:rPr lang="en-US" altLang="en-US" sz="1300" b="0" dirty="0">
                <a:solidFill>
                  <a:srgbClr val="0066FF"/>
                </a:solidFill>
                <a:latin typeface="Consolas" panose="020B0609020204030204" pitchFamily="49" charset="0"/>
              </a:rPr>
              <a:t>Data : </a:t>
            </a:r>
            <a:r>
              <a:rPr lang="en-US" altLang="en-US" sz="1300" b="0" dirty="0" err="1">
                <a:solidFill>
                  <a:srgbClr val="0066FF"/>
                </a:solidFill>
                <a:latin typeface="Consolas" panose="020B0609020204030204" pitchFamily="49" charset="0"/>
              </a:rPr>
              <a:t>Element_Array</a:t>
            </a:r>
            <a:r>
              <a:rPr lang="en-US" altLang="en-US" sz="1300" b="0" dirty="0">
                <a:solidFill>
                  <a:srgbClr val="0066FF"/>
                </a:solidFill>
                <a:latin typeface="Consolas" panose="020B0609020204030204" pitchFamily="49" charset="0"/>
              </a:rPr>
              <a:t>;</a:t>
            </a:r>
          </a:p>
          <a:p>
            <a:r>
              <a:rPr lang="en-US" altLang="en-US" sz="1300" dirty="0">
                <a:solidFill>
                  <a:srgbClr val="0066FF"/>
                </a:solidFill>
                <a:latin typeface="Consolas" panose="020B0609020204030204" pitchFamily="49" charset="0"/>
              </a:rPr>
              <a:t>    end record</a:t>
            </a:r>
            <a:r>
              <a:rPr lang="en-US" altLang="en-US" sz="1300" b="0" dirty="0">
                <a:solidFill>
                  <a:srgbClr val="0066FF"/>
                </a:solidFill>
                <a:latin typeface="Consolas" panose="020B0609020204030204" pitchFamily="49" charset="0"/>
              </a:rPr>
              <a:t>;</a:t>
            </a:r>
          </a:p>
          <a:p>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Insert</a:t>
            </a:r>
            <a:r>
              <a:rPr lang="en-US" altLang="en-US" sz="1300" b="0" dirty="0">
                <a:solidFill>
                  <a:srgbClr val="0066FF"/>
                </a:solidFill>
                <a:latin typeface="Consolas" panose="020B0609020204030204" pitchFamily="49" charset="0"/>
              </a:rPr>
              <a: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in</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br>
              <a:rPr lang="en-US" altLang="en-US" sz="1300" b="0" dirty="0">
                <a:solidFill>
                  <a:srgbClr val="0066FF"/>
                </a:solidFill>
                <a:latin typeface="Consolas" panose="020B0609020204030204" pitchFamily="49" charset="0"/>
              </a:rPr>
            </a:br>
            <a:r>
              <a:rPr lang="en-US" altLang="en-US" sz="1300" b="0" i="1" dirty="0">
                <a:solidFill>
                  <a:srgbClr val="0066FF"/>
                </a:solidFill>
                <a:latin typeface="Consolas" panose="020B0609020204030204" pitchFamily="49" charset="0"/>
              </a:rPr>
              <a:t>  -- Raise </a:t>
            </a:r>
            <a:r>
              <a:rPr lang="en-US" altLang="en-US" sz="1300" b="0" i="1" dirty="0" err="1">
                <a:solidFill>
                  <a:srgbClr val="0066FF"/>
                </a:solidFill>
                <a:latin typeface="Consolas" panose="020B0609020204030204" pitchFamily="49" charset="0"/>
              </a:rPr>
              <a:t>Constraint_Error</a:t>
            </a:r>
            <a:r>
              <a:rPr lang="en-US" altLang="en-US" sz="1300" b="0" i="1" dirty="0">
                <a:solidFill>
                  <a:srgbClr val="0066FF"/>
                </a:solidFill>
                <a:latin typeface="Consolas" panose="020B0609020204030204" pitchFamily="49" charset="0"/>
              </a:rPr>
              <a:t> if Q full</a:t>
            </a:r>
          </a:p>
          <a:p>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Remove</a:t>
            </a:r>
            <a:r>
              <a:rPr lang="en-US" altLang="en-US" sz="1300" b="0" dirty="0">
                <a:solidFill>
                  <a:srgbClr val="0066FF"/>
                </a:solidFill>
                <a:latin typeface="Consolas" panose="020B0609020204030204" pitchFamily="49" charset="0"/>
              </a:rPr>
              <a: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p>
          <a:p>
            <a:r>
              <a:rPr lang="en-US" altLang="en-US" sz="1300" b="0" i="1" dirty="0">
                <a:solidFill>
                  <a:srgbClr val="0066FF"/>
                </a:solidFill>
                <a:latin typeface="Consolas" panose="020B0609020204030204" pitchFamily="49" charset="0"/>
              </a:rPr>
              <a:t> -- Remove oldest item or else</a:t>
            </a:r>
            <a:br>
              <a:rPr lang="en-US" altLang="en-US" sz="1300" b="0" i="1" dirty="0">
                <a:solidFill>
                  <a:srgbClr val="0066FF"/>
                </a:solidFill>
                <a:latin typeface="Consolas" panose="020B0609020204030204" pitchFamily="49" charset="0"/>
              </a:rPr>
            </a:br>
            <a:r>
              <a:rPr lang="en-US" altLang="en-US" sz="1300" b="0" i="1" dirty="0">
                <a:solidFill>
                  <a:srgbClr val="0066FF"/>
                </a:solidFill>
                <a:latin typeface="Consolas" panose="020B0609020204030204" pitchFamily="49" charset="0"/>
              </a:rPr>
              <a:t> -- Raise </a:t>
            </a:r>
            <a:r>
              <a:rPr lang="en-US" altLang="en-US" sz="1300" b="0" i="1" dirty="0" err="1">
                <a:solidFill>
                  <a:srgbClr val="0066FF"/>
                </a:solidFill>
                <a:latin typeface="Consolas" panose="020B0609020204030204" pitchFamily="49" charset="0"/>
              </a:rPr>
              <a:t>Constraint_Error</a:t>
            </a:r>
            <a:r>
              <a:rPr lang="en-US" altLang="en-US" sz="1300" b="0" i="1" dirty="0">
                <a:solidFill>
                  <a:srgbClr val="0066FF"/>
                </a:solidFill>
                <a:latin typeface="Consolas" panose="020B0609020204030204" pitchFamily="49" charset="0"/>
              </a:rPr>
              <a:t> if Q empty</a:t>
            </a:r>
            <a:endParaRPr lang="en-US" altLang="en-US" sz="1300" b="0" dirty="0">
              <a:solidFill>
                <a:srgbClr val="0066FF"/>
              </a:solidFill>
              <a:latin typeface="Consolas" panose="020B0609020204030204" pitchFamily="49" charset="0"/>
            </a:endParaRPr>
          </a:p>
          <a:p>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a:t>
            </a:r>
          </a:p>
        </p:txBody>
      </p:sp>
      <p:sp>
        <p:nvSpPr>
          <p:cNvPr id="8" name="Text Box 10">
            <a:extLst>
              <a:ext uri="{FF2B5EF4-FFF2-40B4-BE49-F238E27FC236}">
                <a16:creationId xmlns:a16="http://schemas.microsoft.com/office/drawing/2014/main" id="{6EFA874F-0AB1-4825-BB11-FD3453209E14}"/>
              </a:ext>
            </a:extLst>
          </p:cNvPr>
          <p:cNvSpPr txBox="1">
            <a:spLocks noChangeArrowheads="1"/>
          </p:cNvSpPr>
          <p:nvPr/>
        </p:nvSpPr>
        <p:spPr bwMode="auto">
          <a:xfrm>
            <a:off x="4724400" y="5651500"/>
            <a:ext cx="237172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b="0" dirty="0">
                <a:solidFill>
                  <a:srgbClr val="3366FF"/>
                </a:solidFill>
                <a:latin typeface="Verdana" panose="020B0604030504040204" pitchFamily="34" charset="0"/>
              </a:rPr>
              <a:t>Critique</a:t>
            </a:r>
          </a:p>
          <a:p>
            <a:pPr>
              <a:buFontTx/>
              <a:buChar char="•"/>
            </a:pPr>
            <a:r>
              <a:rPr lang="en-US" altLang="en-US" sz="1600" b="0" dirty="0">
                <a:solidFill>
                  <a:srgbClr val="00B050"/>
                </a:solidFill>
                <a:latin typeface="Verdana" panose="020B0604030504040204" pitchFamily="34" charset="0"/>
              </a:rPr>
              <a:t> Good reuse</a:t>
            </a:r>
          </a:p>
          <a:p>
            <a:pPr>
              <a:buFontTx/>
              <a:buChar char="•"/>
            </a:pPr>
            <a:r>
              <a:rPr lang="en-US" altLang="en-US" sz="1600" b="0" dirty="0">
                <a:solidFill>
                  <a:srgbClr val="FF0000"/>
                </a:solidFill>
                <a:latin typeface="Verdana" panose="020B0604030504040204" pitchFamily="34" charset="0"/>
              </a:rPr>
              <a:t> Poor encapsulation </a:t>
            </a:r>
          </a:p>
        </p:txBody>
      </p:sp>
      <p:pic>
        <p:nvPicPr>
          <p:cNvPr id="11" name="Picture 10">
            <a:extLst>
              <a:ext uri="{FF2B5EF4-FFF2-40B4-BE49-F238E27FC236}">
                <a16:creationId xmlns:a16="http://schemas.microsoft.com/office/drawing/2014/main" id="{ABC73B78-3383-445C-A6C8-E7BE5E5903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6600" y="5989638"/>
            <a:ext cx="788939" cy="715962"/>
          </a:xfrm>
          <a:prstGeom prst="rect">
            <a:avLst/>
          </a:prstGeom>
        </p:spPr>
      </p:pic>
      <p:pic>
        <p:nvPicPr>
          <p:cNvPr id="12" name="Content Placeholder 5">
            <a:extLst>
              <a:ext uri="{FF2B5EF4-FFF2-40B4-BE49-F238E27FC236}">
                <a16:creationId xmlns:a16="http://schemas.microsoft.com/office/drawing/2014/main" id="{7A1C20E0-F4F6-42FC-B84F-C55CD5819AFB}"/>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7970837" y="0"/>
            <a:ext cx="1096963" cy="1096963"/>
          </a:xfrm>
          <a:prstGeom prst="rect">
            <a:avLst/>
          </a:prstGeom>
        </p:spPr>
      </p:pic>
    </p:spTree>
    <p:extLst>
      <p:ext uri="{BB962C8B-B14F-4D97-AF65-F5344CB8AC3E}">
        <p14:creationId xmlns:p14="http://schemas.microsoft.com/office/powerpoint/2010/main" val="28985683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EAE9-921C-4AF2-BAF9-36F9331FED0E}"/>
              </a:ext>
            </a:extLst>
          </p:cNvPr>
          <p:cNvSpPr>
            <a:spLocks noGrp="1"/>
          </p:cNvSpPr>
          <p:nvPr>
            <p:ph type="title"/>
          </p:nvPr>
        </p:nvSpPr>
        <p:spPr/>
        <p:txBody>
          <a:bodyPr/>
          <a:lstStyle/>
          <a:p>
            <a:r>
              <a:rPr lang="en-US" dirty="0"/>
              <a:t>FIFO Queue Package / Private Type</a:t>
            </a:r>
          </a:p>
        </p:txBody>
      </p:sp>
      <p:sp>
        <p:nvSpPr>
          <p:cNvPr id="4" name="Slide Number Placeholder 3">
            <a:extLst>
              <a:ext uri="{FF2B5EF4-FFF2-40B4-BE49-F238E27FC236}">
                <a16:creationId xmlns:a16="http://schemas.microsoft.com/office/drawing/2014/main" id="{08B991F2-F683-4BCB-8C42-C0AE5A305987}"/>
              </a:ext>
            </a:extLst>
          </p:cNvPr>
          <p:cNvSpPr>
            <a:spLocks noGrp="1"/>
          </p:cNvSpPr>
          <p:nvPr>
            <p:ph type="sldNum" sz="quarter" idx="12"/>
          </p:nvPr>
        </p:nvSpPr>
        <p:spPr/>
        <p:txBody>
          <a:bodyPr/>
          <a:lstStyle/>
          <a:p>
            <a:pPr>
              <a:defRPr/>
            </a:pPr>
            <a:fld id="{0E2ECCEA-E2CD-49A1-A9F1-1E7E4CC53232}" type="slidenum">
              <a:rPr lang="en-US" smtClean="0"/>
              <a:pPr>
                <a:defRPr/>
              </a:pPr>
              <a:t>24</a:t>
            </a:fld>
            <a:endParaRPr lang="en-US"/>
          </a:p>
        </p:txBody>
      </p:sp>
      <p:sp>
        <p:nvSpPr>
          <p:cNvPr id="5" name="Text Box 6">
            <a:extLst>
              <a:ext uri="{FF2B5EF4-FFF2-40B4-BE49-F238E27FC236}">
                <a16:creationId xmlns:a16="http://schemas.microsoft.com/office/drawing/2014/main" id="{3634865D-E251-48D4-9B81-BB932921F5B8}"/>
              </a:ext>
            </a:extLst>
          </p:cNvPr>
          <p:cNvSpPr txBox="1">
            <a:spLocks noChangeArrowheads="1"/>
          </p:cNvSpPr>
          <p:nvPr/>
        </p:nvSpPr>
        <p:spPr bwMode="auto">
          <a:xfrm>
            <a:off x="5455714" y="3456801"/>
            <a:ext cx="2925801" cy="1892826"/>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a:t>
            </a:r>
            <a:br>
              <a:rPr lang="en-US" altLang="en-US" sz="1300" b="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use</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a:t>
            </a:r>
          </a:p>
          <a:p>
            <a:r>
              <a:rPr lang="en-US" altLang="en-US" sz="1300" dirty="0">
                <a:solidFill>
                  <a:srgbClr val="0066FF"/>
                </a:solidFill>
                <a:latin typeface="Consolas" panose="020B0609020204030204" pitchFamily="49" charset="0"/>
              </a:rPr>
              <a:t>procedure</a:t>
            </a:r>
            <a:r>
              <a:rPr lang="en-US" altLang="en-US" sz="1300" b="0" dirty="0">
                <a:solidFill>
                  <a:srgbClr val="0066FF"/>
                </a:solidFill>
                <a:latin typeface="Consolas" panose="020B0609020204030204" pitchFamily="49" charset="0"/>
              </a:rPr>
              <a:t> Example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Q :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J : Integer := ...;</a:t>
            </a:r>
          </a:p>
          <a:p>
            <a:r>
              <a:rPr lang="en-US" altLang="en-US" sz="1300" dirty="0">
                <a:solidFill>
                  <a:srgbClr val="0066FF"/>
                </a:solidFill>
                <a:latin typeface="Consolas" panose="020B0609020204030204" pitchFamily="49" charset="0"/>
              </a:rPr>
              <a:t>begin</a:t>
            </a:r>
            <a:endParaRPr lang="en-US" altLang="en-US" sz="1300" b="0" dirty="0">
              <a:solidFill>
                <a:srgbClr val="0066FF"/>
              </a:solidFill>
              <a:latin typeface="Consolas" panose="020B0609020204030204" pitchFamily="49" charset="0"/>
            </a:endParaRPr>
          </a:p>
          <a:p>
            <a:r>
              <a:rPr lang="en-US" altLang="en-US" sz="1300" b="0" dirty="0">
                <a:solidFill>
                  <a:srgbClr val="00B050"/>
                </a:solidFill>
                <a:latin typeface="Consolas" panose="020B0609020204030204" pitchFamily="49" charset="0"/>
              </a:rPr>
              <a:t>   Insert(Q, J);    </a:t>
            </a:r>
            <a:r>
              <a:rPr lang="en-US" altLang="en-US" sz="1300" b="0" i="1" dirty="0">
                <a:solidFill>
                  <a:srgbClr val="00B050"/>
                </a:solidFill>
                <a:latin typeface="Consolas" panose="020B0609020204030204" pitchFamily="49" charset="0"/>
              </a:rPr>
              <a:t>-- OK</a:t>
            </a:r>
          </a:p>
          <a:p>
            <a:r>
              <a:rPr lang="en-US" altLang="en-US" sz="1300" b="0" dirty="0">
                <a:solidFill>
                  <a:srgbClr val="FF0000"/>
                </a:solidFill>
                <a:latin typeface="Consolas" panose="020B0609020204030204" pitchFamily="49" charset="0"/>
              </a:rPr>
              <a:t>   J := </a:t>
            </a:r>
            <a:r>
              <a:rPr lang="en-US" altLang="en-US" sz="1300" b="0" dirty="0" err="1">
                <a:solidFill>
                  <a:srgbClr val="FF0000"/>
                </a:solidFill>
                <a:latin typeface="Consolas" panose="020B0609020204030204" pitchFamily="49" charset="0"/>
              </a:rPr>
              <a:t>Q.Data</a:t>
            </a:r>
            <a:r>
              <a:rPr lang="en-US" altLang="en-US" sz="1300" b="0" dirty="0">
                <a:solidFill>
                  <a:srgbClr val="FF0000"/>
                </a:solidFill>
                <a:latin typeface="Consolas" panose="020B0609020204030204" pitchFamily="49" charset="0"/>
              </a:rPr>
              <a:t>(1);  </a:t>
            </a:r>
            <a:r>
              <a:rPr lang="en-US" altLang="en-US" sz="1300" b="0" i="1" dirty="0">
                <a:solidFill>
                  <a:srgbClr val="FF0000"/>
                </a:solidFill>
                <a:latin typeface="Consolas" panose="020B0609020204030204" pitchFamily="49" charset="0"/>
              </a:rPr>
              <a:t>-- Illegal</a:t>
            </a:r>
            <a:endParaRPr lang="en-US" altLang="en-US" sz="1300" b="0" dirty="0">
              <a:solidFill>
                <a:srgbClr val="FF0000"/>
              </a:solidFill>
              <a:latin typeface="Consolas" panose="020B0609020204030204" pitchFamily="49" charset="0"/>
            </a:endParaRP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Example;</a:t>
            </a:r>
          </a:p>
        </p:txBody>
      </p:sp>
      <p:sp>
        <p:nvSpPr>
          <p:cNvPr id="6" name="Text Box 7">
            <a:extLst>
              <a:ext uri="{FF2B5EF4-FFF2-40B4-BE49-F238E27FC236}">
                <a16:creationId xmlns:a16="http://schemas.microsoft.com/office/drawing/2014/main" id="{D5C59A81-832F-49F1-8A84-B11C600E449D}"/>
              </a:ext>
            </a:extLst>
          </p:cNvPr>
          <p:cNvSpPr txBox="1">
            <a:spLocks noChangeArrowheads="1"/>
          </p:cNvSpPr>
          <p:nvPr/>
        </p:nvSpPr>
        <p:spPr bwMode="auto">
          <a:xfrm>
            <a:off x="304800" y="2105799"/>
            <a:ext cx="4479111" cy="4693593"/>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Parameters; </a:t>
            </a:r>
            <a:r>
              <a:rPr lang="en-US" altLang="en-US" sz="1300" dirty="0">
                <a:solidFill>
                  <a:srgbClr val="0066FF"/>
                </a:solidFill>
                <a:latin typeface="Consolas" panose="020B0609020204030204" pitchFamily="49" charset="0"/>
              </a:rPr>
              <a:t>use</a:t>
            </a:r>
            <a:r>
              <a:rPr lang="en-US" altLang="en-US" sz="1300" b="0" dirty="0">
                <a:solidFill>
                  <a:srgbClr val="0066FF"/>
                </a:solidFill>
                <a:latin typeface="Consolas" panose="020B0609020204030204" pitchFamily="49" charset="0"/>
              </a:rPr>
              <a:t> Parameters;</a:t>
            </a:r>
          </a:p>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latin typeface="Consolas" panose="020B0609020204030204" pitchFamily="49" charset="0"/>
              </a:rPr>
              <a:t>FIFO_Queue</a:t>
            </a:r>
            <a:r>
              <a:rPr lang="en-US" altLang="en-US" sz="1300" dirty="0">
                <a:solidFill>
                  <a:srgbClr val="0066FF"/>
                </a:solidFill>
                <a:latin typeface="Consolas" panose="020B0609020204030204" pitchFamily="49" charset="0"/>
              </a:rPr>
              <a:t> is </a:t>
            </a:r>
            <a:r>
              <a:rPr lang="en-US" altLang="en-US" sz="1300" dirty="0">
                <a:solidFill>
                  <a:srgbClr val="FF0000"/>
                </a:solidFill>
                <a:latin typeface="Consolas" panose="020B0609020204030204" pitchFamily="49" charset="0"/>
              </a:rPr>
              <a:t>private</a:t>
            </a:r>
            <a:r>
              <a:rPr lang="en-US" altLang="en-US" sz="1300" b="0" dirty="0">
                <a:solidFill>
                  <a:srgbClr val="0066FF"/>
                </a:solidFill>
                <a:latin typeface="Consolas" panose="020B0609020204030204" pitchFamily="49" charset="0"/>
              </a:rPr>
              <a:t>;</a:t>
            </a:r>
          </a:p>
          <a:p>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Insert</a:t>
            </a:r>
            <a:r>
              <a:rPr lang="en-US" altLang="en-US" sz="1300" b="0" dirty="0">
                <a:solidFill>
                  <a:srgbClr val="0066FF"/>
                </a:solidFill>
                <a:latin typeface="Consolas" panose="020B0609020204030204" pitchFamily="49" charset="0"/>
              </a:rPr>
              <a: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in</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p>
          <a:p>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Remove</a:t>
            </a:r>
            <a:r>
              <a:rPr lang="en-US" altLang="en-US" sz="1300" b="0" dirty="0">
                <a:solidFill>
                  <a:srgbClr val="0066FF"/>
                </a:solidFill>
                <a:latin typeface="Consolas" panose="020B0609020204030204" pitchFamily="49" charset="0"/>
              </a:rPr>
              <a: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p>
          <a:p>
            <a:r>
              <a:rPr lang="en-US" altLang="en-US" sz="1300" b="0" i="1" dirty="0">
                <a:solidFill>
                  <a:srgbClr val="0066FF"/>
                </a:solidFill>
                <a:latin typeface="Consolas" panose="020B0609020204030204" pitchFamily="49" charset="0"/>
              </a:rPr>
              <a:t>  -- Remove oldest item</a:t>
            </a:r>
            <a:br>
              <a:rPr lang="en-US" altLang="en-US" sz="1300" b="0" i="1" dirty="0">
                <a:solidFill>
                  <a:srgbClr val="0066FF"/>
                </a:solidFill>
                <a:latin typeface="Consolas" panose="020B0609020204030204" pitchFamily="49" charset="0"/>
              </a:rPr>
            </a:br>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Size</a:t>
            </a:r>
            <a:r>
              <a:rPr lang="en-US" altLang="en-US" sz="1300" b="0" dirty="0">
                <a:solidFill>
                  <a:srgbClr val="0066FF"/>
                </a:solidFill>
                <a:latin typeface="Consolas" panose="020B0609020204030204" pitchFamily="49" charset="0"/>
              </a:rPr>
              <a:t>(Q :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Natural;</a:t>
            </a:r>
          </a:p>
          <a:p>
            <a:endParaRPr lang="en-US" altLang="en-US" sz="1300" dirty="0">
              <a:solidFill>
                <a:srgbClr val="0066FF"/>
              </a:solidFill>
              <a:latin typeface="Consolas" panose="020B0609020204030204" pitchFamily="49" charset="0"/>
            </a:endParaRPr>
          </a:p>
          <a:p>
            <a:r>
              <a:rPr lang="en-US" altLang="en-US" sz="1300" dirty="0">
                <a:solidFill>
                  <a:srgbClr val="FF0000"/>
                </a:solidFill>
                <a:latin typeface="Consolas" panose="020B0609020204030204" pitchFamily="49" charset="0"/>
              </a:rPr>
              <a:t>private</a:t>
            </a:r>
            <a:endParaRPr lang="en-US" altLang="en-US" sz="1300" b="0" dirty="0">
              <a:solidFill>
                <a:srgbClr val="FF0000"/>
              </a:solidFill>
              <a:latin typeface="Consolas" panose="020B0609020204030204" pitchFamily="49" charset="0"/>
            </a:endParaRPr>
          </a:p>
          <a:p>
            <a:r>
              <a:rPr lang="en-US" altLang="en-US" sz="1300" dirty="0">
                <a:solidFill>
                  <a:srgbClr val="FF0000"/>
                </a:solidFill>
                <a:latin typeface="Consolas" panose="020B0609020204030204" pitchFamily="49" charset="0"/>
              </a:rPr>
              <a:t> type </a:t>
            </a:r>
            <a:r>
              <a:rPr lang="en-US" altLang="en-US" sz="1300" b="0" dirty="0" err="1">
                <a:solidFill>
                  <a:srgbClr val="FF0000"/>
                </a:solidFill>
                <a:latin typeface="Consolas" panose="020B0609020204030204" pitchFamily="49" charset="0"/>
              </a:rPr>
              <a:t>Element_Array</a:t>
            </a:r>
            <a:r>
              <a:rPr lang="en-US" altLang="en-US" sz="1300" b="0" dirty="0">
                <a:solidFill>
                  <a:srgbClr val="FF0000"/>
                </a:solidFill>
                <a:latin typeface="Consolas" panose="020B0609020204030204" pitchFamily="49" charset="0"/>
              </a:rPr>
              <a:t> </a:t>
            </a:r>
            <a:r>
              <a:rPr lang="en-US" altLang="en-US" sz="1300" dirty="0">
                <a:solidFill>
                  <a:srgbClr val="FF0000"/>
                </a:solidFill>
                <a:latin typeface="Consolas" panose="020B0609020204030204" pitchFamily="49" charset="0"/>
              </a:rPr>
              <a:t>is</a:t>
            </a:r>
            <a:br>
              <a:rPr lang="en-US" altLang="en-US" sz="1300" dirty="0">
                <a:solidFill>
                  <a:srgbClr val="FF0000"/>
                </a:solidFill>
                <a:latin typeface="Consolas" panose="020B0609020204030204" pitchFamily="49" charset="0"/>
              </a:rPr>
            </a:br>
            <a:r>
              <a:rPr lang="en-US" altLang="en-US" sz="1300" dirty="0">
                <a:solidFill>
                  <a:srgbClr val="FF0000"/>
                </a:solidFill>
                <a:latin typeface="Consolas" panose="020B0609020204030204" pitchFamily="49" charset="0"/>
              </a:rPr>
              <a:t>    </a:t>
            </a:r>
            <a:r>
              <a:rPr lang="en-US" altLang="en-US" sz="1300" b="0" dirty="0">
                <a:solidFill>
                  <a:srgbClr val="FF0000"/>
                </a:solidFill>
                <a:latin typeface="Consolas" panose="020B0609020204030204" pitchFamily="49" charset="0"/>
              </a:rPr>
              <a:t> </a:t>
            </a:r>
            <a:r>
              <a:rPr lang="en-US" altLang="en-US" sz="1300" dirty="0">
                <a:solidFill>
                  <a:srgbClr val="FF0000"/>
                </a:solidFill>
                <a:latin typeface="Consolas" panose="020B0609020204030204" pitchFamily="49" charset="0"/>
              </a:rPr>
              <a:t>array </a:t>
            </a:r>
            <a:r>
              <a:rPr lang="en-US" altLang="en-US" sz="1300" b="0" dirty="0">
                <a:solidFill>
                  <a:srgbClr val="FF0000"/>
                </a:solidFill>
                <a:latin typeface="Consolas" panose="020B0609020204030204" pitchFamily="49" charset="0"/>
              </a:rPr>
              <a:t>(1..Max_Size) </a:t>
            </a:r>
            <a:r>
              <a:rPr lang="en-US" altLang="en-US" sz="1300" dirty="0">
                <a:solidFill>
                  <a:srgbClr val="FF0000"/>
                </a:solidFill>
                <a:latin typeface="Consolas" panose="020B0609020204030204" pitchFamily="49" charset="0"/>
              </a:rPr>
              <a:t>of</a:t>
            </a:r>
            <a:r>
              <a:rPr lang="en-US" altLang="en-US" sz="1300" b="0" dirty="0">
                <a:solidFill>
                  <a:srgbClr val="FF0000"/>
                </a:solidFill>
                <a:latin typeface="Consolas" panose="020B0609020204030204" pitchFamily="49" charset="0"/>
              </a:rPr>
              <a:t> </a:t>
            </a:r>
            <a:r>
              <a:rPr lang="en-US" altLang="en-US" sz="1300" b="0" dirty="0" err="1">
                <a:solidFill>
                  <a:srgbClr val="FF0000"/>
                </a:solidFill>
                <a:latin typeface="Consolas" panose="020B0609020204030204" pitchFamily="49" charset="0"/>
              </a:rPr>
              <a:t>Element_Type</a:t>
            </a:r>
            <a:r>
              <a:rPr lang="en-US" altLang="en-US" sz="1300" b="0" dirty="0">
                <a:solidFill>
                  <a:srgbClr val="FF0000"/>
                </a:solidFill>
                <a:latin typeface="Consolas" panose="020B0609020204030204" pitchFamily="49" charset="0"/>
              </a:rPr>
              <a:t>;</a:t>
            </a:r>
            <a:endParaRPr lang="en-US" altLang="en-US" sz="1300" dirty="0">
              <a:solidFill>
                <a:srgbClr val="FF0000"/>
              </a:solidFill>
              <a:latin typeface="Consolas" panose="020B0609020204030204" pitchFamily="49" charset="0"/>
            </a:endParaRPr>
          </a:p>
          <a:p>
            <a:r>
              <a:rPr lang="en-US" altLang="en-US" sz="1300" dirty="0">
                <a:solidFill>
                  <a:srgbClr val="FF0000"/>
                </a:solidFill>
                <a:latin typeface="Consolas" panose="020B0609020204030204" pitchFamily="49" charset="0"/>
              </a:rPr>
              <a:t> type </a:t>
            </a:r>
            <a:r>
              <a:rPr lang="en-US" altLang="en-US" sz="1300" b="0" dirty="0" err="1">
                <a:solidFill>
                  <a:srgbClr val="FF0000"/>
                </a:solidFill>
                <a:latin typeface="Consolas" panose="020B0609020204030204" pitchFamily="49" charset="0"/>
              </a:rPr>
              <a:t>FIFO_Queue</a:t>
            </a:r>
            <a:r>
              <a:rPr lang="en-US" altLang="en-US" sz="1300" dirty="0">
                <a:solidFill>
                  <a:srgbClr val="FF0000"/>
                </a:solidFill>
                <a:latin typeface="Consolas" panose="020B0609020204030204" pitchFamily="49" charset="0"/>
              </a:rPr>
              <a:t> is</a:t>
            </a:r>
          </a:p>
          <a:p>
            <a:r>
              <a:rPr lang="en-US" altLang="en-US" sz="1300" dirty="0">
                <a:solidFill>
                  <a:srgbClr val="FF0000"/>
                </a:solidFill>
                <a:latin typeface="Consolas" panose="020B0609020204030204" pitchFamily="49" charset="0"/>
              </a:rPr>
              <a:t>    record</a:t>
            </a:r>
          </a:p>
          <a:p>
            <a:r>
              <a:rPr lang="en-US" altLang="en-US" sz="1300" b="0" dirty="0">
                <a:solidFill>
                  <a:srgbClr val="FF0000"/>
                </a:solidFill>
                <a:latin typeface="Consolas" panose="020B0609020204030204" pitchFamily="49" charset="0"/>
              </a:rPr>
              <a:t>      Last : Integer </a:t>
            </a:r>
            <a:r>
              <a:rPr lang="en-US" altLang="en-US" sz="1300" dirty="0">
                <a:solidFill>
                  <a:srgbClr val="FF0000"/>
                </a:solidFill>
                <a:latin typeface="Consolas" panose="020B0609020204030204" pitchFamily="49" charset="0"/>
              </a:rPr>
              <a:t>range</a:t>
            </a:r>
            <a:r>
              <a:rPr lang="en-US" altLang="en-US" sz="1300" b="0" dirty="0">
                <a:solidFill>
                  <a:srgbClr val="FF0000"/>
                </a:solidFill>
                <a:latin typeface="Consolas" panose="020B0609020204030204" pitchFamily="49" charset="0"/>
              </a:rPr>
              <a:t> 0..Max_Size := 0;</a:t>
            </a:r>
          </a:p>
          <a:p>
            <a:r>
              <a:rPr lang="en-US" altLang="en-US" sz="1300" dirty="0">
                <a:solidFill>
                  <a:srgbClr val="FF0000"/>
                </a:solidFill>
                <a:latin typeface="Consolas" panose="020B0609020204030204" pitchFamily="49" charset="0"/>
              </a:rPr>
              <a:t>      </a:t>
            </a:r>
            <a:r>
              <a:rPr lang="en-US" altLang="en-US" sz="1300" b="0" dirty="0">
                <a:solidFill>
                  <a:srgbClr val="FF0000"/>
                </a:solidFill>
                <a:latin typeface="Consolas" panose="020B0609020204030204" pitchFamily="49" charset="0"/>
              </a:rPr>
              <a:t>Data : </a:t>
            </a:r>
            <a:r>
              <a:rPr lang="en-US" altLang="en-US" sz="1300" b="0" dirty="0" err="1">
                <a:solidFill>
                  <a:srgbClr val="FF0000"/>
                </a:solidFill>
                <a:latin typeface="Consolas" panose="020B0609020204030204" pitchFamily="49" charset="0"/>
              </a:rPr>
              <a:t>Element_Array</a:t>
            </a:r>
            <a:r>
              <a:rPr lang="en-US" altLang="en-US" sz="1300" b="0" dirty="0">
                <a:solidFill>
                  <a:srgbClr val="FF0000"/>
                </a:solidFill>
                <a:latin typeface="Consolas" panose="020B0609020204030204" pitchFamily="49" charset="0"/>
              </a:rPr>
              <a:t>;</a:t>
            </a:r>
          </a:p>
          <a:p>
            <a:r>
              <a:rPr lang="en-US" altLang="en-US" sz="1300" dirty="0">
                <a:solidFill>
                  <a:srgbClr val="FF0000"/>
                </a:solidFill>
                <a:latin typeface="Consolas" panose="020B0609020204030204" pitchFamily="49" charset="0"/>
              </a:rPr>
              <a:t>    end record</a:t>
            </a:r>
            <a:r>
              <a:rPr lang="en-US" altLang="en-US" sz="1300" b="0" dirty="0">
                <a:solidFill>
                  <a:srgbClr val="FF0000"/>
                </a:solidFill>
                <a:latin typeface="Consolas" panose="020B0609020204030204" pitchFamily="49" charset="0"/>
              </a:rPr>
              <a:t>;</a:t>
            </a:r>
          </a:p>
          <a:p>
            <a:r>
              <a:rPr lang="en-US" altLang="en-US" sz="1300" dirty="0">
                <a:solidFill>
                  <a:srgbClr val="FF0000"/>
                </a:solidFill>
                <a:latin typeface="Consolas" panose="020B0609020204030204" pitchFamily="49" charset="0"/>
              </a:rPr>
              <a:t> pragma</a:t>
            </a:r>
            <a:r>
              <a:rPr lang="en-US" altLang="en-US" sz="1300" b="0" dirty="0">
                <a:solidFill>
                  <a:srgbClr val="FF0000"/>
                </a:solidFill>
                <a:latin typeface="Consolas" panose="020B0609020204030204" pitchFamily="49" charset="0"/>
              </a:rPr>
              <a:t> Inline(Size);</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a:t>
            </a:r>
          </a:p>
        </p:txBody>
      </p:sp>
      <p:sp>
        <p:nvSpPr>
          <p:cNvPr id="7" name="Text Box 9">
            <a:extLst>
              <a:ext uri="{FF2B5EF4-FFF2-40B4-BE49-F238E27FC236}">
                <a16:creationId xmlns:a16="http://schemas.microsoft.com/office/drawing/2014/main" id="{99AE4EF9-CCF3-4E7C-AE6B-76B43A1F4FCD}"/>
              </a:ext>
            </a:extLst>
          </p:cNvPr>
          <p:cNvSpPr txBox="1">
            <a:spLocks noChangeArrowheads="1"/>
          </p:cNvSpPr>
          <p:nvPr/>
        </p:nvSpPr>
        <p:spPr bwMode="auto">
          <a:xfrm>
            <a:off x="5410200" y="1143000"/>
            <a:ext cx="3199915" cy="2092881"/>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 body</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 </a:t>
            </a:r>
            <a:r>
              <a:rPr lang="en-US" altLang="en-US" sz="1300" b="0" i="1" dirty="0">
                <a:solidFill>
                  <a:srgbClr val="0066FF"/>
                </a:solidFill>
                <a:latin typeface="Consolas" panose="020B0609020204030204" pitchFamily="49" charset="0"/>
              </a:rPr>
              <a:t>-- Insert and Remove as with</a:t>
            </a:r>
          </a:p>
          <a:p>
            <a:r>
              <a:rPr lang="en-US" altLang="en-US" sz="1300" dirty="0">
                <a:solidFill>
                  <a:srgbClr val="0066FF"/>
                </a:solidFill>
                <a:latin typeface="Consolas" panose="020B0609020204030204" pitchFamily="49" charset="0"/>
              </a:rPr>
              <a:t>   … </a:t>
            </a:r>
            <a:r>
              <a:rPr lang="en-US" altLang="en-US" sz="1300" b="0" i="1" dirty="0">
                <a:solidFill>
                  <a:srgbClr val="0066FF"/>
                </a:solidFill>
                <a:latin typeface="Consolas" panose="020B0609020204030204" pitchFamily="49" charset="0"/>
              </a:rPr>
              <a:t>--  exposed record type</a:t>
            </a:r>
            <a:br>
              <a:rPr lang="en-US" altLang="en-US" sz="1300" b="0" i="1" dirty="0">
                <a:solidFill>
                  <a:srgbClr val="0066FF"/>
                </a:solidFill>
                <a:latin typeface="Consolas" panose="020B0609020204030204" pitchFamily="49" charset="0"/>
              </a:rPr>
            </a:br>
            <a:br>
              <a:rPr lang="en-US" altLang="en-US" sz="130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Size</a:t>
            </a:r>
            <a:r>
              <a:rPr lang="en-US" altLang="en-US" sz="1300" b="0" dirty="0">
                <a:solidFill>
                  <a:srgbClr val="0066FF"/>
                </a:solidFill>
                <a:latin typeface="Consolas" panose="020B0609020204030204" pitchFamily="49" charset="0"/>
              </a:rPr>
              <a:t>(Q :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br>
              <a:rPr lang="en-US" altLang="en-US" sz="1300" b="0" dirty="0">
                <a:solidFill>
                  <a:srgbClr val="0066FF"/>
                </a:solidFill>
                <a:latin typeface="Consolas" panose="020B0609020204030204" pitchFamily="49" charset="0"/>
              </a:rPr>
            </a:b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Natural </a:t>
            </a:r>
            <a:r>
              <a:rPr lang="en-US" altLang="en-US" sz="1300" dirty="0">
                <a:solidFill>
                  <a:srgbClr val="0066FF"/>
                </a:solidFill>
                <a:latin typeface="Consolas" panose="020B0609020204030204" pitchFamily="49" charset="0"/>
              </a:rPr>
              <a:t>is</a:t>
            </a:r>
            <a:br>
              <a:rPr lang="en-US" altLang="en-US" sz="130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   begin</a:t>
            </a:r>
            <a:br>
              <a:rPr lang="en-US" altLang="en-US" sz="130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     return</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Q.Last</a:t>
            </a:r>
            <a:r>
              <a:rPr lang="en-US" altLang="en-US" sz="1300" b="0" dirty="0">
                <a:solidFill>
                  <a:srgbClr val="0066FF"/>
                </a:solidFill>
                <a:latin typeface="Consolas" panose="020B0609020204030204" pitchFamily="49" charset="0"/>
              </a:rPr>
              <a:t>;</a:t>
            </a:r>
            <a:br>
              <a:rPr lang="en-US" altLang="en-US" sz="1300" b="0" dirty="0">
                <a:solidFill>
                  <a:srgbClr val="0066FF"/>
                </a:solidFill>
                <a:latin typeface="Consolas" panose="020B0609020204030204" pitchFamily="49" charset="0"/>
              </a:rPr>
            </a:b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Size;</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a:t>
            </a:r>
          </a:p>
        </p:txBody>
      </p:sp>
      <p:sp>
        <p:nvSpPr>
          <p:cNvPr id="9" name="Text Box 5">
            <a:extLst>
              <a:ext uri="{FF2B5EF4-FFF2-40B4-BE49-F238E27FC236}">
                <a16:creationId xmlns:a16="http://schemas.microsoft.com/office/drawing/2014/main" id="{2D5257CA-DCA9-4328-875C-401DAC143817}"/>
              </a:ext>
            </a:extLst>
          </p:cNvPr>
          <p:cNvSpPr txBox="1">
            <a:spLocks noChangeArrowheads="1"/>
          </p:cNvSpPr>
          <p:nvPr/>
        </p:nvSpPr>
        <p:spPr bwMode="auto">
          <a:xfrm>
            <a:off x="228600" y="1101725"/>
            <a:ext cx="4855816" cy="954107"/>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solidFill>
                  <a:srgbClr val="0066FF"/>
                </a:solidFill>
                <a:latin typeface="Consolas" panose="020B0609020204030204" pitchFamily="49" charset="0"/>
              </a:rPr>
              <a:t>package </a:t>
            </a:r>
            <a:r>
              <a:rPr lang="en-US" altLang="en-US" sz="1400" b="0" dirty="0">
                <a:solidFill>
                  <a:srgbClr val="0066FF"/>
                </a:solidFill>
                <a:latin typeface="Consolas" panose="020B0609020204030204" pitchFamily="49" charset="0"/>
              </a:rPr>
              <a:t>Parameters</a:t>
            </a:r>
            <a:r>
              <a:rPr lang="en-US" altLang="en-US" sz="1400" dirty="0">
                <a:solidFill>
                  <a:srgbClr val="0066FF"/>
                </a:solidFill>
                <a:latin typeface="Consolas" panose="020B0609020204030204" pitchFamily="49" charset="0"/>
              </a:rPr>
              <a:t> is</a:t>
            </a:r>
          </a:p>
          <a:p>
            <a:r>
              <a:rPr lang="en-US" altLang="en-US" sz="140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Max_Size</a:t>
            </a:r>
            <a:r>
              <a:rPr lang="en-US" altLang="en-US" sz="1400" b="0" dirty="0">
                <a:solidFill>
                  <a:srgbClr val="0066FF"/>
                </a:solidFill>
                <a:latin typeface="Consolas" panose="020B0609020204030204" pitchFamily="49" charset="0"/>
              </a:rPr>
              <a:t> : </a:t>
            </a:r>
            <a:r>
              <a:rPr lang="en-US" altLang="en-US" sz="1400" dirty="0">
                <a:solidFill>
                  <a:srgbClr val="0066FF"/>
                </a:solidFill>
                <a:latin typeface="Consolas" panose="020B0609020204030204" pitchFamily="49" charset="0"/>
              </a:rPr>
              <a:t>constant </a:t>
            </a:r>
            <a:r>
              <a:rPr lang="en-US" altLang="en-US" sz="1400" b="0" dirty="0">
                <a:solidFill>
                  <a:srgbClr val="0066FF"/>
                </a:solidFill>
                <a:latin typeface="Consolas" panose="020B0609020204030204" pitchFamily="49" charset="0"/>
              </a:rPr>
              <a:t>Integer := 10;          </a:t>
            </a:r>
          </a:p>
          <a:p>
            <a:r>
              <a:rPr lang="en-US" altLang="en-US" sz="1400" dirty="0">
                <a:solidFill>
                  <a:srgbClr val="0066FF"/>
                </a:solidFill>
                <a:latin typeface="Consolas" panose="020B0609020204030204" pitchFamily="49" charset="0"/>
              </a:rPr>
              <a:t>   subtype </a:t>
            </a:r>
            <a:r>
              <a:rPr lang="en-US" altLang="en-US" sz="1400" b="0" dirty="0" err="1">
                <a:solidFill>
                  <a:srgbClr val="0066FF"/>
                </a:solidFill>
                <a:latin typeface="Consolas" panose="020B0609020204030204" pitchFamily="49" charset="0"/>
              </a:rPr>
              <a:t>Element_Type</a:t>
            </a:r>
            <a:r>
              <a:rPr lang="en-US" altLang="en-US" sz="1400" dirty="0">
                <a:solidFill>
                  <a:srgbClr val="0066FF"/>
                </a:solidFill>
                <a:latin typeface="Consolas" panose="020B0609020204030204" pitchFamily="49" charset="0"/>
              </a:rPr>
              <a:t> is </a:t>
            </a:r>
            <a:r>
              <a:rPr lang="en-US" altLang="en-US" sz="1400" b="0" dirty="0">
                <a:solidFill>
                  <a:srgbClr val="0066FF"/>
                </a:solidFill>
                <a:latin typeface="Consolas" panose="020B0609020204030204" pitchFamily="49" charset="0"/>
              </a:rPr>
              <a:t>Integer;</a:t>
            </a:r>
          </a:p>
          <a:p>
            <a:r>
              <a:rPr lang="en-US" altLang="en-US" sz="1400" dirty="0">
                <a:solidFill>
                  <a:srgbClr val="0066FF"/>
                </a:solidFill>
                <a:latin typeface="Consolas" panose="020B0609020204030204" pitchFamily="49" charset="0"/>
              </a:rPr>
              <a:t>end </a:t>
            </a:r>
            <a:r>
              <a:rPr lang="en-US" altLang="en-US" sz="1400" b="0" dirty="0">
                <a:solidFill>
                  <a:srgbClr val="0066FF"/>
                </a:solidFill>
                <a:latin typeface="Consolas" panose="020B0609020204030204" pitchFamily="49" charset="0"/>
              </a:rPr>
              <a:t>Parameters;</a:t>
            </a:r>
            <a:endParaRPr lang="en-US" altLang="en-US" sz="1400" dirty="0">
              <a:solidFill>
                <a:srgbClr val="0066FF"/>
              </a:solidFill>
              <a:latin typeface="Consolas" panose="020B0609020204030204" pitchFamily="49" charset="0"/>
            </a:endParaRPr>
          </a:p>
        </p:txBody>
      </p:sp>
      <p:sp>
        <p:nvSpPr>
          <p:cNvPr id="8" name="PubOvalCallout">
            <a:extLst>
              <a:ext uri="{FF2B5EF4-FFF2-40B4-BE49-F238E27FC236}">
                <a16:creationId xmlns:a16="http://schemas.microsoft.com/office/drawing/2014/main" id="{C059882D-7C38-4FBA-A2CD-3C2B607D293E}"/>
              </a:ext>
            </a:extLst>
          </p:cNvPr>
          <p:cNvSpPr>
            <a:spLocks noEditPoints="1" noChangeArrowheads="1"/>
          </p:cNvSpPr>
          <p:nvPr/>
        </p:nvSpPr>
        <p:spPr bwMode="auto">
          <a:xfrm flipH="1">
            <a:off x="3124200" y="1676400"/>
            <a:ext cx="2527300" cy="10668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2147483647 w 21600"/>
              <a:gd name="T9" fmla="*/ 2147483647 h 21600"/>
              <a:gd name="T10" fmla="*/ 17694720 60000 65536"/>
              <a:gd name="T11" fmla="*/ 11796480 60000 65536"/>
              <a:gd name="T12" fmla="*/ 5898240 60000 65536"/>
              <a:gd name="T13" fmla="*/ 589824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21600"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lnTo>
                  <a:pt x="21600" y="21600"/>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pPr algn="ctr"/>
            <a:r>
              <a:rPr lang="en-US" altLang="en-US" sz="1800" b="0" dirty="0">
                <a:latin typeface="Comic Sans MS" panose="030F0702030302020204" pitchFamily="66" charset="0"/>
              </a:rPr>
              <a:t>private type declaration</a:t>
            </a:r>
          </a:p>
        </p:txBody>
      </p:sp>
      <p:sp>
        <p:nvSpPr>
          <p:cNvPr id="10" name="TextBox 9">
            <a:extLst>
              <a:ext uri="{FF2B5EF4-FFF2-40B4-BE49-F238E27FC236}">
                <a16:creationId xmlns:a16="http://schemas.microsoft.com/office/drawing/2014/main" id="{90F63EF0-57D4-4710-8DD8-9A128DC8498D}"/>
              </a:ext>
            </a:extLst>
          </p:cNvPr>
          <p:cNvSpPr txBox="1"/>
          <p:nvPr/>
        </p:nvSpPr>
        <p:spPr>
          <a:xfrm>
            <a:off x="5164375" y="5562600"/>
            <a:ext cx="3370025" cy="923330"/>
          </a:xfrm>
          <a:prstGeom prst="rect">
            <a:avLst/>
          </a:prstGeom>
          <a:noFill/>
        </p:spPr>
        <p:txBody>
          <a:bodyPr wrap="none" rtlCol="0">
            <a:spAutoFit/>
          </a:bodyPr>
          <a:lstStyle/>
          <a:p>
            <a:r>
              <a:rPr lang="en-US" dirty="0">
                <a:solidFill>
                  <a:srgbClr val="0066FF"/>
                </a:solidFill>
              </a:rPr>
              <a:t>Good encapsulation</a:t>
            </a:r>
          </a:p>
          <a:p>
            <a:pPr marL="285750" indent="-285750">
              <a:buFont typeface="Arial" panose="020B0604020202020204" pitchFamily="34" charset="0"/>
              <a:buChar char="•"/>
            </a:pPr>
            <a:r>
              <a:rPr lang="en-US" dirty="0">
                <a:solidFill>
                  <a:srgbClr val="0066FF"/>
                </a:solidFill>
              </a:rPr>
              <a:t>Eases maintenance</a:t>
            </a:r>
          </a:p>
          <a:p>
            <a:pPr marL="285750" indent="-285750">
              <a:buFont typeface="Arial" panose="020B0604020202020204" pitchFamily="34" charset="0"/>
              <a:buChar char="•"/>
            </a:pPr>
            <a:r>
              <a:rPr lang="en-US" dirty="0">
                <a:solidFill>
                  <a:srgbClr val="0066FF"/>
                </a:solidFill>
              </a:rPr>
              <a:t>Prevents data structure misuse</a:t>
            </a:r>
          </a:p>
        </p:txBody>
      </p:sp>
      <p:pic>
        <p:nvPicPr>
          <p:cNvPr id="11" name="Picture 10">
            <a:extLst>
              <a:ext uri="{FF2B5EF4-FFF2-40B4-BE49-F238E27FC236}">
                <a16:creationId xmlns:a16="http://schemas.microsoft.com/office/drawing/2014/main" id="{AD349D0F-1460-4538-BC75-0BF306C02838}"/>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589837" y="5638800"/>
            <a:ext cx="563563" cy="563563"/>
          </a:xfrm>
          <a:prstGeom prst="rect">
            <a:avLst/>
          </a:prstGeom>
        </p:spPr>
      </p:pic>
      <p:pic>
        <p:nvPicPr>
          <p:cNvPr id="12" name="Content Placeholder 5">
            <a:extLst>
              <a:ext uri="{FF2B5EF4-FFF2-40B4-BE49-F238E27FC236}">
                <a16:creationId xmlns:a16="http://schemas.microsoft.com/office/drawing/2014/main" id="{F5C80D7E-0E4C-4745-9B6F-CD10C258608B}"/>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7970837" y="0"/>
            <a:ext cx="1096963" cy="1096963"/>
          </a:xfrm>
          <a:prstGeom prst="rect">
            <a:avLst/>
          </a:prstGeom>
        </p:spPr>
      </p:pic>
    </p:spTree>
    <p:extLst>
      <p:ext uri="{BB962C8B-B14F-4D97-AF65-F5344CB8AC3E}">
        <p14:creationId xmlns:p14="http://schemas.microsoft.com/office/powerpoint/2010/main" val="34612464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77802-0B1B-4C83-AF3C-798EE44AD36C}"/>
              </a:ext>
            </a:extLst>
          </p:cNvPr>
          <p:cNvSpPr>
            <a:spLocks noGrp="1"/>
          </p:cNvSpPr>
          <p:nvPr>
            <p:ph type="title"/>
          </p:nvPr>
        </p:nvSpPr>
        <p:spPr/>
        <p:txBody>
          <a:bodyPr/>
          <a:lstStyle/>
          <a:p>
            <a:r>
              <a:rPr lang="en-US" dirty="0"/>
              <a:t>Semantics of Private Types</a:t>
            </a:r>
          </a:p>
        </p:txBody>
      </p:sp>
      <p:sp>
        <p:nvSpPr>
          <p:cNvPr id="3" name="Content Placeholder 2">
            <a:extLst>
              <a:ext uri="{FF2B5EF4-FFF2-40B4-BE49-F238E27FC236}">
                <a16:creationId xmlns:a16="http://schemas.microsoft.com/office/drawing/2014/main" id="{26C58A86-3035-402C-BAF8-9DF15174DE44}"/>
              </a:ext>
            </a:extLst>
          </p:cNvPr>
          <p:cNvSpPr>
            <a:spLocks noGrp="1"/>
          </p:cNvSpPr>
          <p:nvPr>
            <p:ph idx="1"/>
          </p:nvPr>
        </p:nvSpPr>
        <p:spPr/>
        <p:txBody>
          <a:bodyPr/>
          <a:lstStyle/>
          <a:p>
            <a:pPr eaLnBrk="1" hangingPunct="1"/>
            <a:r>
              <a:rPr lang="en-US" altLang="en-US" dirty="0"/>
              <a:t>A private type is declared in two stages</a:t>
            </a:r>
          </a:p>
          <a:p>
            <a:pPr lvl="1" eaLnBrk="1" hangingPunct="1"/>
            <a:r>
              <a:rPr lang="en-US" altLang="en-US" dirty="0"/>
              <a:t>Private declaration appears in the visible part of a package spec</a:t>
            </a:r>
          </a:p>
          <a:p>
            <a:pPr lvl="2" eaLnBrk="1" hangingPunct="1"/>
            <a:r>
              <a:rPr lang="en-US" altLang="en-US" dirty="0"/>
              <a:t>The </a:t>
            </a:r>
            <a:r>
              <a:rPr lang="en-US" altLang="en-US" i="1" dirty="0"/>
              <a:t>external view</a:t>
            </a:r>
            <a:r>
              <a:rPr lang="en-US" altLang="en-US" dirty="0"/>
              <a:t> of the type, to client (</a:t>
            </a:r>
            <a:r>
              <a:rPr lang="en-US" altLang="en-US" i="1" dirty="0" err="1"/>
              <a:t>with</a:t>
            </a:r>
            <a:r>
              <a:rPr lang="en-US" altLang="en-US" dirty="0" err="1"/>
              <a:t>ing</a:t>
            </a:r>
            <a:r>
              <a:rPr lang="en-US" altLang="en-US" dirty="0"/>
              <a:t>) units</a:t>
            </a:r>
          </a:p>
          <a:p>
            <a:pPr lvl="1" eaLnBrk="1" hangingPunct="1"/>
            <a:r>
              <a:rPr lang="en-US" altLang="en-US" dirty="0"/>
              <a:t>Complete definition appears in the private part of the same package spec</a:t>
            </a:r>
          </a:p>
          <a:p>
            <a:pPr lvl="2" eaLnBrk="1" hangingPunct="1"/>
            <a:r>
              <a:rPr lang="en-US" altLang="en-US" dirty="0"/>
              <a:t>The </a:t>
            </a:r>
            <a:r>
              <a:rPr lang="en-US" altLang="en-US" i="1" dirty="0"/>
              <a:t>internal view</a:t>
            </a:r>
            <a:r>
              <a:rPr lang="en-US" altLang="en-US" dirty="0"/>
              <a:t>, to the package body (and to child units)</a:t>
            </a:r>
          </a:p>
          <a:p>
            <a:pPr eaLnBrk="1" hangingPunct="1"/>
            <a:r>
              <a:rPr lang="en-US" altLang="en-US" dirty="0"/>
              <a:t>Operations of a private type that are available to a “</a:t>
            </a:r>
            <a:r>
              <a:rPr lang="en-US" altLang="en-US" dirty="0" err="1"/>
              <a:t>with”ing</a:t>
            </a:r>
            <a:r>
              <a:rPr lang="en-US" altLang="en-US" dirty="0"/>
              <a:t> unit</a:t>
            </a:r>
          </a:p>
          <a:p>
            <a:pPr lvl="1" eaLnBrk="1" hangingPunct="1"/>
            <a:r>
              <a:rPr lang="en-US" altLang="en-US" dirty="0"/>
              <a:t>Subprograms explicitly declared in the visible part of the same package specification, taking a parameter or delivering a result of the type</a:t>
            </a:r>
          </a:p>
          <a:p>
            <a:pPr lvl="1" eaLnBrk="1" hangingPunct="1"/>
            <a:r>
              <a:rPr lang="en-US" altLang="en-US" dirty="0"/>
              <a:t>Assignment, equality, inequality</a:t>
            </a:r>
          </a:p>
          <a:p>
            <a:pPr eaLnBrk="1" hangingPunct="1"/>
            <a:r>
              <a:rPr lang="en-US" altLang="en-US" dirty="0"/>
              <a:t>Encapsulation is enforced</a:t>
            </a:r>
          </a:p>
          <a:p>
            <a:pPr lvl="1" eaLnBrk="1" hangingPunct="1"/>
            <a:r>
              <a:rPr lang="en-US" altLang="en-US" dirty="0"/>
              <a:t>A “</a:t>
            </a:r>
            <a:r>
              <a:rPr lang="en-US" altLang="en-US" dirty="0" err="1"/>
              <a:t>with”ing</a:t>
            </a:r>
            <a:r>
              <a:rPr lang="en-US" altLang="en-US" dirty="0"/>
              <a:t> unit does not have access to the full definition of a private type</a:t>
            </a:r>
          </a:p>
        </p:txBody>
      </p:sp>
      <p:sp>
        <p:nvSpPr>
          <p:cNvPr id="4" name="Slide Number Placeholder 3">
            <a:extLst>
              <a:ext uri="{FF2B5EF4-FFF2-40B4-BE49-F238E27FC236}">
                <a16:creationId xmlns:a16="http://schemas.microsoft.com/office/drawing/2014/main" id="{85236BA9-2F15-454C-8AB2-A2581619E2C2}"/>
              </a:ext>
            </a:extLst>
          </p:cNvPr>
          <p:cNvSpPr>
            <a:spLocks noGrp="1"/>
          </p:cNvSpPr>
          <p:nvPr>
            <p:ph type="sldNum" sz="quarter" idx="12"/>
          </p:nvPr>
        </p:nvSpPr>
        <p:spPr/>
        <p:txBody>
          <a:bodyPr/>
          <a:lstStyle/>
          <a:p>
            <a:pPr>
              <a:defRPr/>
            </a:pPr>
            <a:fld id="{0E2ECCEA-E2CD-49A1-A9F1-1E7E4CC53232}" type="slidenum">
              <a:rPr lang="en-US" smtClean="0"/>
              <a:pPr>
                <a:defRPr/>
              </a:pPr>
              <a:t>25</a:t>
            </a:fld>
            <a:endParaRPr lang="en-US"/>
          </a:p>
        </p:txBody>
      </p:sp>
      <p:pic>
        <p:nvPicPr>
          <p:cNvPr id="5" name="Picture 4">
            <a:extLst>
              <a:ext uri="{FF2B5EF4-FFF2-40B4-BE49-F238E27FC236}">
                <a16:creationId xmlns:a16="http://schemas.microsoft.com/office/drawing/2014/main" id="{BC2624A0-A289-4EE1-B429-E0C609A437E3}"/>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399032" y="304800"/>
            <a:ext cx="1287768" cy="866477"/>
          </a:xfrm>
          <a:prstGeom prst="rect">
            <a:avLst/>
          </a:prstGeom>
        </p:spPr>
      </p:pic>
    </p:spTree>
    <p:extLst>
      <p:ext uri="{BB962C8B-B14F-4D97-AF65-F5344CB8AC3E}">
        <p14:creationId xmlns:p14="http://schemas.microsoft.com/office/powerpoint/2010/main" val="15887459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77802-0B1B-4C83-AF3C-798EE44AD36C}"/>
              </a:ext>
            </a:extLst>
          </p:cNvPr>
          <p:cNvSpPr>
            <a:spLocks noGrp="1"/>
          </p:cNvSpPr>
          <p:nvPr>
            <p:ph type="title"/>
          </p:nvPr>
        </p:nvSpPr>
        <p:spPr/>
        <p:txBody>
          <a:bodyPr/>
          <a:lstStyle/>
          <a:p>
            <a:r>
              <a:rPr lang="en-US" dirty="0"/>
              <a:t>Private Type Methodology</a:t>
            </a:r>
          </a:p>
        </p:txBody>
      </p:sp>
      <p:sp>
        <p:nvSpPr>
          <p:cNvPr id="3" name="Content Placeholder 2">
            <a:extLst>
              <a:ext uri="{FF2B5EF4-FFF2-40B4-BE49-F238E27FC236}">
                <a16:creationId xmlns:a16="http://schemas.microsoft.com/office/drawing/2014/main" id="{26C58A86-3035-402C-BAF8-9DF15174DE44}"/>
              </a:ext>
            </a:extLst>
          </p:cNvPr>
          <p:cNvSpPr>
            <a:spLocks noGrp="1"/>
          </p:cNvSpPr>
          <p:nvPr>
            <p:ph idx="1"/>
          </p:nvPr>
        </p:nvSpPr>
        <p:spPr/>
        <p:txBody>
          <a:bodyPr/>
          <a:lstStyle/>
          <a:p>
            <a:pPr eaLnBrk="1" hangingPunct="1"/>
            <a:r>
              <a:rPr lang="en-US" altLang="en-US" dirty="0"/>
              <a:t>Analog in C++ and Java</a:t>
            </a:r>
          </a:p>
          <a:p>
            <a:pPr lvl="1" eaLnBrk="1" hangingPunct="1"/>
            <a:r>
              <a:rPr lang="en-US" altLang="en-US" dirty="0"/>
              <a:t>Ada visible part of package spec </a:t>
            </a:r>
            <a:r>
              <a:rPr lang="en-US" altLang="en-US" dirty="0">
                <a:sym typeface="Symbol" panose="05050102010706020507" pitchFamily="18" charset="2"/>
              </a:rPr>
              <a:t> C++ and Java </a:t>
            </a:r>
            <a:r>
              <a:rPr lang="en-US" altLang="en-US" b="1" dirty="0">
                <a:latin typeface="Lucida Sans Typewriter" panose="020B0509030504030204" pitchFamily="49" charset="0"/>
              </a:rPr>
              <a:t>public</a:t>
            </a:r>
            <a:endParaRPr lang="en-US" altLang="en-US" dirty="0"/>
          </a:p>
          <a:p>
            <a:pPr lvl="1" eaLnBrk="1" hangingPunct="1"/>
            <a:r>
              <a:rPr lang="en-US" altLang="en-US" dirty="0"/>
              <a:t>Ada </a:t>
            </a:r>
            <a:r>
              <a:rPr lang="en-US" altLang="en-US" b="1" dirty="0">
                <a:latin typeface="Lucida Sans Typewriter" panose="020B0509030504030204" pitchFamily="49" charset="0"/>
              </a:rPr>
              <a:t>private</a:t>
            </a:r>
            <a:r>
              <a:rPr lang="en-US" altLang="en-US" dirty="0"/>
              <a:t> part of package </a:t>
            </a:r>
            <a:r>
              <a:rPr lang="en-US" altLang="en-US" dirty="0">
                <a:sym typeface="Symbol" panose="05050102010706020507" pitchFamily="18" charset="2"/>
              </a:rPr>
              <a:t> C++ and Java </a:t>
            </a:r>
            <a:r>
              <a:rPr lang="en-US" altLang="en-US" b="1" dirty="0">
                <a:latin typeface="Lucida Sans Typewriter" panose="020B0509030504030204" pitchFamily="49" charset="0"/>
              </a:rPr>
              <a:t>protected</a:t>
            </a:r>
            <a:endParaRPr lang="en-US" altLang="en-US" dirty="0">
              <a:sym typeface="Symbol" panose="05050102010706020507" pitchFamily="18" charset="2"/>
            </a:endParaRPr>
          </a:p>
          <a:p>
            <a:pPr lvl="1" eaLnBrk="1" hangingPunct="1"/>
            <a:r>
              <a:rPr lang="en-US" altLang="en-US" dirty="0">
                <a:sym typeface="Symbol" panose="05050102010706020507" pitchFamily="18" charset="2"/>
              </a:rPr>
              <a:t>Ada package body  C++ and Java </a:t>
            </a:r>
            <a:r>
              <a:rPr lang="en-US" altLang="en-US" b="1" dirty="0">
                <a:latin typeface="Lucida Sans Typewriter" panose="020B0509030504030204" pitchFamily="49" charset="0"/>
              </a:rPr>
              <a:t>private</a:t>
            </a:r>
            <a:endParaRPr lang="en-US" altLang="en-US" dirty="0"/>
          </a:p>
          <a:p>
            <a:pPr eaLnBrk="1" hangingPunct="1"/>
            <a:r>
              <a:rPr lang="en-US" altLang="en-US" dirty="0"/>
              <a:t>Designing a system through private types is sometimes referred to as:</a:t>
            </a:r>
          </a:p>
          <a:p>
            <a:pPr lvl="1" eaLnBrk="1" hangingPunct="1"/>
            <a:r>
              <a:rPr lang="en-US" altLang="en-US" i="1" dirty="0"/>
              <a:t>Data Abstraction</a:t>
            </a:r>
          </a:p>
          <a:p>
            <a:pPr lvl="1" eaLnBrk="1" hangingPunct="1"/>
            <a:r>
              <a:rPr lang="en-US" altLang="en-US" i="1" dirty="0"/>
              <a:t>Object-Oriented Design</a:t>
            </a:r>
          </a:p>
          <a:p>
            <a:pPr lvl="1" eaLnBrk="1" hangingPunct="1"/>
            <a:r>
              <a:rPr lang="en-US" altLang="en-US" i="1" dirty="0"/>
              <a:t>Object-Based Programming</a:t>
            </a:r>
            <a:endParaRPr lang="en-US" altLang="en-US" dirty="0"/>
          </a:p>
          <a:p>
            <a:endParaRPr lang="en-US" dirty="0"/>
          </a:p>
        </p:txBody>
      </p:sp>
      <p:sp>
        <p:nvSpPr>
          <p:cNvPr id="4" name="Slide Number Placeholder 3">
            <a:extLst>
              <a:ext uri="{FF2B5EF4-FFF2-40B4-BE49-F238E27FC236}">
                <a16:creationId xmlns:a16="http://schemas.microsoft.com/office/drawing/2014/main" id="{85236BA9-2F15-454C-8AB2-A2581619E2C2}"/>
              </a:ext>
            </a:extLst>
          </p:cNvPr>
          <p:cNvSpPr>
            <a:spLocks noGrp="1"/>
          </p:cNvSpPr>
          <p:nvPr>
            <p:ph type="sldNum" sz="quarter" idx="12"/>
          </p:nvPr>
        </p:nvSpPr>
        <p:spPr/>
        <p:txBody>
          <a:bodyPr/>
          <a:lstStyle/>
          <a:p>
            <a:pPr>
              <a:defRPr/>
            </a:pPr>
            <a:fld id="{0E2ECCEA-E2CD-49A1-A9F1-1E7E4CC53232}" type="slidenum">
              <a:rPr lang="en-US" smtClean="0"/>
              <a:pPr>
                <a:defRPr/>
              </a:pPr>
              <a:t>26</a:t>
            </a:fld>
            <a:endParaRPr lang="en-US"/>
          </a:p>
        </p:txBody>
      </p:sp>
      <p:pic>
        <p:nvPicPr>
          <p:cNvPr id="6" name="Picture 5">
            <a:extLst>
              <a:ext uri="{FF2B5EF4-FFF2-40B4-BE49-F238E27FC236}">
                <a16:creationId xmlns:a16="http://schemas.microsoft.com/office/drawing/2014/main" id="{4ECEE5E2-C1CE-475B-BF38-796210630AE8}"/>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376219" y="228600"/>
            <a:ext cx="1691581" cy="1064568"/>
          </a:xfrm>
          <a:prstGeom prst="rect">
            <a:avLst/>
          </a:prstGeom>
        </p:spPr>
      </p:pic>
    </p:spTree>
    <p:extLst>
      <p:ext uri="{BB962C8B-B14F-4D97-AF65-F5344CB8AC3E}">
        <p14:creationId xmlns:p14="http://schemas.microsoft.com/office/powerpoint/2010/main" val="2858323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3D8B6-5BBE-44AC-AA0C-6011802305F4}"/>
              </a:ext>
            </a:extLst>
          </p:cNvPr>
          <p:cNvSpPr>
            <a:spLocks noGrp="1"/>
          </p:cNvSpPr>
          <p:nvPr>
            <p:ph type="title"/>
          </p:nvPr>
        </p:nvSpPr>
        <p:spPr/>
        <p:txBody>
          <a:bodyPr/>
          <a:lstStyle/>
          <a:p>
            <a:r>
              <a:rPr lang="en-US" dirty="0"/>
              <a:t>Private Type Functionality</a:t>
            </a:r>
          </a:p>
        </p:txBody>
      </p:sp>
      <p:sp>
        <p:nvSpPr>
          <p:cNvPr id="3" name="Content Placeholder 2">
            <a:extLst>
              <a:ext uri="{FF2B5EF4-FFF2-40B4-BE49-F238E27FC236}">
                <a16:creationId xmlns:a16="http://schemas.microsoft.com/office/drawing/2014/main" id="{CA18621D-7FA0-4F26-AF33-7C788FD949D3}"/>
              </a:ext>
            </a:extLst>
          </p:cNvPr>
          <p:cNvSpPr>
            <a:spLocks noGrp="1"/>
          </p:cNvSpPr>
          <p:nvPr>
            <p:ph idx="1"/>
          </p:nvPr>
        </p:nvSpPr>
        <p:spPr/>
        <p:txBody>
          <a:bodyPr/>
          <a:lstStyle/>
          <a:p>
            <a:pPr eaLnBrk="1" hangingPunct="1"/>
            <a:r>
              <a:rPr lang="en-US" altLang="en-US" i="1" dirty="0"/>
              <a:t>Discriminant</a:t>
            </a:r>
            <a:r>
              <a:rPr lang="en-US" altLang="en-US" dirty="0"/>
              <a:t> provides </a:t>
            </a:r>
            <a:br>
              <a:rPr lang="en-US" altLang="en-US" dirty="0"/>
            </a:br>
            <a:r>
              <a:rPr lang="en-US" altLang="en-US" dirty="0"/>
              <a:t>flexibility</a:t>
            </a:r>
          </a:p>
          <a:p>
            <a:pPr lvl="1" eaLnBrk="1" hangingPunct="1"/>
            <a:r>
              <a:rPr lang="en-US" altLang="en-US" dirty="0"/>
              <a:t>Different objects can </a:t>
            </a:r>
            <a:br>
              <a:rPr lang="en-US" altLang="en-US" dirty="0"/>
            </a:br>
            <a:r>
              <a:rPr lang="en-US" altLang="en-US" dirty="0"/>
              <a:t>have different max </a:t>
            </a:r>
            <a:br>
              <a:rPr lang="en-US" altLang="en-US" dirty="0"/>
            </a:br>
            <a:r>
              <a:rPr lang="en-US" altLang="en-US" dirty="0"/>
              <a:t>sizes</a:t>
            </a:r>
          </a:p>
          <a:p>
            <a:pPr eaLnBrk="1" hangingPunct="1"/>
            <a:r>
              <a:rPr lang="en-US" altLang="en-US" i="1" dirty="0"/>
              <a:t>Deferred constant</a:t>
            </a:r>
            <a:r>
              <a:rPr lang="en-US" altLang="en-US" dirty="0"/>
              <a:t> </a:t>
            </a:r>
            <a:br>
              <a:rPr lang="en-US" altLang="en-US" dirty="0"/>
            </a:br>
            <a:r>
              <a:rPr lang="en-US" altLang="en-US" dirty="0"/>
              <a:t>provides useful </a:t>
            </a:r>
            <a:br>
              <a:rPr lang="en-US" altLang="en-US" dirty="0"/>
            </a:br>
            <a:r>
              <a:rPr lang="en-US" altLang="en-US" dirty="0"/>
              <a:t>notation</a:t>
            </a:r>
          </a:p>
          <a:p>
            <a:pPr lvl="1" eaLnBrk="1" hangingPunct="1"/>
            <a:r>
              <a:rPr lang="en-US" altLang="en-US" dirty="0"/>
              <a:t>Full declaration must </a:t>
            </a:r>
            <a:br>
              <a:rPr lang="en-US" altLang="en-US" dirty="0"/>
            </a:br>
            <a:r>
              <a:rPr lang="en-US" altLang="en-US" dirty="0"/>
              <a:t>be in package’s private</a:t>
            </a:r>
            <a:br>
              <a:rPr lang="en-US" altLang="en-US" dirty="0"/>
            </a:br>
            <a:r>
              <a:rPr lang="en-US" altLang="en-US" dirty="0"/>
              <a:t>part</a:t>
            </a:r>
          </a:p>
          <a:p>
            <a:pPr lvl="1" eaLnBrk="1" hangingPunct="1"/>
            <a:r>
              <a:rPr lang="en-US" altLang="en-US" dirty="0"/>
              <a:t>Can be used for </a:t>
            </a:r>
            <a:br>
              <a:rPr lang="en-US" altLang="en-US" dirty="0"/>
            </a:br>
            <a:r>
              <a:rPr lang="en-US" altLang="en-US" dirty="0"/>
              <a:t>non-private types </a:t>
            </a:r>
            <a:endParaRPr lang="en-US" dirty="0"/>
          </a:p>
        </p:txBody>
      </p:sp>
      <p:sp>
        <p:nvSpPr>
          <p:cNvPr id="4" name="Slide Number Placeholder 3">
            <a:extLst>
              <a:ext uri="{FF2B5EF4-FFF2-40B4-BE49-F238E27FC236}">
                <a16:creationId xmlns:a16="http://schemas.microsoft.com/office/drawing/2014/main" id="{F6F25DCC-A90B-4CA9-A795-112DADD9EC73}"/>
              </a:ext>
            </a:extLst>
          </p:cNvPr>
          <p:cNvSpPr>
            <a:spLocks noGrp="1"/>
          </p:cNvSpPr>
          <p:nvPr>
            <p:ph type="sldNum" sz="quarter" idx="12"/>
          </p:nvPr>
        </p:nvSpPr>
        <p:spPr/>
        <p:txBody>
          <a:bodyPr/>
          <a:lstStyle/>
          <a:p>
            <a:pPr>
              <a:defRPr/>
            </a:pPr>
            <a:fld id="{0E2ECCEA-E2CD-49A1-A9F1-1E7E4CC53232}" type="slidenum">
              <a:rPr lang="en-US" smtClean="0"/>
              <a:pPr>
                <a:defRPr/>
              </a:pPr>
              <a:t>27</a:t>
            </a:fld>
            <a:endParaRPr lang="en-US"/>
          </a:p>
        </p:txBody>
      </p:sp>
      <p:sp>
        <p:nvSpPr>
          <p:cNvPr id="5" name="Text Box 4">
            <a:extLst>
              <a:ext uri="{FF2B5EF4-FFF2-40B4-BE49-F238E27FC236}">
                <a16:creationId xmlns:a16="http://schemas.microsoft.com/office/drawing/2014/main" id="{F5F2DB0A-FAE7-4363-B90A-54F8DD3547ED}"/>
              </a:ext>
            </a:extLst>
          </p:cNvPr>
          <p:cNvSpPr txBox="1">
            <a:spLocks noChangeArrowheads="1"/>
          </p:cNvSpPr>
          <p:nvPr/>
        </p:nvSpPr>
        <p:spPr bwMode="auto">
          <a:xfrm>
            <a:off x="3970338" y="1136303"/>
            <a:ext cx="4661854" cy="692497"/>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 </a:t>
            </a:r>
            <a:r>
              <a:rPr lang="en-US" altLang="en-US" sz="1300" b="0" dirty="0">
                <a:solidFill>
                  <a:srgbClr val="0066FF"/>
                </a:solidFill>
                <a:latin typeface="Consolas" panose="020B0609020204030204" pitchFamily="49" charset="0"/>
              </a:rPr>
              <a:t>Parameters</a:t>
            </a:r>
            <a:r>
              <a:rPr lang="en-US" altLang="en-US" sz="1300" dirty="0">
                <a:solidFill>
                  <a:srgbClr val="0066FF"/>
                </a:solidFill>
                <a:latin typeface="Consolas" panose="020B0609020204030204" pitchFamily="49" charset="0"/>
              </a:rPr>
              <a:t> is</a:t>
            </a:r>
          </a:p>
          <a:p>
            <a:r>
              <a:rPr lang="en-US" altLang="en-US" sz="1300" dirty="0">
                <a:solidFill>
                  <a:srgbClr val="0066FF"/>
                </a:solidFill>
                <a:latin typeface="Consolas" panose="020B0609020204030204" pitchFamily="49" charset="0"/>
              </a:rPr>
              <a:t>   subtype </a:t>
            </a:r>
            <a:r>
              <a:rPr lang="en-US" altLang="en-US" sz="1300" b="0" dirty="0" err="1">
                <a:solidFill>
                  <a:srgbClr val="0066FF"/>
                </a:solidFill>
                <a:latin typeface="Consolas" panose="020B0609020204030204" pitchFamily="49" charset="0"/>
              </a:rPr>
              <a:t>Element_Type</a:t>
            </a:r>
            <a:r>
              <a:rPr lang="en-US" altLang="en-US" sz="1300" dirty="0">
                <a:solidFill>
                  <a:srgbClr val="0066FF"/>
                </a:solidFill>
                <a:latin typeface="Consolas" panose="020B0609020204030204" pitchFamily="49" charset="0"/>
              </a:rPr>
              <a:t> is </a:t>
            </a:r>
            <a:r>
              <a:rPr lang="en-US" altLang="en-US" sz="1300" b="0" dirty="0">
                <a:solidFill>
                  <a:srgbClr val="0066FF"/>
                </a:solidFill>
                <a:latin typeface="Consolas" panose="020B0609020204030204" pitchFamily="49" charset="0"/>
              </a:rPr>
              <a:t>Integer;              </a:t>
            </a:r>
          </a:p>
          <a:p>
            <a:r>
              <a:rPr lang="en-US" altLang="en-US" sz="1300" dirty="0">
                <a:solidFill>
                  <a:srgbClr val="0066FF"/>
                </a:solidFill>
                <a:latin typeface="Consolas" panose="020B0609020204030204" pitchFamily="49" charset="0"/>
              </a:rPr>
              <a:t>end </a:t>
            </a:r>
            <a:r>
              <a:rPr lang="en-US" altLang="en-US" sz="1300" b="0" dirty="0">
                <a:solidFill>
                  <a:srgbClr val="0066FF"/>
                </a:solidFill>
                <a:latin typeface="Consolas" panose="020B0609020204030204" pitchFamily="49" charset="0"/>
              </a:rPr>
              <a:t>Parameters;</a:t>
            </a:r>
            <a:endParaRPr lang="en-US" altLang="en-US" sz="1300" dirty="0">
              <a:solidFill>
                <a:srgbClr val="0066FF"/>
              </a:solidFill>
              <a:latin typeface="Consolas" panose="020B0609020204030204" pitchFamily="49" charset="0"/>
            </a:endParaRPr>
          </a:p>
        </p:txBody>
      </p:sp>
      <p:sp>
        <p:nvSpPr>
          <p:cNvPr id="6" name="Text Box 5">
            <a:extLst>
              <a:ext uri="{FF2B5EF4-FFF2-40B4-BE49-F238E27FC236}">
                <a16:creationId xmlns:a16="http://schemas.microsoft.com/office/drawing/2014/main" id="{85C17A41-ECB2-4919-A8F7-6234821ACC8E}"/>
              </a:ext>
            </a:extLst>
          </p:cNvPr>
          <p:cNvSpPr txBox="1">
            <a:spLocks noChangeArrowheads="1"/>
          </p:cNvSpPr>
          <p:nvPr/>
        </p:nvSpPr>
        <p:spPr bwMode="auto">
          <a:xfrm>
            <a:off x="3962400" y="1965841"/>
            <a:ext cx="4661854" cy="4739759"/>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Parameters; </a:t>
            </a:r>
            <a:r>
              <a:rPr lang="en-US" altLang="en-US" sz="1300" dirty="0">
                <a:solidFill>
                  <a:srgbClr val="0066FF"/>
                </a:solidFill>
                <a:latin typeface="Consolas" panose="020B0609020204030204" pitchFamily="49" charset="0"/>
              </a:rPr>
              <a:t>use</a:t>
            </a:r>
            <a:r>
              <a:rPr lang="en-US" altLang="en-US" sz="1300" b="0" dirty="0">
                <a:solidFill>
                  <a:srgbClr val="0066FF"/>
                </a:solidFill>
                <a:latin typeface="Consolas" panose="020B0609020204030204" pitchFamily="49" charset="0"/>
              </a:rPr>
              <a:t> Parameters;</a:t>
            </a:r>
          </a:p>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latin typeface="Consolas" panose="020B0609020204030204" pitchFamily="49" charset="0"/>
              </a:rPr>
              <a:t>FIFO_Queue</a:t>
            </a:r>
            <a:r>
              <a:rPr lang="en-US" altLang="en-US" sz="1300" b="0" dirty="0">
                <a:solidFill>
                  <a:srgbClr val="0066FF"/>
                </a:solidFill>
                <a:latin typeface="Consolas" panose="020B0609020204030204" pitchFamily="49" charset="0"/>
              </a:rPr>
              <a:t>(</a:t>
            </a:r>
            <a:r>
              <a:rPr lang="en-US" altLang="en-US" sz="1300" b="0" dirty="0" err="1">
                <a:solidFill>
                  <a:srgbClr val="FF0000"/>
                </a:solidFill>
                <a:latin typeface="Consolas" panose="020B0609020204030204" pitchFamily="49" charset="0"/>
              </a:rPr>
              <a:t>Max_Size</a:t>
            </a:r>
            <a:r>
              <a:rPr lang="en-US" altLang="en-US" sz="1300" b="0" dirty="0">
                <a:solidFill>
                  <a:srgbClr val="FF0000"/>
                </a:solidFill>
                <a:latin typeface="Consolas" panose="020B0609020204030204" pitchFamily="49" charset="0"/>
              </a:rPr>
              <a:t> : Natural</a:t>
            </a:r>
            <a:r>
              <a:rPr lang="en-US" altLang="en-US" sz="1300" b="0" dirty="0">
                <a:solidFill>
                  <a:srgbClr val="0066FF"/>
                </a:solidFill>
                <a:latin typeface="Consolas" panose="020B0609020204030204" pitchFamily="49" charset="0"/>
              </a:rPr>
              <a:t>)</a:t>
            </a:r>
            <a:r>
              <a:rPr lang="en-US" altLang="en-US" sz="1300" dirty="0">
                <a:solidFill>
                  <a:srgbClr val="0066FF"/>
                </a:solidFill>
                <a:latin typeface="Consolas" panose="020B0609020204030204" pitchFamily="49" charset="0"/>
              </a:rPr>
              <a:t> is private</a:t>
            </a:r>
            <a:r>
              <a:rPr lang="en-US" altLang="en-US" sz="1300" b="0" dirty="0">
                <a:solidFill>
                  <a:srgbClr val="0066FF"/>
                </a:solidFill>
                <a:latin typeface="Consolas" panose="020B0609020204030204" pitchFamily="49" charset="0"/>
              </a:rPr>
              <a:t>;</a:t>
            </a:r>
          </a:p>
          <a:p>
            <a:endParaRPr lang="en-US" altLang="en-US" sz="400" b="0" dirty="0">
              <a:solidFill>
                <a:srgbClr val="0066FF"/>
              </a:solidFill>
              <a:latin typeface="Consolas" panose="020B0609020204030204" pitchFamily="49" charset="0"/>
            </a:endParaRPr>
          </a:p>
          <a:p>
            <a:r>
              <a:rPr lang="en-US" altLang="en-US" sz="1300" b="0" dirty="0">
                <a:solidFill>
                  <a:srgbClr val="FF0000"/>
                </a:solidFill>
                <a:latin typeface="Consolas" panose="020B0609020204030204" pitchFamily="49" charset="0"/>
              </a:rPr>
              <a:t>  </a:t>
            </a:r>
            <a:r>
              <a:rPr lang="en-US" altLang="en-US" sz="1300" b="0" dirty="0" err="1">
                <a:solidFill>
                  <a:srgbClr val="FF0000"/>
                </a:solidFill>
                <a:latin typeface="Consolas" panose="020B0609020204030204" pitchFamily="49" charset="0"/>
              </a:rPr>
              <a:t>Empty_Queue</a:t>
            </a:r>
            <a:r>
              <a:rPr lang="en-US" altLang="en-US" sz="1300" b="0" dirty="0">
                <a:solidFill>
                  <a:srgbClr val="FF0000"/>
                </a:solidFill>
                <a:latin typeface="Consolas" panose="020B0609020204030204" pitchFamily="49" charset="0"/>
              </a:rPr>
              <a:t> : </a:t>
            </a:r>
            <a:r>
              <a:rPr lang="en-US" altLang="en-US" sz="1300" dirty="0">
                <a:solidFill>
                  <a:srgbClr val="FF0000"/>
                </a:solidFill>
                <a:latin typeface="Consolas" panose="020B0609020204030204" pitchFamily="49" charset="0"/>
              </a:rPr>
              <a:t>constant</a:t>
            </a:r>
            <a:r>
              <a:rPr lang="en-US" altLang="en-US" sz="1300" b="0" dirty="0">
                <a:solidFill>
                  <a:srgbClr val="FF0000"/>
                </a:solidFill>
                <a:latin typeface="Consolas" panose="020B0609020204030204" pitchFamily="49" charset="0"/>
              </a:rPr>
              <a:t> </a:t>
            </a:r>
            <a:r>
              <a:rPr lang="en-US" altLang="en-US" sz="1300" b="0" dirty="0" err="1">
                <a:solidFill>
                  <a:srgbClr val="FF0000"/>
                </a:solidFill>
                <a:latin typeface="Consolas" panose="020B0609020204030204" pitchFamily="49" charset="0"/>
              </a:rPr>
              <a:t>FIFO_Queue</a:t>
            </a:r>
            <a:r>
              <a:rPr lang="en-US" altLang="en-US" sz="1300" b="0" dirty="0">
                <a:solidFill>
                  <a:srgbClr val="FF0000"/>
                </a:solidFill>
                <a:latin typeface="Consolas" panose="020B0609020204030204" pitchFamily="49" charset="0"/>
              </a:rPr>
              <a:t>;</a:t>
            </a:r>
          </a:p>
          <a:p>
            <a:endParaRPr lang="en-US" altLang="en-US" sz="4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Insert</a:t>
            </a:r>
            <a:r>
              <a:rPr lang="en-US" altLang="en-US" sz="1300" b="0" dirty="0">
                <a:solidFill>
                  <a:srgbClr val="0066FF"/>
                </a:solidFill>
                <a:latin typeface="Consolas" panose="020B0609020204030204" pitchFamily="49" charset="0"/>
              </a:rPr>
              <a: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in</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p>
          <a:p>
            <a:endParaRPr lang="en-US" altLang="en-US" sz="400" b="0" dirty="0">
              <a:solidFill>
                <a:srgbClr val="0066FF"/>
              </a:solidFill>
              <a:latin typeface="Consolas" panose="020B0609020204030204" pitchFamily="49" charset="0"/>
            </a:endParaRPr>
          </a:p>
          <a:p>
            <a:r>
              <a:rPr lang="en-US" altLang="en-US" sz="1300" b="0" i="1" dirty="0">
                <a:solidFill>
                  <a:srgbClr val="0066FF"/>
                </a:solidFill>
                <a:latin typeface="Consolas" panose="020B0609020204030204" pitchFamily="49" charset="0"/>
              </a:rPr>
              <a:t>  -- Remove oldest item</a:t>
            </a: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Remove</a:t>
            </a:r>
            <a:r>
              <a:rPr lang="en-US" altLang="en-US" sz="1300" b="0" dirty="0">
                <a:solidFill>
                  <a:srgbClr val="0066FF"/>
                </a:solidFill>
                <a:latin typeface="Consolas" panose="020B0609020204030204" pitchFamily="49" charset="0"/>
              </a:rPr>
              <a: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p>
          <a:p>
            <a:endParaRPr lang="en-US" altLang="en-US" sz="4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Size</a:t>
            </a:r>
            <a:r>
              <a:rPr lang="en-US" altLang="en-US" sz="1300" b="0" dirty="0">
                <a:solidFill>
                  <a:srgbClr val="0066FF"/>
                </a:solidFill>
                <a:latin typeface="Consolas" panose="020B0609020204030204" pitchFamily="49" charset="0"/>
              </a:rPr>
              <a:t>(Q :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Natural;</a:t>
            </a:r>
          </a:p>
          <a:p>
            <a:r>
              <a:rPr lang="en-US" altLang="en-US" sz="1300" dirty="0">
                <a:solidFill>
                  <a:srgbClr val="0066FF"/>
                </a:solidFill>
                <a:latin typeface="Consolas" panose="020B0609020204030204" pitchFamily="49" charset="0"/>
              </a:rPr>
              <a:t>private</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solidFill>
                  <a:srgbClr val="0066FF"/>
                </a:solidFill>
                <a:latin typeface="Consolas" panose="020B0609020204030204" pitchFamily="49" charset="0"/>
              </a:rPr>
              <a:t>Element_Array</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br>
              <a:rPr lang="en-US" altLang="en-US" sz="130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    </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array </a:t>
            </a:r>
            <a:r>
              <a:rPr lang="en-US" altLang="en-US" sz="1300" b="0" dirty="0">
                <a:solidFill>
                  <a:srgbClr val="0066FF"/>
                </a:solidFill>
                <a:latin typeface="Consolas" panose="020B0609020204030204" pitchFamily="49" charset="0"/>
              </a:rPr>
              <a:t>(Positive </a:t>
            </a:r>
            <a:r>
              <a:rPr lang="en-US" altLang="en-US" sz="1300" dirty="0">
                <a:solidFill>
                  <a:srgbClr val="0066FF"/>
                </a:solidFill>
                <a:latin typeface="Consolas" panose="020B0609020204030204" pitchFamily="49" charset="0"/>
              </a:rPr>
              <a:t>range</a:t>
            </a:r>
            <a:r>
              <a:rPr lang="en-US" altLang="en-US" sz="1300" b="0" dirty="0">
                <a:solidFill>
                  <a:srgbClr val="0066FF"/>
                </a:solidFill>
                <a:latin typeface="Consolas" panose="020B0609020204030204" pitchFamily="49" charset="0"/>
              </a:rPr>
              <a:t> &lt;&gt;) </a:t>
            </a:r>
            <a:r>
              <a:rPr lang="en-US" altLang="en-US" sz="1300" dirty="0">
                <a:solidFill>
                  <a:srgbClr val="0066FF"/>
                </a:solidFill>
                <a:latin typeface="Consolas" panose="020B0609020204030204" pitchFamily="49" charset="0"/>
              </a:rPr>
              <a:t>of</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a:t>
            </a:r>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r>
              <a:rPr lang="en-US" altLang="en-US" sz="1300" b="0" dirty="0" err="1">
                <a:solidFill>
                  <a:srgbClr val="0066FF"/>
                </a:solidFill>
                <a:latin typeface="Consolas" panose="020B0609020204030204" pitchFamily="49" charset="0"/>
              </a:rPr>
              <a:t>Max_Size</a:t>
            </a:r>
            <a:r>
              <a:rPr lang="en-US" altLang="en-US" sz="1300" b="0" dirty="0">
                <a:solidFill>
                  <a:srgbClr val="0066FF"/>
                </a:solidFill>
                <a:latin typeface="Consolas" panose="020B0609020204030204" pitchFamily="49" charset="0"/>
              </a:rPr>
              <a:t> : Natural)</a:t>
            </a:r>
            <a:r>
              <a:rPr lang="en-US" altLang="en-US" sz="1300" dirty="0">
                <a:solidFill>
                  <a:srgbClr val="0066FF"/>
                </a:solidFill>
                <a:latin typeface="Consolas" panose="020B0609020204030204" pitchFamily="49" charset="0"/>
              </a:rPr>
              <a:t> is</a:t>
            </a:r>
          </a:p>
          <a:p>
            <a:r>
              <a:rPr lang="en-US" altLang="en-US" sz="1300" dirty="0">
                <a:solidFill>
                  <a:srgbClr val="0066FF"/>
                </a:solidFill>
                <a:latin typeface="Consolas" panose="020B0609020204030204" pitchFamily="49" charset="0"/>
              </a:rPr>
              <a:t>    record</a:t>
            </a:r>
          </a:p>
          <a:p>
            <a:r>
              <a:rPr lang="en-US" altLang="en-US" sz="1300" b="0" dirty="0">
                <a:solidFill>
                  <a:srgbClr val="0066FF"/>
                </a:solidFill>
                <a:latin typeface="Consolas" panose="020B0609020204030204" pitchFamily="49" charset="0"/>
              </a:rPr>
              <a:t>      Last : Natural := 0;</a:t>
            </a:r>
          </a:p>
          <a:p>
            <a:r>
              <a:rPr lang="en-US" altLang="en-US" sz="1300" dirty="0">
                <a:solidFill>
                  <a:srgbClr val="0066FF"/>
                </a:solidFill>
                <a:latin typeface="Consolas" panose="020B0609020204030204" pitchFamily="49" charset="0"/>
              </a:rPr>
              <a:t>      </a:t>
            </a:r>
            <a:r>
              <a:rPr lang="en-US" altLang="en-US" sz="1300" b="0" dirty="0">
                <a:solidFill>
                  <a:srgbClr val="0066FF"/>
                </a:solidFill>
                <a:latin typeface="Consolas" panose="020B0609020204030204" pitchFamily="49" charset="0"/>
              </a:rPr>
              <a:t>Data : </a:t>
            </a:r>
            <a:r>
              <a:rPr lang="en-US" altLang="en-US" sz="1300" b="0" dirty="0" err="1">
                <a:solidFill>
                  <a:srgbClr val="0066FF"/>
                </a:solidFill>
                <a:latin typeface="Consolas" panose="020B0609020204030204" pitchFamily="49" charset="0"/>
              </a:rPr>
              <a:t>Element_Array</a:t>
            </a:r>
            <a:r>
              <a:rPr lang="en-US" altLang="en-US" sz="1300" b="0" dirty="0">
                <a:solidFill>
                  <a:srgbClr val="0066FF"/>
                </a:solidFill>
                <a:latin typeface="Consolas" panose="020B0609020204030204" pitchFamily="49" charset="0"/>
              </a:rPr>
              <a:t>(1..Max_Size);</a:t>
            </a:r>
          </a:p>
          <a:p>
            <a:r>
              <a:rPr lang="en-US" altLang="en-US" sz="1300" dirty="0">
                <a:solidFill>
                  <a:srgbClr val="0066FF"/>
                </a:solidFill>
                <a:latin typeface="Consolas" panose="020B0609020204030204" pitchFamily="49" charset="0"/>
              </a:rPr>
              <a:t>    end record</a:t>
            </a:r>
            <a:r>
              <a:rPr lang="en-US" altLang="en-US" sz="1300" b="0" dirty="0">
                <a:solidFill>
                  <a:srgbClr val="0066FF"/>
                </a:solidFill>
                <a:latin typeface="Consolas" panose="020B0609020204030204" pitchFamily="49" charset="0"/>
              </a:rPr>
              <a:t>;</a:t>
            </a:r>
          </a:p>
          <a:p>
            <a:r>
              <a:rPr lang="en-US" altLang="en-US" sz="1300" b="0" dirty="0">
                <a:solidFill>
                  <a:srgbClr val="FF0000"/>
                </a:solidFill>
                <a:latin typeface="Consolas" panose="020B0609020204030204" pitchFamily="49" charset="0"/>
              </a:rPr>
              <a:t>  </a:t>
            </a:r>
            <a:r>
              <a:rPr lang="en-US" altLang="en-US" sz="1300" b="0" dirty="0" err="1">
                <a:solidFill>
                  <a:srgbClr val="FF0000"/>
                </a:solidFill>
                <a:latin typeface="Consolas" panose="020B0609020204030204" pitchFamily="49" charset="0"/>
              </a:rPr>
              <a:t>Empty_Queue</a:t>
            </a:r>
            <a:r>
              <a:rPr lang="en-US" altLang="en-US" sz="1300" b="0" dirty="0">
                <a:solidFill>
                  <a:srgbClr val="FF0000"/>
                </a:solidFill>
                <a:latin typeface="Consolas" panose="020B0609020204030204" pitchFamily="49" charset="0"/>
              </a:rPr>
              <a:t> : </a:t>
            </a:r>
            <a:r>
              <a:rPr lang="en-US" altLang="en-US" sz="1300" dirty="0">
                <a:solidFill>
                  <a:srgbClr val="FF0000"/>
                </a:solidFill>
                <a:latin typeface="Consolas" panose="020B0609020204030204" pitchFamily="49" charset="0"/>
              </a:rPr>
              <a:t>constant</a:t>
            </a:r>
            <a:r>
              <a:rPr lang="en-US" altLang="en-US" sz="1300" b="0" dirty="0">
                <a:solidFill>
                  <a:srgbClr val="FF0000"/>
                </a:solidFill>
                <a:latin typeface="Consolas" panose="020B0609020204030204" pitchFamily="49" charset="0"/>
              </a:rPr>
              <a:t> </a:t>
            </a:r>
            <a:r>
              <a:rPr lang="en-US" altLang="en-US" sz="1300" b="0" dirty="0" err="1">
                <a:solidFill>
                  <a:srgbClr val="FF0000"/>
                </a:solidFill>
                <a:latin typeface="Consolas" panose="020B0609020204030204" pitchFamily="49" charset="0"/>
              </a:rPr>
              <a:t>FIFO_Queue</a:t>
            </a:r>
            <a:r>
              <a:rPr lang="en-US" altLang="en-US" sz="1300" b="0" dirty="0">
                <a:solidFill>
                  <a:srgbClr val="FF0000"/>
                </a:solidFill>
                <a:latin typeface="Consolas" panose="020B0609020204030204" pitchFamily="49" charset="0"/>
              </a:rPr>
              <a:t> := </a:t>
            </a:r>
          </a:p>
          <a:p>
            <a:r>
              <a:rPr lang="en-US" altLang="en-US" sz="1300" b="0" dirty="0">
                <a:solidFill>
                  <a:srgbClr val="FF0000"/>
                </a:solidFill>
                <a:latin typeface="Consolas" panose="020B0609020204030204" pitchFamily="49" charset="0"/>
              </a:rPr>
              <a:t>    (0, 0, (</a:t>
            </a:r>
            <a:r>
              <a:rPr lang="en-US" altLang="en-US" sz="1300" dirty="0">
                <a:solidFill>
                  <a:srgbClr val="FF0000"/>
                </a:solidFill>
                <a:latin typeface="Consolas" panose="020B0609020204030204" pitchFamily="49" charset="0"/>
              </a:rPr>
              <a:t>others</a:t>
            </a:r>
            <a:r>
              <a:rPr lang="en-US" altLang="en-US" sz="1300" b="0" dirty="0">
                <a:solidFill>
                  <a:srgbClr val="FF0000"/>
                </a:solidFill>
                <a:latin typeface="Consolas" panose="020B0609020204030204" pitchFamily="49" charset="0"/>
              </a:rPr>
              <a:t> =&gt; 0));</a:t>
            </a:r>
          </a:p>
          <a:p>
            <a:r>
              <a:rPr lang="en-US" altLang="en-US" sz="1300" dirty="0">
                <a:solidFill>
                  <a:srgbClr val="0066FF"/>
                </a:solidFill>
                <a:latin typeface="Consolas" panose="020B0609020204030204" pitchFamily="49" charset="0"/>
              </a:rPr>
              <a:t> pragma</a:t>
            </a:r>
            <a:r>
              <a:rPr lang="en-US" altLang="en-US" sz="1300" b="0" dirty="0">
                <a:solidFill>
                  <a:srgbClr val="0066FF"/>
                </a:solidFill>
                <a:latin typeface="Consolas" panose="020B0609020204030204" pitchFamily="49" charset="0"/>
              </a:rPr>
              <a:t> Inline(Size);</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a:t>
            </a:r>
          </a:p>
        </p:txBody>
      </p:sp>
    </p:spTree>
    <p:extLst>
      <p:ext uri="{BB962C8B-B14F-4D97-AF65-F5344CB8AC3E}">
        <p14:creationId xmlns:p14="http://schemas.microsoft.com/office/powerpoint/2010/main" val="6475504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29158-84EA-41D8-AEF0-1E92B4303DF2}"/>
              </a:ext>
            </a:extLst>
          </p:cNvPr>
          <p:cNvSpPr>
            <a:spLocks noGrp="1"/>
          </p:cNvSpPr>
          <p:nvPr>
            <p:ph type="title"/>
          </p:nvPr>
        </p:nvSpPr>
        <p:spPr/>
        <p:txBody>
          <a:bodyPr/>
          <a:lstStyle/>
          <a:p>
            <a:r>
              <a:rPr lang="en-US" dirty="0"/>
              <a:t>Assignment Issues</a:t>
            </a:r>
          </a:p>
        </p:txBody>
      </p:sp>
      <p:sp>
        <p:nvSpPr>
          <p:cNvPr id="3" name="Content Placeholder 2">
            <a:extLst>
              <a:ext uri="{FF2B5EF4-FFF2-40B4-BE49-F238E27FC236}">
                <a16:creationId xmlns:a16="http://schemas.microsoft.com/office/drawing/2014/main" id="{6FB7B117-6200-421E-9C0F-FF5D83CF3E60}"/>
              </a:ext>
            </a:extLst>
          </p:cNvPr>
          <p:cNvSpPr>
            <a:spLocks noGrp="1"/>
          </p:cNvSpPr>
          <p:nvPr>
            <p:ph idx="1"/>
          </p:nvPr>
        </p:nvSpPr>
        <p:spPr/>
        <p:txBody>
          <a:bodyPr/>
          <a:lstStyle/>
          <a:p>
            <a:pPr eaLnBrk="1" hangingPunct="1"/>
            <a:r>
              <a:rPr lang="en-US" altLang="en-US" dirty="0"/>
              <a:t>Predefined assignment may be inappropriate </a:t>
            </a:r>
          </a:p>
          <a:p>
            <a:pPr lvl="1" eaLnBrk="1" hangingPunct="1"/>
            <a:r>
              <a:rPr lang="en-US" altLang="en-US" dirty="0"/>
              <a:t>Violation of the abstraction</a:t>
            </a:r>
          </a:p>
          <a:p>
            <a:pPr lvl="2" eaLnBrk="1" hangingPunct="1"/>
            <a:r>
              <a:rPr lang="en-US" altLang="en-US" dirty="0"/>
              <a:t>The type is defined through pointers, and you do not want “sharing”</a:t>
            </a:r>
          </a:p>
          <a:p>
            <a:pPr lvl="2" eaLnBrk="1" hangingPunct="1"/>
            <a:r>
              <a:rPr lang="en-US" altLang="en-US" dirty="0"/>
              <a:t>The type has a discriminant, but a “logical” copy does not require discriminant equality</a:t>
            </a:r>
          </a:p>
          <a:p>
            <a:pPr lvl="2" eaLnBrk="1" hangingPunct="1"/>
            <a:r>
              <a:rPr lang="en-US" altLang="en-US" dirty="0"/>
              <a:t>The type represents an external resource (e.g. a file) for which assignment does not make sense</a:t>
            </a:r>
          </a:p>
          <a:p>
            <a:pPr lvl="1" eaLnBrk="1" hangingPunct="1"/>
            <a:r>
              <a:rPr lang="en-US" altLang="en-US" dirty="0"/>
              <a:t>Inefficiency</a:t>
            </a:r>
          </a:p>
          <a:p>
            <a:pPr lvl="2" eaLnBrk="1" hangingPunct="1"/>
            <a:r>
              <a:rPr lang="en-US" altLang="en-US" dirty="0"/>
              <a:t>The type is represented by an array and an index of the </a:t>
            </a:r>
            <a:br>
              <a:rPr lang="en-US" altLang="en-US" dirty="0"/>
            </a:br>
            <a:r>
              <a:rPr lang="en-US" altLang="en-US" dirty="0"/>
              <a:t>last occupied position, so it is unnecessary and expensive </a:t>
            </a:r>
            <a:br>
              <a:rPr lang="en-US" altLang="en-US" dirty="0"/>
            </a:br>
            <a:r>
              <a:rPr lang="en-US" altLang="en-US" dirty="0"/>
              <a:t>to copy the whole array</a:t>
            </a:r>
          </a:p>
          <a:p>
            <a:pPr lvl="1" eaLnBrk="1" hangingPunct="1"/>
            <a:r>
              <a:rPr lang="en-US" altLang="en-US" dirty="0"/>
              <a:t>Insecurity</a:t>
            </a:r>
          </a:p>
          <a:p>
            <a:pPr lvl="2" eaLnBrk="1" hangingPunct="1"/>
            <a:r>
              <a:rPr lang="en-US" altLang="en-US" dirty="0"/>
              <a:t>You need to control the initialization for each object, or to ensure that no copies are made</a:t>
            </a:r>
          </a:p>
          <a:p>
            <a:endParaRPr lang="en-US" dirty="0"/>
          </a:p>
        </p:txBody>
      </p:sp>
      <p:sp>
        <p:nvSpPr>
          <p:cNvPr id="4" name="Slide Number Placeholder 3">
            <a:extLst>
              <a:ext uri="{FF2B5EF4-FFF2-40B4-BE49-F238E27FC236}">
                <a16:creationId xmlns:a16="http://schemas.microsoft.com/office/drawing/2014/main" id="{AD4BD6ED-937A-4BF7-A7D3-195A7479AB4F}"/>
              </a:ext>
            </a:extLst>
          </p:cNvPr>
          <p:cNvSpPr>
            <a:spLocks noGrp="1"/>
          </p:cNvSpPr>
          <p:nvPr>
            <p:ph type="sldNum" sz="quarter" idx="12"/>
          </p:nvPr>
        </p:nvSpPr>
        <p:spPr/>
        <p:txBody>
          <a:bodyPr/>
          <a:lstStyle/>
          <a:p>
            <a:pPr>
              <a:defRPr/>
            </a:pPr>
            <a:fld id="{0E2ECCEA-E2CD-49A1-A9F1-1E7E4CC53232}" type="slidenum">
              <a:rPr lang="en-US" smtClean="0"/>
              <a:pPr>
                <a:defRPr/>
              </a:pPr>
              <a:t>28</a:t>
            </a:fld>
            <a:endParaRPr lang="en-US"/>
          </a:p>
        </p:txBody>
      </p:sp>
      <p:pic>
        <p:nvPicPr>
          <p:cNvPr id="5" name="Picture 4">
            <a:extLst>
              <a:ext uri="{FF2B5EF4-FFF2-40B4-BE49-F238E27FC236}">
                <a16:creationId xmlns:a16="http://schemas.microsoft.com/office/drawing/2014/main" id="{FA189D81-8F76-42B9-9B17-98A905F3C0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2477216"/>
            <a:ext cx="647253" cy="646984"/>
          </a:xfrm>
          <a:prstGeom prst="rect">
            <a:avLst/>
          </a:prstGeom>
        </p:spPr>
      </p:pic>
      <p:pic>
        <p:nvPicPr>
          <p:cNvPr id="7" name="Picture 6">
            <a:extLst>
              <a:ext uri="{FF2B5EF4-FFF2-40B4-BE49-F238E27FC236}">
                <a16:creationId xmlns:a16="http://schemas.microsoft.com/office/drawing/2014/main" id="{99BA9C28-7E77-4C51-BBCA-238F9E8B92C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6200" y="3810000"/>
            <a:ext cx="647253" cy="646984"/>
          </a:xfrm>
          <a:prstGeom prst="rect">
            <a:avLst/>
          </a:prstGeom>
        </p:spPr>
      </p:pic>
      <p:pic>
        <p:nvPicPr>
          <p:cNvPr id="8" name="Picture 7">
            <a:extLst>
              <a:ext uri="{FF2B5EF4-FFF2-40B4-BE49-F238E27FC236}">
                <a16:creationId xmlns:a16="http://schemas.microsoft.com/office/drawing/2014/main" id="{CE354F92-9023-4181-920F-25110E362D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5257800"/>
            <a:ext cx="647253" cy="646984"/>
          </a:xfrm>
          <a:prstGeom prst="rect">
            <a:avLst/>
          </a:prstGeom>
        </p:spPr>
      </p:pic>
    </p:spTree>
    <p:extLst>
      <p:ext uri="{BB962C8B-B14F-4D97-AF65-F5344CB8AC3E}">
        <p14:creationId xmlns:p14="http://schemas.microsoft.com/office/powerpoint/2010/main" val="3493983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85800" y="838200"/>
            <a:ext cx="7772400" cy="1470025"/>
          </a:xfrm>
        </p:spPr>
        <p:txBody>
          <a:bodyPr/>
          <a:lstStyle/>
          <a:p>
            <a:r>
              <a:rPr lang="en-US" altLang="en-US" b="1" dirty="0"/>
              <a:t>4.1 Packages</a:t>
            </a:r>
          </a:p>
        </p:txBody>
      </p:sp>
      <p:cxnSp>
        <p:nvCxnSpPr>
          <p:cNvPr id="6" name="Straight Connector 5"/>
          <p:cNvCxnSpPr/>
          <p:nvPr/>
        </p:nvCxnSpPr>
        <p:spPr>
          <a:xfrm>
            <a:off x="1028700" y="2133600"/>
            <a:ext cx="70866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descr="C:\Documents and Settings\Ben\Local Settings\Temporary Internet Files\Content.IE5\GVEVDJ30\MC900078812[1].wmf">
            <a:extLst>
              <a:ext uri="{FF2B5EF4-FFF2-40B4-BE49-F238E27FC236}">
                <a16:creationId xmlns:a16="http://schemas.microsoft.com/office/drawing/2014/main" id="{8E650FFA-E109-4980-BE59-9FFEB95AA00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0369" y="3276600"/>
            <a:ext cx="1408831"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17240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C72BD-B572-470B-AF42-1218D2A5748F}"/>
              </a:ext>
            </a:extLst>
          </p:cNvPr>
          <p:cNvSpPr>
            <a:spLocks noGrp="1"/>
          </p:cNvSpPr>
          <p:nvPr>
            <p:ph type="title"/>
          </p:nvPr>
        </p:nvSpPr>
        <p:spPr/>
        <p:txBody>
          <a:bodyPr/>
          <a:lstStyle/>
          <a:p>
            <a:r>
              <a:rPr lang="en-US" dirty="0"/>
              <a:t>Equality Issues</a:t>
            </a:r>
          </a:p>
        </p:txBody>
      </p:sp>
      <p:sp>
        <p:nvSpPr>
          <p:cNvPr id="3" name="Content Placeholder 2">
            <a:extLst>
              <a:ext uri="{FF2B5EF4-FFF2-40B4-BE49-F238E27FC236}">
                <a16:creationId xmlns:a16="http://schemas.microsoft.com/office/drawing/2014/main" id="{2D4880D9-1EB4-44E2-BB59-78A4990D2BE1}"/>
              </a:ext>
            </a:extLst>
          </p:cNvPr>
          <p:cNvSpPr>
            <a:spLocks noGrp="1"/>
          </p:cNvSpPr>
          <p:nvPr>
            <p:ph idx="1"/>
          </p:nvPr>
        </p:nvSpPr>
        <p:spPr/>
        <p:txBody>
          <a:bodyPr/>
          <a:lstStyle/>
          <a:p>
            <a:pPr eaLnBrk="1" hangingPunct="1"/>
            <a:r>
              <a:rPr lang="en-US" altLang="en-US" dirty="0"/>
              <a:t>Predefined "</a:t>
            </a:r>
            <a:r>
              <a:rPr lang="en-US" altLang="en-US" dirty="0">
                <a:latin typeface="Lucida Sans Typewriter" panose="020B0509030504030204" pitchFamily="49" charset="0"/>
              </a:rPr>
              <a:t>=</a:t>
            </a:r>
            <a:r>
              <a:rPr lang="en-US" altLang="en-US" dirty="0"/>
              <a:t>", "</a:t>
            </a:r>
            <a:r>
              <a:rPr lang="en-US" altLang="en-US" dirty="0">
                <a:latin typeface="Lucida Sans Typewriter" panose="020B0509030504030204" pitchFamily="49" charset="0"/>
              </a:rPr>
              <a:t>/=</a:t>
            </a:r>
            <a:r>
              <a:rPr lang="en-US" altLang="en-US" dirty="0"/>
              <a:t>" may be inappropriate</a:t>
            </a:r>
          </a:p>
          <a:p>
            <a:pPr lvl="1" eaLnBrk="1" hangingPunct="1"/>
            <a:r>
              <a:rPr lang="en-US" altLang="en-US" dirty="0"/>
              <a:t>Violation of the abstraction</a:t>
            </a:r>
          </a:p>
          <a:p>
            <a:pPr lvl="2" eaLnBrk="1" hangingPunct="1"/>
            <a:r>
              <a:rPr lang="en-US" altLang="en-US" dirty="0"/>
              <a:t>“</a:t>
            </a:r>
            <a:r>
              <a:rPr lang="en-US" altLang="en-US" dirty="0">
                <a:latin typeface="Lucida Sans Typewriter" panose="020B0509030504030204" pitchFamily="49" charset="0"/>
              </a:rPr>
              <a:t>=</a:t>
            </a:r>
            <a:r>
              <a:rPr lang="en-US" altLang="en-US" dirty="0"/>
              <a:t>” should check “logical equivalence”, not pointer identity or discriminant identity</a:t>
            </a:r>
          </a:p>
          <a:p>
            <a:pPr lvl="2" eaLnBrk="1" hangingPunct="1"/>
            <a:r>
              <a:rPr lang="en-US" altLang="en-US" dirty="0"/>
              <a:t>For a type defined as an index and an array, the implicit “</a:t>
            </a:r>
            <a:r>
              <a:rPr lang="en-US" altLang="en-US" dirty="0">
                <a:latin typeface="Lucida Sans Typewriter" panose="020B0509030504030204" pitchFamily="49" charset="0"/>
              </a:rPr>
              <a:t>=</a:t>
            </a:r>
            <a:r>
              <a:rPr lang="en-US" altLang="en-US" dirty="0"/>
              <a:t>” would check for identity of unused positions</a:t>
            </a:r>
          </a:p>
          <a:p>
            <a:pPr lvl="1" eaLnBrk="1" hangingPunct="1"/>
            <a:r>
              <a:rPr lang="en-US" altLang="en-US" dirty="0"/>
              <a:t>Inefficiency</a:t>
            </a:r>
          </a:p>
          <a:p>
            <a:pPr lvl="2" eaLnBrk="1" hangingPunct="1"/>
            <a:r>
              <a:rPr lang="en-US" altLang="en-US" dirty="0"/>
              <a:t>For a type defined as an index and an array, the </a:t>
            </a:r>
            <a:br>
              <a:rPr lang="en-US" altLang="en-US" dirty="0"/>
            </a:br>
            <a:r>
              <a:rPr lang="en-US" altLang="en-US" dirty="0"/>
              <a:t>implicit “</a:t>
            </a:r>
            <a:r>
              <a:rPr lang="en-US" altLang="en-US" dirty="0">
                <a:latin typeface="Lucida Sans Typewriter" panose="020B0509030504030204" pitchFamily="49" charset="0"/>
              </a:rPr>
              <a:t>=</a:t>
            </a:r>
            <a:r>
              <a:rPr lang="en-US" altLang="en-US" dirty="0"/>
              <a:t>” would check for identity of the whole array</a:t>
            </a:r>
          </a:p>
          <a:p>
            <a:endParaRPr lang="en-US" dirty="0"/>
          </a:p>
        </p:txBody>
      </p:sp>
      <p:sp>
        <p:nvSpPr>
          <p:cNvPr id="4" name="Slide Number Placeholder 3">
            <a:extLst>
              <a:ext uri="{FF2B5EF4-FFF2-40B4-BE49-F238E27FC236}">
                <a16:creationId xmlns:a16="http://schemas.microsoft.com/office/drawing/2014/main" id="{0A7CB301-838A-4B76-A331-C0CF6C2E47B1}"/>
              </a:ext>
            </a:extLst>
          </p:cNvPr>
          <p:cNvSpPr>
            <a:spLocks noGrp="1"/>
          </p:cNvSpPr>
          <p:nvPr>
            <p:ph type="sldNum" sz="quarter" idx="12"/>
          </p:nvPr>
        </p:nvSpPr>
        <p:spPr/>
        <p:txBody>
          <a:bodyPr/>
          <a:lstStyle/>
          <a:p>
            <a:pPr>
              <a:defRPr/>
            </a:pPr>
            <a:fld id="{0E2ECCEA-E2CD-49A1-A9F1-1E7E4CC53232}" type="slidenum">
              <a:rPr lang="en-US" smtClean="0"/>
              <a:pPr>
                <a:defRPr/>
              </a:pPr>
              <a:t>29</a:t>
            </a:fld>
            <a:endParaRPr lang="en-US"/>
          </a:p>
        </p:txBody>
      </p:sp>
      <p:pic>
        <p:nvPicPr>
          <p:cNvPr id="5" name="Picture 4">
            <a:extLst>
              <a:ext uri="{FF2B5EF4-FFF2-40B4-BE49-F238E27FC236}">
                <a16:creationId xmlns:a16="http://schemas.microsoft.com/office/drawing/2014/main" id="{D955A6C2-0F37-4207-9970-CD4F7967B1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2209800"/>
            <a:ext cx="647253" cy="646984"/>
          </a:xfrm>
          <a:prstGeom prst="rect">
            <a:avLst/>
          </a:prstGeom>
        </p:spPr>
      </p:pic>
      <p:pic>
        <p:nvPicPr>
          <p:cNvPr id="6" name="Picture 5">
            <a:extLst>
              <a:ext uri="{FF2B5EF4-FFF2-40B4-BE49-F238E27FC236}">
                <a16:creationId xmlns:a16="http://schemas.microsoft.com/office/drawing/2014/main" id="{3E6157B3-6A0F-4FC1-9D1A-00D2146B84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1347" y="3429000"/>
            <a:ext cx="647253" cy="646984"/>
          </a:xfrm>
          <a:prstGeom prst="rect">
            <a:avLst/>
          </a:prstGeom>
        </p:spPr>
      </p:pic>
    </p:spTree>
    <p:extLst>
      <p:ext uri="{BB962C8B-B14F-4D97-AF65-F5344CB8AC3E}">
        <p14:creationId xmlns:p14="http://schemas.microsoft.com/office/powerpoint/2010/main" val="18359218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D64D2-A460-4229-AE87-D7E3CBC29EEA}"/>
              </a:ext>
            </a:extLst>
          </p:cNvPr>
          <p:cNvSpPr>
            <a:spLocks noGrp="1"/>
          </p:cNvSpPr>
          <p:nvPr>
            <p:ph type="title"/>
          </p:nvPr>
        </p:nvSpPr>
        <p:spPr/>
        <p:txBody>
          <a:bodyPr/>
          <a:lstStyle/>
          <a:p>
            <a:r>
              <a:rPr lang="en-US" dirty="0"/>
              <a:t>Limited Types (1)</a:t>
            </a:r>
          </a:p>
        </p:txBody>
      </p:sp>
      <p:sp>
        <p:nvSpPr>
          <p:cNvPr id="3" name="Content Placeholder 2">
            <a:extLst>
              <a:ext uri="{FF2B5EF4-FFF2-40B4-BE49-F238E27FC236}">
                <a16:creationId xmlns:a16="http://schemas.microsoft.com/office/drawing/2014/main" id="{5AF9E96A-E8FC-46E6-9E19-DBA1A07CFA0A}"/>
              </a:ext>
            </a:extLst>
          </p:cNvPr>
          <p:cNvSpPr>
            <a:spLocks noGrp="1"/>
          </p:cNvSpPr>
          <p:nvPr>
            <p:ph idx="1"/>
          </p:nvPr>
        </p:nvSpPr>
        <p:spPr/>
        <p:txBody>
          <a:bodyPr/>
          <a:lstStyle/>
          <a:p>
            <a:pPr eaLnBrk="1" hangingPunct="1"/>
            <a:r>
              <a:rPr lang="en-US" altLang="en-US" dirty="0"/>
              <a:t>Solving the equality problem</a:t>
            </a:r>
          </a:p>
          <a:p>
            <a:pPr lvl="1" eaLnBrk="1" hangingPunct="1"/>
            <a:r>
              <a:rPr lang="en-US" altLang="en-US" dirty="0"/>
              <a:t>You can declare your own "</a:t>
            </a:r>
            <a:r>
              <a:rPr lang="en-US" altLang="en-US" dirty="0">
                <a:latin typeface="Lucida Sans Typewriter" panose="020B0509030504030204" pitchFamily="49" charset="0"/>
              </a:rPr>
              <a:t>=</a:t>
            </a:r>
            <a:r>
              <a:rPr lang="en-US" altLang="en-US" dirty="0"/>
              <a:t>" for any type</a:t>
            </a:r>
          </a:p>
          <a:p>
            <a:pPr lvl="2" eaLnBrk="1" hangingPunct="1"/>
            <a:r>
              <a:rPr lang="en-US" altLang="en-US" dirty="0"/>
              <a:t>If it returns </a:t>
            </a:r>
            <a:r>
              <a:rPr lang="en-US" altLang="en-US" dirty="0">
                <a:latin typeface="Lucida Sans Typewriter" panose="020B0509030504030204" pitchFamily="49" charset="0"/>
              </a:rPr>
              <a:t>Boolean</a:t>
            </a:r>
            <a:r>
              <a:rPr lang="en-US" altLang="en-US" dirty="0"/>
              <a:t>, an "</a:t>
            </a:r>
            <a:r>
              <a:rPr lang="en-US" altLang="en-US" dirty="0">
                <a:latin typeface="Lucida Sans Typewriter" panose="020B0509030504030204" pitchFamily="49" charset="0"/>
              </a:rPr>
              <a:t>/=</a:t>
            </a:r>
            <a:r>
              <a:rPr lang="en-US" altLang="en-US" dirty="0"/>
              <a:t>" operator is automatically declared</a:t>
            </a:r>
          </a:p>
          <a:p>
            <a:pPr lvl="2" eaLnBrk="1" hangingPunct="1"/>
            <a:r>
              <a:rPr lang="en-US" altLang="en-US" dirty="0"/>
              <a:t>If it doesn’t return </a:t>
            </a:r>
            <a:r>
              <a:rPr lang="en-US" altLang="en-US" dirty="0">
                <a:latin typeface="Lucida Sans Typewriter" panose="020B0509030504030204" pitchFamily="49" charset="0"/>
              </a:rPr>
              <a:t>Boolean</a:t>
            </a:r>
            <a:r>
              <a:rPr lang="en-US" altLang="en-US" dirty="0"/>
              <a:t>, you can explicitly overload "</a:t>
            </a:r>
            <a:r>
              <a:rPr lang="en-US" altLang="en-US" dirty="0">
                <a:latin typeface="Lucida Sans Typewriter" panose="020B0509030504030204" pitchFamily="49" charset="0"/>
              </a:rPr>
              <a:t>/=</a:t>
            </a:r>
            <a:r>
              <a:rPr lang="en-US" altLang="en-US" dirty="0"/>
              <a:t>" to return whatever type is appropriate</a:t>
            </a:r>
          </a:p>
          <a:p>
            <a:pPr eaLnBrk="1" hangingPunct="1"/>
            <a:r>
              <a:rPr lang="en-US" altLang="en-US" dirty="0"/>
              <a:t>Solving the assignment problem</a:t>
            </a:r>
          </a:p>
          <a:p>
            <a:pPr lvl="1" eaLnBrk="1" hangingPunct="1"/>
            <a:r>
              <a:rPr lang="en-US" altLang="en-US" dirty="0"/>
              <a:t>Prohibit use of "</a:t>
            </a:r>
            <a:r>
              <a:rPr lang="en-US" altLang="en-US" dirty="0">
                <a:latin typeface="Lucida Sans Typewriter" panose="020B0509030504030204" pitchFamily="49" charset="0"/>
              </a:rPr>
              <a:t>:=</a:t>
            </a:r>
            <a:r>
              <a:rPr lang="en-US" altLang="en-US" dirty="0"/>
              <a:t>", by declaring the type as </a:t>
            </a:r>
            <a:r>
              <a:rPr lang="en-US" altLang="en-US" b="1" dirty="0">
                <a:latin typeface="Lucida Sans Typewriter" panose="020B0509030504030204" pitchFamily="49" charset="0"/>
              </a:rPr>
              <a:t>limited</a:t>
            </a:r>
            <a:r>
              <a:rPr lang="en-US" altLang="en-US" dirty="0"/>
              <a:t> (generally, </a:t>
            </a:r>
            <a:r>
              <a:rPr lang="en-US" altLang="en-US" b="1" dirty="0">
                <a:latin typeface="Lucida Sans Typewriter" panose="020B0509030504030204" pitchFamily="49" charset="0"/>
              </a:rPr>
              <a:t>limited private</a:t>
            </a:r>
            <a:r>
              <a:rPr lang="en-US" altLang="en-US" dirty="0"/>
              <a:t>)</a:t>
            </a:r>
          </a:p>
          <a:p>
            <a:pPr lvl="2" eaLnBrk="1" hangingPunct="1"/>
            <a:r>
              <a:rPr lang="en-US" altLang="en-US" dirty="0"/>
              <a:t>Any attempt to perform assignment is illegal</a:t>
            </a:r>
          </a:p>
          <a:p>
            <a:pPr lvl="2" eaLnBrk="1" hangingPunct="1"/>
            <a:r>
              <a:rPr lang="en-US" altLang="en-US" dirty="0"/>
              <a:t>Define a </a:t>
            </a:r>
            <a:r>
              <a:rPr lang="en-US" altLang="en-US" dirty="0">
                <a:latin typeface="Lucida Sans Typewriter" panose="020B0509030504030204" pitchFamily="49" charset="0"/>
              </a:rPr>
              <a:t>Copy</a:t>
            </a:r>
            <a:r>
              <a:rPr lang="en-US" altLang="en-US" dirty="0"/>
              <a:t> procedure, if a “logical copy” is appropriate</a:t>
            </a:r>
          </a:p>
          <a:p>
            <a:pPr lvl="2" eaLnBrk="1" hangingPunct="1"/>
            <a:r>
              <a:rPr lang="en-US" altLang="en-US" dirty="0"/>
              <a:t>No "</a:t>
            </a:r>
            <a:r>
              <a:rPr lang="en-US" altLang="en-US" dirty="0">
                <a:latin typeface="Lucida Sans Typewriter" panose="020B0509030504030204" pitchFamily="49" charset="0"/>
              </a:rPr>
              <a:t>=</a:t>
            </a:r>
            <a:r>
              <a:rPr lang="en-US" altLang="en-US" dirty="0"/>
              <a:t>" is provided by default, but you can declare your own</a:t>
            </a:r>
          </a:p>
          <a:p>
            <a:pPr lvl="1" eaLnBrk="1" hangingPunct="1"/>
            <a:r>
              <a:rPr lang="en-US" altLang="en-US" dirty="0"/>
              <a:t>Define the desired effect for "</a:t>
            </a:r>
            <a:r>
              <a:rPr lang="en-US" altLang="en-US" dirty="0">
                <a:latin typeface="Lucida Sans Typewriter" panose="020B0509030504030204" pitchFamily="49" charset="0"/>
              </a:rPr>
              <a:t>:=</a:t>
            </a:r>
            <a:r>
              <a:rPr lang="en-US" altLang="en-US" dirty="0"/>
              <a:t>"</a:t>
            </a:r>
          </a:p>
          <a:p>
            <a:pPr lvl="2" eaLnBrk="1" hangingPunct="1"/>
            <a:r>
              <a:rPr lang="en-US" altLang="en-US" dirty="0"/>
              <a:t>Declare a </a:t>
            </a:r>
            <a:r>
              <a:rPr lang="en-US" altLang="en-US" i="1" dirty="0"/>
              <a:t>controlled type</a:t>
            </a:r>
            <a:r>
              <a:rPr lang="en-US" altLang="en-US" dirty="0"/>
              <a:t> (will be covered later in the OOP discussion)</a:t>
            </a:r>
          </a:p>
        </p:txBody>
      </p:sp>
      <p:sp>
        <p:nvSpPr>
          <p:cNvPr id="4" name="Slide Number Placeholder 3">
            <a:extLst>
              <a:ext uri="{FF2B5EF4-FFF2-40B4-BE49-F238E27FC236}">
                <a16:creationId xmlns:a16="http://schemas.microsoft.com/office/drawing/2014/main" id="{19E8BDFE-04B8-4688-BC5D-3463121DBA78}"/>
              </a:ext>
            </a:extLst>
          </p:cNvPr>
          <p:cNvSpPr>
            <a:spLocks noGrp="1"/>
          </p:cNvSpPr>
          <p:nvPr>
            <p:ph type="sldNum" sz="quarter" idx="12"/>
          </p:nvPr>
        </p:nvSpPr>
        <p:spPr/>
        <p:txBody>
          <a:bodyPr/>
          <a:lstStyle/>
          <a:p>
            <a:pPr>
              <a:defRPr/>
            </a:pPr>
            <a:fld id="{0E2ECCEA-E2CD-49A1-A9F1-1E7E4CC53232}" type="slidenum">
              <a:rPr lang="en-US" smtClean="0"/>
              <a:pPr>
                <a:defRPr/>
              </a:pPr>
              <a:t>30</a:t>
            </a:fld>
            <a:endParaRPr lang="en-US"/>
          </a:p>
        </p:txBody>
      </p:sp>
      <p:pic>
        <p:nvPicPr>
          <p:cNvPr id="5" name="Picture 4">
            <a:extLst>
              <a:ext uri="{FF2B5EF4-FFF2-40B4-BE49-F238E27FC236}">
                <a16:creationId xmlns:a16="http://schemas.microsoft.com/office/drawing/2014/main" id="{6F3A49DE-361F-481F-8D14-2F629DE8B033}"/>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28600" y="1914781"/>
            <a:ext cx="1077128" cy="904619"/>
          </a:xfrm>
          <a:prstGeom prst="rect">
            <a:avLst/>
          </a:prstGeom>
        </p:spPr>
      </p:pic>
      <p:pic>
        <p:nvPicPr>
          <p:cNvPr id="6" name="Picture 5">
            <a:extLst>
              <a:ext uri="{FF2B5EF4-FFF2-40B4-BE49-F238E27FC236}">
                <a16:creationId xmlns:a16="http://schemas.microsoft.com/office/drawing/2014/main" id="{86AB286F-8CB7-4115-A381-5F1CD62F7872}"/>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381072" y="3438781"/>
            <a:ext cx="1077128" cy="904619"/>
          </a:xfrm>
          <a:prstGeom prst="rect">
            <a:avLst/>
          </a:prstGeom>
        </p:spPr>
      </p:pic>
      <p:pic>
        <p:nvPicPr>
          <p:cNvPr id="7" name="Picture 6">
            <a:extLst>
              <a:ext uri="{FF2B5EF4-FFF2-40B4-BE49-F238E27FC236}">
                <a16:creationId xmlns:a16="http://schemas.microsoft.com/office/drawing/2014/main" id="{4A9C3565-6B9B-406A-8F11-F9E56B0BAD7E}"/>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599272" y="5496181"/>
            <a:ext cx="1077128" cy="904619"/>
          </a:xfrm>
          <a:prstGeom prst="rect">
            <a:avLst/>
          </a:prstGeom>
        </p:spPr>
      </p:pic>
    </p:spTree>
    <p:extLst>
      <p:ext uri="{BB962C8B-B14F-4D97-AF65-F5344CB8AC3E}">
        <p14:creationId xmlns:p14="http://schemas.microsoft.com/office/powerpoint/2010/main" val="35259846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D64D2-A460-4229-AE87-D7E3CBC29EEA}"/>
              </a:ext>
            </a:extLst>
          </p:cNvPr>
          <p:cNvSpPr>
            <a:spLocks noGrp="1"/>
          </p:cNvSpPr>
          <p:nvPr>
            <p:ph type="title"/>
          </p:nvPr>
        </p:nvSpPr>
        <p:spPr/>
        <p:txBody>
          <a:bodyPr/>
          <a:lstStyle/>
          <a:p>
            <a:r>
              <a:rPr lang="en-US" dirty="0"/>
              <a:t>Limited Types (2)</a:t>
            </a:r>
          </a:p>
        </p:txBody>
      </p:sp>
      <p:sp>
        <p:nvSpPr>
          <p:cNvPr id="3" name="Content Placeholder 2">
            <a:extLst>
              <a:ext uri="{FF2B5EF4-FFF2-40B4-BE49-F238E27FC236}">
                <a16:creationId xmlns:a16="http://schemas.microsoft.com/office/drawing/2014/main" id="{5AF9E96A-E8FC-46E6-9E19-DBA1A07CFA0A}"/>
              </a:ext>
            </a:extLst>
          </p:cNvPr>
          <p:cNvSpPr>
            <a:spLocks noGrp="1"/>
          </p:cNvSpPr>
          <p:nvPr>
            <p:ph idx="1"/>
          </p:nvPr>
        </p:nvSpPr>
        <p:spPr/>
        <p:txBody>
          <a:bodyPr/>
          <a:lstStyle/>
          <a:p>
            <a:pPr eaLnBrk="1" hangingPunct="1"/>
            <a:r>
              <a:rPr lang="en-US" altLang="en-US" dirty="0"/>
              <a:t>Notes on limited types</a:t>
            </a:r>
          </a:p>
          <a:p>
            <a:pPr lvl="1" eaLnBrk="1" hangingPunct="1"/>
            <a:r>
              <a:rPr lang="en-US" altLang="en-US" dirty="0"/>
              <a:t>Always passed by reference</a:t>
            </a:r>
          </a:p>
          <a:p>
            <a:pPr lvl="1" eaLnBrk="1" hangingPunct="1"/>
            <a:r>
              <a:rPr lang="en-US" altLang="en-US" dirty="0"/>
              <a:t>Initialization is illegal</a:t>
            </a:r>
          </a:p>
          <a:p>
            <a:pPr lvl="1" eaLnBrk="1" hangingPunct="1"/>
            <a:r>
              <a:rPr lang="en-US" altLang="en-US" dirty="0"/>
              <a:t>A type with a limited component is also limited</a:t>
            </a:r>
          </a:p>
          <a:p>
            <a:pPr lvl="1" eaLnBrk="1" hangingPunct="1"/>
            <a:r>
              <a:rPr lang="en-US" altLang="en-US" dirty="0"/>
              <a:t>Typically used for entities such as files, locks, etc., where assignment does not make sense</a:t>
            </a:r>
          </a:p>
          <a:p>
            <a:pPr marL="0" indent="0" eaLnBrk="1" hangingPunct="1"/>
            <a:endParaRPr lang="en-US" altLang="en-US" dirty="0"/>
          </a:p>
          <a:p>
            <a:endParaRPr lang="en-US" dirty="0"/>
          </a:p>
        </p:txBody>
      </p:sp>
      <p:sp>
        <p:nvSpPr>
          <p:cNvPr id="4" name="Slide Number Placeholder 3">
            <a:extLst>
              <a:ext uri="{FF2B5EF4-FFF2-40B4-BE49-F238E27FC236}">
                <a16:creationId xmlns:a16="http://schemas.microsoft.com/office/drawing/2014/main" id="{19E8BDFE-04B8-4688-BC5D-3463121DBA78}"/>
              </a:ext>
            </a:extLst>
          </p:cNvPr>
          <p:cNvSpPr>
            <a:spLocks noGrp="1"/>
          </p:cNvSpPr>
          <p:nvPr>
            <p:ph type="sldNum" sz="quarter" idx="12"/>
          </p:nvPr>
        </p:nvSpPr>
        <p:spPr/>
        <p:txBody>
          <a:bodyPr/>
          <a:lstStyle/>
          <a:p>
            <a:pPr>
              <a:defRPr/>
            </a:pPr>
            <a:fld id="{0E2ECCEA-E2CD-49A1-A9F1-1E7E4CC53232}" type="slidenum">
              <a:rPr lang="en-US" smtClean="0"/>
              <a:pPr>
                <a:defRPr/>
              </a:pPr>
              <a:t>31</a:t>
            </a:fld>
            <a:endParaRPr lang="en-US"/>
          </a:p>
        </p:txBody>
      </p:sp>
      <p:pic>
        <p:nvPicPr>
          <p:cNvPr id="5" name="Picture 4">
            <a:extLst>
              <a:ext uri="{FF2B5EF4-FFF2-40B4-BE49-F238E27FC236}">
                <a16:creationId xmlns:a16="http://schemas.microsoft.com/office/drawing/2014/main" id="{1F1F005E-784C-429E-B5C3-212BC73870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91425" y="304276"/>
            <a:ext cx="1247775" cy="1372124"/>
          </a:xfrm>
          <a:prstGeom prst="rect">
            <a:avLst/>
          </a:prstGeom>
        </p:spPr>
      </p:pic>
    </p:spTree>
    <p:extLst>
      <p:ext uri="{BB962C8B-B14F-4D97-AF65-F5344CB8AC3E}">
        <p14:creationId xmlns:p14="http://schemas.microsoft.com/office/powerpoint/2010/main" val="21715425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B09B9-1A05-48B5-94B7-F33B33EE92C4}"/>
              </a:ext>
            </a:extLst>
          </p:cNvPr>
          <p:cNvSpPr>
            <a:spLocks noGrp="1"/>
          </p:cNvSpPr>
          <p:nvPr>
            <p:ph type="title"/>
          </p:nvPr>
        </p:nvSpPr>
        <p:spPr/>
        <p:txBody>
          <a:bodyPr/>
          <a:lstStyle/>
          <a:p>
            <a:r>
              <a:rPr lang="en-US" dirty="0"/>
              <a:t>Example: Limited Private Type (1)</a:t>
            </a:r>
          </a:p>
        </p:txBody>
      </p:sp>
      <p:sp>
        <p:nvSpPr>
          <p:cNvPr id="4" name="Slide Number Placeholder 3">
            <a:extLst>
              <a:ext uri="{FF2B5EF4-FFF2-40B4-BE49-F238E27FC236}">
                <a16:creationId xmlns:a16="http://schemas.microsoft.com/office/drawing/2014/main" id="{0D3633B2-A97E-49CD-839D-25DA42B635CF}"/>
              </a:ext>
            </a:extLst>
          </p:cNvPr>
          <p:cNvSpPr>
            <a:spLocks noGrp="1"/>
          </p:cNvSpPr>
          <p:nvPr>
            <p:ph type="sldNum" sz="quarter" idx="12"/>
          </p:nvPr>
        </p:nvSpPr>
        <p:spPr/>
        <p:txBody>
          <a:bodyPr/>
          <a:lstStyle/>
          <a:p>
            <a:pPr>
              <a:defRPr/>
            </a:pPr>
            <a:fld id="{0E2ECCEA-E2CD-49A1-A9F1-1E7E4CC53232}" type="slidenum">
              <a:rPr lang="en-US" smtClean="0"/>
              <a:pPr>
                <a:defRPr/>
              </a:pPr>
              <a:t>32</a:t>
            </a:fld>
            <a:endParaRPr lang="en-US"/>
          </a:p>
        </p:txBody>
      </p:sp>
      <p:sp>
        <p:nvSpPr>
          <p:cNvPr id="5" name="Text Box 5">
            <a:extLst>
              <a:ext uri="{FF2B5EF4-FFF2-40B4-BE49-F238E27FC236}">
                <a16:creationId xmlns:a16="http://schemas.microsoft.com/office/drawing/2014/main" id="{D66B1255-B4F5-4819-AEEA-2A18FD1A0D37}"/>
              </a:ext>
            </a:extLst>
          </p:cNvPr>
          <p:cNvSpPr txBox="1">
            <a:spLocks noChangeArrowheads="1"/>
          </p:cNvSpPr>
          <p:nvPr/>
        </p:nvSpPr>
        <p:spPr bwMode="auto">
          <a:xfrm>
            <a:off x="1161410" y="1060103"/>
            <a:ext cx="6763390" cy="692497"/>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 </a:t>
            </a:r>
            <a:r>
              <a:rPr lang="en-US" altLang="en-US" sz="1300" b="0" dirty="0">
                <a:solidFill>
                  <a:srgbClr val="0066FF"/>
                </a:solidFill>
                <a:latin typeface="Consolas" panose="020B0609020204030204" pitchFamily="49" charset="0"/>
              </a:rPr>
              <a:t>Parameters</a:t>
            </a:r>
            <a:r>
              <a:rPr lang="en-US" altLang="en-US" sz="1300" dirty="0">
                <a:solidFill>
                  <a:srgbClr val="0066FF"/>
                </a:solidFill>
                <a:latin typeface="Consolas" panose="020B0609020204030204" pitchFamily="49" charset="0"/>
              </a:rPr>
              <a:t> is</a:t>
            </a:r>
          </a:p>
          <a:p>
            <a:r>
              <a:rPr lang="en-US" altLang="en-US" sz="1300" dirty="0">
                <a:solidFill>
                  <a:srgbClr val="0066FF"/>
                </a:solidFill>
                <a:latin typeface="Consolas" panose="020B0609020204030204" pitchFamily="49" charset="0"/>
              </a:rPr>
              <a:t>   subtype </a:t>
            </a:r>
            <a:r>
              <a:rPr lang="en-US" altLang="en-US" sz="1300" b="0" dirty="0" err="1">
                <a:solidFill>
                  <a:srgbClr val="0066FF"/>
                </a:solidFill>
                <a:latin typeface="Consolas" panose="020B0609020204030204" pitchFamily="49" charset="0"/>
              </a:rPr>
              <a:t>Element_Type</a:t>
            </a:r>
            <a:r>
              <a:rPr lang="en-US" altLang="en-US" sz="1300" dirty="0">
                <a:solidFill>
                  <a:srgbClr val="0066FF"/>
                </a:solidFill>
                <a:latin typeface="Consolas" panose="020B0609020204030204" pitchFamily="49" charset="0"/>
              </a:rPr>
              <a:t> is </a:t>
            </a:r>
            <a:r>
              <a:rPr lang="en-US" altLang="en-US" sz="1300" b="0" dirty="0">
                <a:solidFill>
                  <a:srgbClr val="0066FF"/>
                </a:solidFill>
                <a:latin typeface="Consolas" panose="020B0609020204030204" pitchFamily="49" charset="0"/>
              </a:rPr>
              <a:t>Integer;                                     </a:t>
            </a:r>
          </a:p>
          <a:p>
            <a:r>
              <a:rPr lang="en-US" altLang="en-US" sz="1300" dirty="0">
                <a:solidFill>
                  <a:srgbClr val="0066FF"/>
                </a:solidFill>
                <a:latin typeface="Consolas" panose="020B0609020204030204" pitchFamily="49" charset="0"/>
              </a:rPr>
              <a:t>end </a:t>
            </a:r>
            <a:r>
              <a:rPr lang="en-US" altLang="en-US" sz="1300" b="0" dirty="0">
                <a:solidFill>
                  <a:srgbClr val="0066FF"/>
                </a:solidFill>
                <a:latin typeface="Consolas" panose="020B0609020204030204" pitchFamily="49" charset="0"/>
              </a:rPr>
              <a:t>Parameters;</a:t>
            </a:r>
            <a:endParaRPr lang="en-US" altLang="en-US" sz="1300" dirty="0">
              <a:solidFill>
                <a:srgbClr val="0066FF"/>
              </a:solidFill>
              <a:latin typeface="Consolas" panose="020B0609020204030204" pitchFamily="49" charset="0"/>
            </a:endParaRPr>
          </a:p>
        </p:txBody>
      </p:sp>
      <p:sp>
        <p:nvSpPr>
          <p:cNvPr id="6" name="Text Box 6">
            <a:extLst>
              <a:ext uri="{FF2B5EF4-FFF2-40B4-BE49-F238E27FC236}">
                <a16:creationId xmlns:a16="http://schemas.microsoft.com/office/drawing/2014/main" id="{EF7435E9-7CD1-4C71-A2A9-F8DA5295F6F8}"/>
              </a:ext>
            </a:extLst>
          </p:cNvPr>
          <p:cNvSpPr txBox="1">
            <a:spLocks noChangeArrowheads="1"/>
          </p:cNvSpPr>
          <p:nvPr/>
        </p:nvSpPr>
        <p:spPr bwMode="auto">
          <a:xfrm>
            <a:off x="1161410" y="1905000"/>
            <a:ext cx="6763390" cy="4893647"/>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Parameters; </a:t>
            </a:r>
            <a:r>
              <a:rPr lang="en-US" altLang="en-US" sz="1300" dirty="0">
                <a:solidFill>
                  <a:srgbClr val="0066FF"/>
                </a:solidFill>
                <a:latin typeface="Consolas" panose="020B0609020204030204" pitchFamily="49" charset="0"/>
              </a:rPr>
              <a:t>use</a:t>
            </a:r>
            <a:r>
              <a:rPr lang="en-US" altLang="en-US" sz="1300" b="0" dirty="0">
                <a:solidFill>
                  <a:srgbClr val="0066FF"/>
                </a:solidFill>
                <a:latin typeface="Consolas" panose="020B0609020204030204" pitchFamily="49" charset="0"/>
              </a:rPr>
              <a:t> Parameters;</a:t>
            </a:r>
          </a:p>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latin typeface="Consolas" panose="020B0609020204030204" pitchFamily="49" charset="0"/>
              </a:rPr>
              <a:t>FIFO_Queue</a:t>
            </a:r>
            <a:r>
              <a:rPr lang="en-US" altLang="en-US" sz="1300" b="0" dirty="0">
                <a:solidFill>
                  <a:srgbClr val="0066FF"/>
                </a:solidFill>
                <a:latin typeface="Consolas" panose="020B0609020204030204" pitchFamily="49" charset="0"/>
              </a:rPr>
              <a:t>(</a:t>
            </a:r>
            <a:r>
              <a:rPr lang="en-US" altLang="en-US" sz="1300" b="0" dirty="0" err="1">
                <a:solidFill>
                  <a:srgbClr val="0066FF"/>
                </a:solidFill>
                <a:latin typeface="Consolas" panose="020B0609020204030204" pitchFamily="49" charset="0"/>
              </a:rPr>
              <a:t>Max_Size</a:t>
            </a:r>
            <a:r>
              <a:rPr lang="en-US" altLang="en-US" sz="1300" b="0" dirty="0">
                <a:solidFill>
                  <a:srgbClr val="0066FF"/>
                </a:solidFill>
                <a:latin typeface="Consolas" panose="020B0609020204030204" pitchFamily="49" charset="0"/>
              </a:rPr>
              <a:t> : Natural)</a:t>
            </a:r>
            <a:r>
              <a:rPr lang="en-US" altLang="en-US" sz="1300" dirty="0">
                <a:solidFill>
                  <a:srgbClr val="0066FF"/>
                </a:solidFill>
                <a:latin typeface="Consolas" panose="020B0609020204030204" pitchFamily="49" charset="0"/>
              </a:rPr>
              <a:t> is </a:t>
            </a:r>
            <a:r>
              <a:rPr lang="en-US" altLang="en-US" sz="1300" dirty="0">
                <a:solidFill>
                  <a:srgbClr val="FF0000"/>
                </a:solidFill>
                <a:latin typeface="Consolas" panose="020B0609020204030204" pitchFamily="49" charset="0"/>
              </a:rPr>
              <a:t>limited private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Empty_Queue</a:t>
            </a:r>
            <a:r>
              <a:rPr lang="en-US" altLang="en-US" sz="1300" b="0" dirty="0">
                <a:solidFill>
                  <a:srgbClr val="0066FF"/>
                </a:solidFill>
                <a:latin typeface="Consolas" panose="020B0609020204030204" pitchFamily="49" charset="0"/>
              </a:rPr>
              <a:t> : </a:t>
            </a:r>
            <a:r>
              <a:rPr lang="en-US" altLang="en-US" sz="1300" dirty="0">
                <a:solidFill>
                  <a:srgbClr val="0066FF"/>
                </a:solidFill>
                <a:latin typeface="Consolas" panose="020B0609020204030204" pitchFamily="49" charset="0"/>
              </a:rPr>
              <a:t>constant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Insert</a:t>
            </a:r>
            <a:r>
              <a:rPr lang="en-US" altLang="en-US" sz="1300" b="0" dirty="0">
                <a:solidFill>
                  <a:srgbClr val="0066FF"/>
                </a:solidFill>
                <a:latin typeface="Consolas" panose="020B0609020204030204" pitchFamily="49" charset="0"/>
              </a:rPr>
              <a: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in</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Remove</a:t>
            </a:r>
            <a:r>
              <a:rPr lang="en-US" altLang="en-US" sz="1300" b="0" dirty="0">
                <a:solidFill>
                  <a:srgbClr val="0066FF"/>
                </a:solidFill>
                <a:latin typeface="Consolas" panose="020B0609020204030204" pitchFamily="49" charset="0"/>
              </a:rPr>
              <a: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a:t>
            </a:r>
            <a:r>
              <a:rPr lang="en-US" altLang="en-US" sz="1300" b="0" dirty="0">
                <a:latin typeface="Consolas" panose="020B0609020204030204" pitchFamily="49" charset="0"/>
              </a:rPr>
              <a:t>Size</a:t>
            </a:r>
            <a:r>
              <a:rPr lang="en-US" altLang="en-US" sz="1300" b="0" dirty="0">
                <a:solidFill>
                  <a:srgbClr val="0066FF"/>
                </a:solidFill>
                <a:latin typeface="Consolas" panose="020B0609020204030204" pitchFamily="49" charset="0"/>
              </a:rPr>
              <a:t>(Q :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Natural;</a:t>
            </a:r>
          </a:p>
          <a:p>
            <a:r>
              <a:rPr lang="en-US" altLang="en-US" sz="1300" b="0" dirty="0">
                <a:solidFill>
                  <a:srgbClr val="0066FF"/>
                </a:solidFill>
                <a:latin typeface="Consolas" panose="020B0609020204030204" pitchFamily="49" charset="0"/>
              </a:rPr>
              <a:t>  </a:t>
            </a:r>
            <a:r>
              <a:rPr lang="en-US" altLang="en-US" sz="1300" dirty="0">
                <a:solidFill>
                  <a:srgbClr val="FF0000"/>
                </a:solidFill>
                <a:latin typeface="Consolas" panose="020B0609020204030204" pitchFamily="49" charset="0"/>
              </a:rPr>
              <a:t>procedure</a:t>
            </a:r>
            <a:r>
              <a:rPr lang="en-US" altLang="en-US" sz="1300" b="0" dirty="0">
                <a:solidFill>
                  <a:srgbClr val="FF0000"/>
                </a:solidFill>
                <a:latin typeface="Consolas" panose="020B0609020204030204" pitchFamily="49" charset="0"/>
              </a:rPr>
              <a:t> Copy(From : </a:t>
            </a:r>
            <a:r>
              <a:rPr lang="en-US" altLang="en-US" sz="1300" dirty="0">
                <a:solidFill>
                  <a:srgbClr val="FF0000"/>
                </a:solidFill>
                <a:latin typeface="Consolas" panose="020B0609020204030204" pitchFamily="49" charset="0"/>
              </a:rPr>
              <a:t>in</a:t>
            </a:r>
            <a:r>
              <a:rPr lang="en-US" altLang="en-US" sz="1300" b="0" dirty="0">
                <a:solidFill>
                  <a:srgbClr val="FF0000"/>
                </a:solidFill>
                <a:latin typeface="Consolas" panose="020B0609020204030204" pitchFamily="49" charset="0"/>
              </a:rPr>
              <a:t> </a:t>
            </a:r>
            <a:r>
              <a:rPr lang="en-US" altLang="en-US" sz="1300" b="0" dirty="0" err="1">
                <a:solidFill>
                  <a:srgbClr val="FF0000"/>
                </a:solidFill>
                <a:latin typeface="Consolas" panose="020B0609020204030204" pitchFamily="49" charset="0"/>
              </a:rPr>
              <a:t>FIFO_Queue</a:t>
            </a:r>
            <a:r>
              <a:rPr lang="en-US" altLang="en-US" sz="1300" b="0" dirty="0">
                <a:solidFill>
                  <a:srgbClr val="FF0000"/>
                </a:solidFill>
                <a:latin typeface="Consolas" panose="020B0609020204030204" pitchFamily="49" charset="0"/>
              </a:rPr>
              <a:t>; To : </a:t>
            </a:r>
            <a:r>
              <a:rPr lang="en-US" altLang="en-US" sz="1300" dirty="0">
                <a:solidFill>
                  <a:srgbClr val="FF0000"/>
                </a:solidFill>
                <a:latin typeface="Consolas" panose="020B0609020204030204" pitchFamily="49" charset="0"/>
              </a:rPr>
              <a:t>out</a:t>
            </a:r>
            <a:r>
              <a:rPr lang="en-US" altLang="en-US" sz="1300" b="0" dirty="0">
                <a:solidFill>
                  <a:srgbClr val="FF0000"/>
                </a:solidFill>
                <a:latin typeface="Consolas" panose="020B0609020204030204" pitchFamily="49" charset="0"/>
              </a:rPr>
              <a:t> </a:t>
            </a:r>
            <a:r>
              <a:rPr lang="en-US" altLang="en-US" sz="1300" b="0" dirty="0" err="1">
                <a:solidFill>
                  <a:srgbClr val="FF0000"/>
                </a:solidFill>
                <a:latin typeface="Consolas" panose="020B0609020204030204" pitchFamily="49" charset="0"/>
              </a:rPr>
              <a:t>FIFO_Queue</a:t>
            </a:r>
            <a:r>
              <a:rPr lang="en-US" altLang="en-US" sz="1300" b="0" dirty="0">
                <a:solidFill>
                  <a:srgbClr val="FF0000"/>
                </a:solidFill>
                <a:latin typeface="Consolas" panose="020B0609020204030204" pitchFamily="49" charset="0"/>
              </a:rPr>
              <a:t>);</a:t>
            </a:r>
          </a:p>
          <a:p>
            <a:endParaRPr lang="en-US" altLang="en-US" sz="1300" b="0" dirty="0">
              <a:solidFill>
                <a:srgbClr val="0066FF"/>
              </a:solidFill>
              <a:latin typeface="Consolas" panose="020B0609020204030204" pitchFamily="49" charset="0"/>
            </a:endParaRPr>
          </a:p>
          <a:p>
            <a:r>
              <a:rPr lang="en-US" altLang="en-US" sz="1300" b="0" dirty="0">
                <a:solidFill>
                  <a:srgbClr val="FF0000"/>
                </a:solidFill>
                <a:latin typeface="Consolas" panose="020B0609020204030204" pitchFamily="49" charset="0"/>
              </a:rPr>
              <a:t>  </a:t>
            </a:r>
            <a:r>
              <a:rPr lang="en-US" altLang="en-US" sz="1300" dirty="0">
                <a:solidFill>
                  <a:srgbClr val="FF0000"/>
                </a:solidFill>
                <a:latin typeface="Consolas" panose="020B0609020204030204" pitchFamily="49" charset="0"/>
              </a:rPr>
              <a:t>function</a:t>
            </a:r>
            <a:r>
              <a:rPr lang="en-US" altLang="en-US" sz="1300" b="0" dirty="0">
                <a:solidFill>
                  <a:srgbClr val="FF0000"/>
                </a:solidFill>
                <a:latin typeface="Consolas" panose="020B0609020204030204" pitchFamily="49" charset="0"/>
              </a:rPr>
              <a:t> "="(L, R : </a:t>
            </a:r>
            <a:r>
              <a:rPr lang="en-US" altLang="en-US" sz="1300" b="0" dirty="0" err="1">
                <a:solidFill>
                  <a:srgbClr val="FF0000"/>
                </a:solidFill>
                <a:latin typeface="Consolas" panose="020B0609020204030204" pitchFamily="49" charset="0"/>
              </a:rPr>
              <a:t>FIFO_Queue</a:t>
            </a:r>
            <a:r>
              <a:rPr lang="en-US" altLang="en-US" sz="1300" b="0" dirty="0">
                <a:solidFill>
                  <a:srgbClr val="FF0000"/>
                </a:solidFill>
                <a:latin typeface="Consolas" panose="020B0609020204030204" pitchFamily="49" charset="0"/>
              </a:rPr>
              <a:t>) </a:t>
            </a:r>
            <a:r>
              <a:rPr lang="en-US" altLang="en-US" sz="1300" dirty="0">
                <a:solidFill>
                  <a:srgbClr val="FF0000"/>
                </a:solidFill>
                <a:latin typeface="Consolas" panose="020B0609020204030204" pitchFamily="49" charset="0"/>
              </a:rPr>
              <a:t>return</a:t>
            </a:r>
            <a:r>
              <a:rPr lang="en-US" altLang="en-US" sz="1300" b="0" dirty="0">
                <a:solidFill>
                  <a:srgbClr val="FF0000"/>
                </a:solidFill>
                <a:latin typeface="Consolas" panose="020B0609020204030204" pitchFamily="49" charset="0"/>
              </a:rPr>
              <a:t> Boolean;</a:t>
            </a:r>
          </a:p>
          <a:p>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private</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solidFill>
                  <a:srgbClr val="0066FF"/>
                </a:solidFill>
                <a:latin typeface="Consolas" panose="020B0609020204030204" pitchFamily="49" charset="0"/>
              </a:rPr>
              <a:t>Element_Array</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array </a:t>
            </a:r>
            <a:r>
              <a:rPr lang="en-US" altLang="en-US" sz="1300" b="0" dirty="0">
                <a:solidFill>
                  <a:srgbClr val="0066FF"/>
                </a:solidFill>
                <a:latin typeface="Consolas" panose="020B0609020204030204" pitchFamily="49" charset="0"/>
              </a:rPr>
              <a:t>(Positive </a:t>
            </a:r>
            <a:r>
              <a:rPr lang="en-US" altLang="en-US" sz="1300" dirty="0">
                <a:solidFill>
                  <a:srgbClr val="0066FF"/>
                </a:solidFill>
                <a:latin typeface="Consolas" panose="020B0609020204030204" pitchFamily="49" charset="0"/>
              </a:rPr>
              <a:t>range</a:t>
            </a:r>
            <a:r>
              <a:rPr lang="en-US" altLang="en-US" sz="1300" b="0" dirty="0">
                <a:solidFill>
                  <a:srgbClr val="0066FF"/>
                </a:solidFill>
                <a:latin typeface="Consolas" panose="020B0609020204030204" pitchFamily="49" charset="0"/>
              </a:rPr>
              <a:t> &lt;&gt;) </a:t>
            </a:r>
            <a:r>
              <a:rPr lang="en-US" altLang="en-US" sz="1300" dirty="0">
                <a:solidFill>
                  <a:srgbClr val="0066FF"/>
                </a:solidFill>
                <a:latin typeface="Consolas" panose="020B0609020204030204" pitchFamily="49" charset="0"/>
              </a:rPr>
              <a:t>of</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a:t>
            </a:r>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r>
              <a:rPr lang="en-US" altLang="en-US" sz="1300" b="0" dirty="0" err="1">
                <a:solidFill>
                  <a:srgbClr val="0066FF"/>
                </a:solidFill>
                <a:latin typeface="Consolas" panose="020B0609020204030204" pitchFamily="49" charset="0"/>
              </a:rPr>
              <a:t>Max_Size</a:t>
            </a:r>
            <a:r>
              <a:rPr lang="en-US" altLang="en-US" sz="1300" b="0" dirty="0">
                <a:solidFill>
                  <a:srgbClr val="0066FF"/>
                </a:solidFill>
                <a:latin typeface="Consolas" panose="020B0609020204030204" pitchFamily="49" charset="0"/>
              </a:rPr>
              <a:t> : Natural)</a:t>
            </a:r>
            <a:r>
              <a:rPr lang="en-US" altLang="en-US" sz="1300" dirty="0">
                <a:solidFill>
                  <a:srgbClr val="0066FF"/>
                </a:solidFill>
                <a:latin typeface="Consolas" panose="020B0609020204030204" pitchFamily="49" charset="0"/>
              </a:rPr>
              <a:t> is</a:t>
            </a:r>
          </a:p>
          <a:p>
            <a:r>
              <a:rPr lang="en-US" altLang="en-US" sz="1300" dirty="0">
                <a:solidFill>
                  <a:srgbClr val="0066FF"/>
                </a:solidFill>
                <a:latin typeface="Consolas" panose="020B0609020204030204" pitchFamily="49" charset="0"/>
              </a:rPr>
              <a:t>    record</a:t>
            </a:r>
          </a:p>
          <a:p>
            <a:r>
              <a:rPr lang="en-US" altLang="en-US" sz="1300" b="0" dirty="0">
                <a:solidFill>
                  <a:srgbClr val="0066FF"/>
                </a:solidFill>
                <a:latin typeface="Consolas" panose="020B0609020204030204" pitchFamily="49" charset="0"/>
              </a:rPr>
              <a:t>      Last : Natural := 0;</a:t>
            </a:r>
          </a:p>
          <a:p>
            <a:r>
              <a:rPr lang="en-US" altLang="en-US" sz="1300" dirty="0">
                <a:solidFill>
                  <a:srgbClr val="0066FF"/>
                </a:solidFill>
                <a:latin typeface="Consolas" panose="020B0609020204030204" pitchFamily="49" charset="0"/>
              </a:rPr>
              <a:t>      </a:t>
            </a:r>
            <a:r>
              <a:rPr lang="en-US" altLang="en-US" sz="1300" b="0" dirty="0">
                <a:solidFill>
                  <a:srgbClr val="0066FF"/>
                </a:solidFill>
                <a:latin typeface="Consolas" panose="020B0609020204030204" pitchFamily="49" charset="0"/>
              </a:rPr>
              <a:t>Data : </a:t>
            </a:r>
            <a:r>
              <a:rPr lang="en-US" altLang="en-US" sz="1300" b="0" dirty="0" err="1">
                <a:solidFill>
                  <a:srgbClr val="0066FF"/>
                </a:solidFill>
                <a:latin typeface="Consolas" panose="020B0609020204030204" pitchFamily="49" charset="0"/>
              </a:rPr>
              <a:t>Element_Array</a:t>
            </a:r>
            <a:r>
              <a:rPr lang="en-US" altLang="en-US" sz="1300" b="0" dirty="0">
                <a:solidFill>
                  <a:srgbClr val="0066FF"/>
                </a:solidFill>
                <a:latin typeface="Consolas" panose="020B0609020204030204" pitchFamily="49" charset="0"/>
              </a:rPr>
              <a:t>(1..Max_Size);</a:t>
            </a:r>
          </a:p>
          <a:p>
            <a:r>
              <a:rPr lang="en-US" altLang="en-US" sz="1300" dirty="0">
                <a:solidFill>
                  <a:srgbClr val="0066FF"/>
                </a:solidFill>
                <a:latin typeface="Consolas" panose="020B0609020204030204" pitchFamily="49" charset="0"/>
              </a:rPr>
              <a:t>    end record</a:t>
            </a:r>
            <a:r>
              <a:rPr lang="en-US" altLang="en-US" sz="1300" b="0" dirty="0">
                <a:solidFill>
                  <a:srgbClr val="0066FF"/>
                </a:solidFill>
                <a:latin typeface="Consolas" panose="020B0609020204030204" pitchFamily="49" charset="0"/>
              </a:rPr>
              <a:t>;</a:t>
            </a:r>
          </a:p>
          <a:p>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Empty_Queue</a:t>
            </a:r>
            <a:r>
              <a:rPr lang="en-US" altLang="en-US" sz="1300" b="0" dirty="0">
                <a:solidFill>
                  <a:srgbClr val="0066FF"/>
                </a:solidFill>
                <a:latin typeface="Consolas" panose="020B0609020204030204" pitchFamily="49" charset="0"/>
              </a:rPr>
              <a:t> : </a:t>
            </a:r>
            <a:r>
              <a:rPr lang="en-US" altLang="en-US" sz="1300" dirty="0">
                <a:solidFill>
                  <a:srgbClr val="0066FF"/>
                </a:solidFill>
                <a:latin typeface="Consolas" panose="020B0609020204030204" pitchFamily="49" charset="0"/>
              </a:rPr>
              <a:t>constant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 :=</a:t>
            </a:r>
            <a:br>
              <a:rPr lang="en-US" altLang="en-US" sz="1300" b="0" dirty="0">
                <a:solidFill>
                  <a:srgbClr val="0066FF"/>
                </a:solidFill>
                <a:latin typeface="Consolas" panose="020B0609020204030204" pitchFamily="49" charset="0"/>
              </a:rPr>
            </a:br>
            <a:r>
              <a:rPr lang="en-US" altLang="en-US" sz="1300" b="0" dirty="0">
                <a:solidFill>
                  <a:srgbClr val="0066FF"/>
                </a:solidFill>
                <a:latin typeface="Consolas" panose="020B0609020204030204" pitchFamily="49" charset="0"/>
              </a:rPr>
              <a:t>                  ( </a:t>
            </a:r>
            <a:r>
              <a:rPr lang="en-US" altLang="en-US" sz="1300" b="0" dirty="0" err="1">
                <a:solidFill>
                  <a:srgbClr val="0066FF"/>
                </a:solidFill>
                <a:latin typeface="Consolas" panose="020B0609020204030204" pitchFamily="49" charset="0"/>
              </a:rPr>
              <a:t>Max_Size</a:t>
            </a:r>
            <a:r>
              <a:rPr lang="en-US" altLang="en-US" sz="1300" b="0" dirty="0">
                <a:solidFill>
                  <a:srgbClr val="0066FF"/>
                </a:solidFill>
                <a:latin typeface="Consolas" panose="020B0609020204030204" pitchFamily="49" charset="0"/>
              </a:rPr>
              <a:t> =&gt; 0, Last =&gt; 0, Data =&gt; (</a:t>
            </a:r>
            <a:r>
              <a:rPr lang="en-US" altLang="en-US" sz="1300" dirty="0">
                <a:solidFill>
                  <a:srgbClr val="0066FF"/>
                </a:solidFill>
                <a:latin typeface="Consolas" panose="020B0609020204030204" pitchFamily="49" charset="0"/>
              </a:rPr>
              <a:t>others</a:t>
            </a:r>
            <a:r>
              <a:rPr lang="en-US" altLang="en-US" sz="1300" b="0" dirty="0">
                <a:solidFill>
                  <a:srgbClr val="0066FF"/>
                </a:solidFill>
                <a:latin typeface="Consolas" panose="020B0609020204030204" pitchFamily="49" charset="0"/>
              </a:rPr>
              <a:t> =&gt; 0) );</a:t>
            </a:r>
          </a:p>
          <a:p>
            <a:r>
              <a:rPr lang="en-US" altLang="en-US" sz="1300" dirty="0">
                <a:solidFill>
                  <a:srgbClr val="0066FF"/>
                </a:solidFill>
                <a:latin typeface="Consolas" panose="020B0609020204030204" pitchFamily="49" charset="0"/>
              </a:rPr>
              <a:t> pragma</a:t>
            </a:r>
            <a:r>
              <a:rPr lang="en-US" altLang="en-US" sz="1300" b="0" dirty="0">
                <a:solidFill>
                  <a:srgbClr val="0066FF"/>
                </a:solidFill>
                <a:latin typeface="Consolas" panose="020B0609020204030204" pitchFamily="49" charset="0"/>
              </a:rPr>
              <a:t> Inline(Size);</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a:t>
            </a:r>
          </a:p>
        </p:txBody>
      </p:sp>
      <p:pic>
        <p:nvPicPr>
          <p:cNvPr id="9" name="Content Placeholder 5">
            <a:extLst>
              <a:ext uri="{FF2B5EF4-FFF2-40B4-BE49-F238E27FC236}">
                <a16:creationId xmlns:a16="http://schemas.microsoft.com/office/drawing/2014/main" id="{A9ADC981-5594-43CA-9C9D-4F99999EF872}"/>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742237" y="122237"/>
            <a:ext cx="1096963" cy="1096963"/>
          </a:xfrm>
          <a:prstGeom prst="rect">
            <a:avLst/>
          </a:prstGeom>
        </p:spPr>
      </p:pic>
    </p:spTree>
    <p:extLst>
      <p:ext uri="{BB962C8B-B14F-4D97-AF65-F5344CB8AC3E}">
        <p14:creationId xmlns:p14="http://schemas.microsoft.com/office/powerpoint/2010/main" val="2094411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44323-BDA2-41F9-B7E3-E91448BA7E78}"/>
              </a:ext>
            </a:extLst>
          </p:cNvPr>
          <p:cNvSpPr>
            <a:spLocks noGrp="1"/>
          </p:cNvSpPr>
          <p:nvPr>
            <p:ph type="title"/>
          </p:nvPr>
        </p:nvSpPr>
        <p:spPr/>
        <p:txBody>
          <a:bodyPr/>
          <a:lstStyle/>
          <a:p>
            <a:r>
              <a:rPr lang="en-US" dirty="0"/>
              <a:t>Example: Limited Private Type (2)</a:t>
            </a:r>
          </a:p>
        </p:txBody>
      </p:sp>
      <p:sp>
        <p:nvSpPr>
          <p:cNvPr id="4" name="Slide Number Placeholder 3">
            <a:extLst>
              <a:ext uri="{FF2B5EF4-FFF2-40B4-BE49-F238E27FC236}">
                <a16:creationId xmlns:a16="http://schemas.microsoft.com/office/drawing/2014/main" id="{819B0EC6-C50C-414F-99A1-2E18F2565291}"/>
              </a:ext>
            </a:extLst>
          </p:cNvPr>
          <p:cNvSpPr>
            <a:spLocks noGrp="1"/>
          </p:cNvSpPr>
          <p:nvPr>
            <p:ph type="sldNum" sz="quarter" idx="12"/>
          </p:nvPr>
        </p:nvSpPr>
        <p:spPr/>
        <p:txBody>
          <a:bodyPr/>
          <a:lstStyle/>
          <a:p>
            <a:pPr>
              <a:defRPr/>
            </a:pPr>
            <a:fld id="{0E2ECCEA-E2CD-49A1-A9F1-1E7E4CC53232}" type="slidenum">
              <a:rPr lang="en-US" smtClean="0"/>
              <a:pPr>
                <a:defRPr/>
              </a:pPr>
              <a:t>33</a:t>
            </a:fld>
            <a:endParaRPr lang="en-US"/>
          </a:p>
        </p:txBody>
      </p:sp>
      <p:sp>
        <p:nvSpPr>
          <p:cNvPr id="5" name="Text Box 5">
            <a:extLst>
              <a:ext uri="{FF2B5EF4-FFF2-40B4-BE49-F238E27FC236}">
                <a16:creationId xmlns:a16="http://schemas.microsoft.com/office/drawing/2014/main" id="{BEA4EB1B-6DFD-4D19-91B2-A58722510274}"/>
              </a:ext>
            </a:extLst>
          </p:cNvPr>
          <p:cNvSpPr txBox="1">
            <a:spLocks noChangeArrowheads="1"/>
          </p:cNvSpPr>
          <p:nvPr/>
        </p:nvSpPr>
        <p:spPr bwMode="auto">
          <a:xfrm>
            <a:off x="120252" y="1087934"/>
            <a:ext cx="5849678" cy="5693866"/>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solidFill>
                  <a:srgbClr val="0066FF"/>
                </a:solidFill>
                <a:latin typeface="Consolas" panose="020B0609020204030204" pitchFamily="49" charset="0"/>
              </a:rPr>
              <a:t>package body</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FIFO_Queue_Pkg</a:t>
            </a:r>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is</a:t>
            </a:r>
            <a:endParaRPr lang="en-US" altLang="en-US" sz="1400" b="0" dirty="0">
              <a:solidFill>
                <a:srgbClr val="0066FF"/>
              </a:solidFill>
              <a:latin typeface="Consolas" panose="020B0609020204030204" pitchFamily="49" charset="0"/>
            </a:endParaRPr>
          </a:p>
          <a:p>
            <a:r>
              <a:rPr lang="en-US" altLang="en-US" sz="1400" dirty="0">
                <a:solidFill>
                  <a:srgbClr val="0066FF"/>
                </a:solidFill>
                <a:latin typeface="Consolas" panose="020B0609020204030204" pitchFamily="49" charset="0"/>
              </a:rPr>
              <a:t>  procedure</a:t>
            </a:r>
            <a:r>
              <a:rPr lang="en-US" altLang="en-US" sz="1400" b="0" dirty="0">
                <a:solidFill>
                  <a:srgbClr val="0066FF"/>
                </a:solidFill>
                <a:latin typeface="Consolas" panose="020B0609020204030204" pitchFamily="49" charset="0"/>
              </a:rPr>
              <a:t> </a:t>
            </a:r>
            <a:r>
              <a:rPr lang="en-US" altLang="en-US" sz="1400" b="0" dirty="0">
                <a:latin typeface="Consolas" panose="020B0609020204030204" pitchFamily="49" charset="0"/>
              </a:rPr>
              <a:t>Insert</a:t>
            </a:r>
            <a:r>
              <a:rPr lang="en-US" altLang="en-US" sz="1400" b="0" dirty="0">
                <a:solidFill>
                  <a:srgbClr val="0066FF"/>
                </a:solidFill>
                <a:latin typeface="Consolas" panose="020B0609020204030204" pitchFamily="49" charset="0"/>
              </a:rPr>
              <a:t>( Q    : </a:t>
            </a:r>
            <a:r>
              <a:rPr lang="en-US" altLang="en-US" sz="1400" dirty="0">
                <a:solidFill>
                  <a:srgbClr val="0066FF"/>
                </a:solidFill>
                <a:latin typeface="Consolas" panose="020B0609020204030204" pitchFamily="49" charset="0"/>
              </a:rPr>
              <a:t>in out</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FIFO_Queue</a:t>
            </a:r>
            <a:r>
              <a:rPr lang="en-US" altLang="en-US" sz="1400" b="0" dirty="0">
                <a:solidFill>
                  <a:srgbClr val="0066FF"/>
                </a:solidFill>
                <a:latin typeface="Consolas" panose="020B0609020204030204" pitchFamily="49" charset="0"/>
              </a:rPr>
              <a:t>;</a:t>
            </a:r>
          </a:p>
          <a:p>
            <a:r>
              <a:rPr lang="en-US" altLang="en-US" sz="1400" b="0" dirty="0">
                <a:solidFill>
                  <a:srgbClr val="0066FF"/>
                </a:solidFill>
                <a:latin typeface="Consolas" panose="020B0609020204030204" pitchFamily="49" charset="0"/>
              </a:rPr>
              <a:t>                    Item : </a:t>
            </a:r>
            <a:r>
              <a:rPr lang="en-US" altLang="en-US" sz="1400" dirty="0">
                <a:solidFill>
                  <a:srgbClr val="0066FF"/>
                </a:solidFill>
                <a:latin typeface="Consolas" panose="020B0609020204030204" pitchFamily="49" charset="0"/>
              </a:rPr>
              <a:t>in</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Element_Type</a:t>
            </a:r>
            <a:r>
              <a:rPr lang="en-US" altLang="en-US" sz="1400" b="0" dirty="0">
                <a:solidFill>
                  <a:srgbClr val="0066FF"/>
                </a:solidFill>
                <a:latin typeface="Consolas" panose="020B0609020204030204" pitchFamily="49" charset="0"/>
              </a:rPr>
              <a:t> ) </a:t>
            </a:r>
            <a:r>
              <a:rPr lang="en-US" altLang="en-US" sz="1400" dirty="0">
                <a:solidFill>
                  <a:srgbClr val="0066FF"/>
                </a:solidFill>
                <a:latin typeface="Consolas" panose="020B0609020204030204" pitchFamily="49" charset="0"/>
              </a:rPr>
              <a:t>is</a:t>
            </a:r>
            <a:r>
              <a:rPr lang="en-US" altLang="en-US" sz="1400" b="0" dirty="0">
                <a:solidFill>
                  <a:srgbClr val="0066FF"/>
                </a:solidFill>
                <a:latin typeface="Consolas" panose="020B0609020204030204" pitchFamily="49" charset="0"/>
              </a:rPr>
              <a:t> ...;</a:t>
            </a:r>
          </a:p>
          <a:p>
            <a:endParaRPr lang="en-US" altLang="en-US" sz="1400" b="0" dirty="0">
              <a:solidFill>
                <a:srgbClr val="0066FF"/>
              </a:solidFill>
              <a:latin typeface="Consolas" panose="020B0609020204030204" pitchFamily="49" charset="0"/>
            </a:endParaRPr>
          </a:p>
          <a:p>
            <a:r>
              <a:rPr lang="en-US" altLang="en-US" sz="1400" dirty="0">
                <a:solidFill>
                  <a:srgbClr val="0066FF"/>
                </a:solidFill>
                <a:latin typeface="Consolas" panose="020B0609020204030204" pitchFamily="49" charset="0"/>
              </a:rPr>
              <a:t>  procedure</a:t>
            </a:r>
            <a:r>
              <a:rPr lang="en-US" altLang="en-US" sz="1400" b="0" dirty="0">
                <a:solidFill>
                  <a:srgbClr val="0066FF"/>
                </a:solidFill>
                <a:latin typeface="Consolas" panose="020B0609020204030204" pitchFamily="49" charset="0"/>
              </a:rPr>
              <a:t> </a:t>
            </a:r>
            <a:r>
              <a:rPr lang="en-US" altLang="en-US" sz="1400" b="0" dirty="0">
                <a:latin typeface="Consolas" panose="020B0609020204030204" pitchFamily="49" charset="0"/>
              </a:rPr>
              <a:t>Remove</a:t>
            </a:r>
            <a:r>
              <a:rPr lang="en-US" altLang="en-US" sz="1400" b="0" dirty="0">
                <a:solidFill>
                  <a:srgbClr val="0066FF"/>
                </a:solidFill>
                <a:latin typeface="Consolas" panose="020B0609020204030204" pitchFamily="49" charset="0"/>
              </a:rPr>
              <a:t>( Q    : </a:t>
            </a:r>
            <a:r>
              <a:rPr lang="en-US" altLang="en-US" sz="1400" dirty="0">
                <a:solidFill>
                  <a:srgbClr val="0066FF"/>
                </a:solidFill>
                <a:latin typeface="Consolas" panose="020B0609020204030204" pitchFamily="49" charset="0"/>
              </a:rPr>
              <a:t>in out</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FIFO_Queue</a:t>
            </a:r>
            <a:r>
              <a:rPr lang="en-US" altLang="en-US" sz="1400" b="0" dirty="0">
                <a:solidFill>
                  <a:srgbClr val="0066FF"/>
                </a:solidFill>
                <a:latin typeface="Consolas" panose="020B0609020204030204" pitchFamily="49" charset="0"/>
              </a:rPr>
              <a:t>;</a:t>
            </a:r>
          </a:p>
          <a:p>
            <a:r>
              <a:rPr lang="en-US" altLang="en-US" sz="1400" b="0" dirty="0">
                <a:solidFill>
                  <a:srgbClr val="0066FF"/>
                </a:solidFill>
                <a:latin typeface="Consolas" panose="020B0609020204030204" pitchFamily="49" charset="0"/>
              </a:rPr>
              <a:t>                    Item : </a:t>
            </a:r>
            <a:r>
              <a:rPr lang="en-US" altLang="en-US" sz="1400" dirty="0">
                <a:solidFill>
                  <a:srgbClr val="0066FF"/>
                </a:solidFill>
                <a:latin typeface="Consolas" panose="020B0609020204030204" pitchFamily="49" charset="0"/>
              </a:rPr>
              <a:t>out</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Element_Type</a:t>
            </a:r>
            <a:r>
              <a:rPr lang="en-US" altLang="en-US" sz="1400" b="0" dirty="0">
                <a:solidFill>
                  <a:srgbClr val="0066FF"/>
                </a:solidFill>
                <a:latin typeface="Consolas" panose="020B0609020204030204" pitchFamily="49" charset="0"/>
              </a:rPr>
              <a:t> ) </a:t>
            </a:r>
            <a:r>
              <a:rPr lang="en-US" altLang="en-US" sz="1400" dirty="0">
                <a:solidFill>
                  <a:srgbClr val="0066FF"/>
                </a:solidFill>
                <a:latin typeface="Consolas" panose="020B0609020204030204" pitchFamily="49" charset="0"/>
              </a:rPr>
              <a:t>is</a:t>
            </a:r>
            <a:r>
              <a:rPr lang="en-US" altLang="en-US" sz="1400" b="0" dirty="0">
                <a:solidFill>
                  <a:srgbClr val="0066FF"/>
                </a:solidFill>
                <a:latin typeface="Consolas" panose="020B0609020204030204" pitchFamily="49" charset="0"/>
              </a:rPr>
              <a:t> ...;</a:t>
            </a:r>
          </a:p>
          <a:p>
            <a:endParaRPr lang="en-US" altLang="en-US" sz="1400" b="0" dirty="0">
              <a:solidFill>
                <a:srgbClr val="0066FF"/>
              </a:solidFill>
              <a:latin typeface="Consolas" panose="020B0609020204030204" pitchFamily="49" charset="0"/>
            </a:endParaRPr>
          </a:p>
          <a:p>
            <a:r>
              <a:rPr lang="en-US" altLang="en-US" sz="1400" dirty="0">
                <a:solidFill>
                  <a:srgbClr val="0066FF"/>
                </a:solidFill>
                <a:latin typeface="Consolas" panose="020B0609020204030204" pitchFamily="49" charset="0"/>
              </a:rPr>
              <a:t>  function</a:t>
            </a:r>
            <a:r>
              <a:rPr lang="en-US" altLang="en-US" sz="1400" b="0" dirty="0">
                <a:solidFill>
                  <a:srgbClr val="0066FF"/>
                </a:solidFill>
                <a:latin typeface="Consolas" panose="020B0609020204030204" pitchFamily="49" charset="0"/>
              </a:rPr>
              <a:t> </a:t>
            </a:r>
            <a:r>
              <a:rPr lang="en-US" altLang="en-US" sz="1400" b="0" dirty="0">
                <a:latin typeface="Consolas" panose="020B0609020204030204" pitchFamily="49" charset="0"/>
              </a:rPr>
              <a:t>Size</a:t>
            </a:r>
            <a:r>
              <a:rPr lang="en-US" altLang="en-US" sz="1400" b="0" dirty="0">
                <a:solidFill>
                  <a:srgbClr val="0066FF"/>
                </a:solidFill>
                <a:latin typeface="Consolas" panose="020B0609020204030204" pitchFamily="49" charset="0"/>
              </a:rPr>
              <a:t>(Q : </a:t>
            </a:r>
            <a:r>
              <a:rPr lang="en-US" altLang="en-US" sz="1400" b="0" dirty="0" err="1">
                <a:solidFill>
                  <a:srgbClr val="0066FF"/>
                </a:solidFill>
                <a:latin typeface="Consolas" panose="020B0609020204030204" pitchFamily="49" charset="0"/>
              </a:rPr>
              <a:t>FIFO_Queue</a:t>
            </a:r>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return</a:t>
            </a:r>
            <a:r>
              <a:rPr lang="en-US" altLang="en-US" sz="1400" b="0" dirty="0">
                <a:solidFill>
                  <a:srgbClr val="0066FF"/>
                </a:solidFill>
                <a:latin typeface="Consolas" panose="020B0609020204030204" pitchFamily="49" charset="0"/>
              </a:rPr>
              <a:t> Natural </a:t>
            </a:r>
            <a:r>
              <a:rPr lang="en-US" altLang="en-US" sz="1400" dirty="0">
                <a:solidFill>
                  <a:srgbClr val="0066FF"/>
                </a:solidFill>
                <a:latin typeface="Consolas" panose="020B0609020204030204" pitchFamily="49" charset="0"/>
              </a:rPr>
              <a:t>is</a:t>
            </a:r>
            <a:r>
              <a:rPr lang="en-US" altLang="en-US" sz="1400" b="0" dirty="0">
                <a:solidFill>
                  <a:srgbClr val="0066FF"/>
                </a:solidFill>
                <a:latin typeface="Consolas" panose="020B0609020204030204" pitchFamily="49" charset="0"/>
              </a:rPr>
              <a:t> ...;</a:t>
            </a:r>
          </a:p>
          <a:p>
            <a:endParaRPr lang="en-US" altLang="en-US" sz="1400" b="0" dirty="0">
              <a:solidFill>
                <a:srgbClr val="0066FF"/>
              </a:solidFill>
              <a:latin typeface="Consolas" panose="020B0609020204030204" pitchFamily="49" charset="0"/>
            </a:endParaRP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procedure</a:t>
            </a:r>
            <a:r>
              <a:rPr lang="en-US" altLang="en-US" sz="1400" b="0" dirty="0">
                <a:solidFill>
                  <a:srgbClr val="0066FF"/>
                </a:solidFill>
                <a:latin typeface="Consolas" panose="020B0609020204030204" pitchFamily="49" charset="0"/>
              </a:rPr>
              <a:t> </a:t>
            </a:r>
            <a:r>
              <a:rPr lang="en-US" altLang="en-US" sz="1400" b="0" dirty="0">
                <a:latin typeface="Consolas" panose="020B0609020204030204" pitchFamily="49" charset="0"/>
              </a:rPr>
              <a:t>Copy</a:t>
            </a:r>
            <a:r>
              <a:rPr lang="en-US" altLang="en-US" sz="1400" b="0" dirty="0">
                <a:solidFill>
                  <a:srgbClr val="0066FF"/>
                </a:solidFill>
                <a:latin typeface="Consolas" panose="020B0609020204030204" pitchFamily="49" charset="0"/>
              </a:rPr>
              <a:t>( From : </a:t>
            </a:r>
            <a:r>
              <a:rPr lang="en-US" altLang="en-US" sz="1400" dirty="0">
                <a:solidFill>
                  <a:srgbClr val="0066FF"/>
                </a:solidFill>
                <a:latin typeface="Consolas" panose="020B0609020204030204" pitchFamily="49" charset="0"/>
              </a:rPr>
              <a:t>in </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FIFO_Queue</a:t>
            </a:r>
            <a:r>
              <a:rPr lang="en-US" altLang="en-US" sz="1400" b="0" dirty="0">
                <a:solidFill>
                  <a:srgbClr val="0066FF"/>
                </a:solidFill>
                <a:latin typeface="Consolas" panose="020B0609020204030204" pitchFamily="49" charset="0"/>
              </a:rPr>
              <a:t>;</a:t>
            </a:r>
          </a:p>
          <a:p>
            <a:r>
              <a:rPr lang="en-US" altLang="en-US" sz="1400" b="0" dirty="0">
                <a:solidFill>
                  <a:srgbClr val="0066FF"/>
                </a:solidFill>
                <a:latin typeface="Consolas" panose="020B0609020204030204" pitchFamily="49" charset="0"/>
              </a:rPr>
              <a:t>                  To   : </a:t>
            </a:r>
            <a:r>
              <a:rPr lang="en-US" altLang="en-US" sz="1400" dirty="0">
                <a:solidFill>
                  <a:srgbClr val="0066FF"/>
                </a:solidFill>
                <a:latin typeface="Consolas" panose="020B0609020204030204" pitchFamily="49" charset="0"/>
              </a:rPr>
              <a:t>out</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FIFO_Queue</a:t>
            </a:r>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is</a:t>
            </a:r>
            <a:endParaRPr lang="en-US" altLang="en-US" sz="1400" b="0" dirty="0">
              <a:solidFill>
                <a:srgbClr val="0066FF"/>
              </a:solidFill>
              <a:latin typeface="Consolas" panose="020B0609020204030204" pitchFamily="49" charset="0"/>
            </a:endParaRP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begin</a:t>
            </a:r>
            <a:endParaRPr lang="en-US" altLang="en-US" sz="1400" b="0" dirty="0">
              <a:solidFill>
                <a:srgbClr val="0066FF"/>
              </a:solidFill>
              <a:latin typeface="Consolas" panose="020B0609020204030204" pitchFamily="49" charset="0"/>
            </a:endParaRP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if</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From.Last</a:t>
            </a:r>
            <a:r>
              <a:rPr lang="en-US" altLang="en-US" sz="1400" b="0" dirty="0">
                <a:solidFill>
                  <a:srgbClr val="0066FF"/>
                </a:solidFill>
                <a:latin typeface="Consolas" panose="020B0609020204030204" pitchFamily="49" charset="0"/>
              </a:rPr>
              <a:t> &lt;= </a:t>
            </a:r>
            <a:r>
              <a:rPr lang="en-US" altLang="en-US" sz="1400" b="0" dirty="0" err="1">
                <a:solidFill>
                  <a:srgbClr val="0066FF"/>
                </a:solidFill>
                <a:latin typeface="Consolas" panose="020B0609020204030204" pitchFamily="49" charset="0"/>
              </a:rPr>
              <a:t>To.Max_Size</a:t>
            </a:r>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then</a:t>
            </a:r>
            <a:endParaRPr lang="en-US" altLang="en-US" sz="1400" b="0" dirty="0">
              <a:solidFill>
                <a:srgbClr val="0066FF"/>
              </a:solidFill>
              <a:latin typeface="Consolas" panose="020B0609020204030204" pitchFamily="49" charset="0"/>
            </a:endParaRPr>
          </a:p>
          <a:p>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To.Last</a:t>
            </a:r>
            <a:r>
              <a:rPr lang="en-US" altLang="en-US" sz="1400" b="0" dirty="0">
                <a:solidFill>
                  <a:srgbClr val="0066FF"/>
                </a:solidFill>
                <a:latin typeface="Consolas" panose="020B0609020204030204" pitchFamily="49" charset="0"/>
              </a:rPr>
              <a:t>               := </a:t>
            </a:r>
            <a:r>
              <a:rPr lang="en-US" altLang="en-US" sz="1400" b="0" dirty="0" err="1">
                <a:solidFill>
                  <a:srgbClr val="0066FF"/>
                </a:solidFill>
                <a:latin typeface="Consolas" panose="020B0609020204030204" pitchFamily="49" charset="0"/>
              </a:rPr>
              <a:t>From.Last</a:t>
            </a:r>
            <a:r>
              <a:rPr lang="en-US" altLang="en-US" sz="1400" b="0" dirty="0">
                <a:solidFill>
                  <a:srgbClr val="0066FF"/>
                </a:solidFill>
                <a:latin typeface="Consolas" panose="020B0609020204030204" pitchFamily="49" charset="0"/>
              </a:rPr>
              <a:t>;</a:t>
            </a:r>
          </a:p>
          <a:p>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To.Data</a:t>
            </a:r>
            <a:r>
              <a:rPr lang="en-US" altLang="en-US" sz="1400" b="0" dirty="0">
                <a:solidFill>
                  <a:srgbClr val="0066FF"/>
                </a:solidFill>
                <a:latin typeface="Consolas" panose="020B0609020204030204" pitchFamily="49" charset="0"/>
              </a:rPr>
              <a:t>(1 .. </a:t>
            </a:r>
            <a:r>
              <a:rPr lang="en-US" altLang="en-US" sz="1400" b="0" dirty="0" err="1">
                <a:solidFill>
                  <a:srgbClr val="0066FF"/>
                </a:solidFill>
                <a:latin typeface="Consolas" panose="020B0609020204030204" pitchFamily="49" charset="0"/>
              </a:rPr>
              <a:t>To.Last</a:t>
            </a:r>
            <a:r>
              <a:rPr lang="en-US" altLang="en-US" sz="1400" b="0" dirty="0">
                <a:solidFill>
                  <a:srgbClr val="0066FF"/>
                </a:solidFill>
                <a:latin typeface="Consolas" panose="020B0609020204030204" pitchFamily="49" charset="0"/>
              </a:rPr>
              <a:t>) := </a:t>
            </a:r>
            <a:r>
              <a:rPr lang="en-US" altLang="en-US" sz="1400" b="0" dirty="0" err="1">
                <a:solidFill>
                  <a:srgbClr val="0066FF"/>
                </a:solidFill>
                <a:latin typeface="Consolas" panose="020B0609020204030204" pitchFamily="49" charset="0"/>
              </a:rPr>
              <a:t>From.Data</a:t>
            </a:r>
            <a:r>
              <a:rPr lang="en-US" altLang="en-US" sz="1400" b="0" dirty="0">
                <a:solidFill>
                  <a:srgbClr val="0066FF"/>
                </a:solidFill>
                <a:latin typeface="Consolas" panose="020B0609020204030204" pitchFamily="49" charset="0"/>
              </a:rPr>
              <a:t>(1 .. </a:t>
            </a:r>
            <a:r>
              <a:rPr lang="en-US" altLang="en-US" sz="1400" b="0" dirty="0" err="1">
                <a:solidFill>
                  <a:srgbClr val="0066FF"/>
                </a:solidFill>
                <a:latin typeface="Consolas" panose="020B0609020204030204" pitchFamily="49" charset="0"/>
              </a:rPr>
              <a:t>From.Last</a:t>
            </a:r>
            <a:r>
              <a:rPr lang="en-US" altLang="en-US" sz="1400" b="0" dirty="0">
                <a:solidFill>
                  <a:srgbClr val="0066FF"/>
                </a:solidFill>
                <a:latin typeface="Consolas" panose="020B0609020204030204" pitchFamily="49" charset="0"/>
              </a:rPr>
              <a:t>);</a:t>
            </a: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else</a:t>
            </a:r>
            <a:endParaRPr lang="en-US" altLang="en-US" sz="1400" b="0" dirty="0">
              <a:solidFill>
                <a:srgbClr val="0066FF"/>
              </a:solidFill>
              <a:latin typeface="Consolas" panose="020B0609020204030204" pitchFamily="49" charset="0"/>
            </a:endParaRP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raise</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Constraint_Error</a:t>
            </a:r>
            <a:r>
              <a:rPr lang="en-US" altLang="en-US" sz="1400" b="0" dirty="0">
                <a:solidFill>
                  <a:srgbClr val="0066FF"/>
                </a:solidFill>
                <a:latin typeface="Consolas" panose="020B0609020204030204" pitchFamily="49" charset="0"/>
              </a:rPr>
              <a:t>;</a:t>
            </a: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end if</a:t>
            </a:r>
            <a:r>
              <a:rPr lang="en-US" altLang="en-US" sz="1400" b="0" dirty="0">
                <a:solidFill>
                  <a:srgbClr val="0066FF"/>
                </a:solidFill>
                <a:latin typeface="Consolas" panose="020B0609020204030204" pitchFamily="49" charset="0"/>
              </a:rPr>
              <a:t>;</a:t>
            </a: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end</a:t>
            </a:r>
            <a:r>
              <a:rPr lang="en-US" altLang="en-US" sz="1400" b="0" dirty="0">
                <a:solidFill>
                  <a:srgbClr val="0066FF"/>
                </a:solidFill>
                <a:latin typeface="Consolas" panose="020B0609020204030204" pitchFamily="49" charset="0"/>
              </a:rPr>
              <a:t> Copy;</a:t>
            </a:r>
          </a:p>
          <a:p>
            <a:endParaRPr lang="en-US" altLang="en-US" sz="1400" b="0" dirty="0">
              <a:solidFill>
                <a:srgbClr val="0066FF"/>
              </a:solidFill>
              <a:latin typeface="Consolas" panose="020B0609020204030204" pitchFamily="49" charset="0"/>
            </a:endParaRP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function</a:t>
            </a:r>
            <a:r>
              <a:rPr lang="en-US" altLang="en-US" sz="1400" b="0" dirty="0">
                <a:solidFill>
                  <a:srgbClr val="0066FF"/>
                </a:solidFill>
                <a:latin typeface="Consolas" panose="020B0609020204030204" pitchFamily="49" charset="0"/>
              </a:rPr>
              <a:t> </a:t>
            </a:r>
            <a:r>
              <a:rPr lang="en-US" altLang="en-US" sz="1400" b="0" dirty="0">
                <a:latin typeface="Consolas" panose="020B0609020204030204" pitchFamily="49" charset="0"/>
              </a:rPr>
              <a:t>"="</a:t>
            </a:r>
            <a:r>
              <a:rPr lang="en-US" altLang="en-US" sz="1400" b="0" dirty="0">
                <a:solidFill>
                  <a:srgbClr val="0066FF"/>
                </a:solidFill>
                <a:latin typeface="Consolas" panose="020B0609020204030204" pitchFamily="49" charset="0"/>
              </a:rPr>
              <a:t>(L, R : </a:t>
            </a:r>
            <a:r>
              <a:rPr lang="en-US" altLang="en-US" sz="1400" b="0" dirty="0" err="1">
                <a:solidFill>
                  <a:srgbClr val="0066FF"/>
                </a:solidFill>
                <a:latin typeface="Consolas" panose="020B0609020204030204" pitchFamily="49" charset="0"/>
              </a:rPr>
              <a:t>FIFO_Queue</a:t>
            </a:r>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return</a:t>
            </a:r>
            <a:r>
              <a:rPr lang="en-US" altLang="en-US" sz="1400" b="0" dirty="0">
                <a:solidFill>
                  <a:srgbClr val="0066FF"/>
                </a:solidFill>
                <a:latin typeface="Consolas" panose="020B0609020204030204" pitchFamily="49" charset="0"/>
              </a:rPr>
              <a:t> Boolean </a:t>
            </a:r>
            <a:r>
              <a:rPr lang="en-US" altLang="en-US" sz="1400" dirty="0">
                <a:solidFill>
                  <a:srgbClr val="0066FF"/>
                </a:solidFill>
                <a:latin typeface="Consolas" panose="020B0609020204030204" pitchFamily="49" charset="0"/>
              </a:rPr>
              <a:t>is</a:t>
            </a:r>
            <a:endParaRPr lang="en-US" altLang="en-US" sz="1400" b="0" dirty="0">
              <a:solidFill>
                <a:srgbClr val="0066FF"/>
              </a:solidFill>
              <a:latin typeface="Consolas" panose="020B0609020204030204" pitchFamily="49" charset="0"/>
            </a:endParaRP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begin</a:t>
            </a:r>
            <a:endParaRPr lang="en-US" altLang="en-US" sz="1400" b="0" dirty="0">
              <a:solidFill>
                <a:srgbClr val="0066FF"/>
              </a:solidFill>
              <a:latin typeface="Consolas" panose="020B0609020204030204" pitchFamily="49" charset="0"/>
            </a:endParaRP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return</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L.Last</a:t>
            </a:r>
            <a:r>
              <a:rPr lang="en-US" altLang="en-US" sz="1400" b="0" dirty="0">
                <a:solidFill>
                  <a:srgbClr val="0066FF"/>
                </a:solidFill>
                <a:latin typeface="Consolas" panose="020B0609020204030204" pitchFamily="49" charset="0"/>
              </a:rPr>
              <a:t> = </a:t>
            </a:r>
            <a:r>
              <a:rPr lang="en-US" altLang="en-US" sz="1400" b="0" dirty="0" err="1">
                <a:solidFill>
                  <a:srgbClr val="0066FF"/>
                </a:solidFill>
                <a:latin typeface="Consolas" panose="020B0609020204030204" pitchFamily="49" charset="0"/>
              </a:rPr>
              <a:t>R.Last</a:t>
            </a:r>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and then</a:t>
            </a:r>
            <a:r>
              <a:rPr lang="en-US" altLang="en-US" sz="1400" b="0" dirty="0">
                <a:solidFill>
                  <a:srgbClr val="0066FF"/>
                </a:solidFill>
                <a:latin typeface="Consolas" panose="020B0609020204030204" pitchFamily="49" charset="0"/>
              </a:rPr>
              <a:t> </a:t>
            </a:r>
          </a:p>
          <a:p>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L.Data</a:t>
            </a:r>
            <a:r>
              <a:rPr lang="en-US" altLang="en-US" sz="1400" b="0" dirty="0">
                <a:solidFill>
                  <a:srgbClr val="0066FF"/>
                </a:solidFill>
                <a:latin typeface="Consolas" panose="020B0609020204030204" pitchFamily="49" charset="0"/>
              </a:rPr>
              <a:t>(1 .. </a:t>
            </a:r>
            <a:r>
              <a:rPr lang="en-US" altLang="en-US" sz="1400" b="0" dirty="0" err="1">
                <a:solidFill>
                  <a:srgbClr val="0066FF"/>
                </a:solidFill>
                <a:latin typeface="Consolas" panose="020B0609020204030204" pitchFamily="49" charset="0"/>
              </a:rPr>
              <a:t>L.Last</a:t>
            </a:r>
            <a:r>
              <a:rPr lang="en-US" altLang="en-US" sz="1400" b="0" dirty="0">
                <a:solidFill>
                  <a:srgbClr val="0066FF"/>
                </a:solidFill>
                <a:latin typeface="Consolas" panose="020B0609020204030204" pitchFamily="49" charset="0"/>
              </a:rPr>
              <a:t>) = </a:t>
            </a:r>
            <a:r>
              <a:rPr lang="en-US" altLang="en-US" sz="1400" b="0" dirty="0" err="1">
                <a:solidFill>
                  <a:srgbClr val="0066FF"/>
                </a:solidFill>
                <a:latin typeface="Consolas" panose="020B0609020204030204" pitchFamily="49" charset="0"/>
              </a:rPr>
              <a:t>R.Data</a:t>
            </a:r>
            <a:r>
              <a:rPr lang="en-US" altLang="en-US" sz="1400" b="0" dirty="0">
                <a:solidFill>
                  <a:srgbClr val="0066FF"/>
                </a:solidFill>
                <a:latin typeface="Consolas" panose="020B0609020204030204" pitchFamily="49" charset="0"/>
              </a:rPr>
              <a:t>(1 .. </a:t>
            </a:r>
            <a:r>
              <a:rPr lang="en-US" altLang="en-US" sz="1400" b="0" dirty="0" err="1">
                <a:solidFill>
                  <a:srgbClr val="0066FF"/>
                </a:solidFill>
                <a:latin typeface="Consolas" panose="020B0609020204030204" pitchFamily="49" charset="0"/>
              </a:rPr>
              <a:t>R.Last</a:t>
            </a:r>
            <a:r>
              <a:rPr lang="en-US" altLang="en-US" sz="1400" b="0" dirty="0">
                <a:solidFill>
                  <a:srgbClr val="0066FF"/>
                </a:solidFill>
                <a:latin typeface="Consolas" panose="020B0609020204030204" pitchFamily="49" charset="0"/>
              </a:rPr>
              <a:t>);</a:t>
            </a:r>
          </a:p>
          <a:p>
            <a:r>
              <a:rPr lang="en-US" altLang="en-US" sz="1400" dirty="0">
                <a:solidFill>
                  <a:srgbClr val="0066FF"/>
                </a:solidFill>
                <a:latin typeface="Consolas" panose="020B0609020204030204" pitchFamily="49" charset="0"/>
              </a:rPr>
              <a:t>  end</a:t>
            </a:r>
            <a:r>
              <a:rPr lang="en-US" altLang="en-US" sz="1400" b="0" dirty="0">
                <a:solidFill>
                  <a:srgbClr val="0066FF"/>
                </a:solidFill>
                <a:latin typeface="Consolas" panose="020B0609020204030204" pitchFamily="49" charset="0"/>
              </a:rPr>
              <a:t> "=";</a:t>
            </a:r>
          </a:p>
          <a:p>
            <a:r>
              <a:rPr lang="en-US" altLang="en-US" sz="1400" dirty="0">
                <a:solidFill>
                  <a:srgbClr val="0066FF"/>
                </a:solidFill>
                <a:latin typeface="Consolas" panose="020B0609020204030204" pitchFamily="49" charset="0"/>
              </a:rPr>
              <a:t>end</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FIFO_Queue_Pkg</a:t>
            </a:r>
            <a:r>
              <a:rPr lang="en-US" altLang="en-US" sz="1400" b="0" dirty="0">
                <a:solidFill>
                  <a:srgbClr val="0066FF"/>
                </a:solidFill>
                <a:latin typeface="Consolas" panose="020B0609020204030204" pitchFamily="49" charset="0"/>
              </a:rPr>
              <a:t>;</a:t>
            </a:r>
          </a:p>
        </p:txBody>
      </p:sp>
      <p:sp>
        <p:nvSpPr>
          <p:cNvPr id="6" name="Text Box 6">
            <a:extLst>
              <a:ext uri="{FF2B5EF4-FFF2-40B4-BE49-F238E27FC236}">
                <a16:creationId xmlns:a16="http://schemas.microsoft.com/office/drawing/2014/main" id="{D31FB7D9-210C-4B0C-BFA4-7FCBBD629CD3}"/>
              </a:ext>
            </a:extLst>
          </p:cNvPr>
          <p:cNvSpPr txBox="1">
            <a:spLocks noChangeArrowheads="1"/>
          </p:cNvSpPr>
          <p:nvPr/>
        </p:nvSpPr>
        <p:spPr bwMode="auto">
          <a:xfrm>
            <a:off x="6444852" y="1274326"/>
            <a:ext cx="2470548" cy="3754874"/>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solidFill>
                  <a:srgbClr val="0066FF"/>
                </a:solidFill>
                <a:latin typeface="Consolas" panose="020B0609020204030204" pitchFamily="49" charset="0"/>
              </a:rPr>
              <a:t>with</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FIFO_Queue_Pkg</a:t>
            </a:r>
            <a:r>
              <a:rPr lang="en-US" altLang="en-US" sz="1400" b="0" dirty="0">
                <a:solidFill>
                  <a:srgbClr val="0066FF"/>
                </a:solidFill>
                <a:latin typeface="Consolas" panose="020B0609020204030204" pitchFamily="49" charset="0"/>
              </a:rPr>
              <a:t>; </a:t>
            </a:r>
            <a:br>
              <a:rPr lang="en-US" altLang="en-US" sz="1400" b="0" dirty="0">
                <a:solidFill>
                  <a:srgbClr val="0066FF"/>
                </a:solidFill>
                <a:latin typeface="Consolas" panose="020B0609020204030204" pitchFamily="49" charset="0"/>
              </a:rPr>
            </a:br>
            <a:r>
              <a:rPr lang="en-US" altLang="en-US" sz="1400" dirty="0">
                <a:solidFill>
                  <a:srgbClr val="0066FF"/>
                </a:solidFill>
                <a:latin typeface="Consolas" panose="020B0609020204030204" pitchFamily="49" charset="0"/>
              </a:rPr>
              <a:t>use</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FIFO_Queue_Pkg</a:t>
            </a:r>
            <a:r>
              <a:rPr lang="en-US" altLang="en-US" sz="1400" b="0" dirty="0">
                <a:solidFill>
                  <a:srgbClr val="0066FF"/>
                </a:solidFill>
                <a:latin typeface="Consolas" panose="020B0609020204030204" pitchFamily="49" charset="0"/>
              </a:rPr>
              <a:t>;</a:t>
            </a:r>
          </a:p>
          <a:p>
            <a:r>
              <a:rPr lang="en-US" altLang="en-US" sz="1400" dirty="0">
                <a:solidFill>
                  <a:srgbClr val="0066FF"/>
                </a:solidFill>
                <a:latin typeface="Consolas" panose="020B0609020204030204" pitchFamily="49" charset="0"/>
              </a:rPr>
              <a:t>procedure</a:t>
            </a:r>
            <a:r>
              <a:rPr lang="en-US" altLang="en-US" sz="1400" b="0" dirty="0">
                <a:solidFill>
                  <a:srgbClr val="0066FF"/>
                </a:solidFill>
                <a:latin typeface="Consolas" panose="020B0609020204030204" pitchFamily="49" charset="0"/>
              </a:rPr>
              <a:t> Example </a:t>
            </a:r>
            <a:r>
              <a:rPr lang="en-US" altLang="en-US" sz="1400" dirty="0">
                <a:solidFill>
                  <a:srgbClr val="0066FF"/>
                </a:solidFill>
                <a:latin typeface="Consolas" panose="020B0609020204030204" pitchFamily="49" charset="0"/>
              </a:rPr>
              <a:t>is</a:t>
            </a:r>
            <a:endParaRPr lang="en-US" altLang="en-US" sz="1400" b="0" dirty="0">
              <a:solidFill>
                <a:srgbClr val="0066FF"/>
              </a:solidFill>
              <a:latin typeface="Consolas" panose="020B0609020204030204" pitchFamily="49" charset="0"/>
            </a:endParaRPr>
          </a:p>
          <a:p>
            <a:r>
              <a:rPr lang="en-US" altLang="en-US" sz="1400" b="0" dirty="0">
                <a:solidFill>
                  <a:srgbClr val="0066FF"/>
                </a:solidFill>
                <a:latin typeface="Consolas" panose="020B0609020204030204" pitchFamily="49" charset="0"/>
              </a:rPr>
              <a:t>  Q1 : </a:t>
            </a:r>
            <a:r>
              <a:rPr lang="en-US" altLang="en-US" sz="1400" b="0" dirty="0" err="1">
                <a:solidFill>
                  <a:srgbClr val="0066FF"/>
                </a:solidFill>
                <a:latin typeface="Consolas" panose="020B0609020204030204" pitchFamily="49" charset="0"/>
              </a:rPr>
              <a:t>FIFO_Queue</a:t>
            </a:r>
            <a:r>
              <a:rPr lang="en-US" altLang="en-US" sz="1400" b="0" dirty="0">
                <a:solidFill>
                  <a:srgbClr val="0066FF"/>
                </a:solidFill>
                <a:latin typeface="Consolas" panose="020B0609020204030204" pitchFamily="49" charset="0"/>
              </a:rPr>
              <a:t>(100);</a:t>
            </a:r>
          </a:p>
          <a:p>
            <a:r>
              <a:rPr lang="en-US" altLang="en-US" sz="1400" b="0" dirty="0">
                <a:solidFill>
                  <a:srgbClr val="0066FF"/>
                </a:solidFill>
                <a:latin typeface="Consolas" panose="020B0609020204030204" pitchFamily="49" charset="0"/>
              </a:rPr>
              <a:t>  Q2 : </a:t>
            </a:r>
            <a:r>
              <a:rPr lang="en-US" altLang="en-US" sz="1400" b="0" dirty="0" err="1">
                <a:solidFill>
                  <a:srgbClr val="0066FF"/>
                </a:solidFill>
                <a:latin typeface="Consolas" panose="020B0609020204030204" pitchFamily="49" charset="0"/>
              </a:rPr>
              <a:t>FIFO_Queue</a:t>
            </a:r>
            <a:r>
              <a:rPr lang="en-US" altLang="en-US" sz="1400" b="0" dirty="0">
                <a:solidFill>
                  <a:srgbClr val="0066FF"/>
                </a:solidFill>
                <a:latin typeface="Consolas" panose="020B0609020204030204" pitchFamily="49" charset="0"/>
              </a:rPr>
              <a:t>(200);</a:t>
            </a:r>
          </a:p>
          <a:p>
            <a:r>
              <a:rPr lang="en-US" altLang="en-US" sz="1400" dirty="0">
                <a:solidFill>
                  <a:srgbClr val="0066FF"/>
                </a:solidFill>
                <a:latin typeface="Consolas" panose="020B0609020204030204" pitchFamily="49" charset="0"/>
              </a:rPr>
              <a:t>begin</a:t>
            </a:r>
            <a:endParaRPr lang="en-US" altLang="en-US" sz="1400" b="0" dirty="0">
              <a:solidFill>
                <a:srgbClr val="0066FF"/>
              </a:solidFill>
              <a:latin typeface="Consolas" panose="020B0609020204030204" pitchFamily="49" charset="0"/>
            </a:endParaRPr>
          </a:p>
          <a:p>
            <a:r>
              <a:rPr lang="en-US" altLang="en-US" sz="1400" b="0" dirty="0">
                <a:solidFill>
                  <a:srgbClr val="0066FF"/>
                </a:solidFill>
                <a:latin typeface="Consolas" panose="020B0609020204030204" pitchFamily="49" charset="0"/>
              </a:rPr>
              <a:t>  Insert(Q1, 100); </a:t>
            </a:r>
          </a:p>
          <a:p>
            <a:r>
              <a:rPr lang="en-US" altLang="en-US" sz="1400" b="0" dirty="0">
                <a:solidFill>
                  <a:srgbClr val="0066FF"/>
                </a:solidFill>
                <a:latin typeface="Consolas" panose="020B0609020204030204" pitchFamily="49" charset="0"/>
              </a:rPr>
              <a:t>  Insert(Q2, 200);</a:t>
            </a:r>
          </a:p>
          <a:p>
            <a:r>
              <a:rPr lang="en-US" altLang="en-US" sz="1400" b="0" dirty="0">
                <a:solidFill>
                  <a:srgbClr val="0066FF"/>
                </a:solidFill>
                <a:latin typeface="Consolas" panose="020B0609020204030204" pitchFamily="49" charset="0"/>
              </a:rPr>
              <a:t>  ... </a:t>
            </a:r>
            <a:br>
              <a:rPr lang="en-US" altLang="en-US" sz="1400" b="0" dirty="0">
                <a:solidFill>
                  <a:srgbClr val="0066FF"/>
                </a:solidFill>
                <a:latin typeface="Consolas" panose="020B0609020204030204" pitchFamily="49" charset="0"/>
              </a:rPr>
            </a:br>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if</a:t>
            </a:r>
            <a:r>
              <a:rPr lang="en-US" altLang="en-US" sz="1400" b="0" dirty="0">
                <a:solidFill>
                  <a:srgbClr val="0066FF"/>
                </a:solidFill>
                <a:latin typeface="Consolas" panose="020B0609020204030204" pitchFamily="49" charset="0"/>
              </a:rPr>
              <a:t> Q1 = Q2 </a:t>
            </a:r>
            <a:r>
              <a:rPr lang="en-US" altLang="en-US" sz="1400" dirty="0">
                <a:solidFill>
                  <a:srgbClr val="0066FF"/>
                </a:solidFill>
                <a:latin typeface="Consolas" panose="020B0609020204030204" pitchFamily="49" charset="0"/>
              </a:rPr>
              <a:t>then</a:t>
            </a:r>
            <a:br>
              <a:rPr lang="en-US" altLang="en-US" sz="1400" dirty="0">
                <a:solidFill>
                  <a:srgbClr val="0066FF"/>
                </a:solidFill>
                <a:latin typeface="Consolas" panose="020B0609020204030204" pitchFamily="49" charset="0"/>
              </a:rPr>
            </a:br>
            <a:r>
              <a:rPr lang="en-US" altLang="en-US" sz="1400" dirty="0">
                <a:solidFill>
                  <a:srgbClr val="0066FF"/>
                </a:solidFill>
                <a:latin typeface="Consolas" panose="020B0609020204030204" pitchFamily="49" charset="0"/>
              </a:rPr>
              <a:t>     </a:t>
            </a:r>
            <a:r>
              <a:rPr lang="en-US" altLang="en-US" sz="1400" b="0" dirty="0">
                <a:solidFill>
                  <a:srgbClr val="0066FF"/>
                </a:solidFill>
                <a:latin typeface="Consolas" panose="020B0609020204030204" pitchFamily="49" charset="0"/>
              </a:rPr>
              <a:t> ... </a:t>
            </a:r>
            <a:br>
              <a:rPr lang="en-US" altLang="en-US" sz="1400" b="0" dirty="0">
                <a:solidFill>
                  <a:srgbClr val="0066FF"/>
                </a:solidFill>
                <a:latin typeface="Consolas" panose="020B0609020204030204" pitchFamily="49" charset="0"/>
              </a:rPr>
            </a:br>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end</a:t>
            </a:r>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if</a:t>
            </a:r>
            <a:r>
              <a:rPr lang="en-US" altLang="en-US" sz="1400" b="0" dirty="0">
                <a:solidFill>
                  <a:srgbClr val="0066FF"/>
                </a:solidFill>
                <a:latin typeface="Consolas" panose="020B0609020204030204" pitchFamily="49" charset="0"/>
              </a:rPr>
              <a:t>; ...</a:t>
            </a:r>
          </a:p>
          <a:p>
            <a:r>
              <a:rPr lang="en-US" altLang="en-US" sz="1400" b="0" dirty="0">
                <a:solidFill>
                  <a:srgbClr val="0066FF"/>
                </a:solidFill>
                <a:latin typeface="Consolas" panose="020B0609020204030204" pitchFamily="49" charset="0"/>
              </a:rPr>
              <a:t>  ...</a:t>
            </a:r>
            <a:br>
              <a:rPr lang="en-US" altLang="en-US" sz="1400" b="0" dirty="0">
                <a:solidFill>
                  <a:srgbClr val="0066FF"/>
                </a:solidFill>
                <a:latin typeface="Consolas" panose="020B0609020204030204" pitchFamily="49" charset="0"/>
              </a:rPr>
            </a:br>
            <a:r>
              <a:rPr lang="en-US" altLang="en-US" sz="1400" b="0" dirty="0">
                <a:solidFill>
                  <a:srgbClr val="0066FF"/>
                </a:solidFill>
                <a:latin typeface="Consolas" panose="020B0609020204030204" pitchFamily="49" charset="0"/>
              </a:rPr>
              <a:t> Copy(From =&gt; Q1,</a:t>
            </a:r>
            <a:br>
              <a:rPr lang="en-US" altLang="en-US" sz="1400" b="0" dirty="0">
                <a:solidFill>
                  <a:srgbClr val="0066FF"/>
                </a:solidFill>
                <a:latin typeface="Consolas" panose="020B0609020204030204" pitchFamily="49" charset="0"/>
              </a:rPr>
            </a:br>
            <a:r>
              <a:rPr lang="en-US" altLang="en-US" sz="1400" b="0" dirty="0">
                <a:solidFill>
                  <a:srgbClr val="0066FF"/>
                </a:solidFill>
                <a:latin typeface="Consolas" panose="020B0609020204030204" pitchFamily="49" charset="0"/>
              </a:rPr>
              <a:t>      To   =&gt; Q2);</a:t>
            </a:r>
            <a:br>
              <a:rPr lang="en-US" altLang="en-US" sz="1400" b="0" dirty="0">
                <a:solidFill>
                  <a:srgbClr val="0066FF"/>
                </a:solidFill>
                <a:latin typeface="Consolas" panose="020B0609020204030204" pitchFamily="49" charset="0"/>
              </a:rPr>
            </a:br>
            <a:r>
              <a:rPr lang="en-US" altLang="en-US" sz="1400" b="0" dirty="0">
                <a:solidFill>
                  <a:srgbClr val="0066FF"/>
                </a:solidFill>
                <a:latin typeface="Consolas" panose="020B0609020204030204" pitchFamily="49" charset="0"/>
              </a:rPr>
              <a:t>  ...</a:t>
            </a:r>
          </a:p>
          <a:p>
            <a:r>
              <a:rPr lang="en-US" altLang="en-US" sz="1400" dirty="0">
                <a:solidFill>
                  <a:srgbClr val="0066FF"/>
                </a:solidFill>
                <a:latin typeface="Consolas" panose="020B0609020204030204" pitchFamily="49" charset="0"/>
              </a:rPr>
              <a:t>end</a:t>
            </a:r>
            <a:r>
              <a:rPr lang="en-US" altLang="en-US" sz="1400" b="0" dirty="0">
                <a:solidFill>
                  <a:srgbClr val="0066FF"/>
                </a:solidFill>
                <a:latin typeface="Consolas" panose="020B0609020204030204" pitchFamily="49" charset="0"/>
              </a:rPr>
              <a:t> Example;</a:t>
            </a:r>
          </a:p>
        </p:txBody>
      </p:sp>
      <p:pic>
        <p:nvPicPr>
          <p:cNvPr id="7" name="Content Placeholder 5">
            <a:extLst>
              <a:ext uri="{FF2B5EF4-FFF2-40B4-BE49-F238E27FC236}">
                <a16:creationId xmlns:a16="http://schemas.microsoft.com/office/drawing/2014/main" id="{C10E9E87-D148-4DE1-A329-986E4B4BFC36}"/>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742237" y="122237"/>
            <a:ext cx="1096963" cy="1096963"/>
          </a:xfrm>
          <a:prstGeom prst="rect">
            <a:avLst/>
          </a:prstGeom>
        </p:spPr>
      </p:pic>
    </p:spTree>
    <p:extLst>
      <p:ext uri="{BB962C8B-B14F-4D97-AF65-F5344CB8AC3E}">
        <p14:creationId xmlns:p14="http://schemas.microsoft.com/office/powerpoint/2010/main" val="18432967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92F0A-1E35-4199-A32F-9EAD7EC2AF35}"/>
              </a:ext>
            </a:extLst>
          </p:cNvPr>
          <p:cNvSpPr>
            <a:spLocks noGrp="1"/>
          </p:cNvSpPr>
          <p:nvPr>
            <p:ph type="title"/>
          </p:nvPr>
        </p:nvSpPr>
        <p:spPr/>
        <p:txBody>
          <a:bodyPr>
            <a:normAutofit fontScale="90000"/>
          </a:bodyPr>
          <a:lstStyle/>
          <a:p>
            <a:r>
              <a:rPr lang="en-US" dirty="0"/>
              <a:t>Choosing between Private and Exposed Types (1)</a:t>
            </a:r>
          </a:p>
        </p:txBody>
      </p:sp>
      <p:sp>
        <p:nvSpPr>
          <p:cNvPr id="3" name="Content Placeholder 2">
            <a:extLst>
              <a:ext uri="{FF2B5EF4-FFF2-40B4-BE49-F238E27FC236}">
                <a16:creationId xmlns:a16="http://schemas.microsoft.com/office/drawing/2014/main" id="{BE68C63C-ADBB-44BD-AFCA-EE433329C506}"/>
              </a:ext>
            </a:extLst>
          </p:cNvPr>
          <p:cNvSpPr>
            <a:spLocks noGrp="1"/>
          </p:cNvSpPr>
          <p:nvPr>
            <p:ph idx="1"/>
          </p:nvPr>
        </p:nvSpPr>
        <p:spPr/>
        <p:txBody>
          <a:bodyPr/>
          <a:lstStyle/>
          <a:p>
            <a:pPr eaLnBrk="1" hangingPunct="1"/>
            <a:r>
              <a:rPr lang="en-US" altLang="en-US" dirty="0"/>
              <a:t>A (limited) private type has the advantage that its full declaration may be changed without requiring changes to client modules</a:t>
            </a:r>
          </a:p>
          <a:p>
            <a:pPr lvl="1" eaLnBrk="1" hangingPunct="1"/>
            <a:r>
              <a:rPr lang="en-US" altLang="en-US" dirty="0"/>
              <a:t>However, this does not mean that any type declared in a package should be private or limited private</a:t>
            </a:r>
          </a:p>
          <a:p>
            <a:pPr lvl="1" eaLnBrk="1" hangingPunct="1"/>
            <a:r>
              <a:rPr lang="en-US" altLang="en-US" dirty="0"/>
              <a:t>Example: The type </a:t>
            </a:r>
            <a:r>
              <a:rPr lang="en-US" altLang="en-US" dirty="0">
                <a:latin typeface="Lucida Sans Typewriter" panose="020B0509030504030204" pitchFamily="49" charset="0"/>
              </a:rPr>
              <a:t>Complex</a:t>
            </a:r>
            <a:r>
              <a:rPr lang="en-US" altLang="en-US" dirty="0"/>
              <a:t> (</a:t>
            </a:r>
            <a:r>
              <a:rPr lang="en-US" altLang="en-US" dirty="0" err="1"/>
              <a:t>Numerics</a:t>
            </a:r>
            <a:r>
              <a:rPr lang="en-US" altLang="en-US" dirty="0"/>
              <a:t> Annex) is a record type and not a private type</a:t>
            </a:r>
          </a:p>
          <a:p>
            <a:pPr eaLnBrk="1" hangingPunct="1"/>
            <a:r>
              <a:rPr lang="en-US" altLang="en-US" dirty="0"/>
              <a:t>Notational Convenience</a:t>
            </a:r>
          </a:p>
          <a:p>
            <a:pPr lvl="1" eaLnBrk="1" hangingPunct="1"/>
            <a:r>
              <a:rPr lang="en-US" altLang="en-US" dirty="0"/>
              <a:t>An “exposed” record type allows aggregates for constructing values, dot selection for selecting components (both as “L-” or “R-values”)</a:t>
            </a:r>
          </a:p>
          <a:p>
            <a:pPr lvl="1" eaLnBrk="1" hangingPunct="1"/>
            <a:r>
              <a:rPr lang="en-US" altLang="en-US" dirty="0"/>
              <a:t>A private type requires that the package provide appropriate constructor and selector operations, including “mutators” or their equivalent to change a field value</a:t>
            </a:r>
          </a:p>
        </p:txBody>
      </p:sp>
      <p:sp>
        <p:nvSpPr>
          <p:cNvPr id="4" name="Slide Number Placeholder 3">
            <a:extLst>
              <a:ext uri="{FF2B5EF4-FFF2-40B4-BE49-F238E27FC236}">
                <a16:creationId xmlns:a16="http://schemas.microsoft.com/office/drawing/2014/main" id="{E8746535-9F8B-444A-9B04-985E1F89C8D7}"/>
              </a:ext>
            </a:extLst>
          </p:cNvPr>
          <p:cNvSpPr>
            <a:spLocks noGrp="1"/>
          </p:cNvSpPr>
          <p:nvPr>
            <p:ph type="sldNum" sz="quarter" idx="12"/>
          </p:nvPr>
        </p:nvSpPr>
        <p:spPr/>
        <p:txBody>
          <a:bodyPr/>
          <a:lstStyle/>
          <a:p>
            <a:pPr>
              <a:defRPr/>
            </a:pPr>
            <a:fld id="{0E2ECCEA-E2CD-49A1-A9F1-1E7E4CC53232}" type="slidenum">
              <a:rPr lang="en-US" smtClean="0"/>
              <a:pPr>
                <a:defRPr/>
              </a:pPr>
              <a:t>34</a:t>
            </a:fld>
            <a:endParaRPr lang="en-US"/>
          </a:p>
        </p:txBody>
      </p:sp>
      <p:pic>
        <p:nvPicPr>
          <p:cNvPr id="5" name="Picture 4">
            <a:extLst>
              <a:ext uri="{FF2B5EF4-FFF2-40B4-BE49-F238E27FC236}">
                <a16:creationId xmlns:a16="http://schemas.microsoft.com/office/drawing/2014/main" id="{1050533A-EFCA-4BA7-9248-0C3D68E94E82}"/>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153400" y="310470"/>
            <a:ext cx="835314" cy="832530"/>
          </a:xfrm>
          <a:prstGeom prst="rect">
            <a:avLst/>
          </a:prstGeom>
        </p:spPr>
      </p:pic>
    </p:spTree>
    <p:extLst>
      <p:ext uri="{BB962C8B-B14F-4D97-AF65-F5344CB8AC3E}">
        <p14:creationId xmlns:p14="http://schemas.microsoft.com/office/powerpoint/2010/main" val="18554080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92F0A-1E35-4199-A32F-9EAD7EC2AF35}"/>
              </a:ext>
            </a:extLst>
          </p:cNvPr>
          <p:cNvSpPr>
            <a:spLocks noGrp="1"/>
          </p:cNvSpPr>
          <p:nvPr>
            <p:ph type="title"/>
          </p:nvPr>
        </p:nvSpPr>
        <p:spPr/>
        <p:txBody>
          <a:bodyPr>
            <a:normAutofit fontScale="90000"/>
          </a:bodyPr>
          <a:lstStyle/>
          <a:p>
            <a:r>
              <a:rPr lang="en-US" dirty="0"/>
              <a:t>Choosing between Private and Exposed Types (2)</a:t>
            </a:r>
          </a:p>
        </p:txBody>
      </p:sp>
      <p:sp>
        <p:nvSpPr>
          <p:cNvPr id="3" name="Content Placeholder 2">
            <a:extLst>
              <a:ext uri="{FF2B5EF4-FFF2-40B4-BE49-F238E27FC236}">
                <a16:creationId xmlns:a16="http://schemas.microsoft.com/office/drawing/2014/main" id="{BE68C63C-ADBB-44BD-AFCA-EE433329C506}"/>
              </a:ext>
            </a:extLst>
          </p:cNvPr>
          <p:cNvSpPr>
            <a:spLocks noGrp="1"/>
          </p:cNvSpPr>
          <p:nvPr>
            <p:ph idx="1"/>
          </p:nvPr>
        </p:nvSpPr>
        <p:spPr/>
        <p:txBody>
          <a:bodyPr/>
          <a:lstStyle/>
          <a:p>
            <a:pPr eaLnBrk="1" hangingPunct="1"/>
            <a:r>
              <a:rPr lang="en-US" altLang="en-US" dirty="0"/>
              <a:t>Run-Time Performance</a:t>
            </a:r>
          </a:p>
          <a:p>
            <a:pPr lvl="1" eaLnBrk="1" hangingPunct="1"/>
            <a:r>
              <a:rPr lang="en-US" altLang="en-US" dirty="0"/>
              <a:t>Selecting a record field for an “exposed” type is fast</a:t>
            </a:r>
          </a:p>
          <a:p>
            <a:pPr lvl="1" eaLnBrk="1" hangingPunct="1"/>
            <a:r>
              <a:rPr lang="en-US" altLang="en-US" dirty="0"/>
              <a:t>Invoking a function to select a record field seems to imply run-time overhead for subprogram linkage</a:t>
            </a:r>
          </a:p>
          <a:p>
            <a:pPr lvl="1" eaLnBrk="1" hangingPunct="1"/>
            <a:r>
              <a:rPr lang="en-US" altLang="en-US" dirty="0"/>
              <a:t>An optimization directive may overcome this drawback</a:t>
            </a:r>
          </a:p>
          <a:p>
            <a:pPr lvl="2" eaLnBrk="1" hangingPunct="1">
              <a:buFont typeface="Wingdings" panose="05000000000000000000" pitchFamily="2" charset="2"/>
              <a:buNone/>
            </a:pPr>
            <a:r>
              <a:rPr lang="en-US" altLang="en-US" dirty="0"/>
              <a:t>	</a:t>
            </a:r>
            <a:r>
              <a:rPr lang="en-US" altLang="en-US" b="1" dirty="0">
                <a:latin typeface="Lucida Sans Typewriter" panose="020B0509030504030204" pitchFamily="49" charset="0"/>
              </a:rPr>
              <a:t>pragma</a:t>
            </a:r>
            <a:r>
              <a:rPr lang="en-US" altLang="en-US" dirty="0">
                <a:latin typeface="Lucida Sans Typewriter" panose="020B0509030504030204" pitchFamily="49" charset="0"/>
              </a:rPr>
              <a:t> Inline(</a:t>
            </a:r>
            <a:r>
              <a:rPr lang="en-US" altLang="en-US" i="1" dirty="0"/>
              <a:t>Subprogram-name</a:t>
            </a:r>
            <a:r>
              <a:rPr lang="en-US" altLang="en-US" dirty="0">
                <a:latin typeface="Lucida Sans Typewriter" panose="020B0509030504030204" pitchFamily="49" charset="0"/>
              </a:rPr>
              <a:t>);</a:t>
            </a:r>
            <a:br>
              <a:rPr lang="en-US" altLang="en-US" dirty="0">
                <a:latin typeface="Lucida Sans Typewriter" panose="020B0509030504030204" pitchFamily="49" charset="0"/>
              </a:rPr>
            </a:br>
            <a:r>
              <a:rPr lang="en-US" altLang="en-US" i="1" dirty="0">
                <a:latin typeface="Lucida Sans Typewriter" panose="020B0509030504030204" pitchFamily="49" charset="0"/>
              </a:rPr>
              <a:t>-- In same package specification as the </a:t>
            </a:r>
            <a:br>
              <a:rPr lang="en-US" altLang="en-US" i="1" dirty="0">
                <a:latin typeface="Lucida Sans Typewriter" panose="020B0509030504030204" pitchFamily="49" charset="0"/>
              </a:rPr>
            </a:br>
            <a:r>
              <a:rPr lang="en-US" altLang="en-US" i="1" dirty="0">
                <a:latin typeface="Lucida Sans Typewriter" panose="020B0509030504030204" pitchFamily="49" charset="0"/>
              </a:rPr>
              <a:t>--  corresponding subprogram specification</a:t>
            </a:r>
          </a:p>
          <a:p>
            <a:endParaRPr lang="en-US" dirty="0"/>
          </a:p>
        </p:txBody>
      </p:sp>
      <p:sp>
        <p:nvSpPr>
          <p:cNvPr id="4" name="Slide Number Placeholder 3">
            <a:extLst>
              <a:ext uri="{FF2B5EF4-FFF2-40B4-BE49-F238E27FC236}">
                <a16:creationId xmlns:a16="http://schemas.microsoft.com/office/drawing/2014/main" id="{E8746535-9F8B-444A-9B04-985E1F89C8D7}"/>
              </a:ext>
            </a:extLst>
          </p:cNvPr>
          <p:cNvSpPr>
            <a:spLocks noGrp="1"/>
          </p:cNvSpPr>
          <p:nvPr>
            <p:ph type="sldNum" sz="quarter" idx="12"/>
          </p:nvPr>
        </p:nvSpPr>
        <p:spPr/>
        <p:txBody>
          <a:bodyPr/>
          <a:lstStyle/>
          <a:p>
            <a:pPr>
              <a:defRPr/>
            </a:pPr>
            <a:fld id="{0E2ECCEA-E2CD-49A1-A9F1-1E7E4CC53232}" type="slidenum">
              <a:rPr lang="en-US" smtClean="0"/>
              <a:pPr>
                <a:defRPr/>
              </a:pPr>
              <a:t>35</a:t>
            </a:fld>
            <a:endParaRPr lang="en-US"/>
          </a:p>
        </p:txBody>
      </p:sp>
      <p:pic>
        <p:nvPicPr>
          <p:cNvPr id="5" name="Picture 4">
            <a:extLst>
              <a:ext uri="{FF2B5EF4-FFF2-40B4-BE49-F238E27FC236}">
                <a16:creationId xmlns:a16="http://schemas.microsoft.com/office/drawing/2014/main" id="{288850BD-C9E5-4594-B05E-A00AE10E66B9}"/>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153400" y="310470"/>
            <a:ext cx="835314" cy="832530"/>
          </a:xfrm>
          <a:prstGeom prst="rect">
            <a:avLst/>
          </a:prstGeom>
        </p:spPr>
      </p:pic>
    </p:spTree>
    <p:extLst>
      <p:ext uri="{BB962C8B-B14F-4D97-AF65-F5344CB8AC3E}">
        <p14:creationId xmlns:p14="http://schemas.microsoft.com/office/powerpoint/2010/main" val="17206263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91F91-DABA-4DB6-8141-AB60A41E9D3E}"/>
              </a:ext>
            </a:extLst>
          </p:cNvPr>
          <p:cNvSpPr>
            <a:spLocks noGrp="1"/>
          </p:cNvSpPr>
          <p:nvPr>
            <p:ph type="title"/>
          </p:nvPr>
        </p:nvSpPr>
        <p:spPr/>
        <p:txBody>
          <a:bodyPr/>
          <a:lstStyle/>
          <a:p>
            <a:r>
              <a:rPr lang="en-US" dirty="0"/>
              <a:t>Exceptions and Data Abstraction (1)</a:t>
            </a:r>
          </a:p>
        </p:txBody>
      </p:sp>
      <p:sp>
        <p:nvSpPr>
          <p:cNvPr id="4" name="Slide Number Placeholder 3">
            <a:extLst>
              <a:ext uri="{FF2B5EF4-FFF2-40B4-BE49-F238E27FC236}">
                <a16:creationId xmlns:a16="http://schemas.microsoft.com/office/drawing/2014/main" id="{A0533C94-15B2-413E-8168-E3DDA30C6EF0}"/>
              </a:ext>
            </a:extLst>
          </p:cNvPr>
          <p:cNvSpPr>
            <a:spLocks noGrp="1"/>
          </p:cNvSpPr>
          <p:nvPr>
            <p:ph type="sldNum" sz="quarter" idx="12"/>
          </p:nvPr>
        </p:nvSpPr>
        <p:spPr/>
        <p:txBody>
          <a:bodyPr/>
          <a:lstStyle/>
          <a:p>
            <a:pPr>
              <a:defRPr/>
            </a:pPr>
            <a:fld id="{0E2ECCEA-E2CD-49A1-A9F1-1E7E4CC53232}" type="slidenum">
              <a:rPr lang="en-US" smtClean="0"/>
              <a:pPr>
                <a:defRPr/>
              </a:pPr>
              <a:t>36</a:t>
            </a:fld>
            <a:endParaRPr lang="en-US"/>
          </a:p>
        </p:txBody>
      </p:sp>
      <p:sp>
        <p:nvSpPr>
          <p:cNvPr id="5" name="Text Box 5">
            <a:extLst>
              <a:ext uri="{FF2B5EF4-FFF2-40B4-BE49-F238E27FC236}">
                <a16:creationId xmlns:a16="http://schemas.microsoft.com/office/drawing/2014/main" id="{3E04A04D-89A4-4542-A9F3-DE517F3827B0}"/>
              </a:ext>
            </a:extLst>
          </p:cNvPr>
          <p:cNvSpPr txBox="1">
            <a:spLocks noChangeArrowheads="1"/>
          </p:cNvSpPr>
          <p:nvPr/>
        </p:nvSpPr>
        <p:spPr bwMode="auto">
          <a:xfrm>
            <a:off x="547687" y="1019175"/>
            <a:ext cx="83677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pPr>
              <a:spcBef>
                <a:spcPct val="30000"/>
              </a:spcBef>
              <a:buFont typeface="Monotype Sorts" pitchFamily="2" charset="2"/>
              <a:buNone/>
            </a:pPr>
            <a:r>
              <a:rPr lang="en-US" altLang="en-US" sz="1600" dirty="0" err="1">
                <a:latin typeface="Verdana" panose="020B0604030504040204" pitchFamily="34" charset="0"/>
              </a:rPr>
              <a:t>FIFO_Queue</a:t>
            </a:r>
            <a:r>
              <a:rPr lang="en-US" altLang="en-US" sz="1600" dirty="0">
                <a:latin typeface="Verdana" panose="020B0604030504040204" pitchFamily="34" charset="0"/>
              </a:rPr>
              <a:t> package shown earlier does not show friendly behavior in </a:t>
            </a:r>
            <a:br>
              <a:rPr lang="en-US" altLang="en-US" sz="1600" dirty="0">
                <a:latin typeface="Verdana" panose="020B0604030504040204" pitchFamily="34" charset="0"/>
              </a:rPr>
            </a:br>
            <a:r>
              <a:rPr lang="en-US" altLang="en-US" sz="1600" dirty="0">
                <a:latin typeface="Verdana" panose="020B0604030504040204" pitchFamily="34" charset="0"/>
              </a:rPr>
              <a:t>exceptional circumstances</a:t>
            </a:r>
            <a:endParaRPr lang="en-US" altLang="en-US" sz="1600" b="0" dirty="0">
              <a:latin typeface="Verdana" panose="020B0604030504040204" pitchFamily="34" charset="0"/>
            </a:endParaRPr>
          </a:p>
        </p:txBody>
      </p:sp>
      <p:sp>
        <p:nvSpPr>
          <p:cNvPr id="6" name="Text Box 6">
            <a:extLst>
              <a:ext uri="{FF2B5EF4-FFF2-40B4-BE49-F238E27FC236}">
                <a16:creationId xmlns:a16="http://schemas.microsoft.com/office/drawing/2014/main" id="{9E44960E-4903-413F-8C5A-F7D3711DBCAA}"/>
              </a:ext>
            </a:extLst>
          </p:cNvPr>
          <p:cNvSpPr txBox="1">
            <a:spLocks noChangeArrowheads="1"/>
          </p:cNvSpPr>
          <p:nvPr/>
        </p:nvSpPr>
        <p:spPr bwMode="auto">
          <a:xfrm>
            <a:off x="92889" y="1624548"/>
            <a:ext cx="4387740" cy="4093428"/>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r>
              <a:rPr lang="en-US" altLang="en-US" sz="1300" b="0" dirty="0" err="1">
                <a:solidFill>
                  <a:srgbClr val="0066FF"/>
                </a:solidFill>
                <a:latin typeface="Consolas" panose="020B0609020204030204" pitchFamily="49" charset="0"/>
              </a:rPr>
              <a:t>Max_Size</a:t>
            </a:r>
            <a:r>
              <a:rPr lang="en-US" altLang="en-US" sz="1300" b="0" dirty="0">
                <a:solidFill>
                  <a:srgbClr val="0066FF"/>
                </a:solidFill>
                <a:latin typeface="Consolas" panose="020B0609020204030204" pitchFamily="49" charset="0"/>
              </a:rPr>
              <a:t> : Natural)</a:t>
            </a:r>
            <a:r>
              <a:rPr lang="en-US" altLang="en-US" sz="1300" dirty="0">
                <a:solidFill>
                  <a:srgbClr val="0066FF"/>
                </a:solidFill>
                <a:latin typeface="Consolas" panose="020B0609020204030204" pitchFamily="49" charset="0"/>
              </a:rPr>
              <a:t> is</a:t>
            </a:r>
            <a:br>
              <a:rPr lang="en-US" altLang="en-US" sz="130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    limited private</a:t>
            </a:r>
            <a:r>
              <a:rPr lang="en-US" altLang="en-US" sz="1300" b="0" dirty="0">
                <a:solidFill>
                  <a:srgbClr val="0066FF"/>
                </a:solidFill>
                <a:latin typeface="Consolas" panose="020B0609020204030204" pitchFamily="49" charset="0"/>
              </a:rPr>
              <a:t>;</a:t>
            </a:r>
          </a:p>
          <a:p>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Insert(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in</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p>
          <a:p>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Remove(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br>
              <a:rPr lang="en-US" altLang="en-US" sz="1300" b="0" dirty="0">
                <a:solidFill>
                  <a:srgbClr val="0066FF"/>
                </a:solidFill>
                <a:latin typeface="Consolas" panose="020B0609020204030204" pitchFamily="49" charset="0"/>
              </a:rPr>
            </a:br>
            <a:r>
              <a:rPr lang="en-US" altLang="en-US" sz="1300" b="0" dirty="0">
                <a:solidFill>
                  <a:srgbClr val="0066FF"/>
                </a:solidFill>
                <a:latin typeface="Consolas" panose="020B0609020204030204" pitchFamily="49" charset="0"/>
              </a:rPr>
              <a:t>  ...</a:t>
            </a:r>
            <a:br>
              <a:rPr lang="en-US" altLang="en-US" sz="1300" b="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private</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solidFill>
                  <a:srgbClr val="0066FF"/>
                </a:solidFill>
                <a:latin typeface="Consolas" panose="020B0609020204030204" pitchFamily="49" charset="0"/>
              </a:rPr>
              <a:t>Element_Array</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r>
              <a:rPr lang="en-US" altLang="en-US" sz="1300" b="0" dirty="0">
                <a:solidFill>
                  <a:srgbClr val="0066FF"/>
                </a:solidFill>
                <a:latin typeface="Consolas" panose="020B0609020204030204" pitchFamily="49" charset="0"/>
              </a:rPr>
              <a:t> </a:t>
            </a:r>
            <a:br>
              <a:rPr lang="en-US" altLang="en-US" sz="1300" b="0" dirty="0">
                <a:solidFill>
                  <a:srgbClr val="0066FF"/>
                </a:solidFill>
                <a:latin typeface="Consolas" panose="020B0609020204030204" pitchFamily="49" charset="0"/>
              </a:rPr>
            </a:b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array </a:t>
            </a:r>
            <a:r>
              <a:rPr lang="en-US" altLang="en-US" sz="1300" b="0" dirty="0">
                <a:solidFill>
                  <a:srgbClr val="0066FF"/>
                </a:solidFill>
                <a:latin typeface="Consolas" panose="020B0609020204030204" pitchFamily="49" charset="0"/>
              </a:rPr>
              <a:t>(Positive </a:t>
            </a:r>
            <a:r>
              <a:rPr lang="en-US" altLang="en-US" sz="1300" dirty="0">
                <a:solidFill>
                  <a:srgbClr val="0066FF"/>
                </a:solidFill>
                <a:latin typeface="Consolas" panose="020B0609020204030204" pitchFamily="49" charset="0"/>
              </a:rPr>
              <a:t>range</a:t>
            </a:r>
            <a:r>
              <a:rPr lang="en-US" altLang="en-US" sz="1300" b="0" dirty="0">
                <a:solidFill>
                  <a:srgbClr val="0066FF"/>
                </a:solidFill>
                <a:latin typeface="Consolas" panose="020B0609020204030204" pitchFamily="49" charset="0"/>
              </a:rPr>
              <a:t> &lt;&gt;) </a:t>
            </a:r>
            <a:r>
              <a:rPr lang="en-US" altLang="en-US" sz="1300" dirty="0">
                <a:solidFill>
                  <a:srgbClr val="0066FF"/>
                </a:solidFill>
                <a:latin typeface="Consolas" panose="020B0609020204030204" pitchFamily="49" charset="0"/>
              </a:rPr>
              <a:t>of</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a:t>
            </a:r>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r>
              <a:rPr lang="en-US" altLang="en-US" sz="1300" b="0" dirty="0" err="1">
                <a:solidFill>
                  <a:srgbClr val="0066FF"/>
                </a:solidFill>
                <a:latin typeface="Consolas" panose="020B0609020204030204" pitchFamily="49" charset="0"/>
              </a:rPr>
              <a:t>Max_Size</a:t>
            </a:r>
            <a:r>
              <a:rPr lang="en-US" altLang="en-US" sz="1300" b="0" dirty="0">
                <a:solidFill>
                  <a:srgbClr val="0066FF"/>
                </a:solidFill>
                <a:latin typeface="Consolas" panose="020B0609020204030204" pitchFamily="49" charset="0"/>
              </a:rPr>
              <a:t> : Natural)</a:t>
            </a:r>
            <a:r>
              <a:rPr lang="en-US" altLang="en-US" sz="1300" dirty="0">
                <a:solidFill>
                  <a:srgbClr val="0066FF"/>
                </a:solidFill>
                <a:latin typeface="Consolas" panose="020B0609020204030204" pitchFamily="49" charset="0"/>
              </a:rPr>
              <a:t> is</a:t>
            </a:r>
          </a:p>
          <a:p>
            <a:r>
              <a:rPr lang="en-US" altLang="en-US" sz="1300" dirty="0">
                <a:solidFill>
                  <a:srgbClr val="0066FF"/>
                </a:solidFill>
                <a:latin typeface="Consolas" panose="020B0609020204030204" pitchFamily="49" charset="0"/>
              </a:rPr>
              <a:t>    record</a:t>
            </a:r>
          </a:p>
          <a:p>
            <a:r>
              <a:rPr lang="en-US" altLang="en-US" sz="1300" b="0" dirty="0">
                <a:solidFill>
                  <a:srgbClr val="0066FF"/>
                </a:solidFill>
                <a:latin typeface="Consolas" panose="020B0609020204030204" pitchFamily="49" charset="0"/>
              </a:rPr>
              <a:t>      Last : Natural := 0;</a:t>
            </a:r>
          </a:p>
          <a:p>
            <a:r>
              <a:rPr lang="en-US" altLang="en-US" sz="1300" dirty="0">
                <a:solidFill>
                  <a:srgbClr val="0066FF"/>
                </a:solidFill>
                <a:latin typeface="Consolas" panose="020B0609020204030204" pitchFamily="49" charset="0"/>
              </a:rPr>
              <a:t>      </a:t>
            </a:r>
            <a:r>
              <a:rPr lang="en-US" altLang="en-US" sz="1300" b="0" dirty="0">
                <a:solidFill>
                  <a:srgbClr val="0066FF"/>
                </a:solidFill>
                <a:latin typeface="Consolas" panose="020B0609020204030204" pitchFamily="49" charset="0"/>
              </a:rPr>
              <a:t>Data : </a:t>
            </a:r>
            <a:r>
              <a:rPr lang="en-US" altLang="en-US" sz="1300" b="0" dirty="0" err="1">
                <a:solidFill>
                  <a:srgbClr val="0066FF"/>
                </a:solidFill>
                <a:latin typeface="Consolas" panose="020B0609020204030204" pitchFamily="49" charset="0"/>
              </a:rPr>
              <a:t>Element_Array</a:t>
            </a:r>
            <a:r>
              <a:rPr lang="en-US" altLang="en-US" sz="1300" b="0" dirty="0">
                <a:solidFill>
                  <a:srgbClr val="0066FF"/>
                </a:solidFill>
                <a:latin typeface="Consolas" panose="020B0609020204030204" pitchFamily="49" charset="0"/>
              </a:rPr>
              <a:t>(1..Max_Size);</a:t>
            </a:r>
          </a:p>
          <a:p>
            <a:r>
              <a:rPr lang="en-US" altLang="en-US" sz="1300" dirty="0">
                <a:solidFill>
                  <a:srgbClr val="0066FF"/>
                </a:solidFill>
                <a:latin typeface="Consolas" panose="020B0609020204030204" pitchFamily="49" charset="0"/>
              </a:rPr>
              <a:t>    end record</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a:t>
            </a:r>
          </a:p>
        </p:txBody>
      </p:sp>
      <p:sp>
        <p:nvSpPr>
          <p:cNvPr id="7" name="Text Box 7">
            <a:extLst>
              <a:ext uri="{FF2B5EF4-FFF2-40B4-BE49-F238E27FC236}">
                <a16:creationId xmlns:a16="http://schemas.microsoft.com/office/drawing/2014/main" id="{7463A2AD-7A48-4E3C-96FE-EBECAB6B79A3}"/>
              </a:ext>
            </a:extLst>
          </p:cNvPr>
          <p:cNvSpPr txBox="1">
            <a:spLocks noChangeArrowheads="1"/>
          </p:cNvSpPr>
          <p:nvPr/>
        </p:nvSpPr>
        <p:spPr bwMode="auto">
          <a:xfrm>
            <a:off x="4588689" y="1624548"/>
            <a:ext cx="4479111" cy="4093428"/>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a:solidFill>
                  <a:srgbClr val="0066FF"/>
                </a:solidFill>
                <a:latin typeface="Consolas" panose="020B0609020204030204" pitchFamily="49" charset="0"/>
              </a:rPr>
              <a:t>package body</a:t>
            </a:r>
            <a:r>
              <a:rPr lang="en-US" altLang="en-US" sz="1300" b="0">
                <a:solidFill>
                  <a:srgbClr val="0066FF"/>
                </a:solidFill>
                <a:latin typeface="Consolas" panose="020B0609020204030204" pitchFamily="49" charset="0"/>
              </a:rPr>
              <a:t> FIFO_Queue_Pkg </a:t>
            </a:r>
            <a:r>
              <a:rPr lang="en-US" altLang="en-US" sz="1300">
                <a:solidFill>
                  <a:srgbClr val="0066FF"/>
                </a:solidFill>
                <a:latin typeface="Consolas" panose="020B0609020204030204" pitchFamily="49" charset="0"/>
              </a:rPr>
              <a:t>is</a:t>
            </a:r>
            <a:endParaRPr lang="en-US" altLang="en-US" sz="1300" b="0">
              <a:solidFill>
                <a:srgbClr val="0066FF"/>
              </a:solidFill>
              <a:latin typeface="Consolas" panose="020B0609020204030204" pitchFamily="49" charset="0"/>
            </a:endParaRPr>
          </a:p>
          <a:p>
            <a:r>
              <a:rPr lang="en-US" altLang="en-US" sz="1300">
                <a:solidFill>
                  <a:srgbClr val="0066FF"/>
                </a:solidFill>
                <a:latin typeface="Consolas" panose="020B0609020204030204" pitchFamily="49" charset="0"/>
              </a:rPr>
              <a:t>  procedure</a:t>
            </a:r>
            <a:r>
              <a:rPr lang="en-US" altLang="en-US" sz="1300" b="0">
                <a:solidFill>
                  <a:srgbClr val="0066FF"/>
                </a:solidFill>
                <a:latin typeface="Consolas" panose="020B0609020204030204" pitchFamily="49" charset="0"/>
              </a:rPr>
              <a:t> Insert( Q    : </a:t>
            </a:r>
            <a:r>
              <a:rPr lang="en-US" altLang="en-US" sz="1300">
                <a:solidFill>
                  <a:srgbClr val="0066FF"/>
                </a:solidFill>
                <a:latin typeface="Consolas" panose="020B0609020204030204" pitchFamily="49" charset="0"/>
              </a:rPr>
              <a:t>in out</a:t>
            </a:r>
            <a:r>
              <a:rPr lang="en-US" altLang="en-US" sz="1300" b="0">
                <a:solidFill>
                  <a:srgbClr val="0066FF"/>
                </a:solidFill>
                <a:latin typeface="Consolas" panose="020B0609020204030204" pitchFamily="49" charset="0"/>
              </a:rPr>
              <a:t> FIFO_Queue;</a:t>
            </a:r>
          </a:p>
          <a:p>
            <a:r>
              <a:rPr lang="en-US" altLang="en-US" sz="1300" b="0">
                <a:solidFill>
                  <a:srgbClr val="0066FF"/>
                </a:solidFill>
                <a:latin typeface="Consolas" panose="020B0609020204030204" pitchFamily="49" charset="0"/>
              </a:rPr>
              <a:t>                    Item : </a:t>
            </a:r>
            <a:r>
              <a:rPr lang="en-US" altLang="en-US" sz="1300">
                <a:solidFill>
                  <a:srgbClr val="0066FF"/>
                </a:solidFill>
                <a:latin typeface="Consolas" panose="020B0609020204030204" pitchFamily="49" charset="0"/>
              </a:rPr>
              <a:t>in</a:t>
            </a:r>
            <a:r>
              <a:rPr lang="en-US" altLang="en-US" sz="1300" b="0">
                <a:solidFill>
                  <a:srgbClr val="0066FF"/>
                </a:solidFill>
                <a:latin typeface="Consolas" panose="020B0609020204030204" pitchFamily="49" charset="0"/>
              </a:rPr>
              <a:t> Element_Type ) </a:t>
            </a:r>
            <a:r>
              <a:rPr lang="en-US" altLang="en-US" sz="1300">
                <a:solidFill>
                  <a:srgbClr val="0066FF"/>
                </a:solidFill>
                <a:latin typeface="Consolas" panose="020B0609020204030204" pitchFamily="49" charset="0"/>
              </a:rPr>
              <a:t>is</a:t>
            </a:r>
            <a:endParaRPr lang="en-US" altLang="en-US" sz="1300" b="0">
              <a:solidFill>
                <a:srgbClr val="0066FF"/>
              </a:solidFill>
              <a:latin typeface="Consolas" panose="020B0609020204030204" pitchFamily="49" charset="0"/>
            </a:endParaRPr>
          </a:p>
          <a:p>
            <a:r>
              <a:rPr lang="en-US" altLang="en-US" sz="1300" b="0">
                <a:solidFill>
                  <a:srgbClr val="0066FF"/>
                </a:solidFill>
                <a:latin typeface="Consolas" panose="020B0609020204030204" pitchFamily="49" charset="0"/>
              </a:rPr>
              <a:t>  </a:t>
            </a:r>
            <a:r>
              <a:rPr lang="en-US" altLang="en-US" sz="1300">
                <a:solidFill>
                  <a:srgbClr val="0066FF"/>
                </a:solidFill>
                <a:latin typeface="Consolas" panose="020B0609020204030204" pitchFamily="49" charset="0"/>
              </a:rPr>
              <a:t>begin</a:t>
            </a:r>
            <a:endParaRPr lang="en-US" altLang="en-US" sz="1300" b="0">
              <a:solidFill>
                <a:srgbClr val="0066FF"/>
              </a:solidFill>
              <a:latin typeface="Consolas" panose="020B0609020204030204" pitchFamily="49" charset="0"/>
            </a:endParaRPr>
          </a:p>
          <a:p>
            <a:r>
              <a:rPr lang="en-US" altLang="en-US" sz="1300" b="0">
                <a:solidFill>
                  <a:srgbClr val="0066FF"/>
                </a:solidFill>
                <a:latin typeface="Consolas" panose="020B0609020204030204" pitchFamily="49" charset="0"/>
              </a:rPr>
              <a:t>    Q.Last         := Q.Last+1;</a:t>
            </a:r>
          </a:p>
          <a:p>
            <a:r>
              <a:rPr lang="en-US" altLang="en-US" sz="1300" b="0">
                <a:solidFill>
                  <a:srgbClr val="0066FF"/>
                </a:solidFill>
                <a:latin typeface="Consolas" panose="020B0609020204030204" pitchFamily="49" charset="0"/>
              </a:rPr>
              <a:t>    Q.Data(Q.Last) := Item;  </a:t>
            </a:r>
          </a:p>
          <a:p>
            <a:r>
              <a:rPr lang="en-US" altLang="en-US" sz="1300" b="0">
                <a:solidFill>
                  <a:srgbClr val="0066FF"/>
                </a:solidFill>
                <a:latin typeface="Consolas" panose="020B0609020204030204" pitchFamily="49" charset="0"/>
              </a:rPr>
              <a:t>  </a:t>
            </a:r>
            <a:r>
              <a:rPr lang="en-US" altLang="en-US" sz="1300">
                <a:solidFill>
                  <a:srgbClr val="0066FF"/>
                </a:solidFill>
                <a:latin typeface="Consolas" panose="020B0609020204030204" pitchFamily="49" charset="0"/>
              </a:rPr>
              <a:t>end </a:t>
            </a:r>
            <a:r>
              <a:rPr lang="en-US" altLang="en-US" sz="1300" b="0">
                <a:solidFill>
                  <a:srgbClr val="0066FF"/>
                </a:solidFill>
                <a:latin typeface="Consolas" panose="020B0609020204030204" pitchFamily="49" charset="0"/>
              </a:rPr>
              <a:t>Insert;</a:t>
            </a:r>
          </a:p>
          <a:p>
            <a:endParaRPr lang="en-US" altLang="en-US" sz="1300" b="0">
              <a:solidFill>
                <a:srgbClr val="0066FF"/>
              </a:solidFill>
              <a:latin typeface="Consolas" panose="020B0609020204030204" pitchFamily="49" charset="0"/>
            </a:endParaRPr>
          </a:p>
          <a:p>
            <a:r>
              <a:rPr lang="en-US" altLang="en-US" sz="1300" b="0">
                <a:solidFill>
                  <a:srgbClr val="0066FF"/>
                </a:solidFill>
                <a:latin typeface="Consolas" panose="020B0609020204030204" pitchFamily="49" charset="0"/>
              </a:rPr>
              <a:t>  </a:t>
            </a:r>
            <a:r>
              <a:rPr lang="en-US" altLang="en-US" sz="1300">
                <a:solidFill>
                  <a:srgbClr val="0066FF"/>
                </a:solidFill>
                <a:latin typeface="Consolas" panose="020B0609020204030204" pitchFamily="49" charset="0"/>
              </a:rPr>
              <a:t>procedure</a:t>
            </a:r>
            <a:r>
              <a:rPr lang="en-US" altLang="en-US" sz="1300" b="0">
                <a:solidFill>
                  <a:srgbClr val="0066FF"/>
                </a:solidFill>
                <a:latin typeface="Consolas" panose="020B0609020204030204" pitchFamily="49" charset="0"/>
              </a:rPr>
              <a:t> Remove(Q    : </a:t>
            </a:r>
            <a:r>
              <a:rPr lang="en-US" altLang="en-US" sz="1300">
                <a:solidFill>
                  <a:srgbClr val="0066FF"/>
                </a:solidFill>
                <a:latin typeface="Consolas" panose="020B0609020204030204" pitchFamily="49" charset="0"/>
              </a:rPr>
              <a:t>in out</a:t>
            </a:r>
            <a:r>
              <a:rPr lang="en-US" altLang="en-US" sz="1300" b="0">
                <a:solidFill>
                  <a:srgbClr val="0066FF"/>
                </a:solidFill>
                <a:latin typeface="Consolas" panose="020B0609020204030204" pitchFamily="49" charset="0"/>
              </a:rPr>
              <a:t> FIFO_Queue;</a:t>
            </a:r>
          </a:p>
          <a:p>
            <a:r>
              <a:rPr lang="en-US" altLang="en-US" sz="1300" b="0">
                <a:solidFill>
                  <a:srgbClr val="0066FF"/>
                </a:solidFill>
                <a:latin typeface="Consolas" panose="020B0609020204030204" pitchFamily="49" charset="0"/>
              </a:rPr>
              <a:t>                   Item : </a:t>
            </a:r>
            <a:r>
              <a:rPr lang="en-US" altLang="en-US" sz="1300">
                <a:solidFill>
                  <a:srgbClr val="0066FF"/>
                </a:solidFill>
                <a:latin typeface="Consolas" panose="020B0609020204030204" pitchFamily="49" charset="0"/>
              </a:rPr>
              <a:t>out</a:t>
            </a:r>
            <a:r>
              <a:rPr lang="en-US" altLang="en-US" sz="1300" b="0">
                <a:solidFill>
                  <a:srgbClr val="0066FF"/>
                </a:solidFill>
                <a:latin typeface="Consolas" panose="020B0609020204030204" pitchFamily="49" charset="0"/>
              </a:rPr>
              <a:t> Element_Type) </a:t>
            </a:r>
            <a:r>
              <a:rPr lang="en-US" altLang="en-US" sz="1300">
                <a:solidFill>
                  <a:srgbClr val="0066FF"/>
                </a:solidFill>
                <a:latin typeface="Consolas" panose="020B0609020204030204" pitchFamily="49" charset="0"/>
              </a:rPr>
              <a:t>is</a:t>
            </a:r>
          </a:p>
          <a:p>
            <a:r>
              <a:rPr lang="en-US" altLang="en-US" sz="1300">
                <a:solidFill>
                  <a:srgbClr val="0066FF"/>
                </a:solidFill>
                <a:latin typeface="Consolas" panose="020B0609020204030204" pitchFamily="49" charset="0"/>
              </a:rPr>
              <a:t>  begin</a:t>
            </a:r>
          </a:p>
          <a:p>
            <a:r>
              <a:rPr lang="en-US" altLang="en-US" sz="1300">
                <a:solidFill>
                  <a:srgbClr val="0066FF"/>
                </a:solidFill>
                <a:latin typeface="Consolas" panose="020B0609020204030204" pitchFamily="49" charset="0"/>
              </a:rPr>
              <a:t>    if </a:t>
            </a:r>
            <a:r>
              <a:rPr lang="en-US" altLang="en-US" sz="1300" b="0">
                <a:solidFill>
                  <a:srgbClr val="0066FF"/>
                </a:solidFill>
                <a:latin typeface="Consolas" panose="020B0609020204030204" pitchFamily="49" charset="0"/>
              </a:rPr>
              <a:t>Q</a:t>
            </a:r>
            <a:r>
              <a:rPr lang="en-US" altLang="en-US" sz="1300">
                <a:solidFill>
                  <a:srgbClr val="0066FF"/>
                </a:solidFill>
                <a:latin typeface="Consolas" panose="020B0609020204030204" pitchFamily="49" charset="0"/>
              </a:rPr>
              <a:t>.</a:t>
            </a:r>
            <a:r>
              <a:rPr lang="en-US" altLang="en-US" sz="1300" b="0">
                <a:solidFill>
                  <a:srgbClr val="0066FF"/>
                </a:solidFill>
                <a:latin typeface="Consolas" panose="020B0609020204030204" pitchFamily="49" charset="0"/>
              </a:rPr>
              <a:t>Last&gt;0</a:t>
            </a:r>
            <a:r>
              <a:rPr lang="en-US" altLang="en-US" sz="1300">
                <a:solidFill>
                  <a:srgbClr val="0066FF"/>
                </a:solidFill>
                <a:latin typeface="Consolas" panose="020B0609020204030204" pitchFamily="49" charset="0"/>
              </a:rPr>
              <a:t> then</a:t>
            </a:r>
            <a:endParaRPr lang="en-US" altLang="en-US" sz="1300" b="0">
              <a:solidFill>
                <a:srgbClr val="0066FF"/>
              </a:solidFill>
              <a:latin typeface="Consolas" panose="020B0609020204030204" pitchFamily="49" charset="0"/>
            </a:endParaRPr>
          </a:p>
          <a:p>
            <a:r>
              <a:rPr lang="en-US" altLang="en-US" sz="1300" b="0">
                <a:solidFill>
                  <a:srgbClr val="0066FF"/>
                </a:solidFill>
                <a:latin typeface="Consolas" panose="020B0609020204030204" pitchFamily="49" charset="0"/>
              </a:rPr>
              <a:t>      Item                := Q.Data(1);</a:t>
            </a:r>
          </a:p>
          <a:p>
            <a:r>
              <a:rPr lang="en-US" altLang="en-US" sz="1300" b="0">
                <a:solidFill>
                  <a:srgbClr val="0066FF"/>
                </a:solidFill>
                <a:latin typeface="Consolas" panose="020B0609020204030204" pitchFamily="49" charset="0"/>
              </a:rPr>
              <a:t>      Q.Data(1..Q.Last-1) := Q.Data(2..Q.Last);</a:t>
            </a:r>
          </a:p>
          <a:p>
            <a:r>
              <a:rPr lang="en-US" altLang="en-US" sz="1300" b="0">
                <a:solidFill>
                  <a:srgbClr val="0066FF"/>
                </a:solidFill>
                <a:latin typeface="Consolas" panose="020B0609020204030204" pitchFamily="49" charset="0"/>
              </a:rPr>
              <a:t>      Q.Last              := Q.Last-1;</a:t>
            </a:r>
          </a:p>
          <a:p>
            <a:r>
              <a:rPr lang="en-US" altLang="en-US" sz="1300" b="0">
                <a:solidFill>
                  <a:srgbClr val="0066FF"/>
                </a:solidFill>
                <a:latin typeface="Consolas" panose="020B0609020204030204" pitchFamily="49" charset="0"/>
              </a:rPr>
              <a:t>    </a:t>
            </a:r>
            <a:r>
              <a:rPr lang="en-US" altLang="en-US" sz="1300">
                <a:solidFill>
                  <a:srgbClr val="0066FF"/>
                </a:solidFill>
                <a:latin typeface="Consolas" panose="020B0609020204030204" pitchFamily="49" charset="0"/>
              </a:rPr>
              <a:t>else</a:t>
            </a:r>
            <a:endParaRPr lang="en-US" altLang="en-US" sz="1300" b="0">
              <a:solidFill>
                <a:srgbClr val="0066FF"/>
              </a:solidFill>
              <a:latin typeface="Consolas" panose="020B0609020204030204" pitchFamily="49" charset="0"/>
            </a:endParaRPr>
          </a:p>
          <a:p>
            <a:r>
              <a:rPr lang="en-US" altLang="en-US" sz="1300" b="0">
                <a:solidFill>
                  <a:srgbClr val="0066FF"/>
                </a:solidFill>
                <a:latin typeface="Consolas" panose="020B0609020204030204" pitchFamily="49" charset="0"/>
              </a:rPr>
              <a:t>      </a:t>
            </a:r>
            <a:r>
              <a:rPr lang="en-US" altLang="en-US" sz="1300">
                <a:solidFill>
                  <a:srgbClr val="0066FF"/>
                </a:solidFill>
                <a:latin typeface="Consolas" panose="020B0609020204030204" pitchFamily="49" charset="0"/>
              </a:rPr>
              <a:t>raise</a:t>
            </a:r>
            <a:r>
              <a:rPr lang="en-US" altLang="en-US" sz="1300" b="0">
                <a:solidFill>
                  <a:srgbClr val="0066FF"/>
                </a:solidFill>
                <a:latin typeface="Consolas" panose="020B0609020204030204" pitchFamily="49" charset="0"/>
              </a:rPr>
              <a:t> Constraint_Error;</a:t>
            </a:r>
          </a:p>
          <a:p>
            <a:r>
              <a:rPr lang="en-US" altLang="en-US" sz="1300" b="0">
                <a:solidFill>
                  <a:srgbClr val="0066FF"/>
                </a:solidFill>
                <a:latin typeface="Consolas" panose="020B0609020204030204" pitchFamily="49" charset="0"/>
              </a:rPr>
              <a:t>    </a:t>
            </a:r>
            <a:r>
              <a:rPr lang="en-US" altLang="en-US" sz="1300">
                <a:solidFill>
                  <a:srgbClr val="0066FF"/>
                </a:solidFill>
                <a:latin typeface="Consolas" panose="020B0609020204030204" pitchFamily="49" charset="0"/>
              </a:rPr>
              <a:t>end if</a:t>
            </a:r>
            <a:r>
              <a:rPr lang="en-US" altLang="en-US" sz="1300" b="0">
                <a:solidFill>
                  <a:srgbClr val="0066FF"/>
                </a:solidFill>
                <a:latin typeface="Consolas" panose="020B0609020204030204" pitchFamily="49" charset="0"/>
              </a:rPr>
              <a:t>;</a:t>
            </a:r>
          </a:p>
          <a:p>
            <a:r>
              <a:rPr lang="en-US" altLang="en-US" sz="1300" b="0">
                <a:solidFill>
                  <a:srgbClr val="0066FF"/>
                </a:solidFill>
                <a:latin typeface="Consolas" panose="020B0609020204030204" pitchFamily="49" charset="0"/>
              </a:rPr>
              <a:t>  </a:t>
            </a:r>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Remove;</a:t>
            </a:r>
          </a:p>
          <a:p>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FIFO_Queue_Pkg;</a:t>
            </a:r>
            <a:endParaRPr lang="en-US" altLang="en-US" sz="1300" b="0" i="1">
              <a:solidFill>
                <a:srgbClr val="0066FF"/>
              </a:solidFill>
              <a:latin typeface="Consolas" panose="020B0609020204030204" pitchFamily="49" charset="0"/>
            </a:endParaRPr>
          </a:p>
        </p:txBody>
      </p:sp>
      <p:sp>
        <p:nvSpPr>
          <p:cNvPr id="8" name="Text Box 10">
            <a:extLst>
              <a:ext uri="{FF2B5EF4-FFF2-40B4-BE49-F238E27FC236}">
                <a16:creationId xmlns:a16="http://schemas.microsoft.com/office/drawing/2014/main" id="{BF2C9732-C028-4CA5-8A43-9B5786649933}"/>
              </a:ext>
            </a:extLst>
          </p:cNvPr>
          <p:cNvSpPr txBox="1">
            <a:spLocks noChangeArrowheads="1"/>
          </p:cNvSpPr>
          <p:nvPr/>
        </p:nvSpPr>
        <p:spPr bwMode="auto">
          <a:xfrm>
            <a:off x="990600" y="5791200"/>
            <a:ext cx="73152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pPr marL="285750" indent="-285750">
              <a:buFont typeface="Arial" panose="020B0604020202020204" pitchFamily="34" charset="0"/>
              <a:buChar char="•"/>
            </a:pPr>
            <a:r>
              <a:rPr lang="en-US" altLang="en-US" sz="1400" b="0" dirty="0">
                <a:latin typeface="Verdana" panose="020B0604030504040204" pitchFamily="34" charset="0"/>
              </a:rPr>
              <a:t>These procedures propagate </a:t>
            </a:r>
            <a:r>
              <a:rPr lang="en-US" altLang="en-US" sz="1400" b="0" dirty="0" err="1">
                <a:latin typeface="Lucida Sans Typewriter" panose="020B0509030504030204" pitchFamily="49" charset="0"/>
              </a:rPr>
              <a:t>Constraint_Error</a:t>
            </a:r>
            <a:r>
              <a:rPr lang="en-US" altLang="en-US" sz="1400" b="0" dirty="0">
                <a:latin typeface="Verdana" panose="020B0604030504040204" pitchFamily="34" charset="0"/>
              </a:rPr>
              <a:t>, but it is better to raise an exception that is more  meaningful to the caller</a:t>
            </a:r>
          </a:p>
          <a:p>
            <a:pPr marL="285750" indent="-285750">
              <a:buFont typeface="Arial" panose="020B0604020202020204" pitchFamily="34" charset="0"/>
              <a:buChar char="•"/>
            </a:pPr>
            <a:r>
              <a:rPr lang="en-US" altLang="en-US" sz="1400" b="0" dirty="0">
                <a:latin typeface="Verdana" panose="020B0604030504040204" pitchFamily="34" charset="0"/>
              </a:rPr>
              <a:t>Worse, and more subtly, </a:t>
            </a:r>
            <a:r>
              <a:rPr lang="en-US" altLang="en-US" sz="1400" b="0" dirty="0">
                <a:latin typeface="Lucida Sans Typewriter" panose="020B0509030504030204" pitchFamily="49" charset="0"/>
              </a:rPr>
              <a:t>Insert</a:t>
            </a:r>
            <a:r>
              <a:rPr lang="en-US" altLang="en-US" sz="1400" b="0" dirty="0">
                <a:latin typeface="Verdana" panose="020B0604030504040204" pitchFamily="34" charset="0"/>
              </a:rPr>
              <a:t> can leave the actual </a:t>
            </a:r>
            <a:r>
              <a:rPr lang="en-US" altLang="en-US" sz="1400" b="0" dirty="0" err="1">
                <a:latin typeface="Lucida Sans Typewriter" panose="020B0509030504030204" pitchFamily="49" charset="0"/>
              </a:rPr>
              <a:t>FIFO_Queue</a:t>
            </a:r>
            <a:r>
              <a:rPr lang="en-US" altLang="en-US" sz="1400" b="0" dirty="0">
                <a:latin typeface="Verdana" panose="020B0604030504040204" pitchFamily="34" charset="0"/>
              </a:rPr>
              <a:t> parameter in an inconsistent state when the queue is full</a:t>
            </a:r>
          </a:p>
        </p:txBody>
      </p:sp>
      <p:pic>
        <p:nvPicPr>
          <p:cNvPr id="9" name="Picture 8">
            <a:extLst>
              <a:ext uri="{FF2B5EF4-FFF2-40B4-BE49-F238E27FC236}">
                <a16:creationId xmlns:a16="http://schemas.microsoft.com/office/drawing/2014/main" id="{7C35F518-DF4C-4B09-AE91-2C32DC31F1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6020054"/>
            <a:ext cx="609600" cy="609346"/>
          </a:xfrm>
          <a:prstGeom prst="rect">
            <a:avLst/>
          </a:prstGeom>
        </p:spPr>
      </p:pic>
      <p:pic>
        <p:nvPicPr>
          <p:cNvPr id="10" name="Picture 9">
            <a:extLst>
              <a:ext uri="{FF2B5EF4-FFF2-40B4-BE49-F238E27FC236}">
                <a16:creationId xmlns:a16="http://schemas.microsoft.com/office/drawing/2014/main" id="{0DA45C3B-F391-469E-8DAC-90740F653A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3800" y="6065838"/>
            <a:ext cx="788939" cy="715962"/>
          </a:xfrm>
          <a:prstGeom prst="rect">
            <a:avLst/>
          </a:prstGeom>
        </p:spPr>
      </p:pic>
      <p:pic>
        <p:nvPicPr>
          <p:cNvPr id="11" name="Content Placeholder 5">
            <a:extLst>
              <a:ext uri="{FF2B5EF4-FFF2-40B4-BE49-F238E27FC236}">
                <a16:creationId xmlns:a16="http://schemas.microsoft.com/office/drawing/2014/main" id="{911F415F-93E8-4BF4-9646-1E5FA81224F6}"/>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7970837" y="0"/>
            <a:ext cx="1096963" cy="1096963"/>
          </a:xfrm>
          <a:prstGeom prst="rect">
            <a:avLst/>
          </a:prstGeom>
        </p:spPr>
      </p:pic>
    </p:spTree>
    <p:extLst>
      <p:ext uri="{BB962C8B-B14F-4D97-AF65-F5344CB8AC3E}">
        <p14:creationId xmlns:p14="http://schemas.microsoft.com/office/powerpoint/2010/main" val="22656257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D9178-5D16-4F86-AF9F-80B08E60F483}"/>
              </a:ext>
            </a:extLst>
          </p:cNvPr>
          <p:cNvSpPr>
            <a:spLocks noGrp="1"/>
          </p:cNvSpPr>
          <p:nvPr>
            <p:ph type="title"/>
          </p:nvPr>
        </p:nvSpPr>
        <p:spPr/>
        <p:txBody>
          <a:bodyPr/>
          <a:lstStyle/>
          <a:p>
            <a:r>
              <a:rPr lang="en-US" dirty="0"/>
              <a:t>Exceptions and Data Abstraction (2)</a:t>
            </a:r>
          </a:p>
        </p:txBody>
      </p:sp>
      <p:sp>
        <p:nvSpPr>
          <p:cNvPr id="4" name="Slide Number Placeholder 3">
            <a:extLst>
              <a:ext uri="{FF2B5EF4-FFF2-40B4-BE49-F238E27FC236}">
                <a16:creationId xmlns:a16="http://schemas.microsoft.com/office/drawing/2014/main" id="{77AA3190-CB65-44FE-879F-6609CE0A00A0}"/>
              </a:ext>
            </a:extLst>
          </p:cNvPr>
          <p:cNvSpPr>
            <a:spLocks noGrp="1"/>
          </p:cNvSpPr>
          <p:nvPr>
            <p:ph type="sldNum" sz="quarter" idx="12"/>
          </p:nvPr>
        </p:nvSpPr>
        <p:spPr/>
        <p:txBody>
          <a:bodyPr/>
          <a:lstStyle/>
          <a:p>
            <a:pPr>
              <a:defRPr/>
            </a:pPr>
            <a:fld id="{0E2ECCEA-E2CD-49A1-A9F1-1E7E4CC53232}" type="slidenum">
              <a:rPr lang="en-US" smtClean="0"/>
              <a:pPr>
                <a:defRPr/>
              </a:pPr>
              <a:t>37</a:t>
            </a:fld>
            <a:endParaRPr lang="en-US"/>
          </a:p>
        </p:txBody>
      </p:sp>
      <p:sp>
        <p:nvSpPr>
          <p:cNvPr id="5" name="Text Box 5">
            <a:extLst>
              <a:ext uri="{FF2B5EF4-FFF2-40B4-BE49-F238E27FC236}">
                <a16:creationId xmlns:a16="http://schemas.microsoft.com/office/drawing/2014/main" id="{C41659C0-7A89-47AC-A903-442FF6BBB463}"/>
              </a:ext>
            </a:extLst>
          </p:cNvPr>
          <p:cNvSpPr txBox="1">
            <a:spLocks noChangeArrowheads="1"/>
          </p:cNvSpPr>
          <p:nvPr/>
        </p:nvSpPr>
        <p:spPr bwMode="auto">
          <a:xfrm>
            <a:off x="1355725" y="1019175"/>
            <a:ext cx="64166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pPr>
              <a:spcBef>
                <a:spcPct val="30000"/>
              </a:spcBef>
              <a:buFont typeface="Monotype Sorts" pitchFamily="2" charset="2"/>
              <a:buNone/>
            </a:pPr>
            <a:r>
              <a:rPr lang="en-US" altLang="en-US" sz="1600" dirty="0">
                <a:latin typeface="Verdana" panose="020B0604030504040204" pitchFamily="34" charset="0"/>
              </a:rPr>
              <a:t>Solution: declare explicit exceptions corresponding to </a:t>
            </a:r>
            <a:br>
              <a:rPr lang="en-US" altLang="en-US" sz="1600" dirty="0">
                <a:latin typeface="Verdana" panose="020B0604030504040204" pitchFamily="34" charset="0"/>
              </a:rPr>
            </a:br>
            <a:r>
              <a:rPr lang="en-US" altLang="en-US" sz="1600" dirty="0">
                <a:latin typeface="Verdana" panose="020B0604030504040204" pitchFamily="34" charset="0"/>
              </a:rPr>
              <a:t>violation of operation preconditions</a:t>
            </a:r>
            <a:endParaRPr lang="en-US" altLang="en-US" sz="1600" b="0" dirty="0">
              <a:latin typeface="Verdana" panose="020B0604030504040204" pitchFamily="34" charset="0"/>
            </a:endParaRPr>
          </a:p>
        </p:txBody>
      </p:sp>
      <p:sp>
        <p:nvSpPr>
          <p:cNvPr id="6" name="Text Box 6">
            <a:extLst>
              <a:ext uri="{FF2B5EF4-FFF2-40B4-BE49-F238E27FC236}">
                <a16:creationId xmlns:a16="http://schemas.microsoft.com/office/drawing/2014/main" id="{E7DED15B-D6A6-4DF7-B46D-352E3AEBAED6}"/>
              </a:ext>
            </a:extLst>
          </p:cNvPr>
          <p:cNvSpPr txBox="1">
            <a:spLocks noChangeArrowheads="1"/>
          </p:cNvSpPr>
          <p:nvPr/>
        </p:nvSpPr>
        <p:spPr bwMode="auto">
          <a:xfrm>
            <a:off x="80189" y="1688098"/>
            <a:ext cx="4387740" cy="3293209"/>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r>
              <a:rPr lang="en-US" altLang="en-US" sz="1300" b="0" dirty="0" err="1">
                <a:solidFill>
                  <a:srgbClr val="0066FF"/>
                </a:solidFill>
                <a:latin typeface="Consolas" panose="020B0609020204030204" pitchFamily="49" charset="0"/>
              </a:rPr>
              <a:t>Max_Size</a:t>
            </a:r>
            <a:r>
              <a:rPr lang="en-US" altLang="en-US" sz="1300" b="0" dirty="0">
                <a:solidFill>
                  <a:srgbClr val="0066FF"/>
                </a:solidFill>
                <a:latin typeface="Consolas" panose="020B0609020204030204" pitchFamily="49" charset="0"/>
              </a:rPr>
              <a:t> : Natural)</a:t>
            </a:r>
            <a:r>
              <a:rPr lang="en-US" altLang="en-US" sz="1300" dirty="0">
                <a:solidFill>
                  <a:srgbClr val="0066FF"/>
                </a:solidFill>
                <a:latin typeface="Consolas" panose="020B0609020204030204" pitchFamily="49" charset="0"/>
              </a:rPr>
              <a:t> is</a:t>
            </a:r>
            <a:br>
              <a:rPr lang="en-US" altLang="en-US" sz="130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    limited private</a:t>
            </a:r>
            <a:r>
              <a:rPr lang="en-US" altLang="en-US" sz="1300" b="0" dirty="0">
                <a:solidFill>
                  <a:srgbClr val="0066FF"/>
                </a:solidFill>
                <a:latin typeface="Consolas" panose="020B0609020204030204" pitchFamily="49" charset="0"/>
              </a:rPr>
              <a:t>;</a:t>
            </a:r>
          </a:p>
          <a:p>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Insert(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in</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p>
          <a:p>
            <a:r>
              <a:rPr lang="en-US" altLang="en-US" sz="1300" b="0" i="1" dirty="0">
                <a:solidFill>
                  <a:srgbClr val="0066FF"/>
                </a:solidFill>
                <a:latin typeface="Consolas" panose="020B0609020204030204" pitchFamily="49" charset="0"/>
              </a:rPr>
              <a:t>  -- Insert Item in Queue or else</a:t>
            </a:r>
            <a:br>
              <a:rPr lang="en-US" altLang="en-US" sz="1300" b="0" i="1" dirty="0">
                <a:solidFill>
                  <a:srgbClr val="0066FF"/>
                </a:solidFill>
                <a:latin typeface="Consolas" panose="020B0609020204030204" pitchFamily="49" charset="0"/>
              </a:rPr>
            </a:br>
            <a:r>
              <a:rPr lang="en-US" altLang="en-US" sz="1300" b="0" i="1" dirty="0">
                <a:solidFill>
                  <a:srgbClr val="0066FF"/>
                </a:solidFill>
                <a:latin typeface="Consolas" panose="020B0609020204030204" pitchFamily="49" charset="0"/>
              </a:rPr>
              <a:t>  -- Raise Overflow if Q is full</a:t>
            </a:r>
          </a:p>
          <a:p>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Remove(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br>
              <a:rPr lang="en-US" altLang="en-US" sz="1300" b="0" dirty="0">
                <a:solidFill>
                  <a:srgbClr val="0066FF"/>
                </a:solidFill>
                <a:latin typeface="Consolas" panose="020B0609020204030204" pitchFamily="49" charset="0"/>
              </a:rPr>
            </a:br>
            <a:r>
              <a:rPr lang="en-US" altLang="en-US" sz="1300" b="0" i="1" dirty="0">
                <a:solidFill>
                  <a:srgbClr val="0066FF"/>
                </a:solidFill>
                <a:latin typeface="Consolas" panose="020B0609020204030204" pitchFamily="49" charset="0"/>
              </a:rPr>
              <a:t>  -- Remove oldest element from Q or else</a:t>
            </a:r>
            <a:br>
              <a:rPr lang="en-US" altLang="en-US" sz="1300" b="0" i="1" dirty="0">
                <a:solidFill>
                  <a:srgbClr val="0066FF"/>
                </a:solidFill>
                <a:latin typeface="Consolas" panose="020B0609020204030204" pitchFamily="49" charset="0"/>
              </a:rPr>
            </a:br>
            <a:r>
              <a:rPr lang="en-US" altLang="en-US" sz="1300" b="0" i="1" dirty="0">
                <a:solidFill>
                  <a:srgbClr val="0066FF"/>
                </a:solidFill>
                <a:latin typeface="Consolas" panose="020B0609020204030204" pitchFamily="49" charset="0"/>
              </a:rPr>
              <a:t>  -- Raise Underflow if Q empty</a:t>
            </a:r>
          </a:p>
          <a:p>
            <a:r>
              <a:rPr lang="en-US" altLang="en-US" sz="1300" b="0" dirty="0">
                <a:solidFill>
                  <a:srgbClr val="0066FF"/>
                </a:solidFill>
                <a:latin typeface="Consolas" panose="020B0609020204030204" pitchFamily="49" charset="0"/>
              </a:rPr>
              <a:t>  ...</a:t>
            </a:r>
            <a:br>
              <a:rPr lang="en-US" altLang="en-US" sz="1300" b="0" dirty="0">
                <a:solidFill>
                  <a:srgbClr val="0066FF"/>
                </a:solidFill>
                <a:latin typeface="Consolas" panose="020B0609020204030204" pitchFamily="49" charset="0"/>
              </a:rPr>
            </a:br>
            <a:r>
              <a:rPr lang="en-US" altLang="en-US" sz="1300" b="0" dirty="0">
                <a:solidFill>
                  <a:srgbClr val="FF0000"/>
                </a:solidFill>
                <a:latin typeface="Consolas" panose="020B0609020204030204" pitchFamily="49" charset="0"/>
              </a:rPr>
              <a:t>  Overflow, Underflow : </a:t>
            </a:r>
            <a:r>
              <a:rPr lang="en-US" altLang="en-US" sz="1300" dirty="0">
                <a:solidFill>
                  <a:srgbClr val="FF0000"/>
                </a:solidFill>
                <a:latin typeface="Consolas" panose="020B0609020204030204" pitchFamily="49" charset="0"/>
              </a:rPr>
              <a:t>exception</a:t>
            </a:r>
            <a:r>
              <a:rPr lang="en-US" altLang="en-US" sz="1300" b="0" dirty="0">
                <a:solidFill>
                  <a:srgbClr val="FF0000"/>
                </a:solidFill>
                <a:latin typeface="Consolas" panose="020B0609020204030204" pitchFamily="49" charset="0"/>
              </a:rPr>
              <a:t>;</a:t>
            </a:r>
            <a:br>
              <a:rPr lang="en-US" altLang="en-US" sz="1300" b="0" dirty="0">
                <a:solidFill>
                  <a:srgbClr val="FF0000"/>
                </a:solidFill>
                <a:latin typeface="Consolas" panose="020B0609020204030204" pitchFamily="49" charset="0"/>
              </a:rPr>
            </a:br>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a:t>
            </a:r>
          </a:p>
        </p:txBody>
      </p:sp>
      <p:sp>
        <p:nvSpPr>
          <p:cNvPr id="7" name="Text Box 7">
            <a:extLst>
              <a:ext uri="{FF2B5EF4-FFF2-40B4-BE49-F238E27FC236}">
                <a16:creationId xmlns:a16="http://schemas.microsoft.com/office/drawing/2014/main" id="{DB29A0A5-047C-4485-BE19-3B10062F75A4}"/>
              </a:ext>
            </a:extLst>
          </p:cNvPr>
          <p:cNvSpPr txBox="1">
            <a:spLocks noChangeArrowheads="1"/>
          </p:cNvSpPr>
          <p:nvPr/>
        </p:nvSpPr>
        <p:spPr bwMode="auto">
          <a:xfrm>
            <a:off x="4588689" y="1688098"/>
            <a:ext cx="4479111" cy="5093702"/>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 body</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Insert(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in</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begin</a:t>
            </a:r>
          </a:p>
          <a:p>
            <a:r>
              <a:rPr lang="en-US" altLang="en-US" sz="1300" dirty="0">
                <a:solidFill>
                  <a:srgbClr val="0066FF"/>
                </a:solidFill>
                <a:latin typeface="Consolas" panose="020B0609020204030204" pitchFamily="49" charset="0"/>
              </a:rPr>
              <a:t>    if </a:t>
            </a:r>
            <a:r>
              <a:rPr lang="en-US" altLang="en-US" sz="1300" b="0" dirty="0" err="1">
                <a:solidFill>
                  <a:srgbClr val="0066FF"/>
                </a:solidFill>
                <a:latin typeface="Consolas" panose="020B0609020204030204" pitchFamily="49" charset="0"/>
              </a:rPr>
              <a:t>Q.Last</a:t>
            </a:r>
            <a:r>
              <a:rPr lang="en-US" altLang="en-US" sz="1300" b="0" dirty="0">
                <a:solidFill>
                  <a:srgbClr val="0066FF"/>
                </a:solidFill>
                <a:latin typeface="Consolas" panose="020B0609020204030204" pitchFamily="49" charset="0"/>
              </a:rPr>
              <a:t> &lt; </a:t>
            </a:r>
            <a:r>
              <a:rPr lang="en-US" altLang="en-US" sz="1300" b="0" dirty="0" err="1">
                <a:solidFill>
                  <a:srgbClr val="0066FF"/>
                </a:solidFill>
                <a:latin typeface="Consolas" panose="020B0609020204030204" pitchFamily="49" charset="0"/>
              </a:rPr>
              <a:t>Q.Max_Size</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then</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Q.Last</a:t>
            </a:r>
            <a:r>
              <a:rPr lang="en-US" altLang="en-US" sz="1300" b="0" dirty="0">
                <a:solidFill>
                  <a:srgbClr val="0066FF"/>
                </a:solidFill>
                <a:latin typeface="Consolas" panose="020B0609020204030204" pitchFamily="49" charset="0"/>
              </a:rPr>
              <a:t>         := Q.Last+1;</a:t>
            </a:r>
          </a:p>
          <a:p>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Q.Data</a:t>
            </a:r>
            <a:r>
              <a:rPr lang="en-US" altLang="en-US" sz="1300" b="0" dirty="0">
                <a:solidFill>
                  <a:srgbClr val="0066FF"/>
                </a:solidFill>
                <a:latin typeface="Consolas" panose="020B0609020204030204" pitchFamily="49" charset="0"/>
              </a:rPr>
              <a:t>(</a:t>
            </a:r>
            <a:r>
              <a:rPr lang="en-US" altLang="en-US" sz="1300" b="0" dirty="0" err="1">
                <a:solidFill>
                  <a:srgbClr val="0066FF"/>
                </a:solidFill>
                <a:latin typeface="Consolas" panose="020B0609020204030204" pitchFamily="49" charset="0"/>
              </a:rPr>
              <a:t>Q.Last</a:t>
            </a:r>
            <a:r>
              <a:rPr lang="en-US" altLang="en-US" sz="1300" b="0" dirty="0">
                <a:solidFill>
                  <a:srgbClr val="0066FF"/>
                </a:solidFill>
                <a:latin typeface="Consolas" panose="020B0609020204030204" pitchFamily="49" charset="0"/>
              </a:rPr>
              <a:t>) := Item; </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else</a:t>
            </a:r>
            <a:endParaRPr lang="en-US" altLang="en-US" sz="1300" b="0" dirty="0">
              <a:solidFill>
                <a:srgbClr val="0066FF"/>
              </a:solidFill>
              <a:latin typeface="Consolas" panose="020B0609020204030204" pitchFamily="49" charset="0"/>
            </a:endParaRPr>
          </a:p>
          <a:p>
            <a:r>
              <a:rPr lang="en-US" altLang="en-US" sz="1300" b="0" dirty="0">
                <a:solidFill>
                  <a:srgbClr val="FF0000"/>
                </a:solidFill>
                <a:latin typeface="Consolas" panose="020B0609020204030204" pitchFamily="49" charset="0"/>
              </a:rPr>
              <a:t>      </a:t>
            </a:r>
            <a:r>
              <a:rPr lang="en-US" altLang="en-US" sz="1300" dirty="0">
                <a:solidFill>
                  <a:srgbClr val="FF0000"/>
                </a:solidFill>
                <a:latin typeface="Consolas" panose="020B0609020204030204" pitchFamily="49" charset="0"/>
              </a:rPr>
              <a:t>raise</a:t>
            </a:r>
            <a:r>
              <a:rPr lang="en-US" altLang="en-US" sz="1300" b="0" dirty="0">
                <a:solidFill>
                  <a:srgbClr val="FF0000"/>
                </a:solidFill>
                <a:latin typeface="Consolas" panose="020B0609020204030204" pitchFamily="49" charset="0"/>
              </a:rPr>
              <a:t> Overflow;</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 if</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 </a:t>
            </a:r>
            <a:r>
              <a:rPr lang="en-US" altLang="en-US" sz="1300" b="0" dirty="0">
                <a:solidFill>
                  <a:srgbClr val="0066FF"/>
                </a:solidFill>
                <a:latin typeface="Consolas" panose="020B0609020204030204" pitchFamily="49" charset="0"/>
              </a:rPr>
              <a:t>Insert;</a:t>
            </a:r>
          </a:p>
          <a:p>
            <a:endParaRPr lang="en-US" altLang="en-US" sz="4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procedure</a:t>
            </a:r>
            <a:r>
              <a:rPr lang="en-US" altLang="en-US" sz="1300" b="0" dirty="0">
                <a:solidFill>
                  <a:srgbClr val="0066FF"/>
                </a:solidFill>
                <a:latin typeface="Consolas" panose="020B0609020204030204" pitchFamily="49" charset="0"/>
              </a:rPr>
              <a:t> Remove(Q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p>
          <a:p>
            <a:r>
              <a:rPr lang="en-US" altLang="en-US" sz="1300" dirty="0">
                <a:solidFill>
                  <a:srgbClr val="0066FF"/>
                </a:solidFill>
                <a:latin typeface="Consolas" panose="020B0609020204030204" pitchFamily="49" charset="0"/>
              </a:rPr>
              <a:t>  begin</a:t>
            </a:r>
          </a:p>
          <a:p>
            <a:r>
              <a:rPr lang="en-US" altLang="en-US" sz="1300" dirty="0">
                <a:solidFill>
                  <a:srgbClr val="0066FF"/>
                </a:solidFill>
                <a:latin typeface="Consolas" panose="020B0609020204030204" pitchFamily="49" charset="0"/>
              </a:rPr>
              <a:t>    if </a:t>
            </a:r>
            <a:r>
              <a:rPr lang="en-US" altLang="en-US" sz="1300" b="0" dirty="0" err="1">
                <a:solidFill>
                  <a:srgbClr val="0066FF"/>
                </a:solidFill>
                <a:latin typeface="Consolas" panose="020B0609020204030204" pitchFamily="49" charset="0"/>
              </a:rPr>
              <a:t>Q</a:t>
            </a:r>
            <a:r>
              <a:rPr lang="en-US" altLang="en-US" sz="1300" dirty="0" err="1">
                <a:solidFill>
                  <a:srgbClr val="0066FF"/>
                </a:solidFill>
                <a:latin typeface="Consolas" panose="020B0609020204030204" pitchFamily="49" charset="0"/>
              </a:rPr>
              <a:t>.</a:t>
            </a:r>
            <a:r>
              <a:rPr lang="en-US" altLang="en-US" sz="1300" b="0" dirty="0" err="1">
                <a:solidFill>
                  <a:srgbClr val="0066FF"/>
                </a:solidFill>
                <a:latin typeface="Consolas" panose="020B0609020204030204" pitchFamily="49" charset="0"/>
              </a:rPr>
              <a:t>Last</a:t>
            </a:r>
            <a:r>
              <a:rPr lang="en-US" altLang="en-US" sz="1300" b="0" dirty="0">
                <a:solidFill>
                  <a:srgbClr val="0066FF"/>
                </a:solidFill>
                <a:latin typeface="Consolas" panose="020B0609020204030204" pitchFamily="49" charset="0"/>
              </a:rPr>
              <a:t>&gt;0</a:t>
            </a:r>
            <a:r>
              <a:rPr lang="en-US" altLang="en-US" sz="1300" dirty="0">
                <a:solidFill>
                  <a:srgbClr val="0066FF"/>
                </a:solidFill>
                <a:latin typeface="Consolas" panose="020B0609020204030204" pitchFamily="49" charset="0"/>
              </a:rPr>
              <a:t> then</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Item                := </a:t>
            </a:r>
            <a:r>
              <a:rPr lang="en-US" altLang="en-US" sz="1300" b="0" dirty="0" err="1">
                <a:solidFill>
                  <a:srgbClr val="0066FF"/>
                </a:solidFill>
                <a:latin typeface="Consolas" panose="020B0609020204030204" pitchFamily="49" charset="0"/>
              </a:rPr>
              <a:t>Q.Data</a:t>
            </a:r>
            <a:r>
              <a:rPr lang="en-US" altLang="en-US" sz="1300" b="0" dirty="0">
                <a:solidFill>
                  <a:srgbClr val="0066FF"/>
                </a:solidFill>
                <a:latin typeface="Consolas" panose="020B0609020204030204" pitchFamily="49" charset="0"/>
              </a:rPr>
              <a:t>(1);</a:t>
            </a:r>
          </a:p>
          <a:p>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Q.Data</a:t>
            </a:r>
            <a:r>
              <a:rPr lang="en-US" altLang="en-US" sz="1300" b="0" dirty="0">
                <a:solidFill>
                  <a:srgbClr val="0066FF"/>
                </a:solidFill>
                <a:latin typeface="Consolas" panose="020B0609020204030204" pitchFamily="49" charset="0"/>
              </a:rPr>
              <a:t>(1..Q.Last-1) := </a:t>
            </a:r>
            <a:r>
              <a:rPr lang="en-US" altLang="en-US" sz="1300" b="0" dirty="0" err="1">
                <a:solidFill>
                  <a:srgbClr val="0066FF"/>
                </a:solidFill>
                <a:latin typeface="Consolas" panose="020B0609020204030204" pitchFamily="49" charset="0"/>
              </a:rPr>
              <a:t>Q.Data</a:t>
            </a:r>
            <a:r>
              <a:rPr lang="en-US" altLang="en-US" sz="1300" b="0" dirty="0">
                <a:solidFill>
                  <a:srgbClr val="0066FF"/>
                </a:solidFill>
                <a:latin typeface="Consolas" panose="020B0609020204030204" pitchFamily="49" charset="0"/>
              </a:rPr>
              <a:t>(2..Q.Last);</a:t>
            </a:r>
          </a:p>
          <a:p>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Q.Last</a:t>
            </a:r>
            <a:r>
              <a:rPr lang="en-US" altLang="en-US" sz="1300" b="0" dirty="0">
                <a:solidFill>
                  <a:srgbClr val="0066FF"/>
                </a:solidFill>
                <a:latin typeface="Consolas" panose="020B0609020204030204" pitchFamily="49" charset="0"/>
              </a:rPr>
              <a:t>              := Q.Last-1;</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else</a:t>
            </a:r>
            <a:endParaRPr lang="en-US" altLang="en-US" sz="1300" b="0" dirty="0">
              <a:solidFill>
                <a:srgbClr val="0066FF"/>
              </a:solidFill>
              <a:latin typeface="Consolas" panose="020B0609020204030204" pitchFamily="49" charset="0"/>
            </a:endParaRPr>
          </a:p>
          <a:p>
            <a:r>
              <a:rPr lang="en-US" altLang="en-US" sz="1300" b="0" dirty="0">
                <a:solidFill>
                  <a:srgbClr val="FF0000"/>
                </a:solidFill>
                <a:latin typeface="Consolas" panose="020B0609020204030204" pitchFamily="49" charset="0"/>
              </a:rPr>
              <a:t>      </a:t>
            </a:r>
            <a:r>
              <a:rPr lang="en-US" altLang="en-US" sz="1300" dirty="0">
                <a:solidFill>
                  <a:srgbClr val="FF0000"/>
                </a:solidFill>
                <a:latin typeface="Consolas" panose="020B0609020204030204" pitchFamily="49" charset="0"/>
              </a:rPr>
              <a:t>raise</a:t>
            </a:r>
            <a:r>
              <a:rPr lang="en-US" altLang="en-US" sz="1300" b="0" dirty="0">
                <a:solidFill>
                  <a:srgbClr val="FF0000"/>
                </a:solidFill>
                <a:latin typeface="Consolas" panose="020B0609020204030204" pitchFamily="49" charset="0"/>
              </a:rPr>
              <a:t> Underflow;</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 if</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Remove;</a:t>
            </a:r>
          </a:p>
          <a:p>
            <a:r>
              <a:rPr lang="en-US" altLang="en-US" sz="1300" b="0" dirty="0">
                <a:solidFill>
                  <a:srgbClr val="0066FF"/>
                </a:solidFill>
                <a:latin typeface="Consolas" panose="020B0609020204030204" pitchFamily="49" charset="0"/>
              </a:rPr>
              <a:t>  ...</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a:t>
            </a:r>
            <a:endParaRPr lang="en-US" altLang="en-US" sz="1300" b="0" i="1" dirty="0">
              <a:solidFill>
                <a:srgbClr val="0066FF"/>
              </a:solidFill>
              <a:latin typeface="Consolas" panose="020B0609020204030204" pitchFamily="49" charset="0"/>
            </a:endParaRPr>
          </a:p>
        </p:txBody>
      </p:sp>
      <p:pic>
        <p:nvPicPr>
          <p:cNvPr id="8" name="Picture 7">
            <a:extLst>
              <a:ext uri="{FF2B5EF4-FFF2-40B4-BE49-F238E27FC236}">
                <a16:creationId xmlns:a16="http://schemas.microsoft.com/office/drawing/2014/main" id="{8B82B3F9-E6FB-4462-B44C-070FCA144BD7}"/>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28600" y="838200"/>
            <a:ext cx="998043" cy="838200"/>
          </a:xfrm>
          <a:prstGeom prst="rect">
            <a:avLst/>
          </a:prstGeom>
        </p:spPr>
      </p:pic>
      <p:pic>
        <p:nvPicPr>
          <p:cNvPr id="10" name="Content Placeholder 5">
            <a:extLst>
              <a:ext uri="{FF2B5EF4-FFF2-40B4-BE49-F238E27FC236}">
                <a16:creationId xmlns:a16="http://schemas.microsoft.com/office/drawing/2014/main" id="{FE559403-3677-4468-B827-E293302E7C1D}"/>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7970837" y="0"/>
            <a:ext cx="1096963" cy="1096963"/>
          </a:xfrm>
          <a:prstGeom prst="rect">
            <a:avLst/>
          </a:prstGeom>
        </p:spPr>
      </p:pic>
    </p:spTree>
    <p:extLst>
      <p:ext uri="{BB962C8B-B14F-4D97-AF65-F5344CB8AC3E}">
        <p14:creationId xmlns:p14="http://schemas.microsoft.com/office/powerpoint/2010/main" val="15855581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52958-55F5-45F6-B4FE-6C953888EBFF}"/>
              </a:ext>
            </a:extLst>
          </p:cNvPr>
          <p:cNvSpPr>
            <a:spLocks noGrp="1"/>
          </p:cNvSpPr>
          <p:nvPr>
            <p:ph type="title"/>
          </p:nvPr>
        </p:nvSpPr>
        <p:spPr/>
        <p:txBody>
          <a:bodyPr>
            <a:normAutofit/>
          </a:bodyPr>
          <a:lstStyle/>
          <a:p>
            <a:r>
              <a:rPr lang="en-US" sz="2600" dirty="0"/>
              <a:t>Exceptions and Data Abstraction (3) - Ada 2012</a:t>
            </a:r>
          </a:p>
        </p:txBody>
      </p:sp>
      <p:sp>
        <p:nvSpPr>
          <p:cNvPr id="4" name="Slide Number Placeholder 3">
            <a:extLst>
              <a:ext uri="{FF2B5EF4-FFF2-40B4-BE49-F238E27FC236}">
                <a16:creationId xmlns:a16="http://schemas.microsoft.com/office/drawing/2014/main" id="{EE4095D2-8993-4B5B-84A9-54351CE0792E}"/>
              </a:ext>
            </a:extLst>
          </p:cNvPr>
          <p:cNvSpPr>
            <a:spLocks noGrp="1"/>
          </p:cNvSpPr>
          <p:nvPr>
            <p:ph type="sldNum" sz="quarter" idx="12"/>
          </p:nvPr>
        </p:nvSpPr>
        <p:spPr/>
        <p:txBody>
          <a:bodyPr/>
          <a:lstStyle/>
          <a:p>
            <a:pPr>
              <a:defRPr/>
            </a:pPr>
            <a:fld id="{0E2ECCEA-E2CD-49A1-A9F1-1E7E4CC53232}" type="slidenum">
              <a:rPr lang="en-US" smtClean="0"/>
              <a:pPr>
                <a:defRPr/>
              </a:pPr>
              <a:t>38</a:t>
            </a:fld>
            <a:endParaRPr lang="en-US"/>
          </a:p>
        </p:txBody>
      </p:sp>
      <p:sp>
        <p:nvSpPr>
          <p:cNvPr id="5" name="Text Box 5">
            <a:extLst>
              <a:ext uri="{FF2B5EF4-FFF2-40B4-BE49-F238E27FC236}">
                <a16:creationId xmlns:a16="http://schemas.microsoft.com/office/drawing/2014/main" id="{89DC8120-6386-47E3-A01C-E99BBA1459F4}"/>
              </a:ext>
            </a:extLst>
          </p:cNvPr>
          <p:cNvSpPr txBox="1">
            <a:spLocks noChangeArrowheads="1"/>
          </p:cNvSpPr>
          <p:nvPr/>
        </p:nvSpPr>
        <p:spPr bwMode="auto">
          <a:xfrm>
            <a:off x="1289050" y="1093787"/>
            <a:ext cx="6864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pPr>
              <a:spcBef>
                <a:spcPct val="30000"/>
              </a:spcBef>
              <a:buFont typeface="Monotype Sorts" pitchFamily="2" charset="2"/>
              <a:buNone/>
            </a:pPr>
            <a:r>
              <a:rPr lang="en-US" altLang="en-US" sz="1600" dirty="0">
                <a:latin typeface="Verdana" panose="020B0604030504040204" pitchFamily="34" charset="0"/>
              </a:rPr>
              <a:t>Alternative solution: specify explicit preconditions so that</a:t>
            </a:r>
            <a:br>
              <a:rPr lang="en-US" altLang="en-US" sz="1600" dirty="0">
                <a:latin typeface="Verdana" panose="020B0604030504040204" pitchFamily="34" charset="0"/>
              </a:rPr>
            </a:br>
            <a:r>
              <a:rPr lang="en-US" altLang="en-US" sz="1600" dirty="0">
                <a:latin typeface="Verdana" panose="020B0604030504040204" pitchFamily="34" charset="0"/>
              </a:rPr>
              <a:t>the subprograms do not need to check</a:t>
            </a:r>
          </a:p>
        </p:txBody>
      </p:sp>
      <p:sp>
        <p:nvSpPr>
          <p:cNvPr id="6" name="Text Box 6">
            <a:extLst>
              <a:ext uri="{FF2B5EF4-FFF2-40B4-BE49-F238E27FC236}">
                <a16:creationId xmlns:a16="http://schemas.microsoft.com/office/drawing/2014/main" id="{9FBB641F-7A81-4A01-B312-F3440BDE3233}"/>
              </a:ext>
            </a:extLst>
          </p:cNvPr>
          <p:cNvSpPr txBox="1">
            <a:spLocks noChangeArrowheads="1"/>
          </p:cNvSpPr>
          <p:nvPr/>
        </p:nvSpPr>
        <p:spPr bwMode="auto">
          <a:xfrm>
            <a:off x="80963" y="1973262"/>
            <a:ext cx="4296369" cy="4293483"/>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type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r>
              <a:rPr lang="en-US" altLang="en-US" sz="1300" b="0" dirty="0" err="1">
                <a:solidFill>
                  <a:srgbClr val="0066FF"/>
                </a:solidFill>
                <a:latin typeface="Consolas" panose="020B0609020204030204" pitchFamily="49" charset="0"/>
              </a:rPr>
              <a:t>Max_Size</a:t>
            </a:r>
            <a:r>
              <a:rPr lang="en-US" altLang="en-US" sz="1300" b="0" dirty="0">
                <a:solidFill>
                  <a:srgbClr val="0066FF"/>
                </a:solidFill>
                <a:latin typeface="Consolas" panose="020B0609020204030204" pitchFamily="49" charset="0"/>
              </a:rPr>
              <a:t> : Natural)</a:t>
            </a:r>
            <a:r>
              <a:rPr lang="en-US" altLang="en-US" sz="1300" dirty="0">
                <a:solidFill>
                  <a:srgbClr val="0066FF"/>
                </a:solidFill>
                <a:latin typeface="Consolas" panose="020B0609020204030204" pitchFamily="49" charset="0"/>
              </a:rPr>
              <a:t> is</a:t>
            </a:r>
            <a:br>
              <a:rPr lang="en-US" altLang="en-US" sz="130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    limited private</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with</a:t>
            </a:r>
            <a:r>
              <a:rPr lang="en-US" altLang="en-US" sz="1300" b="0" dirty="0">
                <a:solidFill>
                  <a:srgbClr val="0066FF"/>
                </a:solidFill>
                <a:latin typeface="Consolas" panose="020B0609020204030204" pitchFamily="49" charset="0"/>
              </a:rPr>
              <a:t> </a:t>
            </a:r>
          </a:p>
          <a:p>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Type_Invariant</a:t>
            </a:r>
            <a:r>
              <a:rPr lang="en-US" altLang="en-US" sz="1300" b="0" dirty="0">
                <a:solidFill>
                  <a:srgbClr val="0066FF"/>
                </a:solidFill>
                <a:latin typeface="Consolas" panose="020B0609020204030204" pitchFamily="49" charset="0"/>
              </a:rPr>
              <a:t> =&gt; Size(</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 &lt;=</a:t>
            </a:r>
            <a:br>
              <a:rPr lang="en-US" altLang="en-US" sz="1300" b="0" dirty="0">
                <a:solidFill>
                  <a:srgbClr val="0066FF"/>
                </a:solidFill>
                <a:latin typeface="Consolas" panose="020B0609020204030204" pitchFamily="49" charset="0"/>
              </a:rPr>
            </a:b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FIFO_Queue.Max_Size</a:t>
            </a:r>
            <a:r>
              <a:rPr lang="en-US" altLang="en-US" sz="1300" b="0" dirty="0">
                <a:solidFill>
                  <a:srgbClr val="0066FF"/>
                </a:solidFill>
                <a:latin typeface="Consolas" panose="020B0609020204030204" pitchFamily="49" charset="0"/>
              </a:rPr>
              <a:t>;</a:t>
            </a:r>
          </a:p>
          <a:p>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Insert(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in</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with</a:t>
            </a:r>
          </a:p>
          <a:p>
            <a:r>
              <a:rPr lang="en-US" altLang="en-US" sz="1300" b="0" dirty="0">
                <a:solidFill>
                  <a:srgbClr val="FF0000"/>
                </a:solidFill>
                <a:latin typeface="Consolas" panose="020B0609020204030204" pitchFamily="49" charset="0"/>
              </a:rPr>
              <a:t>     Pre  =&gt; (Size(Q) &lt; </a:t>
            </a:r>
            <a:r>
              <a:rPr lang="en-US" altLang="en-US" sz="1300" b="0" dirty="0" err="1">
                <a:solidFill>
                  <a:srgbClr val="FF0000"/>
                </a:solidFill>
                <a:latin typeface="Consolas" panose="020B0609020204030204" pitchFamily="49" charset="0"/>
              </a:rPr>
              <a:t>Q.Max_Size</a:t>
            </a:r>
            <a:r>
              <a:rPr lang="en-US" altLang="en-US" sz="1300" b="0" dirty="0">
                <a:solidFill>
                  <a:srgbClr val="FF0000"/>
                </a:solidFill>
                <a:latin typeface="Consolas" panose="020B0609020204030204" pitchFamily="49" charset="0"/>
              </a:rPr>
              <a:t>),</a:t>
            </a:r>
          </a:p>
          <a:p>
            <a:r>
              <a:rPr lang="en-US" altLang="en-US" sz="1300" b="0" dirty="0">
                <a:solidFill>
                  <a:srgbClr val="FF0000"/>
                </a:solidFill>
                <a:latin typeface="Consolas" panose="020B0609020204030204" pitchFamily="49" charset="0"/>
              </a:rPr>
              <a:t>     Post =&gt; (Size(Q) = Size(Q)'Old+1);</a:t>
            </a:r>
          </a:p>
          <a:p>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procedure</a:t>
            </a:r>
            <a:r>
              <a:rPr lang="en-US" altLang="en-US" sz="1300" b="0" dirty="0">
                <a:solidFill>
                  <a:srgbClr val="0066FF"/>
                </a:solidFill>
                <a:latin typeface="Consolas" panose="020B0609020204030204" pitchFamily="49" charset="0"/>
              </a:rPr>
              <a:t> Remove( Q    : </a:t>
            </a:r>
            <a:r>
              <a:rPr lang="en-US" altLang="en-US" sz="1300" dirty="0">
                <a:solidFill>
                  <a:srgbClr val="0066FF"/>
                </a:solidFill>
                <a:latin typeface="Consolas" panose="020B0609020204030204" pitchFamily="49" charset="0"/>
              </a:rPr>
              <a:t>in 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a:t>
            </a:r>
            <a:r>
              <a:rPr lang="en-US" altLang="en-US" sz="1300" b="0" dirty="0">
                <a:solidFill>
                  <a:srgbClr val="0066FF"/>
                </a:solidFill>
                <a:latin typeface="Consolas" panose="020B0609020204030204" pitchFamily="49" charset="0"/>
              </a:rPr>
              <a:t>;</a:t>
            </a:r>
          </a:p>
          <a:p>
            <a:r>
              <a:rPr lang="en-US" altLang="en-US" sz="1300" b="0" dirty="0">
                <a:solidFill>
                  <a:srgbClr val="0066FF"/>
                </a:solidFill>
                <a:latin typeface="Consolas" panose="020B0609020204030204" pitchFamily="49" charset="0"/>
              </a:rPr>
              <a:t>                    Item : </a:t>
            </a:r>
            <a:r>
              <a:rPr lang="en-US" altLang="en-US" sz="1300" dirty="0">
                <a:solidFill>
                  <a:srgbClr val="0066FF"/>
                </a:solidFill>
                <a:latin typeface="Consolas" panose="020B0609020204030204" pitchFamily="49" charset="0"/>
              </a:rPr>
              <a:t>out</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Element_Type</a:t>
            </a:r>
            <a:r>
              <a:rPr lang="en-US" altLang="en-US" sz="1300" b="0" dirty="0">
                <a:solidFill>
                  <a:srgbClr val="0066FF"/>
                </a:solidFill>
                <a:latin typeface="Consolas" panose="020B0609020204030204" pitchFamily="49" charset="0"/>
              </a:rPr>
              <a:t> )</a:t>
            </a:r>
          </a:p>
          <a:p>
            <a:r>
              <a:rPr lang="en-US" altLang="en-US" sz="1300" dirty="0">
                <a:solidFill>
                  <a:srgbClr val="0066FF"/>
                </a:solidFill>
                <a:latin typeface="Consolas" panose="020B0609020204030204" pitchFamily="49" charset="0"/>
              </a:rPr>
              <a:t>  with</a:t>
            </a:r>
          </a:p>
          <a:p>
            <a:r>
              <a:rPr lang="en-US" altLang="en-US" sz="1300" b="0" dirty="0">
                <a:solidFill>
                  <a:srgbClr val="FF0000"/>
                </a:solidFill>
                <a:latin typeface="Consolas" panose="020B0609020204030204" pitchFamily="49" charset="0"/>
              </a:rPr>
              <a:t>     Pre  =&gt; (Size(Q) &gt; 0),</a:t>
            </a:r>
          </a:p>
          <a:p>
            <a:r>
              <a:rPr lang="en-US" altLang="en-US" sz="1300" b="0" dirty="0">
                <a:solidFill>
                  <a:srgbClr val="FF0000"/>
                </a:solidFill>
                <a:latin typeface="Consolas" panose="020B0609020204030204" pitchFamily="49" charset="0"/>
              </a:rPr>
              <a:t>     Post =&gt; (Size(Q) = Size(Q)'Old-1);</a:t>
            </a:r>
          </a:p>
          <a:p>
            <a:r>
              <a:rPr lang="en-US" altLang="en-US" sz="1300" b="0" dirty="0">
                <a:solidFill>
                  <a:srgbClr val="0066FF"/>
                </a:solidFill>
                <a:latin typeface="Consolas" panose="020B0609020204030204" pitchFamily="49" charset="0"/>
              </a:rPr>
              <a:t>  ...</a:t>
            </a:r>
            <a:br>
              <a:rPr lang="en-US" altLang="en-US" sz="1300" b="0" dirty="0">
                <a:solidFill>
                  <a:srgbClr val="0066FF"/>
                </a:solidFill>
                <a:latin typeface="Consolas" panose="020B0609020204030204" pitchFamily="49" charset="0"/>
              </a:rPr>
            </a:b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FIFO_Queue_Pkg</a:t>
            </a:r>
            <a:r>
              <a:rPr lang="en-US" altLang="en-US" sz="1300" b="0" dirty="0">
                <a:solidFill>
                  <a:srgbClr val="0066FF"/>
                </a:solidFill>
                <a:latin typeface="Consolas" panose="020B0609020204030204" pitchFamily="49" charset="0"/>
              </a:rPr>
              <a:t>;</a:t>
            </a:r>
          </a:p>
        </p:txBody>
      </p:sp>
      <p:sp>
        <p:nvSpPr>
          <p:cNvPr id="7" name="Text Box 7">
            <a:extLst>
              <a:ext uri="{FF2B5EF4-FFF2-40B4-BE49-F238E27FC236}">
                <a16:creationId xmlns:a16="http://schemas.microsoft.com/office/drawing/2014/main" id="{F6D69568-6D3C-4ECE-8EB0-7D3C82754514}"/>
              </a:ext>
            </a:extLst>
          </p:cNvPr>
          <p:cNvSpPr txBox="1">
            <a:spLocks noChangeArrowheads="1"/>
          </p:cNvSpPr>
          <p:nvPr/>
        </p:nvSpPr>
        <p:spPr bwMode="auto">
          <a:xfrm>
            <a:off x="4513263" y="1973262"/>
            <a:ext cx="4479111" cy="3493264"/>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a:solidFill>
                  <a:srgbClr val="0066FF"/>
                </a:solidFill>
                <a:latin typeface="Consolas" panose="020B0609020204030204" pitchFamily="49" charset="0"/>
              </a:rPr>
              <a:t>package body</a:t>
            </a:r>
            <a:r>
              <a:rPr lang="en-US" altLang="en-US" sz="1300" b="0">
                <a:solidFill>
                  <a:srgbClr val="0066FF"/>
                </a:solidFill>
                <a:latin typeface="Consolas" panose="020B0609020204030204" pitchFamily="49" charset="0"/>
              </a:rPr>
              <a:t> FIFO_Queue_Pkg </a:t>
            </a:r>
            <a:r>
              <a:rPr lang="en-US" altLang="en-US" sz="1300">
                <a:solidFill>
                  <a:srgbClr val="0066FF"/>
                </a:solidFill>
                <a:latin typeface="Consolas" panose="020B0609020204030204" pitchFamily="49" charset="0"/>
              </a:rPr>
              <a:t>is</a:t>
            </a:r>
            <a:endParaRPr lang="en-US" altLang="en-US" sz="1300" b="0">
              <a:solidFill>
                <a:srgbClr val="0066FF"/>
              </a:solidFill>
              <a:latin typeface="Consolas" panose="020B0609020204030204" pitchFamily="49" charset="0"/>
            </a:endParaRPr>
          </a:p>
          <a:p>
            <a:r>
              <a:rPr lang="en-US" altLang="en-US" sz="1300">
                <a:solidFill>
                  <a:srgbClr val="0066FF"/>
                </a:solidFill>
                <a:latin typeface="Consolas" panose="020B0609020204030204" pitchFamily="49" charset="0"/>
              </a:rPr>
              <a:t>  procedure</a:t>
            </a:r>
            <a:r>
              <a:rPr lang="en-US" altLang="en-US" sz="1300" b="0">
                <a:solidFill>
                  <a:srgbClr val="0066FF"/>
                </a:solidFill>
                <a:latin typeface="Consolas" panose="020B0609020204030204" pitchFamily="49" charset="0"/>
              </a:rPr>
              <a:t> Insert( Q    : </a:t>
            </a:r>
            <a:r>
              <a:rPr lang="en-US" altLang="en-US" sz="1300">
                <a:solidFill>
                  <a:srgbClr val="0066FF"/>
                </a:solidFill>
                <a:latin typeface="Consolas" panose="020B0609020204030204" pitchFamily="49" charset="0"/>
              </a:rPr>
              <a:t>in out</a:t>
            </a:r>
            <a:r>
              <a:rPr lang="en-US" altLang="en-US" sz="1300" b="0">
                <a:solidFill>
                  <a:srgbClr val="0066FF"/>
                </a:solidFill>
                <a:latin typeface="Consolas" panose="020B0609020204030204" pitchFamily="49" charset="0"/>
              </a:rPr>
              <a:t> FIFO_Queue;</a:t>
            </a:r>
          </a:p>
          <a:p>
            <a:r>
              <a:rPr lang="en-US" altLang="en-US" sz="1300" b="0">
                <a:solidFill>
                  <a:srgbClr val="0066FF"/>
                </a:solidFill>
                <a:latin typeface="Consolas" panose="020B0609020204030204" pitchFamily="49" charset="0"/>
              </a:rPr>
              <a:t>                    Item : </a:t>
            </a:r>
            <a:r>
              <a:rPr lang="en-US" altLang="en-US" sz="1300">
                <a:solidFill>
                  <a:srgbClr val="0066FF"/>
                </a:solidFill>
                <a:latin typeface="Consolas" panose="020B0609020204030204" pitchFamily="49" charset="0"/>
              </a:rPr>
              <a:t>in</a:t>
            </a:r>
            <a:r>
              <a:rPr lang="en-US" altLang="en-US" sz="1300" b="0">
                <a:solidFill>
                  <a:srgbClr val="0066FF"/>
                </a:solidFill>
                <a:latin typeface="Consolas" panose="020B0609020204030204" pitchFamily="49" charset="0"/>
              </a:rPr>
              <a:t> Element_Type ) </a:t>
            </a:r>
            <a:r>
              <a:rPr lang="en-US" altLang="en-US" sz="1300">
                <a:solidFill>
                  <a:srgbClr val="0066FF"/>
                </a:solidFill>
                <a:latin typeface="Consolas" panose="020B0609020204030204" pitchFamily="49" charset="0"/>
              </a:rPr>
              <a:t>is</a:t>
            </a:r>
            <a:endParaRPr lang="en-US" altLang="en-US" sz="1300" b="0">
              <a:solidFill>
                <a:srgbClr val="0066FF"/>
              </a:solidFill>
              <a:latin typeface="Consolas" panose="020B0609020204030204" pitchFamily="49" charset="0"/>
            </a:endParaRPr>
          </a:p>
          <a:p>
            <a:r>
              <a:rPr lang="en-US" altLang="en-US" sz="1300" b="0">
                <a:solidFill>
                  <a:srgbClr val="0066FF"/>
                </a:solidFill>
                <a:latin typeface="Consolas" panose="020B0609020204030204" pitchFamily="49" charset="0"/>
              </a:rPr>
              <a:t>  </a:t>
            </a:r>
            <a:r>
              <a:rPr lang="en-US" altLang="en-US" sz="1300">
                <a:solidFill>
                  <a:srgbClr val="0066FF"/>
                </a:solidFill>
                <a:latin typeface="Consolas" panose="020B0609020204030204" pitchFamily="49" charset="0"/>
              </a:rPr>
              <a:t>begin</a:t>
            </a:r>
          </a:p>
          <a:p>
            <a:r>
              <a:rPr lang="en-US" altLang="en-US" sz="1300" b="0">
                <a:solidFill>
                  <a:srgbClr val="0066FF"/>
                </a:solidFill>
                <a:latin typeface="Consolas" panose="020B0609020204030204" pitchFamily="49" charset="0"/>
              </a:rPr>
              <a:t>     Q.Last         := Q.Last+1;</a:t>
            </a:r>
          </a:p>
          <a:p>
            <a:r>
              <a:rPr lang="en-US" altLang="en-US" sz="1300" b="0">
                <a:solidFill>
                  <a:srgbClr val="0066FF"/>
                </a:solidFill>
                <a:latin typeface="Consolas" panose="020B0609020204030204" pitchFamily="49" charset="0"/>
              </a:rPr>
              <a:t>     Q.Data(Q.Last) := Item; </a:t>
            </a:r>
          </a:p>
          <a:p>
            <a:r>
              <a:rPr lang="en-US" altLang="en-US" sz="1300">
                <a:solidFill>
                  <a:srgbClr val="0066FF"/>
                </a:solidFill>
                <a:latin typeface="Consolas" panose="020B0609020204030204" pitchFamily="49" charset="0"/>
              </a:rPr>
              <a:t>  end </a:t>
            </a:r>
            <a:r>
              <a:rPr lang="en-US" altLang="en-US" sz="1300" b="0">
                <a:solidFill>
                  <a:srgbClr val="0066FF"/>
                </a:solidFill>
                <a:latin typeface="Consolas" panose="020B0609020204030204" pitchFamily="49" charset="0"/>
              </a:rPr>
              <a:t>Insert;</a:t>
            </a:r>
          </a:p>
          <a:p>
            <a:endParaRPr lang="en-US" altLang="en-US" sz="1300" b="0">
              <a:solidFill>
                <a:srgbClr val="0066FF"/>
              </a:solidFill>
              <a:latin typeface="Consolas" panose="020B0609020204030204" pitchFamily="49" charset="0"/>
            </a:endParaRPr>
          </a:p>
          <a:p>
            <a:r>
              <a:rPr lang="en-US" altLang="en-US" sz="1300" b="0">
                <a:solidFill>
                  <a:srgbClr val="0066FF"/>
                </a:solidFill>
                <a:latin typeface="Consolas" panose="020B0609020204030204" pitchFamily="49" charset="0"/>
              </a:rPr>
              <a:t>  </a:t>
            </a:r>
            <a:r>
              <a:rPr lang="en-US" altLang="en-US" sz="1300">
                <a:solidFill>
                  <a:srgbClr val="0066FF"/>
                </a:solidFill>
                <a:latin typeface="Consolas" panose="020B0609020204030204" pitchFamily="49" charset="0"/>
              </a:rPr>
              <a:t>procedure</a:t>
            </a:r>
            <a:r>
              <a:rPr lang="en-US" altLang="en-US" sz="1300" b="0">
                <a:solidFill>
                  <a:srgbClr val="0066FF"/>
                </a:solidFill>
                <a:latin typeface="Consolas" panose="020B0609020204030204" pitchFamily="49" charset="0"/>
              </a:rPr>
              <a:t> Remove(Q    : </a:t>
            </a:r>
            <a:r>
              <a:rPr lang="en-US" altLang="en-US" sz="1300">
                <a:solidFill>
                  <a:srgbClr val="0066FF"/>
                </a:solidFill>
                <a:latin typeface="Consolas" panose="020B0609020204030204" pitchFamily="49" charset="0"/>
              </a:rPr>
              <a:t>in out</a:t>
            </a:r>
            <a:r>
              <a:rPr lang="en-US" altLang="en-US" sz="1300" b="0">
                <a:solidFill>
                  <a:srgbClr val="0066FF"/>
                </a:solidFill>
                <a:latin typeface="Consolas" panose="020B0609020204030204" pitchFamily="49" charset="0"/>
              </a:rPr>
              <a:t> FIFO_Queue;</a:t>
            </a:r>
          </a:p>
          <a:p>
            <a:r>
              <a:rPr lang="en-US" altLang="en-US" sz="1300" b="0">
                <a:solidFill>
                  <a:srgbClr val="0066FF"/>
                </a:solidFill>
                <a:latin typeface="Consolas" panose="020B0609020204030204" pitchFamily="49" charset="0"/>
              </a:rPr>
              <a:t>                   Item : </a:t>
            </a:r>
            <a:r>
              <a:rPr lang="en-US" altLang="en-US" sz="1300">
                <a:solidFill>
                  <a:srgbClr val="0066FF"/>
                </a:solidFill>
                <a:latin typeface="Consolas" panose="020B0609020204030204" pitchFamily="49" charset="0"/>
              </a:rPr>
              <a:t>out</a:t>
            </a:r>
            <a:r>
              <a:rPr lang="en-US" altLang="en-US" sz="1300" b="0">
                <a:solidFill>
                  <a:srgbClr val="0066FF"/>
                </a:solidFill>
                <a:latin typeface="Consolas" panose="020B0609020204030204" pitchFamily="49" charset="0"/>
              </a:rPr>
              <a:t> Element_Type) </a:t>
            </a:r>
            <a:r>
              <a:rPr lang="en-US" altLang="en-US" sz="1300">
                <a:solidFill>
                  <a:srgbClr val="0066FF"/>
                </a:solidFill>
                <a:latin typeface="Consolas" panose="020B0609020204030204" pitchFamily="49" charset="0"/>
              </a:rPr>
              <a:t>is</a:t>
            </a:r>
          </a:p>
          <a:p>
            <a:r>
              <a:rPr lang="en-US" altLang="en-US" sz="1300">
                <a:solidFill>
                  <a:srgbClr val="0066FF"/>
                </a:solidFill>
                <a:latin typeface="Consolas" panose="020B0609020204030204" pitchFamily="49" charset="0"/>
              </a:rPr>
              <a:t>  begin</a:t>
            </a:r>
          </a:p>
          <a:p>
            <a:r>
              <a:rPr lang="en-US" altLang="en-US" sz="1300" b="0">
                <a:solidFill>
                  <a:srgbClr val="0066FF"/>
                </a:solidFill>
                <a:latin typeface="Consolas" panose="020B0609020204030204" pitchFamily="49" charset="0"/>
              </a:rPr>
              <a:t>     Item                := Q.Data(1);</a:t>
            </a:r>
          </a:p>
          <a:p>
            <a:r>
              <a:rPr lang="en-US" altLang="en-US" sz="1300" b="0">
                <a:solidFill>
                  <a:srgbClr val="0066FF"/>
                </a:solidFill>
                <a:latin typeface="Consolas" panose="020B0609020204030204" pitchFamily="49" charset="0"/>
              </a:rPr>
              <a:t>     Q.Data(1..Q.Last-1) := Q.Data(2..Q.Last);</a:t>
            </a:r>
          </a:p>
          <a:p>
            <a:r>
              <a:rPr lang="en-US" altLang="en-US" sz="1300" b="0">
                <a:solidFill>
                  <a:srgbClr val="0066FF"/>
                </a:solidFill>
                <a:latin typeface="Consolas" panose="020B0609020204030204" pitchFamily="49" charset="0"/>
              </a:rPr>
              <a:t>     Q.Last              := Q.Last-1;</a:t>
            </a:r>
          </a:p>
          <a:p>
            <a:r>
              <a:rPr lang="en-US" altLang="en-US" sz="1300">
                <a:solidFill>
                  <a:srgbClr val="0066FF"/>
                </a:solidFill>
                <a:latin typeface="Consolas" panose="020B0609020204030204" pitchFamily="49" charset="0"/>
              </a:rPr>
              <a:t>  end</a:t>
            </a:r>
            <a:r>
              <a:rPr lang="en-US" altLang="en-US" sz="1300" b="0">
                <a:solidFill>
                  <a:srgbClr val="0066FF"/>
                </a:solidFill>
                <a:latin typeface="Consolas" panose="020B0609020204030204" pitchFamily="49" charset="0"/>
              </a:rPr>
              <a:t> Remove;</a:t>
            </a:r>
          </a:p>
          <a:p>
            <a:r>
              <a:rPr lang="en-US" altLang="en-US" sz="1300" b="0">
                <a:solidFill>
                  <a:srgbClr val="0066FF"/>
                </a:solidFill>
                <a:latin typeface="Consolas" panose="020B0609020204030204" pitchFamily="49" charset="0"/>
              </a:rPr>
              <a:t>  ...</a:t>
            </a:r>
          </a:p>
          <a:p>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FIFO_Queue_Pkg;</a:t>
            </a:r>
            <a:endParaRPr lang="en-US" altLang="en-US" sz="1300" b="0" i="1">
              <a:solidFill>
                <a:srgbClr val="0066FF"/>
              </a:solidFill>
              <a:latin typeface="Consolas" panose="020B0609020204030204" pitchFamily="49" charset="0"/>
            </a:endParaRPr>
          </a:p>
        </p:txBody>
      </p:sp>
      <p:pic>
        <p:nvPicPr>
          <p:cNvPr id="8" name="Picture 7">
            <a:extLst>
              <a:ext uri="{FF2B5EF4-FFF2-40B4-BE49-F238E27FC236}">
                <a16:creationId xmlns:a16="http://schemas.microsoft.com/office/drawing/2014/main" id="{32D8B4DD-A06A-4CB2-B5E0-7A2E5A79B22C}"/>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28600" y="838200"/>
            <a:ext cx="998043" cy="838200"/>
          </a:xfrm>
          <a:prstGeom prst="rect">
            <a:avLst/>
          </a:prstGeom>
        </p:spPr>
      </p:pic>
      <p:pic>
        <p:nvPicPr>
          <p:cNvPr id="9" name="Content Placeholder 5">
            <a:extLst>
              <a:ext uri="{FF2B5EF4-FFF2-40B4-BE49-F238E27FC236}">
                <a16:creationId xmlns:a16="http://schemas.microsoft.com/office/drawing/2014/main" id="{EA08D1B8-20FF-4C67-9BFE-D48D6A622DE7}"/>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7970837" y="0"/>
            <a:ext cx="1096963" cy="1096963"/>
          </a:xfrm>
          <a:prstGeom prst="rect">
            <a:avLst/>
          </a:prstGeom>
        </p:spPr>
      </p:pic>
    </p:spTree>
    <p:extLst>
      <p:ext uri="{BB962C8B-B14F-4D97-AF65-F5344CB8AC3E}">
        <p14:creationId xmlns:p14="http://schemas.microsoft.com/office/powerpoint/2010/main" val="3166683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073D7-B136-48D0-B1C9-F0E6BA0F80CA}"/>
              </a:ext>
            </a:extLst>
          </p:cNvPr>
          <p:cNvSpPr>
            <a:spLocks noGrp="1"/>
          </p:cNvSpPr>
          <p:nvPr>
            <p:ph type="title"/>
          </p:nvPr>
        </p:nvSpPr>
        <p:spPr/>
        <p:txBody>
          <a:bodyPr/>
          <a:lstStyle/>
          <a:p>
            <a:r>
              <a:rPr lang="en-US" altLang="en-US" dirty="0"/>
              <a:t>Packages: Basic Concepts</a:t>
            </a:r>
            <a:r>
              <a:rPr lang="en-US" dirty="0"/>
              <a:t> (1)</a:t>
            </a:r>
          </a:p>
        </p:txBody>
      </p:sp>
      <p:sp>
        <p:nvSpPr>
          <p:cNvPr id="3" name="Content Placeholder 2">
            <a:extLst>
              <a:ext uri="{FF2B5EF4-FFF2-40B4-BE49-F238E27FC236}">
                <a16:creationId xmlns:a16="http://schemas.microsoft.com/office/drawing/2014/main" id="{046167E7-1C63-4C78-8E0F-B1443AA552ED}"/>
              </a:ext>
            </a:extLst>
          </p:cNvPr>
          <p:cNvSpPr>
            <a:spLocks noGrp="1"/>
          </p:cNvSpPr>
          <p:nvPr>
            <p:ph idx="1"/>
          </p:nvPr>
        </p:nvSpPr>
        <p:spPr/>
        <p:txBody>
          <a:bodyPr/>
          <a:lstStyle/>
          <a:p>
            <a:pPr eaLnBrk="1" hangingPunct="1">
              <a:defRPr/>
            </a:pPr>
            <a:r>
              <a:rPr lang="en-US" dirty="0"/>
              <a:t>Purposes</a:t>
            </a:r>
          </a:p>
          <a:p>
            <a:pPr lvl="1" eaLnBrk="1" hangingPunct="1">
              <a:defRPr/>
            </a:pPr>
            <a:r>
              <a:rPr lang="en-US" dirty="0"/>
              <a:t>Avoidance of “namespace pollution”</a:t>
            </a:r>
          </a:p>
          <a:p>
            <a:pPr lvl="1" eaLnBrk="1" hangingPunct="1">
              <a:defRPr/>
            </a:pPr>
            <a:r>
              <a:rPr lang="en-US" dirty="0"/>
              <a:t>Modularization: group declarations for related entities</a:t>
            </a:r>
          </a:p>
          <a:p>
            <a:pPr lvl="1" eaLnBrk="1" hangingPunct="1">
              <a:defRPr/>
            </a:pPr>
            <a:r>
              <a:rPr lang="en-US" dirty="0"/>
              <a:t>Encapsulation: hide internal properties of declared entities </a:t>
            </a:r>
          </a:p>
          <a:p>
            <a:pPr eaLnBrk="1" hangingPunct="1">
              <a:defRPr/>
            </a:pPr>
            <a:r>
              <a:rPr lang="en-US" dirty="0"/>
              <a:t>Package is a </a:t>
            </a:r>
            <a:r>
              <a:rPr lang="en-US" dirty="0" err="1"/>
              <a:t>namescope</a:t>
            </a:r>
            <a:r>
              <a:rPr lang="en-US" dirty="0"/>
              <a:t> construct comprising a </a:t>
            </a:r>
            <a:r>
              <a:rPr lang="en-US" i="1" dirty="0"/>
              <a:t>specification</a:t>
            </a:r>
            <a:r>
              <a:rPr lang="en-US" dirty="0"/>
              <a:t> and (generally) a </a:t>
            </a:r>
            <a:r>
              <a:rPr lang="en-US" i="1" dirty="0"/>
              <a:t>body</a:t>
            </a:r>
          </a:p>
          <a:p>
            <a:pPr eaLnBrk="1" hangingPunct="1">
              <a:defRPr/>
            </a:pPr>
            <a:r>
              <a:rPr lang="en-US" i="1" dirty="0"/>
              <a:t>Package specification</a:t>
            </a:r>
            <a:r>
              <a:rPr lang="en-US" dirty="0"/>
              <a:t> defines the interface to other parts of the program</a:t>
            </a:r>
          </a:p>
          <a:p>
            <a:pPr lvl="1" eaLnBrk="1" hangingPunct="1">
              <a:defRPr/>
            </a:pPr>
            <a:r>
              <a:rPr lang="en-US" dirty="0"/>
              <a:t>Typical contents: type(s), constants, subprogram specifications, exceptions</a:t>
            </a:r>
          </a:p>
          <a:p>
            <a:pPr lvl="1" eaLnBrk="1" hangingPunct="1">
              <a:defRPr/>
            </a:pPr>
            <a:r>
              <a:rPr lang="en-US" dirty="0"/>
              <a:t>Variables do not generally occur in package specifications</a:t>
            </a:r>
          </a:p>
          <a:p>
            <a:pPr lvl="2" eaLnBrk="1" hangingPunct="1">
              <a:defRPr/>
            </a:pPr>
            <a:r>
              <a:rPr lang="en-US" dirty="0"/>
              <a:t>They typically should not be directly accessible to users of the package</a:t>
            </a:r>
          </a:p>
          <a:p>
            <a:pPr lvl="1" eaLnBrk="1" hangingPunct="1">
              <a:defRPr/>
            </a:pPr>
            <a:r>
              <a:rPr lang="en-US" dirty="0"/>
              <a:t>Contrast with C where the interface comprises both “header” files (explicit interface) and “</a:t>
            </a:r>
            <a:r>
              <a:rPr lang="en-US" dirty="0" err="1"/>
              <a:t>extern”ed</a:t>
            </a:r>
            <a:r>
              <a:rPr lang="en-US" dirty="0"/>
              <a:t> data</a:t>
            </a:r>
          </a:p>
        </p:txBody>
      </p:sp>
      <p:pic>
        <p:nvPicPr>
          <p:cNvPr id="5" name="Picture 4">
            <a:extLst>
              <a:ext uri="{FF2B5EF4-FFF2-40B4-BE49-F238E27FC236}">
                <a16:creationId xmlns:a16="http://schemas.microsoft.com/office/drawing/2014/main" id="{923DE602-2F69-4982-AF8D-2451B141E9B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19975" y="228600"/>
            <a:ext cx="1495425" cy="1209782"/>
          </a:xfrm>
          <a:prstGeom prst="rect">
            <a:avLst/>
          </a:prstGeom>
        </p:spPr>
      </p:pic>
      <p:sp>
        <p:nvSpPr>
          <p:cNvPr id="4" name="Slide Number Placeholder 3">
            <a:extLst>
              <a:ext uri="{FF2B5EF4-FFF2-40B4-BE49-F238E27FC236}">
                <a16:creationId xmlns:a16="http://schemas.microsoft.com/office/drawing/2014/main" id="{29E0D633-0593-492E-9B50-74D9C2E79856}"/>
              </a:ext>
            </a:extLst>
          </p:cNvPr>
          <p:cNvSpPr>
            <a:spLocks noGrp="1"/>
          </p:cNvSpPr>
          <p:nvPr>
            <p:ph type="sldNum" sz="quarter" idx="12"/>
          </p:nvPr>
        </p:nvSpPr>
        <p:spPr/>
        <p:txBody>
          <a:bodyPr/>
          <a:lstStyle/>
          <a:p>
            <a:pPr>
              <a:defRPr/>
            </a:pPr>
            <a:fld id="{0E2ECCEA-E2CD-49A1-A9F1-1E7E4CC53232}" type="slidenum">
              <a:rPr lang="en-US" smtClean="0"/>
              <a:pPr>
                <a:defRPr/>
              </a:pPr>
              <a:t>3</a:t>
            </a:fld>
            <a:endParaRPr lang="en-US"/>
          </a:p>
        </p:txBody>
      </p:sp>
    </p:spTree>
    <p:extLst>
      <p:ext uri="{BB962C8B-B14F-4D97-AF65-F5344CB8AC3E}">
        <p14:creationId xmlns:p14="http://schemas.microsoft.com/office/powerpoint/2010/main" val="11170723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BBED8-2F52-4164-9057-DC417C0B43C1}"/>
              </a:ext>
            </a:extLst>
          </p:cNvPr>
          <p:cNvSpPr>
            <a:spLocks noGrp="1"/>
          </p:cNvSpPr>
          <p:nvPr>
            <p:ph type="title"/>
          </p:nvPr>
        </p:nvSpPr>
        <p:spPr/>
        <p:txBody>
          <a:bodyPr/>
          <a:lstStyle/>
          <a:p>
            <a:r>
              <a:rPr lang="en-US" dirty="0"/>
              <a:t>A Note about Postconditions</a:t>
            </a:r>
          </a:p>
        </p:txBody>
      </p:sp>
      <p:sp>
        <p:nvSpPr>
          <p:cNvPr id="3" name="Content Placeholder 2">
            <a:extLst>
              <a:ext uri="{FF2B5EF4-FFF2-40B4-BE49-F238E27FC236}">
                <a16:creationId xmlns:a16="http://schemas.microsoft.com/office/drawing/2014/main" id="{90DFA090-FD7A-4AFE-8B9B-5BDB91B67A5F}"/>
              </a:ext>
            </a:extLst>
          </p:cNvPr>
          <p:cNvSpPr>
            <a:spLocks noGrp="1"/>
          </p:cNvSpPr>
          <p:nvPr>
            <p:ph idx="1"/>
          </p:nvPr>
        </p:nvSpPr>
        <p:spPr/>
        <p:txBody>
          <a:bodyPr/>
          <a:lstStyle/>
          <a:p>
            <a:pPr>
              <a:defRPr/>
            </a:pPr>
            <a:r>
              <a:rPr lang="en-US" dirty="0"/>
              <a:t>Postconditions could be made more specific</a:t>
            </a:r>
          </a:p>
          <a:p>
            <a:pPr lvl="1">
              <a:defRPr/>
            </a:pPr>
            <a:r>
              <a:rPr lang="en-US" dirty="0"/>
              <a:t>For example: specify that Insert and Remove have no effect on Q other then to add or delete an element, respectively</a:t>
            </a:r>
          </a:p>
          <a:p>
            <a:pPr>
              <a:defRPr/>
            </a:pPr>
            <a:r>
              <a:rPr lang="en-US" dirty="0"/>
              <a:t>Detail in postcondition depends on how it is being used</a:t>
            </a:r>
          </a:p>
          <a:p>
            <a:pPr lvl="1">
              <a:defRPr/>
            </a:pPr>
            <a:r>
              <a:rPr lang="en-US" dirty="0"/>
              <a:t>Guaranteeing absence of run-time errors, versus assisting in formal proof of program correctness</a:t>
            </a:r>
          </a:p>
          <a:p>
            <a:pPr>
              <a:defRPr/>
            </a:pPr>
            <a:r>
              <a:rPr lang="en-US" dirty="0"/>
              <a:t>See also Bertrand Meyer’s article</a:t>
            </a:r>
          </a:p>
          <a:p>
            <a:pPr lvl="1">
              <a:defRPr/>
            </a:pPr>
            <a:r>
              <a:rPr lang="en-US" sz="1600" dirty="0">
                <a:latin typeface="Consolas" panose="020B0609020204030204" pitchFamily="49" charset="0"/>
              </a:rPr>
              <a:t>bertrandmeyer.com/2012/04/11/domain-theory-the-forgotten-step-in-program-verification/</a:t>
            </a:r>
          </a:p>
          <a:p>
            <a:endParaRPr lang="en-US" dirty="0"/>
          </a:p>
        </p:txBody>
      </p:sp>
      <p:sp>
        <p:nvSpPr>
          <p:cNvPr id="4" name="Slide Number Placeholder 3">
            <a:extLst>
              <a:ext uri="{FF2B5EF4-FFF2-40B4-BE49-F238E27FC236}">
                <a16:creationId xmlns:a16="http://schemas.microsoft.com/office/drawing/2014/main" id="{5E3B3362-4F46-4640-859A-B57C4A199743}"/>
              </a:ext>
            </a:extLst>
          </p:cNvPr>
          <p:cNvSpPr>
            <a:spLocks noGrp="1"/>
          </p:cNvSpPr>
          <p:nvPr>
            <p:ph type="sldNum" sz="quarter" idx="12"/>
          </p:nvPr>
        </p:nvSpPr>
        <p:spPr/>
        <p:txBody>
          <a:bodyPr/>
          <a:lstStyle/>
          <a:p>
            <a:pPr>
              <a:defRPr/>
            </a:pPr>
            <a:fld id="{0E2ECCEA-E2CD-49A1-A9F1-1E7E4CC53232}" type="slidenum">
              <a:rPr lang="en-US" smtClean="0"/>
              <a:pPr>
                <a:defRPr/>
              </a:pPr>
              <a:t>39</a:t>
            </a:fld>
            <a:endParaRPr lang="en-US"/>
          </a:p>
        </p:txBody>
      </p:sp>
      <p:pic>
        <p:nvPicPr>
          <p:cNvPr id="5" name="Picture 4">
            <a:extLst>
              <a:ext uri="{FF2B5EF4-FFF2-40B4-BE49-F238E27FC236}">
                <a16:creationId xmlns:a16="http://schemas.microsoft.com/office/drawing/2014/main" id="{B73A078F-6401-43CB-957F-8FECA130A3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91425" y="304276"/>
            <a:ext cx="1247775" cy="1372124"/>
          </a:xfrm>
          <a:prstGeom prst="rect">
            <a:avLst/>
          </a:prstGeom>
        </p:spPr>
      </p:pic>
    </p:spTree>
    <p:extLst>
      <p:ext uri="{BB962C8B-B14F-4D97-AF65-F5344CB8AC3E}">
        <p14:creationId xmlns:p14="http://schemas.microsoft.com/office/powerpoint/2010/main" val="1698325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685800" y="838200"/>
            <a:ext cx="7772400" cy="1470025"/>
          </a:xfrm>
        </p:spPr>
        <p:txBody>
          <a:bodyPr/>
          <a:lstStyle/>
          <a:p>
            <a:r>
              <a:rPr lang="en-US" altLang="en-US" b="1" dirty="0"/>
              <a:t>4.2 Separate Compilation</a:t>
            </a:r>
          </a:p>
        </p:txBody>
      </p:sp>
      <p:cxnSp>
        <p:nvCxnSpPr>
          <p:cNvPr id="6" name="Straight Connector 5"/>
          <p:cNvCxnSpPr/>
          <p:nvPr/>
        </p:nvCxnSpPr>
        <p:spPr>
          <a:xfrm>
            <a:off x="1028700" y="2133600"/>
            <a:ext cx="70866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descr="C:\Documents and Settings\Ben\Local Settings\Temporary Internet Files\Content.IE5\GVEVDJ30\MC900078812[1].wmf">
            <a:extLst>
              <a:ext uri="{FF2B5EF4-FFF2-40B4-BE49-F238E27FC236}">
                <a16:creationId xmlns:a16="http://schemas.microsoft.com/office/drawing/2014/main" id="{8E650FFA-E109-4980-BE59-9FFEB95AA00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0369" y="3276600"/>
            <a:ext cx="1408831"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70971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F18C0-0BD0-4C59-9E04-FB53243E1B92}"/>
              </a:ext>
            </a:extLst>
          </p:cNvPr>
          <p:cNvSpPr>
            <a:spLocks noGrp="1"/>
          </p:cNvSpPr>
          <p:nvPr>
            <p:ph type="title"/>
          </p:nvPr>
        </p:nvSpPr>
        <p:spPr/>
        <p:txBody>
          <a:bodyPr/>
          <a:lstStyle/>
          <a:p>
            <a:r>
              <a:rPr lang="en-US" dirty="0"/>
              <a:t>Separate Compilation Principles (1)</a:t>
            </a:r>
          </a:p>
        </p:txBody>
      </p:sp>
      <p:sp>
        <p:nvSpPr>
          <p:cNvPr id="3" name="Content Placeholder 2">
            <a:extLst>
              <a:ext uri="{FF2B5EF4-FFF2-40B4-BE49-F238E27FC236}">
                <a16:creationId xmlns:a16="http://schemas.microsoft.com/office/drawing/2014/main" id="{C39A7917-03DB-4466-9090-D69085CDA55E}"/>
              </a:ext>
            </a:extLst>
          </p:cNvPr>
          <p:cNvSpPr>
            <a:spLocks noGrp="1"/>
          </p:cNvSpPr>
          <p:nvPr>
            <p:ph idx="1"/>
          </p:nvPr>
        </p:nvSpPr>
        <p:spPr/>
        <p:txBody>
          <a:bodyPr/>
          <a:lstStyle/>
          <a:p>
            <a:pPr eaLnBrk="1" hangingPunct="1"/>
            <a:r>
              <a:rPr lang="en-US" altLang="en-US" dirty="0"/>
              <a:t>Objectives</a:t>
            </a:r>
          </a:p>
          <a:p>
            <a:pPr lvl="1" eaLnBrk="1" hangingPunct="1"/>
            <a:r>
              <a:rPr lang="en-US" altLang="en-US" dirty="0"/>
              <a:t>Allow flexible approaches to program composition</a:t>
            </a:r>
          </a:p>
          <a:p>
            <a:pPr lvl="1" eaLnBrk="1" hangingPunct="1"/>
            <a:r>
              <a:rPr lang="en-US" altLang="en-US" dirty="0"/>
              <a:t>Ensure that compile-time checks are enforced across separate compilation boundaries</a:t>
            </a:r>
          </a:p>
          <a:p>
            <a:pPr lvl="1" eaLnBrk="1" hangingPunct="1"/>
            <a:r>
              <a:rPr lang="en-US" altLang="en-US" dirty="0"/>
              <a:t>Prevent “version skew” problem</a:t>
            </a:r>
          </a:p>
          <a:p>
            <a:pPr lvl="1" eaLnBrk="1" hangingPunct="1"/>
            <a:r>
              <a:rPr lang="en-US" altLang="en-US" dirty="0"/>
              <a:t>Minimize recompilations when modules change</a:t>
            </a:r>
          </a:p>
          <a:p>
            <a:pPr eaLnBrk="1" hangingPunct="1"/>
            <a:r>
              <a:rPr lang="en-US" altLang="en-US" dirty="0"/>
              <a:t>Development methods supported</a:t>
            </a:r>
          </a:p>
          <a:p>
            <a:pPr lvl="1" eaLnBrk="1" hangingPunct="1"/>
            <a:r>
              <a:rPr lang="en-US" altLang="en-US" dirty="0"/>
              <a:t>Bottom-up</a:t>
            </a:r>
          </a:p>
          <a:p>
            <a:pPr lvl="2" eaLnBrk="1" hangingPunct="1"/>
            <a:r>
              <a:rPr lang="en-US" altLang="en-US" dirty="0"/>
              <a:t>Compose program from </a:t>
            </a:r>
            <a:r>
              <a:rPr lang="en-US" altLang="en-US" i="1" dirty="0"/>
              <a:t>with</a:t>
            </a:r>
            <a:r>
              <a:rPr lang="en-US" altLang="en-US" dirty="0"/>
              <a:t>ed compilation units</a:t>
            </a:r>
          </a:p>
          <a:p>
            <a:pPr lvl="2" eaLnBrk="1" hangingPunct="1"/>
            <a:r>
              <a:rPr lang="en-US" altLang="en-US" dirty="0"/>
              <a:t>Allow package interface to be extended without being changed or recompiled</a:t>
            </a:r>
          </a:p>
          <a:p>
            <a:pPr lvl="1" eaLnBrk="1" hangingPunct="1"/>
            <a:r>
              <a:rPr lang="en-US" altLang="en-US" dirty="0"/>
              <a:t>Top-down</a:t>
            </a:r>
          </a:p>
          <a:p>
            <a:pPr lvl="2" eaLnBrk="1" hangingPunct="1"/>
            <a:r>
              <a:rPr lang="en-US" altLang="en-US" dirty="0"/>
              <a:t>Separate specification from body</a:t>
            </a:r>
          </a:p>
          <a:p>
            <a:pPr lvl="2" eaLnBrk="1" hangingPunct="1"/>
            <a:r>
              <a:rPr lang="en-US" altLang="en-US" dirty="0"/>
              <a:t>Write a compilation unit body with stubs in place of inner bodies, and subsequently write the corresponding subunits</a:t>
            </a:r>
          </a:p>
        </p:txBody>
      </p:sp>
      <p:sp>
        <p:nvSpPr>
          <p:cNvPr id="4" name="Slide Number Placeholder 3">
            <a:extLst>
              <a:ext uri="{FF2B5EF4-FFF2-40B4-BE49-F238E27FC236}">
                <a16:creationId xmlns:a16="http://schemas.microsoft.com/office/drawing/2014/main" id="{B154F0E6-FFBB-445F-BADA-C822FCCB654E}"/>
              </a:ext>
            </a:extLst>
          </p:cNvPr>
          <p:cNvSpPr>
            <a:spLocks noGrp="1"/>
          </p:cNvSpPr>
          <p:nvPr>
            <p:ph type="sldNum" sz="quarter" idx="12"/>
          </p:nvPr>
        </p:nvSpPr>
        <p:spPr/>
        <p:txBody>
          <a:bodyPr/>
          <a:lstStyle/>
          <a:p>
            <a:pPr>
              <a:defRPr/>
            </a:pPr>
            <a:fld id="{0E2ECCEA-E2CD-49A1-A9F1-1E7E4CC53232}" type="slidenum">
              <a:rPr lang="en-US" smtClean="0"/>
              <a:pPr>
                <a:defRPr/>
              </a:pPr>
              <a:t>41</a:t>
            </a:fld>
            <a:endParaRPr lang="en-US"/>
          </a:p>
        </p:txBody>
      </p:sp>
      <p:pic>
        <p:nvPicPr>
          <p:cNvPr id="6" name="Picture 5">
            <a:extLst>
              <a:ext uri="{FF2B5EF4-FFF2-40B4-BE49-F238E27FC236}">
                <a16:creationId xmlns:a16="http://schemas.microsoft.com/office/drawing/2014/main" id="{A4FB941A-3AF3-4076-A01E-3305704EF0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6200" y="152400"/>
            <a:ext cx="990600" cy="990600"/>
          </a:xfrm>
          <a:prstGeom prst="rect">
            <a:avLst/>
          </a:prstGeom>
          <a:solidFill>
            <a:schemeClr val="bg1"/>
          </a:solidFill>
        </p:spPr>
      </p:pic>
    </p:spTree>
    <p:extLst>
      <p:ext uri="{BB962C8B-B14F-4D97-AF65-F5344CB8AC3E}">
        <p14:creationId xmlns:p14="http://schemas.microsoft.com/office/powerpoint/2010/main" val="31273615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F18C0-0BD0-4C59-9E04-FB53243E1B92}"/>
              </a:ext>
            </a:extLst>
          </p:cNvPr>
          <p:cNvSpPr>
            <a:spLocks noGrp="1"/>
          </p:cNvSpPr>
          <p:nvPr>
            <p:ph type="title"/>
          </p:nvPr>
        </p:nvSpPr>
        <p:spPr/>
        <p:txBody>
          <a:bodyPr/>
          <a:lstStyle/>
          <a:p>
            <a:r>
              <a:rPr lang="en-US" dirty="0"/>
              <a:t>Separate Compilation Principles (2)</a:t>
            </a:r>
          </a:p>
        </p:txBody>
      </p:sp>
      <p:sp>
        <p:nvSpPr>
          <p:cNvPr id="3" name="Content Placeholder 2">
            <a:extLst>
              <a:ext uri="{FF2B5EF4-FFF2-40B4-BE49-F238E27FC236}">
                <a16:creationId xmlns:a16="http://schemas.microsoft.com/office/drawing/2014/main" id="{C39A7917-03DB-4466-9090-D69085CDA55E}"/>
              </a:ext>
            </a:extLst>
          </p:cNvPr>
          <p:cNvSpPr>
            <a:spLocks noGrp="1"/>
          </p:cNvSpPr>
          <p:nvPr>
            <p:ph idx="1"/>
          </p:nvPr>
        </p:nvSpPr>
        <p:spPr/>
        <p:txBody>
          <a:bodyPr/>
          <a:lstStyle/>
          <a:p>
            <a:pPr eaLnBrk="1" hangingPunct="1"/>
            <a:r>
              <a:rPr lang="en-US" altLang="en-US" dirty="0"/>
              <a:t>What can be separately compiled</a:t>
            </a:r>
          </a:p>
          <a:p>
            <a:pPr lvl="1" eaLnBrk="1" hangingPunct="1"/>
            <a:r>
              <a:rPr lang="en-US" altLang="en-US" dirty="0"/>
              <a:t>A package specification or body</a:t>
            </a:r>
          </a:p>
          <a:p>
            <a:pPr lvl="1" eaLnBrk="1" hangingPunct="1"/>
            <a:r>
              <a:rPr lang="en-US" altLang="en-US" dirty="0"/>
              <a:t>A subprogram specification or body</a:t>
            </a:r>
          </a:p>
          <a:p>
            <a:pPr lvl="1" eaLnBrk="1" hangingPunct="1"/>
            <a:r>
              <a:rPr lang="en-US" altLang="en-US" dirty="0"/>
              <a:t>A generic specification or body</a:t>
            </a:r>
          </a:p>
          <a:p>
            <a:pPr lvl="1" eaLnBrk="1" hangingPunct="1"/>
            <a:r>
              <a:rPr lang="en-US" altLang="en-US" dirty="0"/>
              <a:t>An instance of a generic subprogram/package</a:t>
            </a:r>
          </a:p>
          <a:p>
            <a:pPr lvl="1" eaLnBrk="1" hangingPunct="1"/>
            <a:r>
              <a:rPr lang="en-US" altLang="en-US" dirty="0"/>
              <a:t>A subunit (inner body of subprogram, package, task, generic)</a:t>
            </a:r>
          </a:p>
          <a:p>
            <a:pPr lvl="1" eaLnBrk="1" hangingPunct="1"/>
            <a:r>
              <a:rPr lang="en-US" altLang="en-US" dirty="0"/>
              <a:t>A child unit </a:t>
            </a:r>
          </a:p>
          <a:p>
            <a:endParaRPr lang="en-US" dirty="0"/>
          </a:p>
        </p:txBody>
      </p:sp>
      <p:sp>
        <p:nvSpPr>
          <p:cNvPr id="4" name="Slide Number Placeholder 3">
            <a:extLst>
              <a:ext uri="{FF2B5EF4-FFF2-40B4-BE49-F238E27FC236}">
                <a16:creationId xmlns:a16="http://schemas.microsoft.com/office/drawing/2014/main" id="{B154F0E6-FFBB-445F-BADA-C822FCCB654E}"/>
              </a:ext>
            </a:extLst>
          </p:cNvPr>
          <p:cNvSpPr>
            <a:spLocks noGrp="1"/>
          </p:cNvSpPr>
          <p:nvPr>
            <p:ph type="sldNum" sz="quarter" idx="12"/>
          </p:nvPr>
        </p:nvSpPr>
        <p:spPr/>
        <p:txBody>
          <a:bodyPr/>
          <a:lstStyle/>
          <a:p>
            <a:pPr>
              <a:defRPr/>
            </a:pPr>
            <a:fld id="{0E2ECCEA-E2CD-49A1-A9F1-1E7E4CC53232}" type="slidenum">
              <a:rPr lang="en-US" smtClean="0"/>
              <a:pPr>
                <a:defRPr/>
              </a:pPr>
              <a:t>42</a:t>
            </a:fld>
            <a:endParaRPr lang="en-US"/>
          </a:p>
        </p:txBody>
      </p:sp>
      <p:pic>
        <p:nvPicPr>
          <p:cNvPr id="5" name="Picture 4">
            <a:extLst>
              <a:ext uri="{FF2B5EF4-FFF2-40B4-BE49-F238E27FC236}">
                <a16:creationId xmlns:a16="http://schemas.microsoft.com/office/drawing/2014/main" id="{C8787B72-FD32-4A9D-BF90-14CBDD1EEC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6200" y="152400"/>
            <a:ext cx="990600" cy="990600"/>
          </a:xfrm>
          <a:prstGeom prst="rect">
            <a:avLst/>
          </a:prstGeom>
          <a:solidFill>
            <a:schemeClr val="bg1"/>
          </a:solidFill>
        </p:spPr>
      </p:pic>
    </p:spTree>
    <p:extLst>
      <p:ext uri="{BB962C8B-B14F-4D97-AF65-F5344CB8AC3E}">
        <p14:creationId xmlns:p14="http://schemas.microsoft.com/office/powerpoint/2010/main" val="10174568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24F39-C191-4398-A200-D138684601AA}"/>
              </a:ext>
            </a:extLst>
          </p:cNvPr>
          <p:cNvSpPr>
            <a:spLocks noGrp="1"/>
          </p:cNvSpPr>
          <p:nvPr>
            <p:ph type="title"/>
          </p:nvPr>
        </p:nvSpPr>
        <p:spPr/>
        <p:txBody>
          <a:bodyPr/>
          <a:lstStyle/>
          <a:p>
            <a:r>
              <a:rPr lang="en-US" dirty="0"/>
              <a:t>“With”, “Use”, and “Use Type” Clauses</a:t>
            </a:r>
          </a:p>
        </p:txBody>
      </p:sp>
      <p:sp>
        <p:nvSpPr>
          <p:cNvPr id="3" name="Content Placeholder 2">
            <a:extLst>
              <a:ext uri="{FF2B5EF4-FFF2-40B4-BE49-F238E27FC236}">
                <a16:creationId xmlns:a16="http://schemas.microsoft.com/office/drawing/2014/main" id="{6B7ABCCD-36A1-4515-A885-B5DFF2C0FC1D}"/>
              </a:ext>
            </a:extLst>
          </p:cNvPr>
          <p:cNvSpPr>
            <a:spLocks noGrp="1"/>
          </p:cNvSpPr>
          <p:nvPr>
            <p:ph idx="1"/>
          </p:nvPr>
        </p:nvSpPr>
        <p:spPr/>
        <p:txBody>
          <a:bodyPr/>
          <a:lstStyle/>
          <a:p>
            <a:pPr eaLnBrk="1" hangingPunct="1"/>
            <a:r>
              <a:rPr lang="en-US" altLang="en-US" dirty="0"/>
              <a:t>A </a:t>
            </a:r>
            <a:r>
              <a:rPr lang="en-US" altLang="en-US" dirty="0">
                <a:latin typeface="Lucida Sans Typewriter" panose="020B0509030504030204" pitchFamily="49" charset="0"/>
              </a:rPr>
              <a:t>with</a:t>
            </a:r>
            <a:r>
              <a:rPr lang="en-US" altLang="en-US" dirty="0"/>
              <a:t> clause is a loose coupling between two compilation units</a:t>
            </a:r>
          </a:p>
          <a:p>
            <a:pPr lvl="1" eaLnBrk="1" hangingPunct="1"/>
            <a:r>
              <a:rPr lang="en-US" altLang="en-US" dirty="0"/>
              <a:t>Example: a main procedure </a:t>
            </a:r>
            <a:r>
              <a:rPr lang="en-US" altLang="en-US" b="1" dirty="0" err="1">
                <a:latin typeface="Lucida Sans Typewriter" panose="020B0509030504030204" pitchFamily="49" charset="0"/>
              </a:rPr>
              <a:t>with</a:t>
            </a:r>
            <a:r>
              <a:rPr lang="en-US" altLang="en-US" dirty="0" err="1"/>
              <a:t>’s</a:t>
            </a:r>
            <a:r>
              <a:rPr lang="en-US" altLang="en-US" dirty="0"/>
              <a:t> the packages that it requires</a:t>
            </a:r>
          </a:p>
          <a:p>
            <a:pPr eaLnBrk="1" hangingPunct="1"/>
            <a:r>
              <a:rPr lang="en-US" altLang="en-US" dirty="0"/>
              <a:t>If unit </a:t>
            </a:r>
            <a:r>
              <a:rPr lang="en-US" altLang="en-US" dirty="0">
                <a:latin typeface="Lucida Sans Typewriter" panose="020B0509030504030204" pitchFamily="49" charset="0"/>
              </a:rPr>
              <a:t>Q</a:t>
            </a:r>
            <a:r>
              <a:rPr lang="en-US" altLang="en-US" dirty="0"/>
              <a:t> </a:t>
            </a:r>
            <a:r>
              <a:rPr lang="en-US" altLang="en-US" i="1" dirty="0" err="1">
                <a:latin typeface="Lucida Sans Typewriter" panose="020B0509030504030204" pitchFamily="49" charset="0"/>
              </a:rPr>
              <a:t>with</a:t>
            </a:r>
            <a:r>
              <a:rPr lang="en-US" altLang="en-US" dirty="0" err="1"/>
              <a:t>’s</a:t>
            </a:r>
            <a:r>
              <a:rPr lang="en-US" altLang="en-US" dirty="0"/>
              <a:t> package </a:t>
            </a:r>
            <a:r>
              <a:rPr lang="en-US" altLang="en-US" dirty="0">
                <a:latin typeface="Lucida Sans Typewriter" panose="020B0509030504030204" pitchFamily="49" charset="0"/>
              </a:rPr>
              <a:t>P</a:t>
            </a:r>
            <a:r>
              <a:rPr lang="en-US" altLang="en-US" dirty="0"/>
              <a:t>, then the entities declared in the visible part of </a:t>
            </a:r>
            <a:r>
              <a:rPr lang="en-US" altLang="en-US" dirty="0">
                <a:latin typeface="Lucida Sans Typewriter" panose="020B0509030504030204" pitchFamily="49" charset="0"/>
              </a:rPr>
              <a:t>P</a:t>
            </a:r>
            <a:r>
              <a:rPr lang="en-US" altLang="en-US" dirty="0"/>
              <a:t> are available in </a:t>
            </a:r>
            <a:r>
              <a:rPr lang="en-US" altLang="en-US" dirty="0">
                <a:latin typeface="Lucida Sans Typewriter" panose="020B0509030504030204" pitchFamily="49" charset="0"/>
              </a:rPr>
              <a:t>Q</a:t>
            </a:r>
            <a:r>
              <a:rPr lang="en-US" altLang="en-US" dirty="0"/>
              <a:t> through “dot notation”</a:t>
            </a:r>
          </a:p>
          <a:p>
            <a:pPr lvl="1" eaLnBrk="1" hangingPunct="1"/>
            <a:r>
              <a:rPr lang="en-US" altLang="en-US" dirty="0"/>
              <a:t> A “</a:t>
            </a:r>
            <a:r>
              <a:rPr lang="en-US" altLang="en-US" b="1" dirty="0">
                <a:latin typeface="Lucida Sans Typewriter" panose="020B0509030504030204" pitchFamily="49" charset="0"/>
              </a:rPr>
              <a:t>use</a:t>
            </a:r>
            <a:r>
              <a:rPr lang="en-US" altLang="en-US" dirty="0">
                <a:latin typeface="Lucida Sans Typewriter" panose="020B0509030504030204" pitchFamily="49" charset="0"/>
              </a:rPr>
              <a:t> P</a:t>
            </a:r>
            <a:r>
              <a:rPr lang="en-US" altLang="en-US" dirty="0"/>
              <a:t>” clause will make all such entities directly visible</a:t>
            </a:r>
          </a:p>
          <a:p>
            <a:pPr lvl="1" eaLnBrk="1" hangingPunct="1"/>
            <a:r>
              <a:rPr lang="en-US" altLang="en-US" dirty="0"/>
              <a:t> A “</a:t>
            </a:r>
            <a:r>
              <a:rPr lang="en-US" altLang="en-US" b="1" dirty="0">
                <a:latin typeface="Lucida Sans Typewriter" panose="020B0509030504030204" pitchFamily="49" charset="0"/>
              </a:rPr>
              <a:t>use type</a:t>
            </a:r>
            <a:r>
              <a:rPr lang="en-US" altLang="en-US" dirty="0">
                <a:latin typeface="Lucida Sans Typewriter" panose="020B0509030504030204" pitchFamily="49" charset="0"/>
              </a:rPr>
              <a:t> P.T</a:t>
            </a:r>
            <a:r>
              <a:rPr lang="en-US" altLang="en-US" dirty="0"/>
              <a:t>” clause (a declarative item) only makes the operator symbols for </a:t>
            </a:r>
            <a:r>
              <a:rPr lang="en-US" altLang="en-US" dirty="0">
                <a:latin typeface="Lucida Sans Typewriter" panose="020B0509030504030204" pitchFamily="49" charset="0"/>
              </a:rPr>
              <a:t>P.T</a:t>
            </a:r>
            <a:r>
              <a:rPr lang="en-US" altLang="en-US" dirty="0"/>
              <a:t> directly visible</a:t>
            </a:r>
          </a:p>
          <a:p>
            <a:pPr lvl="1" eaLnBrk="1" hangingPunct="1"/>
            <a:r>
              <a:rPr lang="en-US" altLang="en-US" dirty="0"/>
              <a:t> </a:t>
            </a:r>
            <a:r>
              <a:rPr lang="en-US" altLang="en-US" b="1" dirty="0">
                <a:latin typeface="Lucida Sans Typewriter" panose="020B0509030504030204" pitchFamily="49" charset="0"/>
              </a:rPr>
              <a:t>use</a:t>
            </a:r>
            <a:r>
              <a:rPr lang="en-US" altLang="en-US" dirty="0"/>
              <a:t> clauses are sometimes controversial, since overuse can obscure a program’s effect</a:t>
            </a:r>
          </a:p>
          <a:p>
            <a:pPr lvl="2" eaLnBrk="1" hangingPunct="1"/>
            <a:r>
              <a:rPr lang="en-US" altLang="en-US" dirty="0"/>
              <a:t>Guideline: a </a:t>
            </a:r>
            <a:r>
              <a:rPr lang="en-US" altLang="en-US" b="1" dirty="0">
                <a:latin typeface="Lucida Sans Typewriter" panose="020B0509030504030204" pitchFamily="49" charset="0"/>
              </a:rPr>
              <a:t>use</a:t>
            </a:r>
            <a:r>
              <a:rPr lang="en-US" altLang="en-US" dirty="0"/>
              <a:t> clause is appropriate if the reader could reasonably be expected to be familiar with the </a:t>
            </a:r>
            <a:r>
              <a:rPr lang="en-US" altLang="en-US" b="1" dirty="0" err="1">
                <a:latin typeface="Lucida Sans Typewriter" panose="020B0509030504030204" pitchFamily="49" charset="0"/>
              </a:rPr>
              <a:t>use</a:t>
            </a:r>
            <a:r>
              <a:rPr lang="en-US" altLang="en-US" dirty="0" err="1"/>
              <a:t>’d</a:t>
            </a:r>
            <a:r>
              <a:rPr lang="en-US" altLang="en-US" dirty="0"/>
              <a:t> package’s contents</a:t>
            </a:r>
          </a:p>
        </p:txBody>
      </p:sp>
      <p:sp>
        <p:nvSpPr>
          <p:cNvPr id="4" name="Slide Number Placeholder 3">
            <a:extLst>
              <a:ext uri="{FF2B5EF4-FFF2-40B4-BE49-F238E27FC236}">
                <a16:creationId xmlns:a16="http://schemas.microsoft.com/office/drawing/2014/main" id="{1B18065B-D5F1-485D-AB36-4035D152FCCF}"/>
              </a:ext>
            </a:extLst>
          </p:cNvPr>
          <p:cNvSpPr>
            <a:spLocks noGrp="1"/>
          </p:cNvSpPr>
          <p:nvPr>
            <p:ph type="sldNum" sz="quarter" idx="12"/>
          </p:nvPr>
        </p:nvSpPr>
        <p:spPr/>
        <p:txBody>
          <a:bodyPr/>
          <a:lstStyle/>
          <a:p>
            <a:pPr>
              <a:defRPr/>
            </a:pPr>
            <a:fld id="{0E2ECCEA-E2CD-49A1-A9F1-1E7E4CC53232}" type="slidenum">
              <a:rPr lang="en-US" smtClean="0"/>
              <a:pPr>
                <a:defRPr/>
              </a:pPr>
              <a:t>43</a:t>
            </a:fld>
            <a:endParaRPr lang="en-US"/>
          </a:p>
        </p:txBody>
      </p:sp>
    </p:spTree>
    <p:extLst>
      <p:ext uri="{BB962C8B-B14F-4D97-AF65-F5344CB8AC3E}">
        <p14:creationId xmlns:p14="http://schemas.microsoft.com/office/powerpoint/2010/main" val="12612566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24F39-C191-4398-A200-D138684601AA}"/>
              </a:ext>
            </a:extLst>
          </p:cNvPr>
          <p:cNvSpPr>
            <a:spLocks noGrp="1"/>
          </p:cNvSpPr>
          <p:nvPr>
            <p:ph type="title"/>
          </p:nvPr>
        </p:nvSpPr>
        <p:spPr/>
        <p:txBody>
          <a:bodyPr>
            <a:normAutofit/>
          </a:bodyPr>
          <a:lstStyle/>
          <a:p>
            <a:r>
              <a:rPr lang="en-US" dirty="0"/>
              <a:t>Properties of “With” Clauses</a:t>
            </a:r>
          </a:p>
        </p:txBody>
      </p:sp>
      <p:sp>
        <p:nvSpPr>
          <p:cNvPr id="3" name="Content Placeholder 2">
            <a:extLst>
              <a:ext uri="{FF2B5EF4-FFF2-40B4-BE49-F238E27FC236}">
                <a16:creationId xmlns:a16="http://schemas.microsoft.com/office/drawing/2014/main" id="{6B7ABCCD-36A1-4515-A885-B5DFF2C0FC1D}"/>
              </a:ext>
            </a:extLst>
          </p:cNvPr>
          <p:cNvSpPr>
            <a:spLocks noGrp="1"/>
          </p:cNvSpPr>
          <p:nvPr>
            <p:ph idx="1"/>
          </p:nvPr>
        </p:nvSpPr>
        <p:spPr/>
        <p:txBody>
          <a:bodyPr/>
          <a:lstStyle/>
          <a:p>
            <a:pPr eaLnBrk="1" hangingPunct="1"/>
            <a:r>
              <a:rPr lang="en-US" altLang="en-US" dirty="0"/>
              <a:t>A </a:t>
            </a:r>
            <a:r>
              <a:rPr lang="en-US" altLang="en-US" b="1" dirty="0">
                <a:latin typeface="Lucida Sans Typewriter" panose="020B0509030504030204" pitchFamily="49" charset="0"/>
              </a:rPr>
              <a:t>with</a:t>
            </a:r>
            <a:r>
              <a:rPr lang="en-US" altLang="en-US" dirty="0"/>
              <a:t> clause can apply to any compilation unit, not just packages</a:t>
            </a:r>
          </a:p>
          <a:p>
            <a:pPr lvl="1" eaLnBrk="1" hangingPunct="1"/>
            <a:r>
              <a:rPr lang="en-US" altLang="en-US" dirty="0"/>
              <a:t> In contrast, a </a:t>
            </a:r>
            <a:r>
              <a:rPr lang="en-US" altLang="en-US" b="1" dirty="0"/>
              <a:t>use</a:t>
            </a:r>
            <a:r>
              <a:rPr lang="en-US" altLang="en-US" dirty="0"/>
              <a:t> clause can only apply to a package</a:t>
            </a:r>
          </a:p>
          <a:p>
            <a:pPr eaLnBrk="1" hangingPunct="1"/>
            <a:r>
              <a:rPr lang="en-US" altLang="en-US" dirty="0"/>
              <a:t>A package body does not need to “</a:t>
            </a:r>
            <a:r>
              <a:rPr lang="en-US" altLang="en-US" dirty="0">
                <a:latin typeface="Lucida Sans Typewriter" panose="020B0509030504030204" pitchFamily="49" charset="0"/>
              </a:rPr>
              <a:t>with</a:t>
            </a:r>
            <a:r>
              <a:rPr lang="en-US" altLang="en-US" dirty="0"/>
              <a:t>” its spec</a:t>
            </a:r>
          </a:p>
          <a:p>
            <a:pPr eaLnBrk="1" hangingPunct="1"/>
            <a:r>
              <a:rPr lang="en-US" altLang="en-US" dirty="0"/>
              <a:t>A </a:t>
            </a:r>
            <a:r>
              <a:rPr lang="en-US" altLang="en-US" b="1" dirty="0">
                <a:latin typeface="Lucida Sans Typewriter" panose="020B0509030504030204" pitchFamily="49" charset="0"/>
              </a:rPr>
              <a:t>with</a:t>
            </a:r>
            <a:r>
              <a:rPr lang="en-US" altLang="en-US" dirty="0"/>
              <a:t> clause can only appear in the context clauses at the beginning of the unit</a:t>
            </a:r>
          </a:p>
          <a:p>
            <a:pPr lvl="1" eaLnBrk="1" hangingPunct="1"/>
            <a:r>
              <a:rPr lang="en-US" altLang="en-US" dirty="0"/>
              <a:t>Methodological (</a:t>
            </a:r>
            <a:r>
              <a:rPr lang="en-US" altLang="en-US" i="1" dirty="0"/>
              <a:t>vs</a:t>
            </a:r>
            <a:r>
              <a:rPr lang="en-US" altLang="en-US" dirty="0"/>
              <a:t>. semantic) restriction</a:t>
            </a:r>
          </a:p>
          <a:p>
            <a:pPr eaLnBrk="1" hangingPunct="1"/>
            <a:r>
              <a:rPr lang="en-US" altLang="en-US" b="1" dirty="0">
                <a:latin typeface="Lucida Sans Typewriter" panose="020B0509030504030204" pitchFamily="49" charset="0"/>
              </a:rPr>
              <a:t>with</a:t>
            </a:r>
            <a:r>
              <a:rPr lang="en-US" altLang="en-US" dirty="0"/>
              <a:t> clauses are not transitive</a:t>
            </a:r>
          </a:p>
          <a:p>
            <a:pPr lvl="1" eaLnBrk="1" hangingPunct="1"/>
            <a:r>
              <a:rPr lang="en-US" altLang="en-US" dirty="0"/>
              <a:t>if </a:t>
            </a:r>
            <a:r>
              <a:rPr lang="en-US" altLang="en-US" dirty="0">
                <a:latin typeface="Lucida Sans Typewriter" panose="020B0509030504030204" pitchFamily="49" charset="0"/>
              </a:rPr>
              <a:t>P</a:t>
            </a:r>
            <a:r>
              <a:rPr lang="en-US" altLang="en-US" dirty="0"/>
              <a:t> </a:t>
            </a:r>
            <a:r>
              <a:rPr lang="en-US" altLang="en-US" b="1" dirty="0" err="1">
                <a:latin typeface="Lucida Sans Typewriter" panose="020B0509030504030204" pitchFamily="49" charset="0"/>
              </a:rPr>
              <a:t>with</a:t>
            </a:r>
            <a:r>
              <a:rPr lang="en-US" altLang="en-US" dirty="0" err="1"/>
              <a:t>’s</a:t>
            </a:r>
            <a:r>
              <a:rPr lang="en-US" altLang="en-US" dirty="0"/>
              <a:t> </a:t>
            </a:r>
            <a:r>
              <a:rPr lang="en-US" altLang="en-US" dirty="0">
                <a:latin typeface="Lucida Sans Typewriter" panose="020B0509030504030204" pitchFamily="49" charset="0"/>
              </a:rPr>
              <a:t>Q</a:t>
            </a:r>
            <a:r>
              <a:rPr lang="en-US" altLang="en-US" dirty="0"/>
              <a:t>, and </a:t>
            </a:r>
            <a:r>
              <a:rPr lang="en-US" altLang="en-US" dirty="0">
                <a:latin typeface="Lucida Sans Typewriter" panose="020B0509030504030204" pitchFamily="49" charset="0"/>
              </a:rPr>
              <a:t>Q</a:t>
            </a:r>
            <a:r>
              <a:rPr lang="en-US" altLang="en-US" dirty="0"/>
              <a:t> </a:t>
            </a:r>
            <a:r>
              <a:rPr lang="en-US" altLang="en-US" b="1" dirty="0" err="1">
                <a:latin typeface="Lucida Sans Typewriter" panose="020B0509030504030204" pitchFamily="49" charset="0"/>
              </a:rPr>
              <a:t>with</a:t>
            </a:r>
            <a:r>
              <a:rPr lang="en-US" altLang="en-US" dirty="0" err="1"/>
              <a:t>’s</a:t>
            </a:r>
            <a:r>
              <a:rPr lang="en-US" altLang="en-US" dirty="0"/>
              <a:t> </a:t>
            </a:r>
            <a:r>
              <a:rPr lang="en-US" altLang="en-US" dirty="0">
                <a:latin typeface="Lucida Sans Typewriter" panose="020B0509030504030204" pitchFamily="49" charset="0"/>
              </a:rPr>
              <a:t>R</a:t>
            </a:r>
            <a:r>
              <a:rPr lang="en-US" altLang="en-US" dirty="0"/>
              <a:t>, </a:t>
            </a:r>
            <a:r>
              <a:rPr lang="en-US" altLang="en-US" dirty="0">
                <a:latin typeface="Lucida Sans Typewriter" panose="020B0509030504030204" pitchFamily="49" charset="0"/>
              </a:rPr>
              <a:t>P</a:t>
            </a:r>
            <a:r>
              <a:rPr lang="en-US" altLang="en-US" dirty="0"/>
              <a:t> does not gain access to </a:t>
            </a:r>
            <a:r>
              <a:rPr lang="en-US" altLang="en-US" dirty="0">
                <a:latin typeface="Lucida Sans Typewriter" panose="020B0509030504030204" pitchFamily="49" charset="0"/>
              </a:rPr>
              <a:t>R</a:t>
            </a:r>
          </a:p>
          <a:p>
            <a:pPr eaLnBrk="1" hangingPunct="1"/>
            <a:r>
              <a:rPr lang="en-US" altLang="en-US" dirty="0"/>
              <a:t>There is only one copy of a package’s data (and code)</a:t>
            </a:r>
          </a:p>
          <a:p>
            <a:pPr lvl="1" eaLnBrk="1" hangingPunct="1"/>
            <a:r>
              <a:rPr lang="en-US" altLang="en-US" dirty="0"/>
              <a:t>Even if the package is “</a:t>
            </a:r>
            <a:r>
              <a:rPr lang="en-US" altLang="en-US" dirty="0" err="1"/>
              <a:t>with”ed</a:t>
            </a:r>
            <a:r>
              <a:rPr lang="en-US" altLang="en-US" dirty="0"/>
              <a:t> by several units that are part of the linked program</a:t>
            </a:r>
          </a:p>
          <a:p>
            <a:pPr eaLnBrk="1" hangingPunct="1"/>
            <a:r>
              <a:rPr lang="en-US" altLang="en-US" dirty="0"/>
              <a:t>Package specs are not allowed to </a:t>
            </a:r>
            <a:r>
              <a:rPr lang="en-US" altLang="en-US" b="1" dirty="0"/>
              <a:t>with</a:t>
            </a:r>
            <a:r>
              <a:rPr lang="en-US" altLang="en-US" dirty="0"/>
              <a:t> each other</a:t>
            </a:r>
          </a:p>
          <a:p>
            <a:pPr lvl="1" eaLnBrk="1" hangingPunct="1"/>
            <a:r>
              <a:rPr lang="en-US" altLang="en-US" dirty="0"/>
              <a:t>But bodies of different packages may </a:t>
            </a:r>
            <a:r>
              <a:rPr lang="en-US" altLang="en-US" b="1" dirty="0">
                <a:latin typeface="Lucida Sans Typewriter" panose="020B0509030504030204" pitchFamily="49" charset="0"/>
              </a:rPr>
              <a:t>with</a:t>
            </a:r>
            <a:r>
              <a:rPr lang="en-US" altLang="en-US" dirty="0"/>
              <a:t> each other’s specs</a:t>
            </a:r>
          </a:p>
          <a:p>
            <a:endParaRPr lang="en-US" dirty="0"/>
          </a:p>
        </p:txBody>
      </p:sp>
      <p:sp>
        <p:nvSpPr>
          <p:cNvPr id="4" name="Slide Number Placeholder 3">
            <a:extLst>
              <a:ext uri="{FF2B5EF4-FFF2-40B4-BE49-F238E27FC236}">
                <a16:creationId xmlns:a16="http://schemas.microsoft.com/office/drawing/2014/main" id="{1B18065B-D5F1-485D-AB36-4035D152FCCF}"/>
              </a:ext>
            </a:extLst>
          </p:cNvPr>
          <p:cNvSpPr>
            <a:spLocks noGrp="1"/>
          </p:cNvSpPr>
          <p:nvPr>
            <p:ph type="sldNum" sz="quarter" idx="12"/>
          </p:nvPr>
        </p:nvSpPr>
        <p:spPr/>
        <p:txBody>
          <a:bodyPr/>
          <a:lstStyle/>
          <a:p>
            <a:pPr>
              <a:defRPr/>
            </a:pPr>
            <a:fld id="{0E2ECCEA-E2CD-49A1-A9F1-1E7E4CC53232}" type="slidenum">
              <a:rPr lang="en-US" smtClean="0"/>
              <a:pPr>
                <a:defRPr/>
              </a:pPr>
              <a:t>44</a:t>
            </a:fld>
            <a:endParaRPr lang="en-US"/>
          </a:p>
        </p:txBody>
      </p:sp>
      <p:pic>
        <p:nvPicPr>
          <p:cNvPr id="5" name="Picture 4">
            <a:extLst>
              <a:ext uri="{FF2B5EF4-FFF2-40B4-BE49-F238E27FC236}">
                <a16:creationId xmlns:a16="http://schemas.microsoft.com/office/drawing/2014/main" id="{F7B2FA53-89F8-418E-A465-43319EDD98D1}"/>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401417" y="76200"/>
            <a:ext cx="1666383" cy="1121229"/>
          </a:xfrm>
          <a:prstGeom prst="rect">
            <a:avLst/>
          </a:prstGeom>
        </p:spPr>
      </p:pic>
    </p:spTree>
    <p:extLst>
      <p:ext uri="{BB962C8B-B14F-4D97-AF65-F5344CB8AC3E}">
        <p14:creationId xmlns:p14="http://schemas.microsoft.com/office/powerpoint/2010/main" val="20239491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798D2-CCC8-449E-917B-8EC786C48875}"/>
              </a:ext>
            </a:extLst>
          </p:cNvPr>
          <p:cNvSpPr>
            <a:spLocks noGrp="1"/>
          </p:cNvSpPr>
          <p:nvPr>
            <p:ph type="title"/>
          </p:nvPr>
        </p:nvSpPr>
        <p:spPr/>
        <p:txBody>
          <a:bodyPr/>
          <a:lstStyle/>
          <a:p>
            <a:r>
              <a:rPr lang="en-US" dirty="0"/>
              <a:t>Visibility Issues with Overloaded Operators</a:t>
            </a:r>
          </a:p>
        </p:txBody>
      </p:sp>
      <p:sp>
        <p:nvSpPr>
          <p:cNvPr id="3" name="Content Placeholder 2">
            <a:extLst>
              <a:ext uri="{FF2B5EF4-FFF2-40B4-BE49-F238E27FC236}">
                <a16:creationId xmlns:a16="http://schemas.microsoft.com/office/drawing/2014/main" id="{6BFEABD7-3505-4791-8555-3A4261603D38}"/>
              </a:ext>
            </a:extLst>
          </p:cNvPr>
          <p:cNvSpPr>
            <a:spLocks noGrp="1"/>
          </p:cNvSpPr>
          <p:nvPr>
            <p:ph idx="1"/>
          </p:nvPr>
        </p:nvSpPr>
        <p:spPr>
          <a:xfrm>
            <a:off x="457200" y="1143000"/>
            <a:ext cx="8229600" cy="4983163"/>
          </a:xfrm>
        </p:spPr>
        <p:txBody>
          <a:bodyPr/>
          <a:lstStyle/>
          <a:p>
            <a:pPr eaLnBrk="1" hangingPunct="1"/>
            <a:r>
              <a:rPr lang="en-US" altLang="en-US" dirty="0"/>
              <a:t>Package with </a:t>
            </a:r>
            <a:br>
              <a:rPr lang="en-US" altLang="en-US" dirty="0"/>
            </a:br>
            <a:r>
              <a:rPr lang="en-US" altLang="en-US" dirty="0"/>
              <a:t>overloaded </a:t>
            </a:r>
            <a:br>
              <a:rPr lang="en-US" altLang="en-US" dirty="0"/>
            </a:br>
            <a:r>
              <a:rPr lang="en-US" altLang="en-US" dirty="0"/>
              <a:t>operator symbols</a:t>
            </a:r>
          </a:p>
          <a:p>
            <a:pPr marL="0" indent="0" eaLnBrk="1" hangingPunct="1"/>
            <a:endParaRPr lang="en-US" altLang="en-US" dirty="0"/>
          </a:p>
          <a:p>
            <a:pPr eaLnBrk="1" hangingPunct="1"/>
            <a:r>
              <a:rPr lang="en-US" altLang="en-US" dirty="0"/>
              <a:t>The problem</a:t>
            </a:r>
          </a:p>
          <a:p>
            <a:pPr marL="0" indent="0" eaLnBrk="1" hangingPunct="1"/>
            <a:endParaRPr lang="en-US" altLang="en-US" dirty="0"/>
          </a:p>
          <a:p>
            <a:pPr marL="0" indent="0" eaLnBrk="1" hangingPunct="1"/>
            <a:endParaRPr lang="en-US" altLang="en-US" dirty="0"/>
          </a:p>
          <a:p>
            <a:pPr marL="0" indent="0" eaLnBrk="1" hangingPunct="1"/>
            <a:endParaRPr lang="en-US" altLang="en-US" dirty="0"/>
          </a:p>
          <a:p>
            <a:pPr eaLnBrk="1" hangingPunct="1"/>
            <a:endParaRPr lang="en-US" altLang="en-US" dirty="0"/>
          </a:p>
          <a:p>
            <a:pPr eaLnBrk="1" hangingPunct="1"/>
            <a:r>
              <a:rPr lang="en-US" altLang="en-US" dirty="0"/>
              <a:t>Solutions</a:t>
            </a:r>
          </a:p>
          <a:p>
            <a:pPr lvl="1" eaLnBrk="1" hangingPunct="1"/>
            <a:r>
              <a:rPr lang="en-US" altLang="en-US" dirty="0"/>
              <a:t>“</a:t>
            </a:r>
            <a:r>
              <a:rPr lang="en-US" altLang="en-US" dirty="0">
                <a:latin typeface="Lucida Sans Typewriter" panose="020B0509030504030204" pitchFamily="49" charset="0"/>
              </a:rPr>
              <a:t>use</a:t>
            </a:r>
            <a:r>
              <a:rPr lang="en-US" altLang="en-US" dirty="0"/>
              <a:t>” clause</a:t>
            </a:r>
          </a:p>
          <a:p>
            <a:pPr lvl="1" eaLnBrk="1" hangingPunct="1"/>
            <a:r>
              <a:rPr lang="en-US" altLang="en-US" dirty="0"/>
              <a:t>Renaming declarations in </a:t>
            </a:r>
            <a:r>
              <a:rPr lang="en-US" altLang="en-US" dirty="0" err="1">
                <a:latin typeface="Lucida Sans Typewriter" panose="020B0509030504030204" pitchFamily="49" charset="0"/>
              </a:rPr>
              <a:t>My_App</a:t>
            </a:r>
            <a:r>
              <a:rPr lang="en-US" altLang="en-US" dirty="0"/>
              <a:t> for the operator symbols</a:t>
            </a:r>
          </a:p>
          <a:p>
            <a:pPr lvl="1" eaLnBrk="1" hangingPunct="1"/>
            <a:r>
              <a:rPr lang="en-US" altLang="en-US" dirty="0"/>
              <a:t>“use type” clause</a:t>
            </a:r>
          </a:p>
          <a:p>
            <a:endParaRPr lang="en-US" dirty="0"/>
          </a:p>
        </p:txBody>
      </p:sp>
      <p:sp>
        <p:nvSpPr>
          <p:cNvPr id="4" name="Slide Number Placeholder 3">
            <a:extLst>
              <a:ext uri="{FF2B5EF4-FFF2-40B4-BE49-F238E27FC236}">
                <a16:creationId xmlns:a16="http://schemas.microsoft.com/office/drawing/2014/main" id="{AB53B805-6F28-4ED9-88CC-AA9C902A43F8}"/>
              </a:ext>
            </a:extLst>
          </p:cNvPr>
          <p:cNvSpPr>
            <a:spLocks noGrp="1"/>
          </p:cNvSpPr>
          <p:nvPr>
            <p:ph type="sldNum" sz="quarter" idx="12"/>
          </p:nvPr>
        </p:nvSpPr>
        <p:spPr/>
        <p:txBody>
          <a:bodyPr/>
          <a:lstStyle/>
          <a:p>
            <a:pPr>
              <a:defRPr/>
            </a:pPr>
            <a:fld id="{0E2ECCEA-E2CD-49A1-A9F1-1E7E4CC53232}" type="slidenum">
              <a:rPr lang="en-US" smtClean="0"/>
              <a:pPr>
                <a:defRPr/>
              </a:pPr>
              <a:t>45</a:t>
            </a:fld>
            <a:endParaRPr lang="en-US"/>
          </a:p>
        </p:txBody>
      </p:sp>
      <p:sp>
        <p:nvSpPr>
          <p:cNvPr id="5" name="Text Box 4">
            <a:extLst>
              <a:ext uri="{FF2B5EF4-FFF2-40B4-BE49-F238E27FC236}">
                <a16:creationId xmlns:a16="http://schemas.microsoft.com/office/drawing/2014/main" id="{FB84B7B8-7251-45DE-9485-1E5A6E04AC08}"/>
              </a:ext>
            </a:extLst>
          </p:cNvPr>
          <p:cNvSpPr txBox="1">
            <a:spLocks noChangeArrowheads="1"/>
          </p:cNvSpPr>
          <p:nvPr/>
        </p:nvSpPr>
        <p:spPr bwMode="auto">
          <a:xfrm>
            <a:off x="3352800" y="1143000"/>
            <a:ext cx="4945585" cy="1708160"/>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500" dirty="0">
                <a:solidFill>
                  <a:srgbClr val="0066FF"/>
                </a:solidFill>
                <a:latin typeface="Consolas" panose="020B0609020204030204" pitchFamily="49" charset="0"/>
              </a:rPr>
              <a:t>package</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Vector_Pkg</a:t>
            </a:r>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is</a:t>
            </a:r>
          </a:p>
          <a:p>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type</a:t>
            </a:r>
            <a:r>
              <a:rPr lang="en-US" altLang="en-US" sz="1500" b="0" dirty="0">
                <a:solidFill>
                  <a:srgbClr val="0066FF"/>
                </a:solidFill>
                <a:latin typeface="Consolas" panose="020B0609020204030204" pitchFamily="49" charset="0"/>
              </a:rPr>
              <a:t> Vector </a:t>
            </a:r>
            <a:r>
              <a:rPr lang="en-US" altLang="en-US" sz="1500" dirty="0">
                <a:solidFill>
                  <a:srgbClr val="0066FF"/>
                </a:solidFill>
                <a:latin typeface="Consolas" panose="020B0609020204030204" pitchFamily="49" charset="0"/>
              </a:rPr>
              <a:t>is array </a:t>
            </a:r>
            <a:r>
              <a:rPr lang="en-US" altLang="en-US" sz="1500" b="0" dirty="0">
                <a:solidFill>
                  <a:srgbClr val="0066FF"/>
                </a:solidFill>
                <a:latin typeface="Consolas" panose="020B0609020204030204" pitchFamily="49" charset="0"/>
              </a:rPr>
              <a:t>(1..3) </a:t>
            </a:r>
            <a:r>
              <a:rPr lang="en-US" altLang="en-US" sz="1500" dirty="0">
                <a:solidFill>
                  <a:srgbClr val="0066FF"/>
                </a:solidFill>
                <a:latin typeface="Consolas" panose="020B0609020204030204" pitchFamily="49" charset="0"/>
              </a:rPr>
              <a:t>of</a:t>
            </a:r>
            <a:r>
              <a:rPr lang="en-US" altLang="en-US" sz="1500" b="0" dirty="0">
                <a:solidFill>
                  <a:srgbClr val="0066FF"/>
                </a:solidFill>
                <a:latin typeface="Consolas" panose="020B0609020204030204" pitchFamily="49" charset="0"/>
              </a:rPr>
              <a:t> Float;</a:t>
            </a:r>
          </a:p>
          <a:p>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function</a:t>
            </a:r>
            <a:r>
              <a:rPr lang="en-US" altLang="en-US" sz="1500" b="0" dirty="0">
                <a:solidFill>
                  <a:srgbClr val="0066FF"/>
                </a:solidFill>
                <a:latin typeface="Consolas" panose="020B0609020204030204" pitchFamily="49" charset="0"/>
              </a:rPr>
              <a:t> "+"(L, R : Vector) </a:t>
            </a:r>
            <a:r>
              <a:rPr lang="en-US" altLang="en-US" sz="1500" dirty="0">
                <a:solidFill>
                  <a:srgbClr val="0066FF"/>
                </a:solidFill>
                <a:latin typeface="Consolas" panose="020B0609020204030204" pitchFamily="49" charset="0"/>
              </a:rPr>
              <a:t>return</a:t>
            </a:r>
            <a:r>
              <a:rPr lang="en-US" altLang="en-US" sz="1500" b="0" dirty="0">
                <a:solidFill>
                  <a:srgbClr val="0066FF"/>
                </a:solidFill>
                <a:latin typeface="Consolas" panose="020B0609020204030204" pitchFamily="49" charset="0"/>
              </a:rPr>
              <a:t> Vector;</a:t>
            </a:r>
          </a:p>
          <a:p>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function</a:t>
            </a:r>
            <a:r>
              <a:rPr lang="en-US" altLang="en-US" sz="1500" b="0" dirty="0">
                <a:solidFill>
                  <a:srgbClr val="0066FF"/>
                </a:solidFill>
                <a:latin typeface="Consolas" panose="020B0609020204030204" pitchFamily="49" charset="0"/>
              </a:rPr>
              <a:t> "-"(L, R : Vector) </a:t>
            </a:r>
            <a:r>
              <a:rPr lang="en-US" altLang="en-US" sz="1500" dirty="0">
                <a:solidFill>
                  <a:srgbClr val="0066FF"/>
                </a:solidFill>
                <a:latin typeface="Consolas" panose="020B0609020204030204" pitchFamily="49" charset="0"/>
              </a:rPr>
              <a:t>return</a:t>
            </a:r>
            <a:r>
              <a:rPr lang="en-US" altLang="en-US" sz="1500" b="0" dirty="0">
                <a:solidFill>
                  <a:srgbClr val="0066FF"/>
                </a:solidFill>
                <a:latin typeface="Consolas" panose="020B0609020204030204" pitchFamily="49" charset="0"/>
              </a:rPr>
              <a:t> Vector;</a:t>
            </a:r>
          </a:p>
          <a:p>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procedure</a:t>
            </a:r>
            <a:r>
              <a:rPr lang="en-US" altLang="en-US" sz="1500" b="0" dirty="0">
                <a:solidFill>
                  <a:srgbClr val="0066FF"/>
                </a:solidFill>
                <a:latin typeface="Consolas" panose="020B0609020204030204" pitchFamily="49" charset="0"/>
              </a:rPr>
              <a:t> Display( V : Vector );</a:t>
            </a:r>
          </a:p>
          <a:p>
            <a:r>
              <a:rPr lang="en-US" altLang="en-US" sz="1500" b="0" dirty="0">
                <a:solidFill>
                  <a:srgbClr val="0066FF"/>
                </a:solidFill>
                <a:latin typeface="Consolas" panose="020B0609020204030204" pitchFamily="49" charset="0"/>
              </a:rPr>
              <a:t>   …</a:t>
            </a:r>
          </a:p>
          <a:p>
            <a:r>
              <a:rPr lang="en-US" altLang="en-US" sz="1500" dirty="0">
                <a:solidFill>
                  <a:srgbClr val="0066FF"/>
                </a:solidFill>
                <a:latin typeface="Consolas" panose="020B0609020204030204" pitchFamily="49" charset="0"/>
              </a:rPr>
              <a:t>end</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Vector_Pkg</a:t>
            </a:r>
            <a:r>
              <a:rPr lang="en-US" altLang="en-US" sz="1500" b="0" dirty="0">
                <a:solidFill>
                  <a:srgbClr val="0066FF"/>
                </a:solidFill>
                <a:latin typeface="Consolas" panose="020B0609020204030204" pitchFamily="49" charset="0"/>
              </a:rPr>
              <a:t>;</a:t>
            </a:r>
          </a:p>
        </p:txBody>
      </p:sp>
      <p:sp>
        <p:nvSpPr>
          <p:cNvPr id="6" name="Text Box 5">
            <a:extLst>
              <a:ext uri="{FF2B5EF4-FFF2-40B4-BE49-F238E27FC236}">
                <a16:creationId xmlns:a16="http://schemas.microsoft.com/office/drawing/2014/main" id="{734D3433-036E-4967-A7E5-DE6398498623}"/>
              </a:ext>
            </a:extLst>
          </p:cNvPr>
          <p:cNvSpPr txBox="1">
            <a:spLocks noChangeArrowheads="1"/>
          </p:cNvSpPr>
          <p:nvPr/>
        </p:nvSpPr>
        <p:spPr bwMode="auto">
          <a:xfrm>
            <a:off x="3352800" y="2935575"/>
            <a:ext cx="5474576" cy="2169825"/>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500" dirty="0">
                <a:solidFill>
                  <a:srgbClr val="0066FF"/>
                </a:solidFill>
                <a:latin typeface="Consolas" panose="020B0609020204030204" pitchFamily="49" charset="0"/>
              </a:rPr>
              <a:t>with</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Vector_Pkg</a:t>
            </a:r>
            <a:r>
              <a:rPr lang="en-US" altLang="en-US" sz="1500" b="0" dirty="0">
                <a:solidFill>
                  <a:srgbClr val="0066FF"/>
                </a:solidFill>
                <a:latin typeface="Consolas" panose="020B0609020204030204" pitchFamily="49" charset="0"/>
              </a:rPr>
              <a:t>;</a:t>
            </a:r>
          </a:p>
          <a:p>
            <a:r>
              <a:rPr lang="en-US" altLang="en-US" sz="1500" dirty="0">
                <a:solidFill>
                  <a:srgbClr val="0066FF"/>
                </a:solidFill>
                <a:latin typeface="Consolas" panose="020B0609020204030204" pitchFamily="49" charset="0"/>
              </a:rPr>
              <a:t>procedure</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My_App</a:t>
            </a:r>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is</a:t>
            </a:r>
          </a:p>
          <a:p>
            <a:r>
              <a:rPr lang="en-US" altLang="en-US" sz="1500" b="0" dirty="0">
                <a:solidFill>
                  <a:srgbClr val="0066FF"/>
                </a:solidFill>
                <a:latin typeface="Consolas" panose="020B0609020204030204" pitchFamily="49" charset="0"/>
              </a:rPr>
              <a:t>   V1, V2, V3 : </a:t>
            </a:r>
            <a:r>
              <a:rPr lang="en-US" altLang="en-US" sz="1500" b="0" dirty="0" err="1">
                <a:solidFill>
                  <a:srgbClr val="0066FF"/>
                </a:solidFill>
                <a:latin typeface="Consolas" panose="020B0609020204030204" pitchFamily="49" charset="0"/>
              </a:rPr>
              <a:t>Vector_Pkg.Vector</a:t>
            </a:r>
            <a:r>
              <a:rPr lang="en-US" altLang="en-US" sz="1500" b="0" dirty="0">
                <a:solidFill>
                  <a:srgbClr val="0066FF"/>
                </a:solidFill>
                <a:latin typeface="Consolas" panose="020B0609020204030204" pitchFamily="49" charset="0"/>
              </a:rPr>
              <a:t>;</a:t>
            </a:r>
          </a:p>
          <a:p>
            <a:r>
              <a:rPr lang="en-US" altLang="en-US" sz="1500" dirty="0">
                <a:solidFill>
                  <a:srgbClr val="0066FF"/>
                </a:solidFill>
                <a:latin typeface="Consolas" panose="020B0609020204030204" pitchFamily="49" charset="0"/>
              </a:rPr>
              <a:t>begin</a:t>
            </a:r>
          </a:p>
          <a:p>
            <a:r>
              <a:rPr lang="en-US" altLang="en-US" sz="1500" b="0" dirty="0">
                <a:solidFill>
                  <a:srgbClr val="0066FF"/>
                </a:solidFill>
                <a:latin typeface="Consolas" panose="020B0609020204030204" pitchFamily="49" charset="0"/>
              </a:rPr>
              <a:t>   …</a:t>
            </a:r>
          </a:p>
          <a:p>
            <a:r>
              <a:rPr lang="en-US" altLang="en-US" sz="1500" b="0" dirty="0">
                <a:solidFill>
                  <a:srgbClr val="0066FF"/>
                </a:solidFill>
                <a:latin typeface="Consolas" panose="020B0609020204030204" pitchFamily="49" charset="0"/>
              </a:rPr>
              <a:t>   V3 := V1 + V2;                </a:t>
            </a:r>
            <a:r>
              <a:rPr lang="en-US" altLang="en-US" sz="1500" b="0" i="1" dirty="0">
                <a:solidFill>
                  <a:srgbClr val="0066FF"/>
                </a:solidFill>
                <a:latin typeface="Consolas" panose="020B0609020204030204" pitchFamily="49" charset="0"/>
              </a:rPr>
              <a:t>-- Illegal</a:t>
            </a:r>
          </a:p>
          <a:p>
            <a:r>
              <a:rPr lang="en-US" altLang="en-US" sz="1500" b="0" dirty="0">
                <a:solidFill>
                  <a:srgbClr val="0066FF"/>
                </a:solidFill>
                <a:latin typeface="Consolas" panose="020B0609020204030204" pitchFamily="49" charset="0"/>
              </a:rPr>
              <a:t>   V3 := </a:t>
            </a:r>
            <a:r>
              <a:rPr lang="en-US" altLang="en-US" sz="1500" b="0" dirty="0" err="1">
                <a:solidFill>
                  <a:srgbClr val="0066FF"/>
                </a:solidFill>
                <a:latin typeface="Consolas" panose="020B0609020204030204" pitchFamily="49" charset="0"/>
              </a:rPr>
              <a:t>Vector_Pkg</a:t>
            </a:r>
            <a:r>
              <a:rPr lang="en-US" altLang="en-US" sz="1500" b="0" dirty="0">
                <a:solidFill>
                  <a:srgbClr val="0066FF"/>
                </a:solidFill>
                <a:latin typeface="Consolas" panose="020B0609020204030204" pitchFamily="49" charset="0"/>
              </a:rPr>
              <a:t>."+"(V1, V2); </a:t>
            </a:r>
            <a:r>
              <a:rPr lang="en-US" altLang="en-US" sz="1500" b="0" i="1" dirty="0">
                <a:solidFill>
                  <a:srgbClr val="0066FF"/>
                </a:solidFill>
                <a:latin typeface="Consolas" panose="020B0609020204030204" pitchFamily="49" charset="0"/>
              </a:rPr>
              <a:t>-- Legal but ugly</a:t>
            </a:r>
          </a:p>
          <a:p>
            <a:r>
              <a:rPr lang="en-US" altLang="en-US" sz="1500" b="0" dirty="0">
                <a:solidFill>
                  <a:srgbClr val="0066FF"/>
                </a:solidFill>
                <a:latin typeface="Consolas" panose="020B0609020204030204" pitchFamily="49" charset="0"/>
              </a:rPr>
              <a:t>   …</a:t>
            </a:r>
            <a:br>
              <a:rPr lang="en-US" altLang="en-US" sz="1500" b="0" dirty="0">
                <a:solidFill>
                  <a:srgbClr val="0066FF"/>
                </a:solidFill>
                <a:latin typeface="Consolas" panose="020B0609020204030204" pitchFamily="49" charset="0"/>
              </a:rPr>
            </a:br>
            <a:r>
              <a:rPr lang="en-US" altLang="en-US" sz="1500" dirty="0">
                <a:solidFill>
                  <a:srgbClr val="0066FF"/>
                </a:solidFill>
                <a:latin typeface="Consolas" panose="020B0609020204030204" pitchFamily="49" charset="0"/>
              </a:rPr>
              <a:t>end</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My_App</a:t>
            </a:r>
            <a:r>
              <a:rPr lang="en-US" altLang="en-US" sz="1500" b="0" dirty="0">
                <a:solidFill>
                  <a:srgbClr val="0066FF"/>
                </a:solidFill>
                <a:latin typeface="Consolas" panose="020B0609020204030204" pitchFamily="49" charset="0"/>
              </a:rPr>
              <a:t>;</a:t>
            </a:r>
          </a:p>
        </p:txBody>
      </p:sp>
    </p:spTree>
    <p:extLst>
      <p:ext uri="{BB962C8B-B14F-4D97-AF65-F5344CB8AC3E}">
        <p14:creationId xmlns:p14="http://schemas.microsoft.com/office/powerpoint/2010/main" val="38505410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64248-795F-42A8-AFD5-A1E80DE23B91}"/>
              </a:ext>
            </a:extLst>
          </p:cNvPr>
          <p:cNvSpPr>
            <a:spLocks noGrp="1"/>
          </p:cNvSpPr>
          <p:nvPr>
            <p:ph type="title"/>
          </p:nvPr>
        </p:nvSpPr>
        <p:spPr/>
        <p:txBody>
          <a:bodyPr/>
          <a:lstStyle/>
          <a:p>
            <a:r>
              <a:rPr lang="en-US" dirty="0"/>
              <a:t>Operator Visibility: “Use” Clause</a:t>
            </a:r>
          </a:p>
        </p:txBody>
      </p:sp>
      <p:sp>
        <p:nvSpPr>
          <p:cNvPr id="3" name="Content Placeholder 2">
            <a:extLst>
              <a:ext uri="{FF2B5EF4-FFF2-40B4-BE49-F238E27FC236}">
                <a16:creationId xmlns:a16="http://schemas.microsoft.com/office/drawing/2014/main" id="{62BA0068-8320-4D16-B544-33314FC38C3F}"/>
              </a:ext>
            </a:extLst>
          </p:cNvPr>
          <p:cNvSpPr>
            <a:spLocks noGrp="1"/>
          </p:cNvSpPr>
          <p:nvPr>
            <p:ph idx="1"/>
          </p:nvPr>
        </p:nvSpPr>
        <p:spPr/>
        <p:txBody>
          <a:bodyPr/>
          <a:lstStyle/>
          <a:p>
            <a:pPr eaLnBrk="1" hangingPunct="1"/>
            <a:r>
              <a:rPr lang="en-US" altLang="en-US" dirty="0"/>
              <a:t>Package with overloaded operator symbols</a:t>
            </a:r>
          </a:p>
          <a:p>
            <a:pPr marL="0" indent="0" eaLnBrk="1" hangingPunct="1"/>
            <a:endParaRPr lang="en-US" altLang="en-US" dirty="0"/>
          </a:p>
          <a:p>
            <a:pPr marL="0" indent="0" eaLnBrk="1" hangingPunct="1"/>
            <a:endParaRPr lang="en-US" altLang="en-US" dirty="0"/>
          </a:p>
          <a:p>
            <a:pPr marL="0" indent="0" eaLnBrk="1" hangingPunct="1"/>
            <a:endParaRPr lang="en-US" altLang="en-US" dirty="0"/>
          </a:p>
          <a:p>
            <a:pPr marL="0" indent="0" eaLnBrk="1" hangingPunct="1"/>
            <a:endParaRPr lang="en-US" altLang="en-US" dirty="0"/>
          </a:p>
          <a:p>
            <a:pPr eaLnBrk="1" hangingPunct="1"/>
            <a:r>
              <a:rPr lang="en-US" altLang="en-US" dirty="0"/>
              <a:t>“</a:t>
            </a:r>
            <a:r>
              <a:rPr lang="en-US" altLang="en-US" dirty="0">
                <a:latin typeface="Lucida Sans Typewriter" panose="020B0509030504030204" pitchFamily="49" charset="0"/>
              </a:rPr>
              <a:t>use</a:t>
            </a:r>
            <a:r>
              <a:rPr lang="en-US" altLang="en-US" dirty="0"/>
              <a:t>” clause</a:t>
            </a:r>
          </a:p>
          <a:p>
            <a:endParaRPr lang="en-US" dirty="0"/>
          </a:p>
        </p:txBody>
      </p:sp>
      <p:sp>
        <p:nvSpPr>
          <p:cNvPr id="4" name="Slide Number Placeholder 3">
            <a:extLst>
              <a:ext uri="{FF2B5EF4-FFF2-40B4-BE49-F238E27FC236}">
                <a16:creationId xmlns:a16="http://schemas.microsoft.com/office/drawing/2014/main" id="{7407B92B-396A-40EB-B39E-C1E8ABF7D968}"/>
              </a:ext>
            </a:extLst>
          </p:cNvPr>
          <p:cNvSpPr>
            <a:spLocks noGrp="1"/>
          </p:cNvSpPr>
          <p:nvPr>
            <p:ph type="sldNum" sz="quarter" idx="12"/>
          </p:nvPr>
        </p:nvSpPr>
        <p:spPr/>
        <p:txBody>
          <a:bodyPr/>
          <a:lstStyle/>
          <a:p>
            <a:pPr>
              <a:defRPr/>
            </a:pPr>
            <a:fld id="{0E2ECCEA-E2CD-49A1-A9F1-1E7E4CC53232}" type="slidenum">
              <a:rPr lang="en-US" smtClean="0"/>
              <a:pPr>
                <a:defRPr/>
              </a:pPr>
              <a:t>46</a:t>
            </a:fld>
            <a:endParaRPr lang="en-US"/>
          </a:p>
        </p:txBody>
      </p:sp>
      <p:sp>
        <p:nvSpPr>
          <p:cNvPr id="5" name="Text Box 4">
            <a:extLst>
              <a:ext uri="{FF2B5EF4-FFF2-40B4-BE49-F238E27FC236}">
                <a16:creationId xmlns:a16="http://schemas.microsoft.com/office/drawing/2014/main" id="{ABF01C7A-53E1-40EE-81EF-F31B6FCC0C31}"/>
              </a:ext>
            </a:extLst>
          </p:cNvPr>
          <p:cNvSpPr txBox="1">
            <a:spLocks noChangeArrowheads="1"/>
          </p:cNvSpPr>
          <p:nvPr/>
        </p:nvSpPr>
        <p:spPr bwMode="auto">
          <a:xfrm>
            <a:off x="2106613" y="1600200"/>
            <a:ext cx="5234125" cy="1815882"/>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Consolas" panose="020B0609020204030204" pitchFamily="49" charset="0"/>
              </a:rPr>
              <a:t>package</a:t>
            </a:r>
            <a:r>
              <a:rPr lang="en-US" altLang="en-US" sz="1600" b="0" dirty="0">
                <a:solidFill>
                  <a:srgbClr val="0066FF"/>
                </a:solidFill>
                <a:latin typeface="Consolas" panose="020B0609020204030204" pitchFamily="49" charset="0"/>
              </a:rPr>
              <a:t> </a:t>
            </a:r>
            <a:r>
              <a:rPr lang="en-US" altLang="en-US" sz="1600" b="0" dirty="0" err="1">
                <a:solidFill>
                  <a:srgbClr val="0066FF"/>
                </a:solidFill>
                <a:latin typeface="Consolas" panose="020B0609020204030204" pitchFamily="49" charset="0"/>
              </a:rPr>
              <a:t>Vector_Pkg</a:t>
            </a:r>
            <a:r>
              <a:rPr lang="en-US" altLang="en-US" sz="1600" b="0" dirty="0">
                <a:solidFill>
                  <a:srgbClr val="0066FF"/>
                </a:solidFill>
                <a:latin typeface="Consolas" panose="020B0609020204030204" pitchFamily="49" charset="0"/>
              </a:rPr>
              <a:t> </a:t>
            </a:r>
            <a:r>
              <a:rPr lang="en-US" altLang="en-US" sz="1600" dirty="0">
                <a:solidFill>
                  <a:srgbClr val="0066FF"/>
                </a:solidFill>
                <a:latin typeface="Consolas" panose="020B0609020204030204" pitchFamily="49" charset="0"/>
              </a:rPr>
              <a:t>is</a:t>
            </a:r>
          </a:p>
          <a:p>
            <a:r>
              <a:rPr lang="en-US" altLang="en-US" sz="1600" b="0" dirty="0">
                <a:solidFill>
                  <a:srgbClr val="0066FF"/>
                </a:solidFill>
                <a:latin typeface="Consolas" panose="020B0609020204030204" pitchFamily="49" charset="0"/>
              </a:rPr>
              <a:t>   </a:t>
            </a:r>
            <a:r>
              <a:rPr lang="en-US" altLang="en-US" sz="1600" dirty="0">
                <a:solidFill>
                  <a:srgbClr val="0066FF"/>
                </a:solidFill>
                <a:latin typeface="Consolas" panose="020B0609020204030204" pitchFamily="49" charset="0"/>
              </a:rPr>
              <a:t>type</a:t>
            </a:r>
            <a:r>
              <a:rPr lang="en-US" altLang="en-US" sz="1600" b="0" dirty="0">
                <a:solidFill>
                  <a:srgbClr val="0066FF"/>
                </a:solidFill>
                <a:latin typeface="Consolas" panose="020B0609020204030204" pitchFamily="49" charset="0"/>
              </a:rPr>
              <a:t> Vector </a:t>
            </a:r>
            <a:r>
              <a:rPr lang="en-US" altLang="en-US" sz="1600" dirty="0">
                <a:solidFill>
                  <a:srgbClr val="0066FF"/>
                </a:solidFill>
                <a:latin typeface="Consolas" panose="020B0609020204030204" pitchFamily="49" charset="0"/>
              </a:rPr>
              <a:t>is array </a:t>
            </a:r>
            <a:r>
              <a:rPr lang="en-US" altLang="en-US" sz="1600" b="0" dirty="0">
                <a:solidFill>
                  <a:srgbClr val="0066FF"/>
                </a:solidFill>
                <a:latin typeface="Consolas" panose="020B0609020204030204" pitchFamily="49" charset="0"/>
              </a:rPr>
              <a:t>(1..3) </a:t>
            </a:r>
            <a:r>
              <a:rPr lang="en-US" altLang="en-US" sz="1600" dirty="0">
                <a:solidFill>
                  <a:srgbClr val="0066FF"/>
                </a:solidFill>
                <a:latin typeface="Consolas" panose="020B0609020204030204" pitchFamily="49" charset="0"/>
              </a:rPr>
              <a:t>of</a:t>
            </a:r>
            <a:r>
              <a:rPr lang="en-US" altLang="en-US" sz="1600" b="0" dirty="0">
                <a:solidFill>
                  <a:srgbClr val="0066FF"/>
                </a:solidFill>
                <a:latin typeface="Consolas" panose="020B0609020204030204" pitchFamily="49" charset="0"/>
              </a:rPr>
              <a:t> Float;</a:t>
            </a:r>
          </a:p>
          <a:p>
            <a:r>
              <a:rPr lang="en-US" altLang="en-US" sz="1600" b="0" dirty="0">
                <a:solidFill>
                  <a:srgbClr val="0066FF"/>
                </a:solidFill>
                <a:latin typeface="Consolas" panose="020B0609020204030204" pitchFamily="49" charset="0"/>
              </a:rPr>
              <a:t>   </a:t>
            </a:r>
            <a:r>
              <a:rPr lang="en-US" altLang="en-US" sz="1600" dirty="0">
                <a:solidFill>
                  <a:srgbClr val="0066FF"/>
                </a:solidFill>
                <a:latin typeface="Consolas" panose="020B0609020204030204" pitchFamily="49" charset="0"/>
              </a:rPr>
              <a:t>function</a:t>
            </a:r>
            <a:r>
              <a:rPr lang="en-US" altLang="en-US" sz="1600" b="0" dirty="0">
                <a:solidFill>
                  <a:srgbClr val="0066FF"/>
                </a:solidFill>
                <a:latin typeface="Consolas" panose="020B0609020204030204" pitchFamily="49" charset="0"/>
              </a:rPr>
              <a:t> "+"(L, R : Vector) </a:t>
            </a:r>
            <a:r>
              <a:rPr lang="en-US" altLang="en-US" sz="1600" dirty="0">
                <a:solidFill>
                  <a:srgbClr val="0066FF"/>
                </a:solidFill>
                <a:latin typeface="Consolas" panose="020B0609020204030204" pitchFamily="49" charset="0"/>
              </a:rPr>
              <a:t>return</a:t>
            </a:r>
            <a:r>
              <a:rPr lang="en-US" altLang="en-US" sz="1600" b="0" dirty="0">
                <a:solidFill>
                  <a:srgbClr val="0066FF"/>
                </a:solidFill>
                <a:latin typeface="Consolas" panose="020B0609020204030204" pitchFamily="49" charset="0"/>
              </a:rPr>
              <a:t> Vector;</a:t>
            </a:r>
          </a:p>
          <a:p>
            <a:r>
              <a:rPr lang="en-US" altLang="en-US" sz="1600" b="0" dirty="0">
                <a:solidFill>
                  <a:srgbClr val="0066FF"/>
                </a:solidFill>
                <a:latin typeface="Consolas" panose="020B0609020204030204" pitchFamily="49" charset="0"/>
              </a:rPr>
              <a:t>   </a:t>
            </a:r>
            <a:r>
              <a:rPr lang="en-US" altLang="en-US" sz="1600" dirty="0">
                <a:solidFill>
                  <a:srgbClr val="0066FF"/>
                </a:solidFill>
                <a:latin typeface="Consolas" panose="020B0609020204030204" pitchFamily="49" charset="0"/>
              </a:rPr>
              <a:t>function</a:t>
            </a:r>
            <a:r>
              <a:rPr lang="en-US" altLang="en-US" sz="1600" b="0" dirty="0">
                <a:solidFill>
                  <a:srgbClr val="0066FF"/>
                </a:solidFill>
                <a:latin typeface="Consolas" panose="020B0609020204030204" pitchFamily="49" charset="0"/>
              </a:rPr>
              <a:t> "-"(L, R : Vector) </a:t>
            </a:r>
            <a:r>
              <a:rPr lang="en-US" altLang="en-US" sz="1600" dirty="0">
                <a:solidFill>
                  <a:srgbClr val="0066FF"/>
                </a:solidFill>
                <a:latin typeface="Consolas" panose="020B0609020204030204" pitchFamily="49" charset="0"/>
              </a:rPr>
              <a:t>return</a:t>
            </a:r>
            <a:r>
              <a:rPr lang="en-US" altLang="en-US" sz="1600" b="0" dirty="0">
                <a:solidFill>
                  <a:srgbClr val="0066FF"/>
                </a:solidFill>
                <a:latin typeface="Consolas" panose="020B0609020204030204" pitchFamily="49" charset="0"/>
              </a:rPr>
              <a:t> Vector;</a:t>
            </a:r>
          </a:p>
          <a:p>
            <a:r>
              <a:rPr lang="en-US" altLang="en-US" sz="1600" b="0" dirty="0">
                <a:solidFill>
                  <a:srgbClr val="0066FF"/>
                </a:solidFill>
                <a:latin typeface="Consolas" panose="020B0609020204030204" pitchFamily="49" charset="0"/>
              </a:rPr>
              <a:t>   </a:t>
            </a:r>
            <a:r>
              <a:rPr lang="en-US" altLang="en-US" sz="1600" dirty="0">
                <a:solidFill>
                  <a:srgbClr val="0066FF"/>
                </a:solidFill>
                <a:latin typeface="Consolas" panose="020B0609020204030204" pitchFamily="49" charset="0"/>
              </a:rPr>
              <a:t>procedure</a:t>
            </a:r>
            <a:r>
              <a:rPr lang="en-US" altLang="en-US" sz="1600" b="0" dirty="0">
                <a:solidFill>
                  <a:srgbClr val="0066FF"/>
                </a:solidFill>
                <a:latin typeface="Consolas" panose="020B0609020204030204" pitchFamily="49" charset="0"/>
              </a:rPr>
              <a:t> Display( V : Vector );</a:t>
            </a:r>
          </a:p>
          <a:p>
            <a:r>
              <a:rPr lang="en-US" altLang="en-US" sz="1600" b="0" dirty="0">
                <a:solidFill>
                  <a:srgbClr val="0066FF"/>
                </a:solidFill>
                <a:latin typeface="Consolas" panose="020B0609020204030204" pitchFamily="49" charset="0"/>
              </a:rPr>
              <a:t>   …</a:t>
            </a:r>
          </a:p>
          <a:p>
            <a:r>
              <a:rPr lang="en-US" altLang="en-US" sz="1600" dirty="0">
                <a:solidFill>
                  <a:srgbClr val="0066FF"/>
                </a:solidFill>
                <a:latin typeface="Consolas" panose="020B0609020204030204" pitchFamily="49" charset="0"/>
              </a:rPr>
              <a:t>end</a:t>
            </a:r>
            <a:r>
              <a:rPr lang="en-US" altLang="en-US" sz="1600" b="0" dirty="0">
                <a:solidFill>
                  <a:srgbClr val="0066FF"/>
                </a:solidFill>
                <a:latin typeface="Consolas" panose="020B0609020204030204" pitchFamily="49" charset="0"/>
              </a:rPr>
              <a:t> </a:t>
            </a:r>
            <a:r>
              <a:rPr lang="en-US" altLang="en-US" sz="1600" b="0" dirty="0" err="1">
                <a:solidFill>
                  <a:srgbClr val="0066FF"/>
                </a:solidFill>
                <a:latin typeface="Consolas" panose="020B0609020204030204" pitchFamily="49" charset="0"/>
              </a:rPr>
              <a:t>Vector_Pkg</a:t>
            </a:r>
            <a:r>
              <a:rPr lang="en-US" altLang="en-US" sz="1600" b="0" dirty="0">
                <a:solidFill>
                  <a:srgbClr val="0066FF"/>
                </a:solidFill>
                <a:latin typeface="Consolas" panose="020B0609020204030204" pitchFamily="49" charset="0"/>
              </a:rPr>
              <a:t>;</a:t>
            </a:r>
          </a:p>
        </p:txBody>
      </p:sp>
      <p:sp>
        <p:nvSpPr>
          <p:cNvPr id="6" name="Text Box 5">
            <a:extLst>
              <a:ext uri="{FF2B5EF4-FFF2-40B4-BE49-F238E27FC236}">
                <a16:creationId xmlns:a16="http://schemas.microsoft.com/office/drawing/2014/main" id="{1FD6A3E0-DC18-45F7-8B80-193AC855EF9D}"/>
              </a:ext>
            </a:extLst>
          </p:cNvPr>
          <p:cNvSpPr txBox="1">
            <a:spLocks noChangeArrowheads="1"/>
          </p:cNvSpPr>
          <p:nvPr/>
        </p:nvSpPr>
        <p:spPr bwMode="auto">
          <a:xfrm>
            <a:off x="2720899" y="3505200"/>
            <a:ext cx="2765501" cy="3293209"/>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Consolas" panose="020B0609020204030204" pitchFamily="49" charset="0"/>
              </a:rPr>
              <a:t>with</a:t>
            </a:r>
            <a:r>
              <a:rPr lang="en-US" altLang="en-US" sz="1600" b="0" dirty="0">
                <a:solidFill>
                  <a:srgbClr val="0066FF"/>
                </a:solidFill>
                <a:latin typeface="Consolas" panose="020B0609020204030204" pitchFamily="49" charset="0"/>
              </a:rPr>
              <a:t> </a:t>
            </a:r>
            <a:r>
              <a:rPr lang="en-US" altLang="en-US" sz="1600" b="0" dirty="0" err="1">
                <a:solidFill>
                  <a:srgbClr val="0066FF"/>
                </a:solidFill>
                <a:latin typeface="Consolas" panose="020B0609020204030204" pitchFamily="49" charset="0"/>
              </a:rPr>
              <a:t>Vector_Pkg</a:t>
            </a:r>
            <a:r>
              <a:rPr lang="en-US" altLang="en-US" sz="1600" b="0" dirty="0">
                <a:solidFill>
                  <a:srgbClr val="0066FF"/>
                </a:solidFill>
                <a:latin typeface="Consolas" panose="020B0609020204030204" pitchFamily="49" charset="0"/>
              </a:rPr>
              <a:t>;</a:t>
            </a:r>
          </a:p>
          <a:p>
            <a:r>
              <a:rPr lang="en-US" altLang="en-US" sz="1600" dirty="0">
                <a:solidFill>
                  <a:srgbClr val="0066FF"/>
                </a:solidFill>
                <a:latin typeface="Consolas" panose="020B0609020204030204" pitchFamily="49" charset="0"/>
              </a:rPr>
              <a:t>procedure</a:t>
            </a:r>
            <a:r>
              <a:rPr lang="en-US" altLang="en-US" sz="1600" b="0" dirty="0">
                <a:solidFill>
                  <a:srgbClr val="0066FF"/>
                </a:solidFill>
                <a:latin typeface="Consolas" panose="020B0609020204030204" pitchFamily="49" charset="0"/>
              </a:rPr>
              <a:t> </a:t>
            </a:r>
            <a:r>
              <a:rPr lang="en-US" altLang="en-US" sz="1600" b="0" dirty="0" err="1">
                <a:solidFill>
                  <a:srgbClr val="0066FF"/>
                </a:solidFill>
                <a:latin typeface="Consolas" panose="020B0609020204030204" pitchFamily="49" charset="0"/>
              </a:rPr>
              <a:t>My_App</a:t>
            </a:r>
            <a:r>
              <a:rPr lang="en-US" altLang="en-US" sz="1600" b="0" dirty="0">
                <a:solidFill>
                  <a:srgbClr val="0066FF"/>
                </a:solidFill>
                <a:latin typeface="Consolas" panose="020B0609020204030204" pitchFamily="49" charset="0"/>
              </a:rPr>
              <a:t> </a:t>
            </a:r>
            <a:r>
              <a:rPr lang="en-US" altLang="en-US" sz="1600" dirty="0">
                <a:solidFill>
                  <a:srgbClr val="0066FF"/>
                </a:solidFill>
                <a:latin typeface="Consolas" panose="020B0609020204030204" pitchFamily="49" charset="0"/>
              </a:rPr>
              <a:t>is</a:t>
            </a:r>
          </a:p>
          <a:p>
            <a:r>
              <a:rPr lang="en-US" altLang="en-US" sz="1600" b="0" dirty="0">
                <a:solidFill>
                  <a:srgbClr val="0066FF"/>
                </a:solidFill>
                <a:latin typeface="Consolas" panose="020B0609020204030204" pitchFamily="49" charset="0"/>
              </a:rPr>
              <a:t>   </a:t>
            </a:r>
            <a:r>
              <a:rPr lang="en-US" altLang="en-US" sz="1600" dirty="0">
                <a:solidFill>
                  <a:srgbClr val="0066FF"/>
                </a:solidFill>
                <a:latin typeface="Consolas" panose="020B0609020204030204" pitchFamily="49" charset="0"/>
              </a:rPr>
              <a:t>use</a:t>
            </a:r>
            <a:r>
              <a:rPr lang="en-US" altLang="en-US" sz="1600" b="0" dirty="0">
                <a:solidFill>
                  <a:srgbClr val="0066FF"/>
                </a:solidFill>
                <a:latin typeface="Consolas" panose="020B0609020204030204" pitchFamily="49" charset="0"/>
              </a:rPr>
              <a:t> </a:t>
            </a:r>
            <a:r>
              <a:rPr lang="en-US" altLang="en-US" sz="1600" b="0" dirty="0" err="1">
                <a:solidFill>
                  <a:srgbClr val="0066FF"/>
                </a:solidFill>
                <a:latin typeface="Consolas" panose="020B0609020204030204" pitchFamily="49" charset="0"/>
              </a:rPr>
              <a:t>Vector_Pkg</a:t>
            </a:r>
            <a:r>
              <a:rPr lang="en-US" altLang="en-US" sz="1600" b="0" dirty="0">
                <a:solidFill>
                  <a:srgbClr val="0066FF"/>
                </a:solidFill>
                <a:latin typeface="Consolas" panose="020B0609020204030204" pitchFamily="49" charset="0"/>
              </a:rPr>
              <a:t>;</a:t>
            </a:r>
          </a:p>
          <a:p>
            <a:r>
              <a:rPr lang="en-US" altLang="en-US" sz="1600" b="0" dirty="0">
                <a:solidFill>
                  <a:srgbClr val="0066FF"/>
                </a:solidFill>
                <a:latin typeface="Consolas" panose="020B0609020204030204" pitchFamily="49" charset="0"/>
              </a:rPr>
              <a:t>   V1, V2, V3 : Vector;</a:t>
            </a:r>
          </a:p>
          <a:p>
            <a:r>
              <a:rPr lang="en-US" altLang="en-US" sz="1600" dirty="0">
                <a:solidFill>
                  <a:srgbClr val="0066FF"/>
                </a:solidFill>
                <a:latin typeface="Consolas" panose="020B0609020204030204" pitchFamily="49" charset="0"/>
              </a:rPr>
              <a:t>begin</a:t>
            </a:r>
          </a:p>
          <a:p>
            <a:r>
              <a:rPr lang="en-US" altLang="en-US" sz="1600" b="0" dirty="0">
                <a:solidFill>
                  <a:srgbClr val="0066FF"/>
                </a:solidFill>
                <a:latin typeface="Consolas" panose="020B0609020204030204" pitchFamily="49" charset="0"/>
              </a:rPr>
              <a:t>   …</a:t>
            </a:r>
          </a:p>
          <a:p>
            <a:r>
              <a:rPr lang="en-US" altLang="en-US" sz="1600" b="0" dirty="0">
                <a:solidFill>
                  <a:srgbClr val="0066FF"/>
                </a:solidFill>
                <a:latin typeface="Consolas" panose="020B0609020204030204" pitchFamily="49" charset="0"/>
              </a:rPr>
              <a:t>   V3 := V1 + V2;</a:t>
            </a:r>
          </a:p>
          <a:p>
            <a:r>
              <a:rPr lang="en-US" altLang="en-US" sz="1600" b="0" dirty="0">
                <a:solidFill>
                  <a:srgbClr val="0066FF"/>
                </a:solidFill>
                <a:latin typeface="Consolas" panose="020B0609020204030204" pitchFamily="49" charset="0"/>
              </a:rPr>
              <a:t>   …</a:t>
            </a:r>
          </a:p>
          <a:p>
            <a:r>
              <a:rPr lang="en-US" altLang="en-US" sz="1600" b="0" dirty="0">
                <a:solidFill>
                  <a:srgbClr val="0066FF"/>
                </a:solidFill>
                <a:latin typeface="Consolas" panose="020B0609020204030204" pitchFamily="49" charset="0"/>
              </a:rPr>
              <a:t>   V3 := V1 – V2;</a:t>
            </a:r>
          </a:p>
          <a:p>
            <a:r>
              <a:rPr lang="en-US" altLang="en-US" sz="1600" b="0" dirty="0">
                <a:solidFill>
                  <a:srgbClr val="0066FF"/>
                </a:solidFill>
                <a:latin typeface="Consolas" panose="020B0609020204030204" pitchFamily="49" charset="0"/>
              </a:rPr>
              <a:t>   …</a:t>
            </a:r>
          </a:p>
          <a:p>
            <a:r>
              <a:rPr lang="en-US" altLang="en-US" sz="1600" b="0" dirty="0">
                <a:solidFill>
                  <a:srgbClr val="0066FF"/>
                </a:solidFill>
                <a:latin typeface="Consolas" panose="020B0609020204030204" pitchFamily="49" charset="0"/>
              </a:rPr>
              <a:t>   Display(V3);</a:t>
            </a:r>
          </a:p>
          <a:p>
            <a:r>
              <a:rPr lang="en-US" altLang="en-US" sz="1600" b="0" dirty="0">
                <a:solidFill>
                  <a:srgbClr val="0066FF"/>
                </a:solidFill>
                <a:latin typeface="Consolas" panose="020B0609020204030204" pitchFamily="49" charset="0"/>
              </a:rPr>
              <a:t>   … </a:t>
            </a:r>
          </a:p>
          <a:p>
            <a:r>
              <a:rPr lang="en-US" altLang="en-US" sz="1600" dirty="0">
                <a:solidFill>
                  <a:srgbClr val="0066FF"/>
                </a:solidFill>
                <a:latin typeface="Consolas" panose="020B0609020204030204" pitchFamily="49" charset="0"/>
              </a:rPr>
              <a:t>end</a:t>
            </a:r>
            <a:r>
              <a:rPr lang="en-US" altLang="en-US" sz="1600" b="0" dirty="0">
                <a:solidFill>
                  <a:srgbClr val="0066FF"/>
                </a:solidFill>
                <a:latin typeface="Consolas" panose="020B0609020204030204" pitchFamily="49" charset="0"/>
              </a:rPr>
              <a:t> </a:t>
            </a:r>
            <a:r>
              <a:rPr lang="en-US" altLang="en-US" sz="1600" b="0" dirty="0" err="1">
                <a:solidFill>
                  <a:srgbClr val="0066FF"/>
                </a:solidFill>
                <a:latin typeface="Consolas" panose="020B0609020204030204" pitchFamily="49" charset="0"/>
              </a:rPr>
              <a:t>My_App</a:t>
            </a:r>
            <a:r>
              <a:rPr lang="en-US" altLang="en-US" sz="1600" b="0" dirty="0">
                <a:solidFill>
                  <a:srgbClr val="0066FF"/>
                </a:solidFill>
                <a:latin typeface="Consolas" panose="020B0609020204030204" pitchFamily="49" charset="0"/>
              </a:rPr>
              <a:t>;</a:t>
            </a:r>
          </a:p>
        </p:txBody>
      </p:sp>
      <p:sp>
        <p:nvSpPr>
          <p:cNvPr id="7" name="AutoShape 6">
            <a:extLst>
              <a:ext uri="{FF2B5EF4-FFF2-40B4-BE49-F238E27FC236}">
                <a16:creationId xmlns:a16="http://schemas.microsoft.com/office/drawing/2014/main" id="{A2A56434-55F9-4CC9-944D-E206F48B6F62}"/>
              </a:ext>
            </a:extLst>
          </p:cNvPr>
          <p:cNvSpPr>
            <a:spLocks noChangeArrowheads="1"/>
          </p:cNvSpPr>
          <p:nvPr/>
        </p:nvSpPr>
        <p:spPr bwMode="auto">
          <a:xfrm>
            <a:off x="4940300" y="4533900"/>
            <a:ext cx="3517900" cy="1943100"/>
          </a:xfrm>
          <a:prstGeom prst="irregularSeal1">
            <a:avLst/>
          </a:prstGeom>
          <a:solidFill>
            <a:schemeClr val="bg1"/>
          </a:solidFill>
          <a:ln w="9525" algn="ctr">
            <a:solidFill>
              <a:schemeClr val="tx1"/>
            </a:solidFill>
            <a:miter lim="800000"/>
            <a:headEnd/>
            <a:tailEnd/>
          </a:ln>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pPr algn="ctr"/>
            <a:r>
              <a:rPr lang="en-US" altLang="en-US" sz="1600" b="0" dirty="0">
                <a:latin typeface="Arial" panose="020B0604020202020204" pitchFamily="34" charset="0"/>
              </a:rPr>
              <a:t>Use clauses may be</a:t>
            </a:r>
          </a:p>
          <a:p>
            <a:pPr algn="ctr"/>
            <a:r>
              <a:rPr lang="en-US" altLang="en-US" sz="1600" b="0" dirty="0">
                <a:latin typeface="Arial" panose="020B0604020202020204" pitchFamily="34" charset="0"/>
              </a:rPr>
              <a:t>prohibited by project</a:t>
            </a:r>
          </a:p>
          <a:p>
            <a:pPr algn="ctr"/>
            <a:r>
              <a:rPr lang="en-US" altLang="en-US" sz="1600" b="0" dirty="0">
                <a:latin typeface="Arial" panose="020B0604020202020204" pitchFamily="34" charset="0"/>
              </a:rPr>
              <a:t>style guidelines</a:t>
            </a:r>
          </a:p>
        </p:txBody>
      </p:sp>
      <p:pic>
        <p:nvPicPr>
          <p:cNvPr id="8" name="Content Placeholder 5">
            <a:extLst>
              <a:ext uri="{FF2B5EF4-FFF2-40B4-BE49-F238E27FC236}">
                <a16:creationId xmlns:a16="http://schemas.microsoft.com/office/drawing/2014/main" id="{8D23D136-F98C-44B5-BE5B-A137675C555F}"/>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70837" y="76200"/>
            <a:ext cx="1096963" cy="1096963"/>
          </a:xfrm>
          <a:prstGeom prst="rect">
            <a:avLst/>
          </a:prstGeom>
        </p:spPr>
      </p:pic>
    </p:spTree>
    <p:extLst>
      <p:ext uri="{BB962C8B-B14F-4D97-AF65-F5344CB8AC3E}">
        <p14:creationId xmlns:p14="http://schemas.microsoft.com/office/powerpoint/2010/main" val="26112254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30BD6-92AF-4B5B-8DF3-E446A2A97BA0}"/>
              </a:ext>
            </a:extLst>
          </p:cNvPr>
          <p:cNvSpPr>
            <a:spLocks noGrp="1"/>
          </p:cNvSpPr>
          <p:nvPr>
            <p:ph type="title"/>
          </p:nvPr>
        </p:nvSpPr>
        <p:spPr/>
        <p:txBody>
          <a:bodyPr>
            <a:normAutofit/>
          </a:bodyPr>
          <a:lstStyle/>
          <a:p>
            <a:r>
              <a:rPr lang="en-US" sz="2600" dirty="0"/>
              <a:t>Operator Visibility: “Renaming” Declarations</a:t>
            </a:r>
          </a:p>
        </p:txBody>
      </p:sp>
      <p:sp>
        <p:nvSpPr>
          <p:cNvPr id="3" name="Content Placeholder 2">
            <a:extLst>
              <a:ext uri="{FF2B5EF4-FFF2-40B4-BE49-F238E27FC236}">
                <a16:creationId xmlns:a16="http://schemas.microsoft.com/office/drawing/2014/main" id="{342AC32A-6D61-4994-9EA9-F2FD1356FB34}"/>
              </a:ext>
            </a:extLst>
          </p:cNvPr>
          <p:cNvSpPr>
            <a:spLocks noGrp="1"/>
          </p:cNvSpPr>
          <p:nvPr>
            <p:ph idx="1"/>
          </p:nvPr>
        </p:nvSpPr>
        <p:spPr/>
        <p:txBody>
          <a:bodyPr/>
          <a:lstStyle/>
          <a:p>
            <a:pPr eaLnBrk="1" hangingPunct="1"/>
            <a:r>
              <a:rPr lang="en-US" altLang="en-US" dirty="0"/>
              <a:t>Package with overloaded operator symbols</a:t>
            </a:r>
          </a:p>
          <a:p>
            <a:pPr marL="0" indent="0" eaLnBrk="1" hangingPunct="1"/>
            <a:endParaRPr lang="en-US" altLang="en-US" dirty="0"/>
          </a:p>
          <a:p>
            <a:pPr marL="0" indent="0" eaLnBrk="1" hangingPunct="1"/>
            <a:endParaRPr lang="en-US" altLang="en-US" dirty="0"/>
          </a:p>
          <a:p>
            <a:pPr marL="0" indent="0" eaLnBrk="1" hangingPunct="1"/>
            <a:endParaRPr lang="en-US" altLang="en-US" dirty="0"/>
          </a:p>
          <a:p>
            <a:pPr eaLnBrk="1" hangingPunct="1"/>
            <a:endParaRPr lang="en-US" altLang="en-US" dirty="0"/>
          </a:p>
          <a:p>
            <a:pPr eaLnBrk="1" hangingPunct="1"/>
            <a:r>
              <a:rPr lang="en-US" altLang="en-US" dirty="0"/>
              <a:t>Renaming declarations for operator symbols</a:t>
            </a:r>
          </a:p>
          <a:p>
            <a:endParaRPr lang="en-US" dirty="0"/>
          </a:p>
        </p:txBody>
      </p:sp>
      <p:sp>
        <p:nvSpPr>
          <p:cNvPr id="4" name="Slide Number Placeholder 3">
            <a:extLst>
              <a:ext uri="{FF2B5EF4-FFF2-40B4-BE49-F238E27FC236}">
                <a16:creationId xmlns:a16="http://schemas.microsoft.com/office/drawing/2014/main" id="{0445B8E0-D408-42DE-B18E-2EAD2A457680}"/>
              </a:ext>
            </a:extLst>
          </p:cNvPr>
          <p:cNvSpPr>
            <a:spLocks noGrp="1"/>
          </p:cNvSpPr>
          <p:nvPr>
            <p:ph type="sldNum" sz="quarter" idx="12"/>
          </p:nvPr>
        </p:nvSpPr>
        <p:spPr/>
        <p:txBody>
          <a:bodyPr/>
          <a:lstStyle/>
          <a:p>
            <a:pPr>
              <a:defRPr/>
            </a:pPr>
            <a:fld id="{0E2ECCEA-E2CD-49A1-A9F1-1E7E4CC53232}" type="slidenum">
              <a:rPr lang="en-US" smtClean="0"/>
              <a:pPr>
                <a:defRPr/>
              </a:pPr>
              <a:t>47</a:t>
            </a:fld>
            <a:endParaRPr lang="en-US"/>
          </a:p>
        </p:txBody>
      </p:sp>
      <p:sp>
        <p:nvSpPr>
          <p:cNvPr id="5" name="Text Box 4">
            <a:extLst>
              <a:ext uri="{FF2B5EF4-FFF2-40B4-BE49-F238E27FC236}">
                <a16:creationId xmlns:a16="http://schemas.microsoft.com/office/drawing/2014/main" id="{22A974F2-80C5-472F-9BD0-AFE3D673CBB3}"/>
              </a:ext>
            </a:extLst>
          </p:cNvPr>
          <p:cNvSpPr txBox="1">
            <a:spLocks noChangeArrowheads="1"/>
          </p:cNvSpPr>
          <p:nvPr/>
        </p:nvSpPr>
        <p:spPr bwMode="auto">
          <a:xfrm>
            <a:off x="2106613" y="1599962"/>
            <a:ext cx="4657044" cy="1600438"/>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solidFill>
                  <a:srgbClr val="0066FF"/>
                </a:solidFill>
                <a:latin typeface="Consolas" panose="020B0609020204030204" pitchFamily="49" charset="0"/>
              </a:rPr>
              <a:t>package</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Vector_Pkg</a:t>
            </a:r>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is</a:t>
            </a: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type</a:t>
            </a:r>
            <a:r>
              <a:rPr lang="en-US" altLang="en-US" sz="1400" b="0" dirty="0">
                <a:solidFill>
                  <a:srgbClr val="0066FF"/>
                </a:solidFill>
                <a:latin typeface="Consolas" panose="020B0609020204030204" pitchFamily="49" charset="0"/>
              </a:rPr>
              <a:t> Vector </a:t>
            </a:r>
            <a:r>
              <a:rPr lang="en-US" altLang="en-US" sz="1400" dirty="0">
                <a:solidFill>
                  <a:srgbClr val="0066FF"/>
                </a:solidFill>
                <a:latin typeface="Consolas" panose="020B0609020204030204" pitchFamily="49" charset="0"/>
              </a:rPr>
              <a:t>is array </a:t>
            </a:r>
            <a:r>
              <a:rPr lang="en-US" altLang="en-US" sz="1400" b="0" dirty="0">
                <a:solidFill>
                  <a:srgbClr val="0066FF"/>
                </a:solidFill>
                <a:latin typeface="Consolas" panose="020B0609020204030204" pitchFamily="49" charset="0"/>
              </a:rPr>
              <a:t>(1..3) </a:t>
            </a:r>
            <a:r>
              <a:rPr lang="en-US" altLang="en-US" sz="1400" dirty="0">
                <a:solidFill>
                  <a:srgbClr val="0066FF"/>
                </a:solidFill>
                <a:latin typeface="Consolas" panose="020B0609020204030204" pitchFamily="49" charset="0"/>
              </a:rPr>
              <a:t>of</a:t>
            </a:r>
            <a:r>
              <a:rPr lang="en-US" altLang="en-US" sz="1400" b="0" dirty="0">
                <a:solidFill>
                  <a:srgbClr val="0066FF"/>
                </a:solidFill>
                <a:latin typeface="Consolas" panose="020B0609020204030204" pitchFamily="49" charset="0"/>
              </a:rPr>
              <a:t> Float;</a:t>
            </a: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function</a:t>
            </a:r>
            <a:r>
              <a:rPr lang="en-US" altLang="en-US" sz="1400" b="0" dirty="0">
                <a:solidFill>
                  <a:srgbClr val="0066FF"/>
                </a:solidFill>
                <a:latin typeface="Consolas" panose="020B0609020204030204" pitchFamily="49" charset="0"/>
              </a:rPr>
              <a:t> "+"(L, R : Vector) </a:t>
            </a:r>
            <a:r>
              <a:rPr lang="en-US" altLang="en-US" sz="1400" dirty="0">
                <a:solidFill>
                  <a:srgbClr val="0066FF"/>
                </a:solidFill>
                <a:latin typeface="Consolas" panose="020B0609020204030204" pitchFamily="49" charset="0"/>
              </a:rPr>
              <a:t>return</a:t>
            </a:r>
            <a:r>
              <a:rPr lang="en-US" altLang="en-US" sz="1400" b="0" dirty="0">
                <a:solidFill>
                  <a:srgbClr val="0066FF"/>
                </a:solidFill>
                <a:latin typeface="Consolas" panose="020B0609020204030204" pitchFamily="49" charset="0"/>
              </a:rPr>
              <a:t> Vector;</a:t>
            </a: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function</a:t>
            </a:r>
            <a:r>
              <a:rPr lang="en-US" altLang="en-US" sz="1400" b="0" dirty="0">
                <a:solidFill>
                  <a:srgbClr val="0066FF"/>
                </a:solidFill>
                <a:latin typeface="Consolas" panose="020B0609020204030204" pitchFamily="49" charset="0"/>
              </a:rPr>
              <a:t> "-"(L, R : Vector) </a:t>
            </a:r>
            <a:r>
              <a:rPr lang="en-US" altLang="en-US" sz="1400" dirty="0">
                <a:solidFill>
                  <a:srgbClr val="0066FF"/>
                </a:solidFill>
                <a:latin typeface="Consolas" panose="020B0609020204030204" pitchFamily="49" charset="0"/>
              </a:rPr>
              <a:t>return</a:t>
            </a:r>
            <a:r>
              <a:rPr lang="en-US" altLang="en-US" sz="1400" b="0" dirty="0">
                <a:solidFill>
                  <a:srgbClr val="0066FF"/>
                </a:solidFill>
                <a:latin typeface="Consolas" panose="020B0609020204030204" pitchFamily="49" charset="0"/>
              </a:rPr>
              <a:t> Vector;</a:t>
            </a: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procedure</a:t>
            </a:r>
            <a:r>
              <a:rPr lang="en-US" altLang="en-US" sz="1400" b="0" dirty="0">
                <a:solidFill>
                  <a:srgbClr val="0066FF"/>
                </a:solidFill>
                <a:latin typeface="Consolas" panose="020B0609020204030204" pitchFamily="49" charset="0"/>
              </a:rPr>
              <a:t> Display( V : Vector );</a:t>
            </a:r>
          </a:p>
          <a:p>
            <a:r>
              <a:rPr lang="en-US" altLang="en-US" sz="1400" b="0" dirty="0">
                <a:solidFill>
                  <a:srgbClr val="0066FF"/>
                </a:solidFill>
                <a:latin typeface="Consolas" panose="020B0609020204030204" pitchFamily="49" charset="0"/>
              </a:rPr>
              <a:t>   …</a:t>
            </a:r>
          </a:p>
          <a:p>
            <a:r>
              <a:rPr lang="en-US" altLang="en-US" sz="1400" dirty="0">
                <a:solidFill>
                  <a:srgbClr val="0066FF"/>
                </a:solidFill>
                <a:latin typeface="Consolas" panose="020B0609020204030204" pitchFamily="49" charset="0"/>
              </a:rPr>
              <a:t>end</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Vector_Pkg</a:t>
            </a:r>
            <a:r>
              <a:rPr lang="en-US" altLang="en-US" sz="1400" b="0" dirty="0">
                <a:solidFill>
                  <a:srgbClr val="0066FF"/>
                </a:solidFill>
                <a:latin typeface="Consolas" panose="020B0609020204030204" pitchFamily="49" charset="0"/>
              </a:rPr>
              <a:t>;</a:t>
            </a:r>
          </a:p>
        </p:txBody>
      </p:sp>
      <p:sp>
        <p:nvSpPr>
          <p:cNvPr id="6" name="Text Box 5">
            <a:extLst>
              <a:ext uri="{FF2B5EF4-FFF2-40B4-BE49-F238E27FC236}">
                <a16:creationId xmlns:a16="http://schemas.microsoft.com/office/drawing/2014/main" id="{F4A5EF52-C9E7-4EAC-9750-4DAC8F10388A}"/>
              </a:ext>
            </a:extLst>
          </p:cNvPr>
          <p:cNvSpPr txBox="1">
            <a:spLocks noChangeArrowheads="1"/>
          </p:cNvSpPr>
          <p:nvPr/>
        </p:nvSpPr>
        <p:spPr bwMode="auto">
          <a:xfrm>
            <a:off x="1390010" y="3812500"/>
            <a:ext cx="6763390" cy="2893100"/>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Vector_Pkg</a:t>
            </a:r>
            <a:r>
              <a:rPr lang="en-US" altLang="en-US" sz="1300" b="0" dirty="0">
                <a:solidFill>
                  <a:srgbClr val="0066FF"/>
                </a:solidFill>
                <a:latin typeface="Consolas" panose="020B0609020204030204" pitchFamily="49" charset="0"/>
              </a:rPr>
              <a:t>;</a:t>
            </a:r>
          </a:p>
          <a:p>
            <a:r>
              <a:rPr lang="en-US" altLang="en-US" sz="1300" dirty="0">
                <a:solidFill>
                  <a:srgbClr val="0066FF"/>
                </a:solidFill>
                <a:latin typeface="Consolas" panose="020B0609020204030204" pitchFamily="49" charset="0"/>
              </a:rPr>
              <a:t>procedure</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My_App</a:t>
            </a:r>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is</a:t>
            </a:r>
          </a:p>
          <a:p>
            <a:r>
              <a:rPr lang="en-US" altLang="en-US" sz="1300" b="0" dirty="0">
                <a:solidFill>
                  <a:srgbClr val="C00000"/>
                </a:solidFill>
                <a:latin typeface="Consolas" panose="020B0609020204030204" pitchFamily="49" charset="0"/>
              </a:rPr>
              <a:t>   </a:t>
            </a:r>
            <a:r>
              <a:rPr lang="en-US" altLang="en-US" sz="1300" dirty="0">
                <a:solidFill>
                  <a:srgbClr val="C00000"/>
                </a:solidFill>
                <a:latin typeface="Consolas" panose="020B0609020204030204" pitchFamily="49" charset="0"/>
              </a:rPr>
              <a:t>function</a:t>
            </a:r>
            <a:r>
              <a:rPr lang="en-US" altLang="en-US" sz="1300" b="0" dirty="0">
                <a:solidFill>
                  <a:srgbClr val="C00000"/>
                </a:solidFill>
                <a:latin typeface="Consolas" panose="020B0609020204030204" pitchFamily="49" charset="0"/>
              </a:rPr>
              <a:t> "+"(L, R : Vector) </a:t>
            </a:r>
            <a:r>
              <a:rPr lang="en-US" altLang="en-US" sz="1300" dirty="0">
                <a:solidFill>
                  <a:srgbClr val="C00000"/>
                </a:solidFill>
                <a:latin typeface="Consolas" panose="020B0609020204030204" pitchFamily="49" charset="0"/>
              </a:rPr>
              <a:t>return</a:t>
            </a:r>
            <a:r>
              <a:rPr lang="en-US" altLang="en-US" sz="1300" b="0" dirty="0">
                <a:solidFill>
                  <a:srgbClr val="C00000"/>
                </a:solidFill>
                <a:latin typeface="Consolas" panose="020B0609020204030204" pitchFamily="49" charset="0"/>
              </a:rPr>
              <a:t> Vector </a:t>
            </a:r>
            <a:r>
              <a:rPr lang="en-US" altLang="en-US" sz="1300" dirty="0">
                <a:solidFill>
                  <a:srgbClr val="C00000"/>
                </a:solidFill>
                <a:latin typeface="Consolas" panose="020B0609020204030204" pitchFamily="49" charset="0"/>
              </a:rPr>
              <a:t>renames</a:t>
            </a:r>
            <a:r>
              <a:rPr lang="en-US" altLang="en-US" sz="1300" b="0" dirty="0">
                <a:solidFill>
                  <a:srgbClr val="C00000"/>
                </a:solidFill>
                <a:latin typeface="Consolas" panose="020B0609020204030204" pitchFamily="49" charset="0"/>
              </a:rPr>
              <a:t> </a:t>
            </a:r>
            <a:r>
              <a:rPr lang="en-US" altLang="en-US" sz="1300" b="0" dirty="0" err="1">
                <a:solidFill>
                  <a:srgbClr val="C00000"/>
                </a:solidFill>
                <a:latin typeface="Consolas" panose="020B0609020204030204" pitchFamily="49" charset="0"/>
              </a:rPr>
              <a:t>Vector_Pkg</a:t>
            </a:r>
            <a:r>
              <a:rPr lang="en-US" altLang="en-US" sz="1300" b="0" dirty="0">
                <a:solidFill>
                  <a:srgbClr val="C00000"/>
                </a:solidFill>
                <a:latin typeface="Consolas" panose="020B0609020204030204" pitchFamily="49" charset="0"/>
              </a:rPr>
              <a:t>."+";</a:t>
            </a:r>
          </a:p>
          <a:p>
            <a:r>
              <a:rPr lang="en-US" altLang="en-US" sz="1300" b="0" dirty="0">
                <a:solidFill>
                  <a:srgbClr val="C00000"/>
                </a:solidFill>
                <a:latin typeface="Consolas" panose="020B0609020204030204" pitchFamily="49" charset="0"/>
              </a:rPr>
              <a:t>   </a:t>
            </a:r>
            <a:r>
              <a:rPr lang="en-US" altLang="en-US" sz="1300" dirty="0">
                <a:solidFill>
                  <a:srgbClr val="C00000"/>
                </a:solidFill>
                <a:latin typeface="Consolas" panose="020B0609020204030204" pitchFamily="49" charset="0"/>
              </a:rPr>
              <a:t>function</a:t>
            </a:r>
            <a:r>
              <a:rPr lang="en-US" altLang="en-US" sz="1300" b="0" dirty="0">
                <a:solidFill>
                  <a:srgbClr val="C00000"/>
                </a:solidFill>
                <a:latin typeface="Consolas" panose="020B0609020204030204" pitchFamily="49" charset="0"/>
              </a:rPr>
              <a:t> "-"(L, R : Vector) </a:t>
            </a:r>
            <a:r>
              <a:rPr lang="en-US" altLang="en-US" sz="1300" dirty="0">
                <a:solidFill>
                  <a:srgbClr val="C00000"/>
                </a:solidFill>
                <a:latin typeface="Consolas" panose="020B0609020204030204" pitchFamily="49" charset="0"/>
              </a:rPr>
              <a:t>return</a:t>
            </a:r>
            <a:r>
              <a:rPr lang="en-US" altLang="en-US" sz="1300" b="0" dirty="0">
                <a:solidFill>
                  <a:srgbClr val="C00000"/>
                </a:solidFill>
                <a:latin typeface="Consolas" panose="020B0609020204030204" pitchFamily="49" charset="0"/>
              </a:rPr>
              <a:t> Vector </a:t>
            </a:r>
            <a:r>
              <a:rPr lang="en-US" altLang="en-US" sz="1300" dirty="0">
                <a:solidFill>
                  <a:srgbClr val="C00000"/>
                </a:solidFill>
                <a:latin typeface="Consolas" panose="020B0609020204030204" pitchFamily="49" charset="0"/>
              </a:rPr>
              <a:t>renames</a:t>
            </a:r>
            <a:r>
              <a:rPr lang="en-US" altLang="en-US" sz="1300" b="0" dirty="0">
                <a:solidFill>
                  <a:srgbClr val="C00000"/>
                </a:solidFill>
                <a:latin typeface="Consolas" panose="020B0609020204030204" pitchFamily="49" charset="0"/>
              </a:rPr>
              <a:t> </a:t>
            </a:r>
            <a:r>
              <a:rPr lang="en-US" altLang="en-US" sz="1300" b="0" dirty="0" err="1">
                <a:solidFill>
                  <a:srgbClr val="C00000"/>
                </a:solidFill>
                <a:latin typeface="Consolas" panose="020B0609020204030204" pitchFamily="49" charset="0"/>
              </a:rPr>
              <a:t>Vector_Pkg</a:t>
            </a:r>
            <a:r>
              <a:rPr lang="en-US" altLang="en-US" sz="1300" b="0" dirty="0">
                <a:solidFill>
                  <a:srgbClr val="C00000"/>
                </a:solidFill>
                <a:latin typeface="Consolas" panose="020B0609020204030204" pitchFamily="49" charset="0"/>
              </a:rPr>
              <a:t>."-";    </a:t>
            </a:r>
          </a:p>
          <a:p>
            <a:r>
              <a:rPr lang="en-US" altLang="en-US" sz="1300" b="0" dirty="0">
                <a:solidFill>
                  <a:srgbClr val="0066FF"/>
                </a:solidFill>
                <a:latin typeface="Consolas" panose="020B0609020204030204" pitchFamily="49" charset="0"/>
              </a:rPr>
              <a:t>   V1, V2, V3 : </a:t>
            </a:r>
            <a:r>
              <a:rPr lang="en-US" altLang="en-US" sz="1300" b="0" dirty="0" err="1">
                <a:solidFill>
                  <a:srgbClr val="0066FF"/>
                </a:solidFill>
                <a:latin typeface="Consolas" panose="020B0609020204030204" pitchFamily="49" charset="0"/>
              </a:rPr>
              <a:t>Vector_Pkg.Vector</a:t>
            </a:r>
            <a:r>
              <a:rPr lang="en-US" altLang="en-US" sz="1300" b="0" dirty="0">
                <a:solidFill>
                  <a:srgbClr val="0066FF"/>
                </a:solidFill>
                <a:latin typeface="Consolas" panose="020B0609020204030204" pitchFamily="49" charset="0"/>
              </a:rPr>
              <a:t>;</a:t>
            </a:r>
          </a:p>
          <a:p>
            <a:r>
              <a:rPr lang="en-US" altLang="en-US" sz="1300" dirty="0">
                <a:solidFill>
                  <a:srgbClr val="0066FF"/>
                </a:solidFill>
                <a:latin typeface="Consolas" panose="020B0609020204030204" pitchFamily="49" charset="0"/>
              </a:rPr>
              <a:t>begin</a:t>
            </a:r>
          </a:p>
          <a:p>
            <a:r>
              <a:rPr lang="en-US" altLang="en-US" sz="1300" b="0" dirty="0">
                <a:solidFill>
                  <a:srgbClr val="0066FF"/>
                </a:solidFill>
                <a:latin typeface="Consolas" panose="020B0609020204030204" pitchFamily="49" charset="0"/>
              </a:rPr>
              <a:t>   …</a:t>
            </a:r>
          </a:p>
          <a:p>
            <a:r>
              <a:rPr lang="en-US" altLang="en-US" sz="1300" b="0" dirty="0">
                <a:solidFill>
                  <a:srgbClr val="0066FF"/>
                </a:solidFill>
                <a:latin typeface="Consolas" panose="020B0609020204030204" pitchFamily="49" charset="0"/>
              </a:rPr>
              <a:t>   V3 := V1 + V2;</a:t>
            </a:r>
          </a:p>
          <a:p>
            <a:r>
              <a:rPr lang="en-US" altLang="en-US" sz="1300" b="0" dirty="0">
                <a:solidFill>
                  <a:srgbClr val="0066FF"/>
                </a:solidFill>
                <a:latin typeface="Consolas" panose="020B0609020204030204" pitchFamily="49" charset="0"/>
              </a:rPr>
              <a:t>   …</a:t>
            </a:r>
          </a:p>
          <a:p>
            <a:r>
              <a:rPr lang="en-US" altLang="en-US" sz="1300" b="0" dirty="0">
                <a:solidFill>
                  <a:srgbClr val="0066FF"/>
                </a:solidFill>
                <a:latin typeface="Consolas" panose="020B0609020204030204" pitchFamily="49" charset="0"/>
              </a:rPr>
              <a:t>   V3 := V1 – V2;</a:t>
            </a:r>
          </a:p>
          <a:p>
            <a:r>
              <a:rPr lang="en-US" altLang="en-US" sz="1300" b="0" dirty="0">
                <a:solidFill>
                  <a:srgbClr val="0066FF"/>
                </a:solidFill>
                <a:latin typeface="Consolas" panose="020B0609020204030204" pitchFamily="49" charset="0"/>
              </a:rPr>
              <a:t>   …</a:t>
            </a:r>
          </a:p>
          <a:p>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Vector_Pkg.Display</a:t>
            </a:r>
            <a:r>
              <a:rPr lang="en-US" altLang="en-US" sz="1300" b="0" dirty="0">
                <a:solidFill>
                  <a:srgbClr val="0066FF"/>
                </a:solidFill>
                <a:latin typeface="Consolas" panose="020B0609020204030204" pitchFamily="49" charset="0"/>
              </a:rPr>
              <a:t>(V3);</a:t>
            </a:r>
          </a:p>
          <a:p>
            <a:r>
              <a:rPr lang="en-US" altLang="en-US" sz="1300" b="0" dirty="0">
                <a:solidFill>
                  <a:srgbClr val="0066FF"/>
                </a:solidFill>
                <a:latin typeface="Consolas" panose="020B0609020204030204" pitchFamily="49" charset="0"/>
              </a:rPr>
              <a:t>   … </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a:t>
            </a:r>
            <a:r>
              <a:rPr lang="en-US" altLang="en-US" sz="1300" b="0" dirty="0" err="1">
                <a:solidFill>
                  <a:srgbClr val="0066FF"/>
                </a:solidFill>
                <a:latin typeface="Consolas" panose="020B0609020204030204" pitchFamily="49" charset="0"/>
              </a:rPr>
              <a:t>My_App</a:t>
            </a:r>
            <a:r>
              <a:rPr lang="en-US" altLang="en-US" sz="1300" b="0" dirty="0">
                <a:solidFill>
                  <a:srgbClr val="0066FF"/>
                </a:solidFill>
                <a:latin typeface="Consolas" panose="020B0609020204030204" pitchFamily="49" charset="0"/>
              </a:rPr>
              <a:t>;</a:t>
            </a:r>
          </a:p>
        </p:txBody>
      </p:sp>
      <p:sp>
        <p:nvSpPr>
          <p:cNvPr id="7" name="AutoShape 6">
            <a:extLst>
              <a:ext uri="{FF2B5EF4-FFF2-40B4-BE49-F238E27FC236}">
                <a16:creationId xmlns:a16="http://schemas.microsoft.com/office/drawing/2014/main" id="{8380B2A5-40AA-4611-8092-61D499708C49}"/>
              </a:ext>
            </a:extLst>
          </p:cNvPr>
          <p:cNvSpPr>
            <a:spLocks noChangeArrowheads="1"/>
          </p:cNvSpPr>
          <p:nvPr/>
        </p:nvSpPr>
        <p:spPr bwMode="auto">
          <a:xfrm>
            <a:off x="5092700" y="4838700"/>
            <a:ext cx="3517900" cy="1943100"/>
          </a:xfrm>
          <a:prstGeom prst="irregularSeal1">
            <a:avLst/>
          </a:prstGeom>
          <a:solidFill>
            <a:schemeClr val="bg1"/>
          </a:solidFill>
          <a:ln w="9525" algn="ctr">
            <a:solidFill>
              <a:schemeClr val="tx1"/>
            </a:solidFill>
            <a:miter lim="800000"/>
            <a:headEnd/>
            <a:tailEnd/>
          </a:ln>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pPr algn="ctr"/>
            <a:r>
              <a:rPr lang="en-US" altLang="en-US" sz="1600" b="0" dirty="0">
                <a:latin typeface="Arial" panose="020B0604020202020204" pitchFamily="34" charset="0"/>
              </a:rPr>
              <a:t>Renaming declarations</a:t>
            </a:r>
          </a:p>
          <a:p>
            <a:pPr algn="ctr"/>
            <a:r>
              <a:rPr lang="en-US" altLang="en-US" sz="1600" b="0" dirty="0">
                <a:latin typeface="Arial" panose="020B0604020202020204" pitchFamily="34" charset="0"/>
              </a:rPr>
              <a:t>are tedious to write</a:t>
            </a:r>
          </a:p>
        </p:txBody>
      </p:sp>
      <p:pic>
        <p:nvPicPr>
          <p:cNvPr id="8" name="Content Placeholder 5">
            <a:extLst>
              <a:ext uri="{FF2B5EF4-FFF2-40B4-BE49-F238E27FC236}">
                <a16:creationId xmlns:a16="http://schemas.microsoft.com/office/drawing/2014/main" id="{0A29372F-6B2B-4D77-ADA3-73BE67AD5BDE}"/>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70837" y="76200"/>
            <a:ext cx="1096963" cy="1096963"/>
          </a:xfrm>
          <a:prstGeom prst="rect">
            <a:avLst/>
          </a:prstGeom>
        </p:spPr>
      </p:pic>
    </p:spTree>
    <p:extLst>
      <p:ext uri="{BB962C8B-B14F-4D97-AF65-F5344CB8AC3E}">
        <p14:creationId xmlns:p14="http://schemas.microsoft.com/office/powerpoint/2010/main" val="30897408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30BD6-92AF-4B5B-8DF3-E446A2A97BA0}"/>
              </a:ext>
            </a:extLst>
          </p:cNvPr>
          <p:cNvSpPr>
            <a:spLocks noGrp="1"/>
          </p:cNvSpPr>
          <p:nvPr>
            <p:ph type="title"/>
          </p:nvPr>
        </p:nvSpPr>
        <p:spPr/>
        <p:txBody>
          <a:bodyPr/>
          <a:lstStyle/>
          <a:p>
            <a:r>
              <a:rPr lang="en-US" dirty="0"/>
              <a:t>Operator Visibility: “use type” Clause</a:t>
            </a:r>
          </a:p>
        </p:txBody>
      </p:sp>
      <p:sp>
        <p:nvSpPr>
          <p:cNvPr id="3" name="Content Placeholder 2">
            <a:extLst>
              <a:ext uri="{FF2B5EF4-FFF2-40B4-BE49-F238E27FC236}">
                <a16:creationId xmlns:a16="http://schemas.microsoft.com/office/drawing/2014/main" id="{342AC32A-6D61-4994-9EA9-F2FD1356FB34}"/>
              </a:ext>
            </a:extLst>
          </p:cNvPr>
          <p:cNvSpPr>
            <a:spLocks noGrp="1"/>
          </p:cNvSpPr>
          <p:nvPr>
            <p:ph idx="1"/>
          </p:nvPr>
        </p:nvSpPr>
        <p:spPr/>
        <p:txBody>
          <a:bodyPr/>
          <a:lstStyle/>
          <a:p>
            <a:pPr eaLnBrk="1" hangingPunct="1"/>
            <a:r>
              <a:rPr lang="en-US" altLang="en-US" dirty="0"/>
              <a:t>Package with overloaded operator symbols</a:t>
            </a:r>
          </a:p>
          <a:p>
            <a:pPr marL="0" indent="0" eaLnBrk="1" hangingPunct="1"/>
            <a:endParaRPr lang="en-US" altLang="en-US" dirty="0"/>
          </a:p>
          <a:p>
            <a:pPr marL="0" indent="0" eaLnBrk="1" hangingPunct="1"/>
            <a:endParaRPr lang="en-US" altLang="en-US" dirty="0"/>
          </a:p>
          <a:p>
            <a:pPr marL="0" indent="0" eaLnBrk="1" hangingPunct="1"/>
            <a:endParaRPr lang="en-US" altLang="en-US" dirty="0"/>
          </a:p>
          <a:p>
            <a:pPr eaLnBrk="1" hangingPunct="1"/>
            <a:endParaRPr lang="en-US" altLang="en-US" dirty="0"/>
          </a:p>
          <a:p>
            <a:pPr eaLnBrk="1" hangingPunct="1"/>
            <a:r>
              <a:rPr lang="en-US" altLang="en-US" dirty="0"/>
              <a:t>Style with “use type”</a:t>
            </a:r>
          </a:p>
          <a:p>
            <a:endParaRPr lang="en-US" dirty="0"/>
          </a:p>
        </p:txBody>
      </p:sp>
      <p:sp>
        <p:nvSpPr>
          <p:cNvPr id="4" name="Slide Number Placeholder 3">
            <a:extLst>
              <a:ext uri="{FF2B5EF4-FFF2-40B4-BE49-F238E27FC236}">
                <a16:creationId xmlns:a16="http://schemas.microsoft.com/office/drawing/2014/main" id="{0445B8E0-D408-42DE-B18E-2EAD2A457680}"/>
              </a:ext>
            </a:extLst>
          </p:cNvPr>
          <p:cNvSpPr>
            <a:spLocks noGrp="1"/>
          </p:cNvSpPr>
          <p:nvPr>
            <p:ph type="sldNum" sz="quarter" idx="12"/>
          </p:nvPr>
        </p:nvSpPr>
        <p:spPr/>
        <p:txBody>
          <a:bodyPr/>
          <a:lstStyle/>
          <a:p>
            <a:pPr>
              <a:defRPr/>
            </a:pPr>
            <a:fld id="{0E2ECCEA-E2CD-49A1-A9F1-1E7E4CC53232}" type="slidenum">
              <a:rPr lang="en-US" smtClean="0"/>
              <a:pPr>
                <a:defRPr/>
              </a:pPr>
              <a:t>48</a:t>
            </a:fld>
            <a:endParaRPr lang="en-US"/>
          </a:p>
        </p:txBody>
      </p:sp>
      <p:sp>
        <p:nvSpPr>
          <p:cNvPr id="5" name="Text Box 4">
            <a:extLst>
              <a:ext uri="{FF2B5EF4-FFF2-40B4-BE49-F238E27FC236}">
                <a16:creationId xmlns:a16="http://schemas.microsoft.com/office/drawing/2014/main" id="{22A974F2-80C5-472F-9BD0-AFE3D673CBB3}"/>
              </a:ext>
            </a:extLst>
          </p:cNvPr>
          <p:cNvSpPr txBox="1">
            <a:spLocks noChangeArrowheads="1"/>
          </p:cNvSpPr>
          <p:nvPr/>
        </p:nvSpPr>
        <p:spPr bwMode="auto">
          <a:xfrm>
            <a:off x="2106613" y="1599962"/>
            <a:ext cx="4657044" cy="1600438"/>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solidFill>
                  <a:srgbClr val="0066FF"/>
                </a:solidFill>
                <a:latin typeface="Consolas" panose="020B0609020204030204" pitchFamily="49" charset="0"/>
              </a:rPr>
              <a:t>package</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Vector_Pkg</a:t>
            </a:r>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is</a:t>
            </a: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type</a:t>
            </a:r>
            <a:r>
              <a:rPr lang="en-US" altLang="en-US" sz="1400" b="0" dirty="0">
                <a:solidFill>
                  <a:srgbClr val="0066FF"/>
                </a:solidFill>
                <a:latin typeface="Consolas" panose="020B0609020204030204" pitchFamily="49" charset="0"/>
              </a:rPr>
              <a:t> Vector </a:t>
            </a:r>
            <a:r>
              <a:rPr lang="en-US" altLang="en-US" sz="1400" dirty="0">
                <a:solidFill>
                  <a:srgbClr val="0066FF"/>
                </a:solidFill>
                <a:latin typeface="Consolas" panose="020B0609020204030204" pitchFamily="49" charset="0"/>
              </a:rPr>
              <a:t>is array </a:t>
            </a:r>
            <a:r>
              <a:rPr lang="en-US" altLang="en-US" sz="1400" b="0" dirty="0">
                <a:solidFill>
                  <a:srgbClr val="0066FF"/>
                </a:solidFill>
                <a:latin typeface="Consolas" panose="020B0609020204030204" pitchFamily="49" charset="0"/>
              </a:rPr>
              <a:t>(1..3) </a:t>
            </a:r>
            <a:r>
              <a:rPr lang="en-US" altLang="en-US" sz="1400" dirty="0">
                <a:solidFill>
                  <a:srgbClr val="0066FF"/>
                </a:solidFill>
                <a:latin typeface="Consolas" panose="020B0609020204030204" pitchFamily="49" charset="0"/>
              </a:rPr>
              <a:t>of</a:t>
            </a:r>
            <a:r>
              <a:rPr lang="en-US" altLang="en-US" sz="1400" b="0" dirty="0">
                <a:solidFill>
                  <a:srgbClr val="0066FF"/>
                </a:solidFill>
                <a:latin typeface="Consolas" panose="020B0609020204030204" pitchFamily="49" charset="0"/>
              </a:rPr>
              <a:t> Float;</a:t>
            </a: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function</a:t>
            </a:r>
            <a:r>
              <a:rPr lang="en-US" altLang="en-US" sz="1400" b="0" dirty="0">
                <a:solidFill>
                  <a:srgbClr val="0066FF"/>
                </a:solidFill>
                <a:latin typeface="Consolas" panose="020B0609020204030204" pitchFamily="49" charset="0"/>
              </a:rPr>
              <a:t> "+"(L, R : Vector) </a:t>
            </a:r>
            <a:r>
              <a:rPr lang="en-US" altLang="en-US" sz="1400" dirty="0">
                <a:solidFill>
                  <a:srgbClr val="0066FF"/>
                </a:solidFill>
                <a:latin typeface="Consolas" panose="020B0609020204030204" pitchFamily="49" charset="0"/>
              </a:rPr>
              <a:t>return</a:t>
            </a:r>
            <a:r>
              <a:rPr lang="en-US" altLang="en-US" sz="1400" b="0" dirty="0">
                <a:solidFill>
                  <a:srgbClr val="0066FF"/>
                </a:solidFill>
                <a:latin typeface="Consolas" panose="020B0609020204030204" pitchFamily="49" charset="0"/>
              </a:rPr>
              <a:t> Vector;</a:t>
            </a: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function</a:t>
            </a:r>
            <a:r>
              <a:rPr lang="en-US" altLang="en-US" sz="1400" b="0" dirty="0">
                <a:solidFill>
                  <a:srgbClr val="0066FF"/>
                </a:solidFill>
                <a:latin typeface="Consolas" panose="020B0609020204030204" pitchFamily="49" charset="0"/>
              </a:rPr>
              <a:t> "-"(L, R : Vector) </a:t>
            </a:r>
            <a:r>
              <a:rPr lang="en-US" altLang="en-US" sz="1400" dirty="0">
                <a:solidFill>
                  <a:srgbClr val="0066FF"/>
                </a:solidFill>
                <a:latin typeface="Consolas" panose="020B0609020204030204" pitchFamily="49" charset="0"/>
              </a:rPr>
              <a:t>return</a:t>
            </a:r>
            <a:r>
              <a:rPr lang="en-US" altLang="en-US" sz="1400" b="0" dirty="0">
                <a:solidFill>
                  <a:srgbClr val="0066FF"/>
                </a:solidFill>
                <a:latin typeface="Consolas" panose="020B0609020204030204" pitchFamily="49" charset="0"/>
              </a:rPr>
              <a:t> Vector;</a:t>
            </a:r>
          </a:p>
          <a:p>
            <a:r>
              <a:rPr lang="en-US" altLang="en-US" sz="1400" b="0" dirty="0">
                <a:solidFill>
                  <a:srgbClr val="0066FF"/>
                </a:solidFill>
                <a:latin typeface="Consolas" panose="020B0609020204030204" pitchFamily="49" charset="0"/>
              </a:rPr>
              <a:t>   </a:t>
            </a:r>
            <a:r>
              <a:rPr lang="en-US" altLang="en-US" sz="1400" dirty="0">
                <a:solidFill>
                  <a:srgbClr val="0066FF"/>
                </a:solidFill>
                <a:latin typeface="Consolas" panose="020B0609020204030204" pitchFamily="49" charset="0"/>
              </a:rPr>
              <a:t>procedure</a:t>
            </a:r>
            <a:r>
              <a:rPr lang="en-US" altLang="en-US" sz="1400" b="0" dirty="0">
                <a:solidFill>
                  <a:srgbClr val="0066FF"/>
                </a:solidFill>
                <a:latin typeface="Consolas" panose="020B0609020204030204" pitchFamily="49" charset="0"/>
              </a:rPr>
              <a:t> Display( V : Vector );</a:t>
            </a:r>
          </a:p>
          <a:p>
            <a:r>
              <a:rPr lang="en-US" altLang="en-US" sz="1400" b="0" dirty="0">
                <a:solidFill>
                  <a:srgbClr val="0066FF"/>
                </a:solidFill>
                <a:latin typeface="Consolas" panose="020B0609020204030204" pitchFamily="49" charset="0"/>
              </a:rPr>
              <a:t>   …</a:t>
            </a:r>
          </a:p>
          <a:p>
            <a:r>
              <a:rPr lang="en-US" altLang="en-US" sz="1400" dirty="0">
                <a:solidFill>
                  <a:srgbClr val="0066FF"/>
                </a:solidFill>
                <a:latin typeface="Consolas" panose="020B0609020204030204" pitchFamily="49" charset="0"/>
              </a:rPr>
              <a:t>end</a:t>
            </a:r>
            <a:r>
              <a:rPr lang="en-US" altLang="en-US" sz="1400" b="0" dirty="0">
                <a:solidFill>
                  <a:srgbClr val="0066FF"/>
                </a:solidFill>
                <a:latin typeface="Consolas" panose="020B0609020204030204" pitchFamily="49" charset="0"/>
              </a:rPr>
              <a:t> </a:t>
            </a:r>
            <a:r>
              <a:rPr lang="en-US" altLang="en-US" sz="1400" b="0" dirty="0" err="1">
                <a:solidFill>
                  <a:srgbClr val="0066FF"/>
                </a:solidFill>
                <a:latin typeface="Consolas" panose="020B0609020204030204" pitchFamily="49" charset="0"/>
              </a:rPr>
              <a:t>Vector_Pkg</a:t>
            </a:r>
            <a:r>
              <a:rPr lang="en-US" altLang="en-US" sz="1400" b="0" dirty="0">
                <a:solidFill>
                  <a:srgbClr val="0066FF"/>
                </a:solidFill>
                <a:latin typeface="Consolas" panose="020B0609020204030204" pitchFamily="49" charset="0"/>
              </a:rPr>
              <a:t>;</a:t>
            </a:r>
          </a:p>
        </p:txBody>
      </p:sp>
      <p:sp>
        <p:nvSpPr>
          <p:cNvPr id="8" name="Text Box 5">
            <a:extLst>
              <a:ext uri="{FF2B5EF4-FFF2-40B4-BE49-F238E27FC236}">
                <a16:creationId xmlns:a16="http://schemas.microsoft.com/office/drawing/2014/main" id="{BB7CE268-7EE2-4718-AD2B-BD69A0722264}"/>
              </a:ext>
            </a:extLst>
          </p:cNvPr>
          <p:cNvSpPr txBox="1">
            <a:spLocks noChangeArrowheads="1"/>
          </p:cNvSpPr>
          <p:nvPr/>
        </p:nvSpPr>
        <p:spPr bwMode="auto">
          <a:xfrm>
            <a:off x="2743200" y="3810000"/>
            <a:ext cx="3781805" cy="2631490"/>
          </a:xfrm>
          <a:prstGeom prst="rect">
            <a:avLst/>
          </a:prstGeom>
          <a:noFill/>
          <a:ln w="9525"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500" dirty="0">
                <a:solidFill>
                  <a:srgbClr val="0066FF"/>
                </a:solidFill>
                <a:latin typeface="Consolas" panose="020B0609020204030204" pitchFamily="49" charset="0"/>
              </a:rPr>
              <a:t>with</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Vector_Pkg</a:t>
            </a:r>
            <a:r>
              <a:rPr lang="en-US" altLang="en-US" sz="1500" b="0" dirty="0">
                <a:solidFill>
                  <a:srgbClr val="0066FF"/>
                </a:solidFill>
                <a:latin typeface="Consolas" panose="020B0609020204030204" pitchFamily="49" charset="0"/>
              </a:rPr>
              <a:t>;</a:t>
            </a:r>
          </a:p>
          <a:p>
            <a:r>
              <a:rPr lang="en-US" altLang="en-US" sz="1500" dirty="0">
                <a:solidFill>
                  <a:srgbClr val="0066FF"/>
                </a:solidFill>
                <a:latin typeface="Consolas" panose="020B0609020204030204" pitchFamily="49" charset="0"/>
              </a:rPr>
              <a:t>procedure</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My_App</a:t>
            </a:r>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is</a:t>
            </a:r>
          </a:p>
          <a:p>
            <a:r>
              <a:rPr lang="en-US" altLang="en-US" sz="1500" b="0" dirty="0">
                <a:solidFill>
                  <a:srgbClr val="FF0000"/>
                </a:solidFill>
                <a:latin typeface="Consolas" panose="020B0609020204030204" pitchFamily="49" charset="0"/>
              </a:rPr>
              <a:t>   </a:t>
            </a:r>
            <a:r>
              <a:rPr lang="en-US" altLang="en-US" sz="1500" dirty="0">
                <a:solidFill>
                  <a:srgbClr val="FF0000"/>
                </a:solidFill>
                <a:latin typeface="Consolas" panose="020B0609020204030204" pitchFamily="49" charset="0"/>
              </a:rPr>
              <a:t>use type</a:t>
            </a:r>
            <a:r>
              <a:rPr lang="en-US" altLang="en-US" sz="1500" b="0" dirty="0">
                <a:solidFill>
                  <a:srgbClr val="FF0000"/>
                </a:solidFill>
                <a:latin typeface="Consolas" panose="020B0609020204030204" pitchFamily="49" charset="0"/>
              </a:rPr>
              <a:t> </a:t>
            </a:r>
            <a:r>
              <a:rPr lang="en-US" altLang="en-US" sz="1500" b="0" dirty="0" err="1">
                <a:solidFill>
                  <a:srgbClr val="FF0000"/>
                </a:solidFill>
                <a:latin typeface="Consolas" panose="020B0609020204030204" pitchFamily="49" charset="0"/>
              </a:rPr>
              <a:t>Vector_Pkg.Vector</a:t>
            </a:r>
            <a:r>
              <a:rPr lang="en-US" altLang="en-US" sz="1500" b="0" dirty="0">
                <a:solidFill>
                  <a:srgbClr val="FF0000"/>
                </a:solidFill>
                <a:latin typeface="Consolas" panose="020B0609020204030204" pitchFamily="49" charset="0"/>
              </a:rPr>
              <a:t>;</a:t>
            </a:r>
          </a:p>
          <a:p>
            <a:r>
              <a:rPr lang="en-US" altLang="en-US" sz="1500" b="0" dirty="0">
                <a:solidFill>
                  <a:srgbClr val="0066FF"/>
                </a:solidFill>
                <a:latin typeface="Consolas" panose="020B0609020204030204" pitchFamily="49" charset="0"/>
              </a:rPr>
              <a:t>   V1, V2, V3 : </a:t>
            </a:r>
            <a:r>
              <a:rPr lang="en-US" altLang="en-US" sz="1500" b="0" dirty="0" err="1">
                <a:solidFill>
                  <a:srgbClr val="0066FF"/>
                </a:solidFill>
                <a:latin typeface="Consolas" panose="020B0609020204030204" pitchFamily="49" charset="0"/>
              </a:rPr>
              <a:t>Vector_Pkg.Vector</a:t>
            </a:r>
            <a:r>
              <a:rPr lang="en-US" altLang="en-US" sz="1500" b="0" dirty="0">
                <a:solidFill>
                  <a:srgbClr val="0066FF"/>
                </a:solidFill>
                <a:latin typeface="Consolas" panose="020B0609020204030204" pitchFamily="49" charset="0"/>
              </a:rPr>
              <a:t>;</a:t>
            </a:r>
          </a:p>
          <a:p>
            <a:r>
              <a:rPr lang="en-US" altLang="en-US" sz="1500" dirty="0">
                <a:solidFill>
                  <a:srgbClr val="0066FF"/>
                </a:solidFill>
                <a:latin typeface="Consolas" panose="020B0609020204030204" pitchFamily="49" charset="0"/>
              </a:rPr>
              <a:t>begin</a:t>
            </a:r>
          </a:p>
          <a:p>
            <a:r>
              <a:rPr lang="en-US" altLang="en-US" sz="1500" b="0" dirty="0">
                <a:solidFill>
                  <a:srgbClr val="0066FF"/>
                </a:solidFill>
                <a:latin typeface="Consolas" panose="020B0609020204030204" pitchFamily="49" charset="0"/>
              </a:rPr>
              <a:t>   …</a:t>
            </a:r>
          </a:p>
          <a:p>
            <a:r>
              <a:rPr lang="en-US" altLang="en-US" sz="1500" b="0" dirty="0">
                <a:solidFill>
                  <a:srgbClr val="0066FF"/>
                </a:solidFill>
                <a:latin typeface="Consolas" panose="020B0609020204030204" pitchFamily="49" charset="0"/>
              </a:rPr>
              <a:t>   V3 := V1 + V2;</a:t>
            </a:r>
          </a:p>
          <a:p>
            <a:r>
              <a:rPr lang="en-US" altLang="en-US" sz="1500" b="0" dirty="0">
                <a:solidFill>
                  <a:srgbClr val="0066FF"/>
                </a:solidFill>
                <a:latin typeface="Consolas" panose="020B0609020204030204" pitchFamily="49" charset="0"/>
              </a:rPr>
              <a:t>   …</a:t>
            </a:r>
          </a:p>
          <a:p>
            <a:r>
              <a:rPr lang="en-US" altLang="en-US" sz="1500" b="0" dirty="0">
                <a:solidFill>
                  <a:srgbClr val="0066FF"/>
                </a:solidFill>
                <a:latin typeface="Consolas" panose="020B0609020204030204" pitchFamily="49" charset="0"/>
              </a:rPr>
              <a:t>   V3 := V1 – V2;</a:t>
            </a:r>
          </a:p>
          <a:p>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Vector_Pkg.Display</a:t>
            </a:r>
            <a:r>
              <a:rPr lang="en-US" altLang="en-US" sz="1500" b="0" dirty="0">
                <a:solidFill>
                  <a:srgbClr val="0066FF"/>
                </a:solidFill>
                <a:latin typeface="Consolas" panose="020B0609020204030204" pitchFamily="49" charset="0"/>
              </a:rPr>
              <a:t>(V3);</a:t>
            </a:r>
          </a:p>
          <a:p>
            <a:r>
              <a:rPr lang="en-US" altLang="en-US" sz="1500" dirty="0">
                <a:solidFill>
                  <a:srgbClr val="0066FF"/>
                </a:solidFill>
                <a:latin typeface="Consolas" panose="020B0609020204030204" pitchFamily="49" charset="0"/>
              </a:rPr>
              <a:t>end</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My_App</a:t>
            </a:r>
            <a:r>
              <a:rPr lang="en-US" altLang="en-US" sz="1500" b="0" dirty="0">
                <a:solidFill>
                  <a:srgbClr val="0066FF"/>
                </a:solidFill>
                <a:latin typeface="Consolas" panose="020B0609020204030204" pitchFamily="49" charset="0"/>
              </a:rPr>
              <a:t>;</a:t>
            </a:r>
          </a:p>
        </p:txBody>
      </p:sp>
      <p:sp>
        <p:nvSpPr>
          <p:cNvPr id="9" name="AutoShape 6">
            <a:extLst>
              <a:ext uri="{FF2B5EF4-FFF2-40B4-BE49-F238E27FC236}">
                <a16:creationId xmlns:a16="http://schemas.microsoft.com/office/drawing/2014/main" id="{22A181EA-B72E-435A-9037-9EABBDD8D0D2}"/>
              </a:ext>
            </a:extLst>
          </p:cNvPr>
          <p:cNvSpPr>
            <a:spLocks noChangeArrowheads="1"/>
          </p:cNvSpPr>
          <p:nvPr/>
        </p:nvSpPr>
        <p:spPr bwMode="auto">
          <a:xfrm>
            <a:off x="6096000" y="4575175"/>
            <a:ext cx="2819400" cy="1752600"/>
          </a:xfrm>
          <a:prstGeom prst="irregularSeal1">
            <a:avLst/>
          </a:prstGeom>
          <a:solidFill>
            <a:schemeClr val="bg1"/>
          </a:solidFill>
          <a:ln w="9525" algn="ctr">
            <a:solidFill>
              <a:schemeClr val="tx1"/>
            </a:solidFill>
            <a:miter lim="800000"/>
            <a:headEnd/>
            <a:tailEnd/>
          </a:ln>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pPr algn="ctr"/>
            <a:r>
              <a:rPr lang="en-US" altLang="en-US" sz="1400" b="0">
                <a:latin typeface="Verdana" panose="020B0604030504040204" pitchFamily="34" charset="0"/>
              </a:rPr>
              <a:t>Need dot notation</a:t>
            </a:r>
          </a:p>
          <a:p>
            <a:pPr algn="ctr"/>
            <a:r>
              <a:rPr lang="en-US" altLang="en-US" sz="1400" b="0">
                <a:latin typeface="Verdana" panose="020B0604030504040204" pitchFamily="34" charset="0"/>
              </a:rPr>
              <a:t>to reference </a:t>
            </a:r>
            <a:r>
              <a:rPr lang="en-US" altLang="en-US" sz="1400" b="0">
                <a:latin typeface="Lucida Sans Typewriter" panose="020B0509030504030204" pitchFamily="49" charset="0"/>
              </a:rPr>
              <a:t>Vector</a:t>
            </a:r>
          </a:p>
          <a:p>
            <a:pPr algn="ctr"/>
            <a:r>
              <a:rPr lang="en-US" altLang="en-US" sz="1400" b="0">
                <a:latin typeface="Verdana" panose="020B0604030504040204" pitchFamily="34" charset="0"/>
              </a:rPr>
              <a:t>and </a:t>
            </a:r>
            <a:r>
              <a:rPr lang="en-US" altLang="en-US" sz="1400" b="0">
                <a:latin typeface="Lucida Sans Typewriter" panose="020B0509030504030204" pitchFamily="49" charset="0"/>
              </a:rPr>
              <a:t>Display</a:t>
            </a:r>
          </a:p>
        </p:txBody>
      </p:sp>
      <p:sp>
        <p:nvSpPr>
          <p:cNvPr id="10" name="AutoShape 7">
            <a:extLst>
              <a:ext uri="{FF2B5EF4-FFF2-40B4-BE49-F238E27FC236}">
                <a16:creationId xmlns:a16="http://schemas.microsoft.com/office/drawing/2014/main" id="{A18789F0-4AF7-4E9C-90FE-2637197AC112}"/>
              </a:ext>
            </a:extLst>
          </p:cNvPr>
          <p:cNvSpPr>
            <a:spLocks noChangeArrowheads="1"/>
          </p:cNvSpPr>
          <p:nvPr/>
        </p:nvSpPr>
        <p:spPr bwMode="auto">
          <a:xfrm>
            <a:off x="152400" y="4419600"/>
            <a:ext cx="3200400" cy="1752600"/>
          </a:xfrm>
          <a:prstGeom prst="irregularSeal1">
            <a:avLst/>
          </a:prstGeom>
          <a:solidFill>
            <a:schemeClr val="bg1"/>
          </a:solidFill>
          <a:ln w="9525" algn="ctr">
            <a:solidFill>
              <a:schemeClr val="tx1"/>
            </a:solidFill>
            <a:miter lim="800000"/>
            <a:headEnd/>
            <a:tailEnd/>
          </a:ln>
        </p:spPr>
        <p:txBody>
          <a:bodyPr wrap="none" anchor="ct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pPr algn="ctr"/>
            <a:r>
              <a:rPr lang="en-US" altLang="en-US" sz="1400" b="0" dirty="0">
                <a:latin typeface="Verdana" panose="020B0604030504040204" pitchFamily="34" charset="0"/>
              </a:rPr>
              <a:t>“</a:t>
            </a:r>
            <a:r>
              <a:rPr lang="en-US" altLang="en-US" sz="1400" dirty="0">
                <a:latin typeface="Lucida Sans Typewriter" panose="020B0509030504030204" pitchFamily="49" charset="0"/>
              </a:rPr>
              <a:t>use type</a:t>
            </a:r>
            <a:r>
              <a:rPr lang="en-US" altLang="en-US" sz="1400" b="0" dirty="0">
                <a:latin typeface="Verdana" panose="020B0604030504040204" pitchFamily="34" charset="0"/>
              </a:rPr>
              <a:t>” allows </a:t>
            </a:r>
          </a:p>
          <a:p>
            <a:pPr algn="ctr"/>
            <a:r>
              <a:rPr lang="en-US" altLang="en-US" sz="1400" b="0" dirty="0">
                <a:latin typeface="Verdana" panose="020B0604030504040204" pitchFamily="34" charset="0"/>
              </a:rPr>
              <a:t>invocation of "</a:t>
            </a:r>
            <a:r>
              <a:rPr lang="en-US" altLang="en-US" sz="1400" b="0" dirty="0">
                <a:latin typeface="Lucida Sans Typewriter" panose="020B0509030504030204" pitchFamily="49" charset="0"/>
              </a:rPr>
              <a:t>+</a:t>
            </a:r>
            <a:r>
              <a:rPr lang="en-US" altLang="en-US" sz="1400" b="0" dirty="0">
                <a:latin typeface="Verdana" panose="020B0604030504040204" pitchFamily="34" charset="0"/>
              </a:rPr>
              <a:t>" and "</a:t>
            </a:r>
            <a:r>
              <a:rPr lang="en-US" altLang="en-US" sz="1400" b="0" dirty="0">
                <a:latin typeface="Lucida Sans Typewriter" panose="020B0509030504030204" pitchFamily="49" charset="0"/>
              </a:rPr>
              <a:t>-</a:t>
            </a:r>
            <a:r>
              <a:rPr lang="en-US" altLang="en-US" sz="1400" b="0" dirty="0">
                <a:latin typeface="Verdana" panose="020B0604030504040204" pitchFamily="34" charset="0"/>
              </a:rPr>
              <a:t>"</a:t>
            </a:r>
          </a:p>
          <a:p>
            <a:pPr algn="ctr"/>
            <a:r>
              <a:rPr lang="en-US" altLang="en-US" sz="1400" b="0" dirty="0">
                <a:latin typeface="Verdana" panose="020B0604030504040204" pitchFamily="34" charset="0"/>
              </a:rPr>
              <a:t>with infix notation</a:t>
            </a:r>
          </a:p>
        </p:txBody>
      </p:sp>
      <p:sp>
        <p:nvSpPr>
          <p:cNvPr id="11" name="Text Box 8">
            <a:extLst>
              <a:ext uri="{FF2B5EF4-FFF2-40B4-BE49-F238E27FC236}">
                <a16:creationId xmlns:a16="http://schemas.microsoft.com/office/drawing/2014/main" id="{844D6988-CE3C-44BC-9195-F76F6E3F470E}"/>
              </a:ext>
            </a:extLst>
          </p:cNvPr>
          <p:cNvSpPr txBox="1">
            <a:spLocks noChangeArrowheads="1"/>
          </p:cNvSpPr>
          <p:nvPr/>
        </p:nvSpPr>
        <p:spPr bwMode="auto">
          <a:xfrm>
            <a:off x="2945264" y="6400800"/>
            <a:ext cx="35317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800" b="0" dirty="0">
                <a:latin typeface="Verdana" panose="020B0604030504040204" pitchFamily="34" charset="0"/>
              </a:rPr>
              <a:t>This is the preferred solution</a:t>
            </a:r>
          </a:p>
        </p:txBody>
      </p:sp>
      <p:pic>
        <p:nvPicPr>
          <p:cNvPr id="12" name="Content Placeholder 5">
            <a:extLst>
              <a:ext uri="{FF2B5EF4-FFF2-40B4-BE49-F238E27FC236}">
                <a16:creationId xmlns:a16="http://schemas.microsoft.com/office/drawing/2014/main" id="{4FC7F5D7-D2DF-44AA-AE85-6D12F7B128E5}"/>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70837" y="76200"/>
            <a:ext cx="1096963" cy="1096963"/>
          </a:xfrm>
          <a:prstGeom prst="rect">
            <a:avLst/>
          </a:prstGeom>
        </p:spPr>
      </p:pic>
    </p:spTree>
    <p:extLst>
      <p:ext uri="{BB962C8B-B14F-4D97-AF65-F5344CB8AC3E}">
        <p14:creationId xmlns:p14="http://schemas.microsoft.com/office/powerpoint/2010/main" val="3419707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073D7-B136-48D0-B1C9-F0E6BA0F80CA}"/>
              </a:ext>
            </a:extLst>
          </p:cNvPr>
          <p:cNvSpPr>
            <a:spLocks noGrp="1"/>
          </p:cNvSpPr>
          <p:nvPr>
            <p:ph type="title"/>
          </p:nvPr>
        </p:nvSpPr>
        <p:spPr/>
        <p:txBody>
          <a:bodyPr/>
          <a:lstStyle/>
          <a:p>
            <a:r>
              <a:rPr lang="en-US" altLang="en-US" dirty="0"/>
              <a:t>Packages: Basic Concepts</a:t>
            </a:r>
            <a:r>
              <a:rPr lang="en-US" dirty="0"/>
              <a:t> (2)</a:t>
            </a:r>
          </a:p>
        </p:txBody>
      </p:sp>
      <p:sp>
        <p:nvSpPr>
          <p:cNvPr id="3" name="Content Placeholder 2">
            <a:extLst>
              <a:ext uri="{FF2B5EF4-FFF2-40B4-BE49-F238E27FC236}">
                <a16:creationId xmlns:a16="http://schemas.microsoft.com/office/drawing/2014/main" id="{046167E7-1C63-4C78-8E0F-B1443AA552ED}"/>
              </a:ext>
            </a:extLst>
          </p:cNvPr>
          <p:cNvSpPr>
            <a:spLocks noGrp="1"/>
          </p:cNvSpPr>
          <p:nvPr>
            <p:ph idx="1"/>
          </p:nvPr>
        </p:nvSpPr>
        <p:spPr/>
        <p:txBody>
          <a:bodyPr/>
          <a:lstStyle/>
          <a:p>
            <a:pPr eaLnBrk="1" hangingPunct="1">
              <a:defRPr/>
            </a:pPr>
            <a:r>
              <a:rPr lang="en-US" i="1" dirty="0"/>
              <a:t>Package body</a:t>
            </a:r>
            <a:r>
              <a:rPr lang="en-US" dirty="0"/>
              <a:t> defines the implementation for the </a:t>
            </a:r>
            <a:br>
              <a:rPr lang="en-US" dirty="0"/>
            </a:br>
            <a:r>
              <a:rPr lang="en-US" dirty="0"/>
              <a:t>entities declared in the package specification</a:t>
            </a:r>
          </a:p>
          <a:p>
            <a:pPr eaLnBrk="1" hangingPunct="1">
              <a:defRPr/>
            </a:pPr>
            <a:r>
              <a:rPr lang="en-US" dirty="0"/>
              <a:t>A package may be declared at “top level” or in an inner scope </a:t>
            </a:r>
          </a:p>
          <a:p>
            <a:pPr eaLnBrk="1" hangingPunct="1">
              <a:defRPr/>
            </a:pPr>
            <a:r>
              <a:rPr lang="en-US" dirty="0"/>
              <a:t>Selecting an appropriate package structure is more a design than an implementation activity</a:t>
            </a:r>
          </a:p>
          <a:p>
            <a:pPr lvl="1" eaLnBrk="1" hangingPunct="1">
              <a:defRPr/>
            </a:pPr>
            <a:r>
              <a:rPr lang="en-US" dirty="0"/>
              <a:t>Choice of modularization / interfaces</a:t>
            </a:r>
          </a:p>
        </p:txBody>
      </p:sp>
      <p:pic>
        <p:nvPicPr>
          <p:cNvPr id="4" name="Picture 3">
            <a:extLst>
              <a:ext uri="{FF2B5EF4-FFF2-40B4-BE49-F238E27FC236}">
                <a16:creationId xmlns:a16="http://schemas.microsoft.com/office/drawing/2014/main" id="{CCF218A4-11F8-40F0-95F6-DB58A680D2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19975" y="228600"/>
            <a:ext cx="1495425" cy="1209782"/>
          </a:xfrm>
          <a:prstGeom prst="rect">
            <a:avLst/>
          </a:prstGeom>
        </p:spPr>
      </p:pic>
      <p:sp>
        <p:nvSpPr>
          <p:cNvPr id="5" name="Slide Number Placeholder 4">
            <a:extLst>
              <a:ext uri="{FF2B5EF4-FFF2-40B4-BE49-F238E27FC236}">
                <a16:creationId xmlns:a16="http://schemas.microsoft.com/office/drawing/2014/main" id="{058509BB-A612-4AC6-ACE6-5E7649A664F5}"/>
              </a:ext>
            </a:extLst>
          </p:cNvPr>
          <p:cNvSpPr>
            <a:spLocks noGrp="1"/>
          </p:cNvSpPr>
          <p:nvPr>
            <p:ph type="sldNum" sz="quarter" idx="12"/>
          </p:nvPr>
        </p:nvSpPr>
        <p:spPr/>
        <p:txBody>
          <a:bodyPr/>
          <a:lstStyle/>
          <a:p>
            <a:pPr>
              <a:defRPr/>
            </a:pPr>
            <a:fld id="{0E2ECCEA-E2CD-49A1-A9F1-1E7E4CC53232}" type="slidenum">
              <a:rPr lang="en-US" smtClean="0"/>
              <a:pPr>
                <a:defRPr/>
              </a:pPr>
              <a:t>4</a:t>
            </a:fld>
            <a:endParaRPr lang="en-US"/>
          </a:p>
        </p:txBody>
      </p:sp>
    </p:spTree>
    <p:extLst>
      <p:ext uri="{BB962C8B-B14F-4D97-AF65-F5344CB8AC3E}">
        <p14:creationId xmlns:p14="http://schemas.microsoft.com/office/powerpoint/2010/main" val="4442789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89BEF-F09F-460D-B4AA-2C7695FA7B82}"/>
              </a:ext>
            </a:extLst>
          </p:cNvPr>
          <p:cNvSpPr>
            <a:spLocks noGrp="1"/>
          </p:cNvSpPr>
          <p:nvPr>
            <p:ph type="title"/>
          </p:nvPr>
        </p:nvSpPr>
        <p:spPr/>
        <p:txBody>
          <a:bodyPr/>
          <a:lstStyle/>
          <a:p>
            <a:r>
              <a:rPr lang="en-US" dirty="0"/>
              <a:t>Subunits (1)</a:t>
            </a:r>
          </a:p>
        </p:txBody>
      </p:sp>
      <p:sp>
        <p:nvSpPr>
          <p:cNvPr id="3" name="Content Placeholder 2">
            <a:extLst>
              <a:ext uri="{FF2B5EF4-FFF2-40B4-BE49-F238E27FC236}">
                <a16:creationId xmlns:a16="http://schemas.microsoft.com/office/drawing/2014/main" id="{296C469C-390C-4E3E-B679-1F2143F112BA}"/>
              </a:ext>
            </a:extLst>
          </p:cNvPr>
          <p:cNvSpPr>
            <a:spLocks noGrp="1"/>
          </p:cNvSpPr>
          <p:nvPr>
            <p:ph idx="1"/>
          </p:nvPr>
        </p:nvSpPr>
        <p:spPr/>
        <p:txBody>
          <a:bodyPr/>
          <a:lstStyle/>
          <a:p>
            <a:pPr eaLnBrk="1" hangingPunct="1"/>
            <a:r>
              <a:rPr lang="en-US" altLang="en-US" dirty="0"/>
              <a:t>Immediately in the body of a compilation unit, the declaration of a subprogram, package, task, or generic may supply a </a:t>
            </a:r>
            <a:r>
              <a:rPr lang="en-US" altLang="en-US" i="1" dirty="0"/>
              <a:t>stub</a:t>
            </a:r>
            <a:r>
              <a:rPr lang="en-US" altLang="en-US" dirty="0"/>
              <a:t> in place of the body</a:t>
            </a:r>
          </a:p>
          <a:p>
            <a:pPr marL="0" indent="0" eaLnBrk="1" hangingPunct="1"/>
            <a:endParaRPr lang="en-US" altLang="en-US" dirty="0"/>
          </a:p>
          <a:p>
            <a:pPr marL="0" indent="0" eaLnBrk="1" hangingPunct="1"/>
            <a:endParaRPr lang="en-US" altLang="en-US" dirty="0"/>
          </a:p>
          <a:p>
            <a:pPr marL="0" indent="0" eaLnBrk="1" hangingPunct="1"/>
            <a:endParaRPr lang="en-US" altLang="en-US" dirty="0"/>
          </a:p>
          <a:p>
            <a:pPr marL="0" indent="0" eaLnBrk="1" hangingPunct="1"/>
            <a:endParaRPr lang="en-US" altLang="en-US" dirty="0"/>
          </a:p>
          <a:p>
            <a:pPr marL="0" indent="0" eaLnBrk="1" hangingPunct="1"/>
            <a:endParaRPr lang="en-US" altLang="en-US" dirty="0"/>
          </a:p>
          <a:p>
            <a:pPr marL="0" indent="0" eaLnBrk="1" hangingPunct="1"/>
            <a:endParaRPr lang="en-US" altLang="en-US" dirty="0"/>
          </a:p>
          <a:p>
            <a:pPr marL="0" indent="0" eaLnBrk="1" hangingPunct="1"/>
            <a:endParaRPr lang="en-US" altLang="en-US" dirty="0"/>
          </a:p>
        </p:txBody>
      </p:sp>
      <p:sp>
        <p:nvSpPr>
          <p:cNvPr id="4" name="Slide Number Placeholder 3">
            <a:extLst>
              <a:ext uri="{FF2B5EF4-FFF2-40B4-BE49-F238E27FC236}">
                <a16:creationId xmlns:a16="http://schemas.microsoft.com/office/drawing/2014/main" id="{9D3DD974-F452-478C-8B61-F96A00D51C50}"/>
              </a:ext>
            </a:extLst>
          </p:cNvPr>
          <p:cNvSpPr>
            <a:spLocks noGrp="1"/>
          </p:cNvSpPr>
          <p:nvPr>
            <p:ph type="sldNum" sz="quarter" idx="12"/>
          </p:nvPr>
        </p:nvSpPr>
        <p:spPr/>
        <p:txBody>
          <a:bodyPr/>
          <a:lstStyle/>
          <a:p>
            <a:pPr>
              <a:defRPr/>
            </a:pPr>
            <a:fld id="{0E2ECCEA-E2CD-49A1-A9F1-1E7E4CC53232}" type="slidenum">
              <a:rPr lang="en-US" smtClean="0"/>
              <a:pPr>
                <a:defRPr/>
              </a:pPr>
              <a:t>49</a:t>
            </a:fld>
            <a:endParaRPr lang="en-US"/>
          </a:p>
        </p:txBody>
      </p:sp>
      <p:sp>
        <p:nvSpPr>
          <p:cNvPr id="5" name="Text Box 4">
            <a:extLst>
              <a:ext uri="{FF2B5EF4-FFF2-40B4-BE49-F238E27FC236}">
                <a16:creationId xmlns:a16="http://schemas.microsoft.com/office/drawing/2014/main" id="{0FDFFD95-2768-4459-A013-473023335650}"/>
              </a:ext>
            </a:extLst>
          </p:cNvPr>
          <p:cNvSpPr txBox="1">
            <a:spLocks noChangeArrowheads="1"/>
          </p:cNvSpPr>
          <p:nvPr/>
        </p:nvSpPr>
        <p:spPr bwMode="auto">
          <a:xfrm>
            <a:off x="1600200" y="2570163"/>
            <a:ext cx="5121915" cy="1323439"/>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Lucida Sans Typewriter" panose="020B0509030504030204" pitchFamily="49" charset="0"/>
              </a:rPr>
              <a:t>package</a:t>
            </a:r>
            <a:r>
              <a:rPr lang="en-US" altLang="en-US" sz="1600" b="0" dirty="0">
                <a:solidFill>
                  <a:srgbClr val="0066FF"/>
                </a:solidFill>
                <a:latin typeface="Lucida Sans Typewriter" panose="020B0509030504030204" pitchFamily="49" charset="0"/>
              </a:rPr>
              <a:t> UNIX </a:t>
            </a:r>
            <a:r>
              <a:rPr lang="en-US" altLang="en-US" sz="1600" dirty="0">
                <a:solidFill>
                  <a:srgbClr val="0066FF"/>
                </a:solidFill>
                <a:latin typeface="Lucida Sans Typewriter" panose="020B0509030504030204" pitchFamily="49" charset="0"/>
              </a:rPr>
              <a:t>is</a:t>
            </a:r>
            <a:endParaRPr lang="en-US" altLang="en-US" sz="1600" b="0" dirty="0">
              <a:solidFill>
                <a:srgbClr val="0066FF"/>
              </a:solidFill>
              <a:latin typeface="Lucida Sans Typewriter" panose="020B0509030504030204" pitchFamily="49" charset="0"/>
            </a:endParaRPr>
          </a:p>
          <a:p>
            <a:r>
              <a:rPr lang="en-US" altLang="en-US" sz="1600" b="0" dirty="0">
                <a:solidFill>
                  <a:srgbClr val="0066FF"/>
                </a:solidFill>
                <a:latin typeface="Lucida Sans Typewriter" panose="020B0509030504030204" pitchFamily="49" charset="0"/>
              </a:rPr>
              <a:t>  </a:t>
            </a:r>
            <a:r>
              <a:rPr lang="en-US" altLang="en-US" sz="1600" dirty="0">
                <a:solidFill>
                  <a:srgbClr val="0066FF"/>
                </a:solidFill>
                <a:latin typeface="Lucida Sans Typewriter" panose="020B0509030504030204" pitchFamily="49" charset="0"/>
              </a:rPr>
              <a:t>procedure</a:t>
            </a:r>
            <a:r>
              <a:rPr lang="en-US" altLang="en-US" sz="1600" b="0" dirty="0">
                <a:solidFill>
                  <a:srgbClr val="0066FF"/>
                </a:solidFill>
                <a:latin typeface="Lucida Sans Typewriter" panose="020B0509030504030204" pitchFamily="49" charset="0"/>
              </a:rPr>
              <a:t> </a:t>
            </a:r>
            <a:r>
              <a:rPr lang="en-US" altLang="en-US" sz="1600" b="0" dirty="0" err="1">
                <a:solidFill>
                  <a:srgbClr val="0066FF"/>
                </a:solidFill>
                <a:latin typeface="Lucida Sans Typewriter" panose="020B0509030504030204" pitchFamily="49" charset="0"/>
              </a:rPr>
              <a:t>lp</a:t>
            </a:r>
            <a:r>
              <a:rPr lang="en-US" altLang="en-US" sz="1600" b="0" dirty="0">
                <a:solidFill>
                  <a:srgbClr val="0066FF"/>
                </a:solidFill>
                <a:latin typeface="Lucida Sans Typewriter" panose="020B0509030504030204" pitchFamily="49" charset="0"/>
              </a:rPr>
              <a:t>(options, files : String);</a:t>
            </a:r>
          </a:p>
          <a:p>
            <a:r>
              <a:rPr lang="en-US" altLang="en-US" sz="1600" b="0" dirty="0">
                <a:solidFill>
                  <a:srgbClr val="0066FF"/>
                </a:solidFill>
                <a:latin typeface="Lucida Sans Typewriter" panose="020B0509030504030204" pitchFamily="49" charset="0"/>
              </a:rPr>
              <a:t>  </a:t>
            </a:r>
            <a:r>
              <a:rPr lang="en-US" altLang="en-US" sz="1600" dirty="0">
                <a:solidFill>
                  <a:srgbClr val="0066FF"/>
                </a:solidFill>
                <a:latin typeface="Lucida Sans Typewriter" panose="020B0509030504030204" pitchFamily="49" charset="0"/>
              </a:rPr>
              <a:t>procedure</a:t>
            </a:r>
            <a:r>
              <a:rPr lang="en-US" altLang="en-US" sz="1600" b="0" dirty="0">
                <a:solidFill>
                  <a:srgbClr val="0066FF"/>
                </a:solidFill>
                <a:latin typeface="Lucida Sans Typewriter" panose="020B0509030504030204" pitchFamily="49" charset="0"/>
              </a:rPr>
              <a:t> ls(options, names : String);</a:t>
            </a:r>
          </a:p>
          <a:p>
            <a:r>
              <a:rPr lang="en-US" altLang="en-US" sz="1600" b="0" dirty="0">
                <a:solidFill>
                  <a:srgbClr val="0066FF"/>
                </a:solidFill>
                <a:latin typeface="Lucida Sans Typewriter" panose="020B0509030504030204" pitchFamily="49" charset="0"/>
              </a:rPr>
              <a:t>  ...</a:t>
            </a:r>
          </a:p>
          <a:p>
            <a:r>
              <a:rPr lang="en-US" altLang="en-US" sz="1600" dirty="0">
                <a:solidFill>
                  <a:srgbClr val="0066FF"/>
                </a:solidFill>
                <a:latin typeface="Lucida Sans Typewriter" panose="020B0509030504030204" pitchFamily="49" charset="0"/>
              </a:rPr>
              <a:t>end</a:t>
            </a:r>
            <a:r>
              <a:rPr lang="en-US" altLang="en-US" sz="1600" b="0" dirty="0">
                <a:solidFill>
                  <a:srgbClr val="0066FF"/>
                </a:solidFill>
                <a:latin typeface="Lucida Sans Typewriter" panose="020B0509030504030204" pitchFamily="49" charset="0"/>
              </a:rPr>
              <a:t> UNIX;</a:t>
            </a:r>
          </a:p>
        </p:txBody>
      </p:sp>
      <p:sp>
        <p:nvSpPr>
          <p:cNvPr id="6" name="TextBox 1">
            <a:extLst>
              <a:ext uri="{FF2B5EF4-FFF2-40B4-BE49-F238E27FC236}">
                <a16:creationId xmlns:a16="http://schemas.microsoft.com/office/drawing/2014/main" id="{25827069-200F-4455-8CE2-8D12BFA4AAC6}"/>
              </a:ext>
            </a:extLst>
          </p:cNvPr>
          <p:cNvSpPr txBox="1">
            <a:spLocks noChangeArrowheads="1"/>
          </p:cNvSpPr>
          <p:nvPr/>
        </p:nvSpPr>
        <p:spPr bwMode="auto">
          <a:xfrm>
            <a:off x="398462" y="3062605"/>
            <a:ext cx="11721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b="0" dirty="0" err="1">
                <a:latin typeface="Lucida Sans Typewriter" panose="020B0509030504030204" pitchFamily="49" charset="0"/>
              </a:rPr>
              <a:t>unix.ads</a:t>
            </a:r>
            <a:endParaRPr lang="en-US" altLang="en-US" sz="1600" b="0" dirty="0">
              <a:latin typeface="Lucida Sans Typewriter" panose="020B0509030504030204" pitchFamily="49" charset="0"/>
            </a:endParaRPr>
          </a:p>
        </p:txBody>
      </p:sp>
      <p:sp>
        <p:nvSpPr>
          <p:cNvPr id="7" name="TextBox 6">
            <a:extLst>
              <a:ext uri="{FF2B5EF4-FFF2-40B4-BE49-F238E27FC236}">
                <a16:creationId xmlns:a16="http://schemas.microsoft.com/office/drawing/2014/main" id="{88DC11D8-7C5C-472E-8C8E-FAE2A5CE5E31}"/>
              </a:ext>
            </a:extLst>
          </p:cNvPr>
          <p:cNvSpPr txBox="1">
            <a:spLocks noChangeArrowheads="1"/>
          </p:cNvSpPr>
          <p:nvPr/>
        </p:nvSpPr>
        <p:spPr bwMode="auto">
          <a:xfrm>
            <a:off x="398462" y="4721651"/>
            <a:ext cx="11721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b="0" dirty="0" err="1">
                <a:latin typeface="Lucida Sans Typewriter" panose="020B0509030504030204" pitchFamily="49" charset="0"/>
              </a:rPr>
              <a:t>unix.adb</a:t>
            </a:r>
            <a:endParaRPr lang="en-US" altLang="en-US" sz="1600" b="0" dirty="0">
              <a:latin typeface="Lucida Sans Typewriter" panose="020B0509030504030204" pitchFamily="49" charset="0"/>
            </a:endParaRPr>
          </a:p>
        </p:txBody>
      </p:sp>
      <p:sp>
        <p:nvSpPr>
          <p:cNvPr id="8" name="TextBox 7">
            <a:extLst>
              <a:ext uri="{FF2B5EF4-FFF2-40B4-BE49-F238E27FC236}">
                <a16:creationId xmlns:a16="http://schemas.microsoft.com/office/drawing/2014/main" id="{A6DD4F71-59B7-4988-A93B-80D3DF3C9E84}"/>
              </a:ext>
            </a:extLst>
          </p:cNvPr>
          <p:cNvSpPr txBox="1">
            <a:spLocks noChangeArrowheads="1"/>
          </p:cNvSpPr>
          <p:nvPr/>
        </p:nvSpPr>
        <p:spPr bwMode="auto">
          <a:xfrm>
            <a:off x="76200" y="6011366"/>
            <a:ext cx="15424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b="0" dirty="0" err="1">
                <a:latin typeface="Lucida Sans Typewriter" panose="020B0509030504030204" pitchFamily="49" charset="0"/>
              </a:rPr>
              <a:t>unix-lp.adb</a:t>
            </a:r>
            <a:endParaRPr lang="en-US" altLang="en-US" sz="1600" b="0" dirty="0">
              <a:latin typeface="Lucida Sans Typewriter" panose="020B0509030504030204" pitchFamily="49" charset="0"/>
            </a:endParaRPr>
          </a:p>
        </p:txBody>
      </p:sp>
      <p:sp>
        <p:nvSpPr>
          <p:cNvPr id="9" name="Text Box 4">
            <a:extLst>
              <a:ext uri="{FF2B5EF4-FFF2-40B4-BE49-F238E27FC236}">
                <a16:creationId xmlns:a16="http://schemas.microsoft.com/office/drawing/2014/main" id="{1A8B25C6-AA09-4407-AD58-65CFFE3A5EFF}"/>
              </a:ext>
            </a:extLst>
          </p:cNvPr>
          <p:cNvSpPr txBox="1">
            <a:spLocks noChangeArrowheads="1"/>
          </p:cNvSpPr>
          <p:nvPr/>
        </p:nvSpPr>
        <p:spPr bwMode="auto">
          <a:xfrm>
            <a:off x="1600200" y="4229209"/>
            <a:ext cx="7467109" cy="1323439"/>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Lucida Sans Typewriter" panose="020B0509030504030204" pitchFamily="49" charset="0"/>
              </a:rPr>
              <a:t>package body</a:t>
            </a:r>
            <a:r>
              <a:rPr lang="en-US" altLang="en-US" sz="1600" b="0" dirty="0">
                <a:solidFill>
                  <a:srgbClr val="0066FF"/>
                </a:solidFill>
                <a:latin typeface="Lucida Sans Typewriter" panose="020B0509030504030204" pitchFamily="49" charset="0"/>
              </a:rPr>
              <a:t> UNIX </a:t>
            </a:r>
            <a:r>
              <a:rPr lang="en-US" altLang="en-US" sz="1600" dirty="0">
                <a:solidFill>
                  <a:srgbClr val="0066FF"/>
                </a:solidFill>
                <a:latin typeface="Lucida Sans Typewriter" panose="020B0509030504030204" pitchFamily="49" charset="0"/>
              </a:rPr>
              <a:t>is </a:t>
            </a:r>
            <a:r>
              <a:rPr lang="en-US" altLang="en-US" sz="1600" b="0" i="1" dirty="0">
                <a:solidFill>
                  <a:srgbClr val="0066FF"/>
                </a:solidFill>
                <a:latin typeface="Lucida Sans Typewriter" panose="020B0509030504030204" pitchFamily="49" charset="0"/>
              </a:rPr>
              <a:t>-- parent unit</a:t>
            </a:r>
          </a:p>
          <a:p>
            <a:r>
              <a:rPr lang="en-US" altLang="en-US" sz="1600" b="0" dirty="0">
                <a:solidFill>
                  <a:srgbClr val="0066FF"/>
                </a:solidFill>
                <a:latin typeface="Lucida Sans Typewriter" panose="020B0509030504030204" pitchFamily="49" charset="0"/>
              </a:rPr>
              <a:t>  </a:t>
            </a:r>
            <a:r>
              <a:rPr lang="en-US" altLang="en-US" sz="1600" dirty="0">
                <a:solidFill>
                  <a:srgbClr val="0066FF"/>
                </a:solidFill>
                <a:latin typeface="Lucida Sans Typewriter" panose="020B0509030504030204" pitchFamily="49" charset="0"/>
              </a:rPr>
              <a:t>procedure</a:t>
            </a:r>
            <a:r>
              <a:rPr lang="en-US" altLang="en-US" sz="1600" b="0" dirty="0">
                <a:solidFill>
                  <a:srgbClr val="0066FF"/>
                </a:solidFill>
                <a:latin typeface="Lucida Sans Typewriter" panose="020B0509030504030204" pitchFamily="49" charset="0"/>
              </a:rPr>
              <a:t> </a:t>
            </a:r>
            <a:r>
              <a:rPr lang="en-US" altLang="en-US" sz="1600" b="0" dirty="0" err="1">
                <a:solidFill>
                  <a:srgbClr val="0066FF"/>
                </a:solidFill>
                <a:latin typeface="Lucida Sans Typewriter" panose="020B0509030504030204" pitchFamily="49" charset="0"/>
              </a:rPr>
              <a:t>lp</a:t>
            </a:r>
            <a:r>
              <a:rPr lang="en-US" altLang="en-US" sz="1600" b="0" dirty="0">
                <a:solidFill>
                  <a:srgbClr val="0066FF"/>
                </a:solidFill>
                <a:latin typeface="Lucida Sans Typewriter" panose="020B0509030504030204" pitchFamily="49" charset="0"/>
              </a:rPr>
              <a:t>(options, files : String) </a:t>
            </a:r>
            <a:r>
              <a:rPr lang="en-US" altLang="en-US" sz="1600" dirty="0">
                <a:solidFill>
                  <a:srgbClr val="FF0000"/>
                </a:solidFill>
                <a:latin typeface="Lucida Sans Typewriter" panose="020B0509030504030204" pitchFamily="49" charset="0"/>
              </a:rPr>
              <a:t>is separate</a:t>
            </a:r>
            <a:r>
              <a:rPr lang="en-US" altLang="en-US" sz="1600" b="0" dirty="0">
                <a:solidFill>
                  <a:srgbClr val="FF0000"/>
                </a:solidFill>
                <a:latin typeface="Lucida Sans Typewriter" panose="020B0509030504030204" pitchFamily="49" charset="0"/>
              </a:rPr>
              <a:t>; </a:t>
            </a:r>
            <a:r>
              <a:rPr lang="en-US" altLang="en-US" sz="1600" b="0" i="1" dirty="0">
                <a:solidFill>
                  <a:srgbClr val="FF0000"/>
                </a:solidFill>
                <a:latin typeface="Lucida Sans Typewriter" panose="020B0509030504030204" pitchFamily="49" charset="0"/>
              </a:rPr>
              <a:t>--stub</a:t>
            </a:r>
            <a:endParaRPr lang="en-US" altLang="en-US" sz="1600" b="0" dirty="0">
              <a:solidFill>
                <a:srgbClr val="FF0000"/>
              </a:solidFill>
              <a:latin typeface="Lucida Sans Typewriter" panose="020B0509030504030204" pitchFamily="49" charset="0"/>
            </a:endParaRPr>
          </a:p>
          <a:p>
            <a:r>
              <a:rPr lang="en-US" altLang="en-US" sz="1600" b="0" dirty="0">
                <a:solidFill>
                  <a:srgbClr val="0066FF"/>
                </a:solidFill>
                <a:latin typeface="Lucida Sans Typewriter" panose="020B0509030504030204" pitchFamily="49" charset="0"/>
              </a:rPr>
              <a:t>  </a:t>
            </a:r>
            <a:r>
              <a:rPr lang="en-US" altLang="en-US" sz="1600" dirty="0">
                <a:solidFill>
                  <a:srgbClr val="0066FF"/>
                </a:solidFill>
                <a:latin typeface="Lucida Sans Typewriter" panose="020B0509030504030204" pitchFamily="49" charset="0"/>
              </a:rPr>
              <a:t>procedure</a:t>
            </a:r>
            <a:r>
              <a:rPr lang="en-US" altLang="en-US" sz="1600" b="0" dirty="0">
                <a:solidFill>
                  <a:srgbClr val="0066FF"/>
                </a:solidFill>
                <a:latin typeface="Lucida Sans Typewriter" panose="020B0509030504030204" pitchFamily="49" charset="0"/>
              </a:rPr>
              <a:t> ls(options, names : String) </a:t>
            </a:r>
            <a:r>
              <a:rPr lang="en-US" altLang="en-US" sz="1600" dirty="0">
                <a:solidFill>
                  <a:srgbClr val="FF0000"/>
                </a:solidFill>
                <a:latin typeface="Lucida Sans Typewriter" panose="020B0509030504030204" pitchFamily="49" charset="0"/>
              </a:rPr>
              <a:t>is separate</a:t>
            </a:r>
            <a:r>
              <a:rPr lang="en-US" altLang="en-US" sz="1600" b="0" dirty="0">
                <a:solidFill>
                  <a:srgbClr val="FF0000"/>
                </a:solidFill>
                <a:latin typeface="Lucida Sans Typewriter" panose="020B0509030504030204" pitchFamily="49" charset="0"/>
              </a:rPr>
              <a:t>; </a:t>
            </a:r>
            <a:r>
              <a:rPr lang="en-US" altLang="en-US" sz="1600" b="0" i="1" dirty="0">
                <a:solidFill>
                  <a:srgbClr val="FF0000"/>
                </a:solidFill>
                <a:latin typeface="Lucida Sans Typewriter" panose="020B0509030504030204" pitchFamily="49" charset="0"/>
              </a:rPr>
              <a:t>--stub</a:t>
            </a:r>
            <a:endParaRPr lang="en-US" altLang="en-US" sz="1600" b="0" dirty="0">
              <a:solidFill>
                <a:srgbClr val="FF0000"/>
              </a:solidFill>
              <a:latin typeface="Lucida Sans Typewriter" panose="020B0509030504030204" pitchFamily="49" charset="0"/>
            </a:endParaRPr>
          </a:p>
          <a:p>
            <a:r>
              <a:rPr lang="en-US" altLang="en-US" sz="1600" b="0" dirty="0">
                <a:solidFill>
                  <a:srgbClr val="0066FF"/>
                </a:solidFill>
                <a:latin typeface="Lucida Sans Typewriter" panose="020B0509030504030204" pitchFamily="49" charset="0"/>
              </a:rPr>
              <a:t>  ...</a:t>
            </a:r>
          </a:p>
          <a:p>
            <a:r>
              <a:rPr lang="en-US" altLang="en-US" sz="1600" dirty="0">
                <a:solidFill>
                  <a:srgbClr val="0066FF"/>
                </a:solidFill>
                <a:latin typeface="Lucida Sans Typewriter" panose="020B0509030504030204" pitchFamily="49" charset="0"/>
              </a:rPr>
              <a:t>end</a:t>
            </a:r>
            <a:r>
              <a:rPr lang="en-US" altLang="en-US" sz="1600" b="0" dirty="0">
                <a:solidFill>
                  <a:srgbClr val="0066FF"/>
                </a:solidFill>
                <a:latin typeface="Lucida Sans Typewriter" panose="020B0509030504030204" pitchFamily="49" charset="0"/>
              </a:rPr>
              <a:t> UNIX;</a:t>
            </a:r>
          </a:p>
        </p:txBody>
      </p:sp>
      <p:sp>
        <p:nvSpPr>
          <p:cNvPr id="10" name="Text Box 4">
            <a:extLst>
              <a:ext uri="{FF2B5EF4-FFF2-40B4-BE49-F238E27FC236}">
                <a16:creationId xmlns:a16="http://schemas.microsoft.com/office/drawing/2014/main" id="{0E9B744D-7B6B-41C6-B259-067C21004567}"/>
              </a:ext>
            </a:extLst>
          </p:cNvPr>
          <p:cNvSpPr txBox="1">
            <a:spLocks noChangeArrowheads="1"/>
          </p:cNvSpPr>
          <p:nvPr/>
        </p:nvSpPr>
        <p:spPr bwMode="auto">
          <a:xfrm>
            <a:off x="1600200" y="5888256"/>
            <a:ext cx="6849952" cy="584775"/>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FF0000"/>
                </a:solidFill>
                <a:latin typeface="Lucida Sans Typewriter" panose="020B0509030504030204" pitchFamily="49" charset="0"/>
              </a:rPr>
              <a:t>separate</a:t>
            </a:r>
            <a:r>
              <a:rPr lang="en-US" altLang="en-US" sz="1600" b="0" dirty="0">
                <a:solidFill>
                  <a:srgbClr val="FF0000"/>
                </a:solidFill>
                <a:latin typeface="Lucida Sans Typewriter" panose="020B0509030504030204" pitchFamily="49" charset="0"/>
              </a:rPr>
              <a:t>(UNIX) </a:t>
            </a:r>
            <a:br>
              <a:rPr lang="en-US" altLang="en-US" sz="1600" b="0" dirty="0">
                <a:solidFill>
                  <a:srgbClr val="FF0000"/>
                </a:solidFill>
                <a:latin typeface="Lucida Sans Typewriter" panose="020B0509030504030204" pitchFamily="49" charset="0"/>
              </a:rPr>
            </a:br>
            <a:r>
              <a:rPr lang="en-US" altLang="en-US" sz="1600" dirty="0">
                <a:solidFill>
                  <a:srgbClr val="0066FF"/>
                </a:solidFill>
                <a:latin typeface="Lucida Sans Typewriter" panose="020B0509030504030204" pitchFamily="49" charset="0"/>
              </a:rPr>
              <a:t>procedure</a:t>
            </a:r>
            <a:r>
              <a:rPr lang="en-US" altLang="en-US" sz="1600" b="0" dirty="0">
                <a:solidFill>
                  <a:srgbClr val="0066FF"/>
                </a:solidFill>
                <a:latin typeface="Lucida Sans Typewriter" panose="020B0509030504030204" pitchFamily="49" charset="0"/>
              </a:rPr>
              <a:t> </a:t>
            </a:r>
            <a:r>
              <a:rPr lang="en-US" altLang="en-US" sz="1600" b="0" dirty="0" err="1">
                <a:solidFill>
                  <a:srgbClr val="0066FF"/>
                </a:solidFill>
                <a:latin typeface="Lucida Sans Typewriter" panose="020B0509030504030204" pitchFamily="49" charset="0"/>
              </a:rPr>
              <a:t>lp</a:t>
            </a:r>
            <a:r>
              <a:rPr lang="en-US" altLang="en-US" sz="1600" b="0" dirty="0">
                <a:solidFill>
                  <a:srgbClr val="0066FF"/>
                </a:solidFill>
                <a:latin typeface="Lucida Sans Typewriter" panose="020B0509030504030204" pitchFamily="49" charset="0"/>
              </a:rPr>
              <a:t>(options, files : String) </a:t>
            </a:r>
            <a:r>
              <a:rPr lang="en-US" altLang="en-US" sz="1600" dirty="0">
                <a:solidFill>
                  <a:srgbClr val="0066FF"/>
                </a:solidFill>
                <a:latin typeface="Lucida Sans Typewriter" panose="020B0509030504030204" pitchFamily="49" charset="0"/>
              </a:rPr>
              <a:t>is</a:t>
            </a:r>
            <a:r>
              <a:rPr lang="en-US" altLang="en-US" sz="1600" b="0" dirty="0">
                <a:solidFill>
                  <a:srgbClr val="0066FF"/>
                </a:solidFill>
                <a:latin typeface="Lucida Sans Typewriter" panose="020B0509030504030204" pitchFamily="49" charset="0"/>
              </a:rPr>
              <a:t>...; </a:t>
            </a:r>
            <a:r>
              <a:rPr lang="en-US" altLang="en-US" sz="1600" b="0" i="1" dirty="0">
                <a:solidFill>
                  <a:srgbClr val="FF0000"/>
                </a:solidFill>
                <a:latin typeface="Lucida Sans Typewriter" panose="020B0509030504030204" pitchFamily="49" charset="0"/>
              </a:rPr>
              <a:t>--subunit</a:t>
            </a:r>
          </a:p>
        </p:txBody>
      </p:sp>
    </p:spTree>
    <p:extLst>
      <p:ext uri="{BB962C8B-B14F-4D97-AF65-F5344CB8AC3E}">
        <p14:creationId xmlns:p14="http://schemas.microsoft.com/office/powerpoint/2010/main" val="22476946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89BEF-F09F-460D-B4AA-2C7695FA7B82}"/>
              </a:ext>
            </a:extLst>
          </p:cNvPr>
          <p:cNvSpPr>
            <a:spLocks noGrp="1"/>
          </p:cNvSpPr>
          <p:nvPr>
            <p:ph type="title"/>
          </p:nvPr>
        </p:nvSpPr>
        <p:spPr/>
        <p:txBody>
          <a:bodyPr/>
          <a:lstStyle/>
          <a:p>
            <a:r>
              <a:rPr lang="en-US" dirty="0"/>
              <a:t>Subunits (2)</a:t>
            </a:r>
          </a:p>
        </p:txBody>
      </p:sp>
      <p:sp>
        <p:nvSpPr>
          <p:cNvPr id="3" name="Content Placeholder 2">
            <a:extLst>
              <a:ext uri="{FF2B5EF4-FFF2-40B4-BE49-F238E27FC236}">
                <a16:creationId xmlns:a16="http://schemas.microsoft.com/office/drawing/2014/main" id="{296C469C-390C-4E3E-B679-1F2143F112BA}"/>
              </a:ext>
            </a:extLst>
          </p:cNvPr>
          <p:cNvSpPr>
            <a:spLocks noGrp="1"/>
          </p:cNvSpPr>
          <p:nvPr>
            <p:ph idx="1"/>
          </p:nvPr>
        </p:nvSpPr>
        <p:spPr/>
        <p:txBody>
          <a:bodyPr/>
          <a:lstStyle/>
          <a:p>
            <a:pPr eaLnBrk="1" hangingPunct="1"/>
            <a:r>
              <a:rPr lang="en-US" altLang="en-US" dirty="0"/>
              <a:t>Semantics</a:t>
            </a:r>
          </a:p>
          <a:p>
            <a:pPr lvl="1" eaLnBrk="1" hangingPunct="1"/>
            <a:r>
              <a:rPr lang="en-US" altLang="en-US" dirty="0"/>
              <a:t>The “</a:t>
            </a:r>
            <a:r>
              <a:rPr lang="en-US" altLang="en-US" b="1" dirty="0">
                <a:latin typeface="Lucida Sans Typewriter" panose="020B0509030504030204" pitchFamily="49" charset="0"/>
              </a:rPr>
              <a:t>is separate</a:t>
            </a:r>
            <a:r>
              <a:rPr lang="en-US" altLang="en-US" dirty="0"/>
              <a:t>” identifies the stub</a:t>
            </a:r>
          </a:p>
          <a:p>
            <a:pPr lvl="1" eaLnBrk="1" hangingPunct="1"/>
            <a:r>
              <a:rPr lang="en-US" altLang="en-US" dirty="0"/>
              <a:t>The subunit’s “</a:t>
            </a:r>
            <a:r>
              <a:rPr lang="en-US" altLang="en-US" b="1" dirty="0">
                <a:latin typeface="Lucida Sans Typewriter" panose="020B0509030504030204" pitchFamily="49" charset="0"/>
              </a:rPr>
              <a:t>separate</a:t>
            </a:r>
            <a:r>
              <a:rPr lang="en-US" altLang="en-US" dirty="0"/>
              <a:t>” clause identifies the parent unit</a:t>
            </a:r>
          </a:p>
          <a:p>
            <a:pPr lvl="1" eaLnBrk="1" hangingPunct="1"/>
            <a:r>
              <a:rPr lang="en-US" altLang="en-US" dirty="0"/>
              <a:t>Subunit has same visibility (into parent) as stub</a:t>
            </a:r>
          </a:p>
          <a:p>
            <a:pPr lvl="1" eaLnBrk="1" hangingPunct="1"/>
            <a:r>
              <a:rPr lang="en-US" altLang="en-US" dirty="0"/>
              <a:t>Overloading of subunit names not permitted</a:t>
            </a:r>
          </a:p>
          <a:p>
            <a:pPr eaLnBrk="1" hangingPunct="1"/>
            <a:r>
              <a:rPr lang="en-US" altLang="en-US" dirty="0"/>
              <a:t>Uses of subunits</a:t>
            </a:r>
          </a:p>
          <a:p>
            <a:pPr lvl="1" eaLnBrk="1" hangingPunct="1"/>
            <a:r>
              <a:rPr lang="en-US" altLang="en-US" dirty="0"/>
              <a:t>Eases management of large project</a:t>
            </a:r>
          </a:p>
          <a:p>
            <a:pPr lvl="1" eaLnBrk="1" hangingPunct="1"/>
            <a:r>
              <a:rPr lang="en-US" altLang="en-US" dirty="0"/>
              <a:t>Reduces compilation costs</a:t>
            </a:r>
          </a:p>
          <a:p>
            <a:pPr eaLnBrk="1" hangingPunct="1"/>
            <a:r>
              <a:rPr lang="en-US" altLang="en-US" dirty="0"/>
              <a:t>GNAT Note</a:t>
            </a:r>
          </a:p>
          <a:p>
            <a:pPr lvl="1" eaLnBrk="1" hangingPunct="1"/>
            <a:r>
              <a:rPr lang="en-US" altLang="en-US" dirty="0"/>
              <a:t>To generate code for a subunit, compile the parent</a:t>
            </a:r>
          </a:p>
          <a:p>
            <a:pPr lvl="1" eaLnBrk="1" hangingPunct="1"/>
            <a:r>
              <a:rPr lang="en-US" altLang="en-US" dirty="0"/>
              <a:t>You can do syntactic / semantic check on a subunit </a:t>
            </a:r>
            <a:br>
              <a:rPr lang="en-US" altLang="en-US" dirty="0"/>
            </a:br>
            <a:r>
              <a:rPr lang="en-US" altLang="en-US" dirty="0"/>
              <a:t>via the </a:t>
            </a:r>
            <a:r>
              <a:rPr lang="en-US" altLang="en-US" dirty="0">
                <a:latin typeface="Lucida Sans" panose="020B0602030504020204" pitchFamily="34" charset="0"/>
              </a:rPr>
              <a:t>-</a:t>
            </a:r>
            <a:r>
              <a:rPr lang="en-US" altLang="en-US" dirty="0" err="1">
                <a:latin typeface="Lucida Sans" panose="020B0602030504020204" pitchFamily="34" charset="0"/>
              </a:rPr>
              <a:t>gnatc</a:t>
            </a:r>
            <a:r>
              <a:rPr lang="en-US" altLang="en-US" dirty="0"/>
              <a:t> switch</a:t>
            </a:r>
          </a:p>
          <a:p>
            <a:endParaRPr lang="en-US" dirty="0"/>
          </a:p>
        </p:txBody>
      </p:sp>
      <p:sp>
        <p:nvSpPr>
          <p:cNvPr id="4" name="Slide Number Placeholder 3">
            <a:extLst>
              <a:ext uri="{FF2B5EF4-FFF2-40B4-BE49-F238E27FC236}">
                <a16:creationId xmlns:a16="http://schemas.microsoft.com/office/drawing/2014/main" id="{9D3DD974-F452-478C-8B61-F96A00D51C50}"/>
              </a:ext>
            </a:extLst>
          </p:cNvPr>
          <p:cNvSpPr>
            <a:spLocks noGrp="1"/>
          </p:cNvSpPr>
          <p:nvPr>
            <p:ph type="sldNum" sz="quarter" idx="12"/>
          </p:nvPr>
        </p:nvSpPr>
        <p:spPr/>
        <p:txBody>
          <a:bodyPr/>
          <a:lstStyle/>
          <a:p>
            <a:pPr>
              <a:defRPr/>
            </a:pPr>
            <a:fld id="{0E2ECCEA-E2CD-49A1-A9F1-1E7E4CC53232}" type="slidenum">
              <a:rPr lang="en-US" smtClean="0"/>
              <a:pPr>
                <a:defRPr/>
              </a:pPr>
              <a:t>50</a:t>
            </a:fld>
            <a:endParaRPr lang="en-US"/>
          </a:p>
        </p:txBody>
      </p:sp>
      <p:pic>
        <p:nvPicPr>
          <p:cNvPr id="11" name="Picture 5">
            <a:extLst>
              <a:ext uri="{FF2B5EF4-FFF2-40B4-BE49-F238E27FC236}">
                <a16:creationId xmlns:a16="http://schemas.microsoft.com/office/drawing/2014/main" id="{725F7FFF-989D-4176-90DB-1C80930C169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239000" y="4800600"/>
            <a:ext cx="66040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val="2502233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E35D8-5CC9-418A-9AA5-2F67E21EA858}"/>
              </a:ext>
            </a:extLst>
          </p:cNvPr>
          <p:cNvSpPr>
            <a:spLocks noGrp="1"/>
          </p:cNvSpPr>
          <p:nvPr>
            <p:ph type="title"/>
          </p:nvPr>
        </p:nvSpPr>
        <p:spPr/>
        <p:txBody>
          <a:bodyPr/>
          <a:lstStyle/>
          <a:p>
            <a:r>
              <a:rPr lang="en-US" dirty="0"/>
              <a:t>Child Units: Basic Properties</a:t>
            </a:r>
          </a:p>
        </p:txBody>
      </p:sp>
      <p:sp>
        <p:nvSpPr>
          <p:cNvPr id="3" name="Content Placeholder 2">
            <a:extLst>
              <a:ext uri="{FF2B5EF4-FFF2-40B4-BE49-F238E27FC236}">
                <a16:creationId xmlns:a16="http://schemas.microsoft.com/office/drawing/2014/main" id="{363CD5D6-E46A-42ED-A251-6B2077CA60D2}"/>
              </a:ext>
            </a:extLst>
          </p:cNvPr>
          <p:cNvSpPr>
            <a:spLocks noGrp="1"/>
          </p:cNvSpPr>
          <p:nvPr>
            <p:ph idx="1"/>
          </p:nvPr>
        </p:nvSpPr>
        <p:spPr/>
        <p:txBody>
          <a:bodyPr/>
          <a:lstStyle/>
          <a:p>
            <a:pPr eaLnBrk="1" hangingPunct="1"/>
            <a:r>
              <a:rPr lang="en-US" altLang="en-US" dirty="0"/>
              <a:t>A “</a:t>
            </a:r>
            <a:r>
              <a:rPr lang="en-US" altLang="en-US" dirty="0" err="1">
                <a:latin typeface="Lucida Sans Typewriter" panose="020B0509030504030204" pitchFamily="49" charset="0"/>
              </a:rPr>
              <a:t>with</a:t>
            </a:r>
            <a:r>
              <a:rPr lang="en-US" altLang="en-US" dirty="0" err="1"/>
              <a:t>”able</a:t>
            </a:r>
            <a:r>
              <a:rPr lang="en-US" altLang="en-US" dirty="0"/>
              <a:t> compilation unit is either a </a:t>
            </a:r>
            <a:r>
              <a:rPr lang="en-US" altLang="en-US" i="1" dirty="0"/>
              <a:t>root unit</a:t>
            </a:r>
            <a:r>
              <a:rPr lang="en-US" altLang="en-US" dirty="0"/>
              <a:t> or a </a:t>
            </a:r>
            <a:r>
              <a:rPr lang="en-US" altLang="en-US" i="1" dirty="0"/>
              <a:t>child unit</a:t>
            </a:r>
            <a:endParaRPr lang="en-US" altLang="en-US" dirty="0"/>
          </a:p>
          <a:p>
            <a:pPr lvl="1" eaLnBrk="1" hangingPunct="1"/>
            <a:r>
              <a:rPr lang="en-US" altLang="en-US" dirty="0"/>
              <a:t>A </a:t>
            </a:r>
            <a:r>
              <a:rPr lang="en-US" altLang="en-US" i="1" dirty="0"/>
              <a:t>root unit</a:t>
            </a:r>
            <a:r>
              <a:rPr lang="en-US" altLang="en-US" dirty="0"/>
              <a:t> has a simple name (no “.”)</a:t>
            </a:r>
          </a:p>
          <a:p>
            <a:pPr lvl="2" eaLnBrk="1" hangingPunct="1"/>
            <a:r>
              <a:rPr lang="en-US" altLang="en-US" dirty="0"/>
              <a:t>Examples: </a:t>
            </a:r>
            <a:r>
              <a:rPr lang="en-US" altLang="en-US" dirty="0">
                <a:latin typeface="Lucida Sans Typewriter" panose="020B0509030504030204" pitchFamily="49" charset="0"/>
              </a:rPr>
              <a:t>System</a:t>
            </a:r>
            <a:r>
              <a:rPr lang="en-US" altLang="en-US" dirty="0"/>
              <a:t>, </a:t>
            </a:r>
            <a:r>
              <a:rPr lang="en-US" altLang="en-US" dirty="0" err="1">
                <a:latin typeface="Lucida Sans Typewriter" panose="020B0509030504030204" pitchFamily="49" charset="0"/>
              </a:rPr>
              <a:t>FIFO_Queue_Pkg</a:t>
            </a:r>
            <a:endParaRPr lang="en-US" altLang="en-US" dirty="0"/>
          </a:p>
          <a:p>
            <a:pPr lvl="1" eaLnBrk="1" hangingPunct="1"/>
            <a:r>
              <a:rPr lang="en-US" altLang="en-US" dirty="0"/>
              <a:t>A </a:t>
            </a:r>
            <a:r>
              <a:rPr lang="en-US" altLang="en-US" i="1" dirty="0"/>
              <a:t>child unit</a:t>
            </a:r>
            <a:r>
              <a:rPr lang="en-US" altLang="en-US" dirty="0"/>
              <a:t> has a compound name</a:t>
            </a:r>
            <a:r>
              <a:rPr lang="en-US" altLang="en-US" dirty="0">
                <a:latin typeface="Consolas" panose="020B0609020204030204" pitchFamily="49" charset="0"/>
              </a:rPr>
              <a:t> </a:t>
            </a:r>
            <a:r>
              <a:rPr lang="en-US" altLang="en-US" dirty="0" err="1">
                <a:latin typeface="Consolas" panose="020B0609020204030204" pitchFamily="49" charset="0"/>
              </a:rPr>
              <a:t>Parent_Name.Child_Name</a:t>
            </a:r>
            <a:endParaRPr lang="en-US" altLang="en-US" dirty="0">
              <a:latin typeface="Consolas" panose="020B0609020204030204" pitchFamily="49" charset="0"/>
            </a:endParaRPr>
          </a:p>
          <a:p>
            <a:pPr lvl="2" eaLnBrk="1" hangingPunct="1"/>
            <a:r>
              <a:rPr lang="en-US" altLang="en-US" dirty="0" err="1">
                <a:latin typeface="Consolas" panose="020B0609020204030204" pitchFamily="49" charset="0"/>
              </a:rPr>
              <a:t>Parent_Name</a:t>
            </a:r>
            <a:r>
              <a:rPr lang="en-US" altLang="en-US" dirty="0"/>
              <a:t> is the name of a compilation unit that is a package (or a generic package)</a:t>
            </a:r>
          </a:p>
          <a:p>
            <a:pPr lvl="3" eaLnBrk="1" hangingPunct="1"/>
            <a:r>
              <a:rPr lang="en-US" altLang="en-US" dirty="0"/>
              <a:t>May be either a root unit or a child unit</a:t>
            </a:r>
          </a:p>
          <a:p>
            <a:pPr lvl="2" eaLnBrk="1" hangingPunct="1"/>
            <a:r>
              <a:rPr lang="en-US" altLang="en-US" dirty="0" err="1">
                <a:latin typeface="Consolas" panose="020B0609020204030204" pitchFamily="49" charset="0"/>
              </a:rPr>
              <a:t>Child_Name</a:t>
            </a:r>
            <a:r>
              <a:rPr lang="en-US" altLang="en-US" dirty="0"/>
              <a:t> is an identifier</a:t>
            </a:r>
          </a:p>
          <a:p>
            <a:pPr lvl="2" eaLnBrk="1" hangingPunct="1"/>
            <a:r>
              <a:rPr lang="en-US" altLang="en-US" dirty="0"/>
              <a:t>Examples: </a:t>
            </a:r>
            <a:r>
              <a:rPr lang="en-US" altLang="en-US" dirty="0" err="1">
                <a:latin typeface="Lucida Sans Typewriter" panose="020B0509030504030204" pitchFamily="49" charset="0"/>
              </a:rPr>
              <a:t>Ada.Text_IO</a:t>
            </a:r>
            <a:r>
              <a:rPr lang="en-US" altLang="en-US" dirty="0"/>
              <a:t>, </a:t>
            </a:r>
            <a:r>
              <a:rPr lang="en-US" altLang="en-US" dirty="0" err="1">
                <a:latin typeface="Lucida Sans Typewriter" panose="020B0509030504030204" pitchFamily="49" charset="0"/>
              </a:rPr>
              <a:t>Interfaces.C</a:t>
            </a:r>
            <a:endParaRPr lang="en-US" altLang="en-US" dirty="0"/>
          </a:p>
        </p:txBody>
      </p:sp>
      <p:sp>
        <p:nvSpPr>
          <p:cNvPr id="4" name="Slide Number Placeholder 3">
            <a:extLst>
              <a:ext uri="{FF2B5EF4-FFF2-40B4-BE49-F238E27FC236}">
                <a16:creationId xmlns:a16="http://schemas.microsoft.com/office/drawing/2014/main" id="{5E00EE29-5361-400D-8DC3-CB739ABA6E27}"/>
              </a:ext>
            </a:extLst>
          </p:cNvPr>
          <p:cNvSpPr>
            <a:spLocks noGrp="1"/>
          </p:cNvSpPr>
          <p:nvPr>
            <p:ph type="sldNum" sz="quarter" idx="12"/>
          </p:nvPr>
        </p:nvSpPr>
        <p:spPr/>
        <p:txBody>
          <a:bodyPr/>
          <a:lstStyle/>
          <a:p>
            <a:pPr>
              <a:defRPr/>
            </a:pPr>
            <a:fld id="{0E2ECCEA-E2CD-49A1-A9F1-1E7E4CC53232}" type="slidenum">
              <a:rPr lang="en-US" smtClean="0"/>
              <a:pPr>
                <a:defRPr/>
              </a:pPr>
              <a:t>51</a:t>
            </a:fld>
            <a:endParaRPr lang="en-US"/>
          </a:p>
        </p:txBody>
      </p:sp>
    </p:spTree>
    <p:extLst>
      <p:ext uri="{BB962C8B-B14F-4D97-AF65-F5344CB8AC3E}">
        <p14:creationId xmlns:p14="http://schemas.microsoft.com/office/powerpoint/2010/main" val="20153004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E35D8-5CC9-418A-9AA5-2F67E21EA858}"/>
              </a:ext>
            </a:extLst>
          </p:cNvPr>
          <p:cNvSpPr>
            <a:spLocks noGrp="1"/>
          </p:cNvSpPr>
          <p:nvPr>
            <p:ph type="title"/>
          </p:nvPr>
        </p:nvSpPr>
        <p:spPr/>
        <p:txBody>
          <a:bodyPr/>
          <a:lstStyle/>
          <a:p>
            <a:r>
              <a:rPr lang="en-US" dirty="0"/>
              <a:t>Uses of Child Units</a:t>
            </a:r>
          </a:p>
        </p:txBody>
      </p:sp>
      <p:sp>
        <p:nvSpPr>
          <p:cNvPr id="3" name="Content Placeholder 2">
            <a:extLst>
              <a:ext uri="{FF2B5EF4-FFF2-40B4-BE49-F238E27FC236}">
                <a16:creationId xmlns:a16="http://schemas.microsoft.com/office/drawing/2014/main" id="{363CD5D6-E46A-42ED-A251-6B2077CA60D2}"/>
              </a:ext>
            </a:extLst>
          </p:cNvPr>
          <p:cNvSpPr>
            <a:spLocks noGrp="1"/>
          </p:cNvSpPr>
          <p:nvPr>
            <p:ph idx="1"/>
          </p:nvPr>
        </p:nvSpPr>
        <p:spPr/>
        <p:txBody>
          <a:bodyPr/>
          <a:lstStyle/>
          <a:p>
            <a:pPr eaLnBrk="1" hangingPunct="1"/>
            <a:r>
              <a:rPr lang="en-US" altLang="en-US" dirty="0">
                <a:highlight>
                  <a:srgbClr val="FFFF00"/>
                </a:highlight>
              </a:rPr>
              <a:t>Designing system architecture / avoiding pollution of top-level name space</a:t>
            </a:r>
          </a:p>
          <a:p>
            <a:pPr lvl="1" eaLnBrk="1" hangingPunct="1"/>
            <a:r>
              <a:rPr lang="en-US" altLang="en-US" dirty="0"/>
              <a:t>If two groups develop subsystems comprising hundreds or thousands of compilation units, name conflicts are likely at system integration</a:t>
            </a:r>
          </a:p>
          <a:p>
            <a:pPr lvl="1" eaLnBrk="1" hangingPunct="1"/>
            <a:r>
              <a:rPr lang="en-US" altLang="en-US" dirty="0"/>
              <a:t>Solution: each group declares an empty root package </a:t>
            </a:r>
            <a:r>
              <a:rPr lang="en-US" altLang="en-US" dirty="0" err="1">
                <a:latin typeface="Lucida Sans Typewriter" panose="020B0509030504030204" pitchFamily="49" charset="0"/>
              </a:rPr>
              <a:t>Subsystem_</a:t>
            </a:r>
            <a:r>
              <a:rPr lang="en-US" altLang="en-US" i="1" dirty="0" err="1">
                <a:latin typeface="Lucida Sans Typewriter" panose="020B0509030504030204" pitchFamily="49" charset="0"/>
              </a:rPr>
              <a:t>i</a:t>
            </a:r>
            <a:r>
              <a:rPr lang="en-US" altLang="en-US" dirty="0"/>
              <a:t>, with everything else a child</a:t>
            </a:r>
          </a:p>
          <a:p>
            <a:pPr lvl="1" eaLnBrk="1" hangingPunct="1"/>
            <a:r>
              <a:rPr lang="en-US" altLang="en-US" dirty="0"/>
              <a:t>A system’s modules form a hierarchy</a:t>
            </a:r>
          </a:p>
          <a:p>
            <a:pPr eaLnBrk="1" hangingPunct="1"/>
            <a:r>
              <a:rPr lang="en-US" altLang="en-US" dirty="0">
                <a:highlight>
                  <a:srgbClr val="FFFF00"/>
                </a:highlight>
              </a:rPr>
              <a:t>“Programming by extension”</a:t>
            </a:r>
          </a:p>
          <a:p>
            <a:pPr lvl="1" eaLnBrk="1" hangingPunct="1"/>
            <a:r>
              <a:rPr lang="en-US" altLang="en-US" dirty="0"/>
              <a:t>If you want to provide additional operations for a (private) type declared in package </a:t>
            </a:r>
            <a:r>
              <a:rPr lang="en-US" altLang="en-US" dirty="0">
                <a:latin typeface="Lucida Sans Typewriter" panose="020B0509030504030204" pitchFamily="49" charset="0"/>
              </a:rPr>
              <a:t>P</a:t>
            </a:r>
            <a:r>
              <a:rPr lang="en-US" altLang="en-US" dirty="0"/>
              <a:t>, it may be costly to modify </a:t>
            </a:r>
            <a:r>
              <a:rPr lang="en-US" altLang="en-US" dirty="0">
                <a:latin typeface="Lucida Sans Typewriter" panose="020B0509030504030204" pitchFamily="49" charset="0"/>
              </a:rPr>
              <a:t>P</a:t>
            </a:r>
            <a:endParaRPr lang="en-US" altLang="en-US" dirty="0"/>
          </a:p>
          <a:p>
            <a:pPr lvl="1" eaLnBrk="1" hangingPunct="1"/>
            <a:r>
              <a:rPr lang="en-US" altLang="en-US" dirty="0"/>
              <a:t>Solution: declare a child package </a:t>
            </a:r>
            <a:r>
              <a:rPr lang="en-US" altLang="en-US" dirty="0" err="1">
                <a:latin typeface="Lucida Sans Typewriter" panose="020B0509030504030204" pitchFamily="49" charset="0"/>
              </a:rPr>
              <a:t>P.New_Stuff</a:t>
            </a:r>
            <a:endParaRPr lang="en-US" altLang="en-US" dirty="0"/>
          </a:p>
          <a:p>
            <a:pPr lvl="2" eaLnBrk="1" hangingPunct="1"/>
            <a:r>
              <a:rPr lang="en-US" altLang="en-US" dirty="0"/>
              <a:t>Special visibility properties allow child to see private part of parent</a:t>
            </a:r>
          </a:p>
          <a:p>
            <a:pPr lvl="1" eaLnBrk="1" hangingPunct="1"/>
            <a:r>
              <a:rPr lang="en-US" altLang="en-US" dirty="0"/>
              <a:t>Essential for inheritance in OO Programming</a:t>
            </a:r>
          </a:p>
          <a:p>
            <a:endParaRPr lang="en-US" dirty="0"/>
          </a:p>
        </p:txBody>
      </p:sp>
      <p:sp>
        <p:nvSpPr>
          <p:cNvPr id="4" name="Slide Number Placeholder 3">
            <a:extLst>
              <a:ext uri="{FF2B5EF4-FFF2-40B4-BE49-F238E27FC236}">
                <a16:creationId xmlns:a16="http://schemas.microsoft.com/office/drawing/2014/main" id="{5E00EE29-5361-400D-8DC3-CB739ABA6E27}"/>
              </a:ext>
            </a:extLst>
          </p:cNvPr>
          <p:cNvSpPr>
            <a:spLocks noGrp="1"/>
          </p:cNvSpPr>
          <p:nvPr>
            <p:ph type="sldNum" sz="quarter" idx="12"/>
          </p:nvPr>
        </p:nvSpPr>
        <p:spPr/>
        <p:txBody>
          <a:bodyPr/>
          <a:lstStyle/>
          <a:p>
            <a:pPr>
              <a:defRPr/>
            </a:pPr>
            <a:fld id="{0E2ECCEA-E2CD-49A1-A9F1-1E7E4CC53232}" type="slidenum">
              <a:rPr lang="en-US" smtClean="0"/>
              <a:pPr>
                <a:defRPr/>
              </a:pPr>
              <a:t>52</a:t>
            </a:fld>
            <a:endParaRPr lang="en-US"/>
          </a:p>
        </p:txBody>
      </p:sp>
    </p:spTree>
    <p:extLst>
      <p:ext uri="{BB962C8B-B14F-4D97-AF65-F5344CB8AC3E}">
        <p14:creationId xmlns:p14="http://schemas.microsoft.com/office/powerpoint/2010/main" val="5095990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3261F-B48E-4683-B3EA-C3F080772E87}"/>
              </a:ext>
            </a:extLst>
          </p:cNvPr>
          <p:cNvSpPr>
            <a:spLocks noGrp="1"/>
          </p:cNvSpPr>
          <p:nvPr>
            <p:ph type="title"/>
          </p:nvPr>
        </p:nvSpPr>
        <p:spPr/>
        <p:txBody>
          <a:bodyPr/>
          <a:lstStyle/>
          <a:p>
            <a:r>
              <a:rPr lang="en-US" dirty="0"/>
              <a:t>Child Units in Predefined Library (Partial List)</a:t>
            </a:r>
          </a:p>
        </p:txBody>
      </p:sp>
      <p:sp>
        <p:nvSpPr>
          <p:cNvPr id="4" name="Slide Number Placeholder 3">
            <a:extLst>
              <a:ext uri="{FF2B5EF4-FFF2-40B4-BE49-F238E27FC236}">
                <a16:creationId xmlns:a16="http://schemas.microsoft.com/office/drawing/2014/main" id="{872D00A6-57C4-41F8-9E95-EA1306476D15}"/>
              </a:ext>
            </a:extLst>
          </p:cNvPr>
          <p:cNvSpPr>
            <a:spLocks noGrp="1"/>
          </p:cNvSpPr>
          <p:nvPr>
            <p:ph type="sldNum" sz="quarter" idx="12"/>
          </p:nvPr>
        </p:nvSpPr>
        <p:spPr/>
        <p:txBody>
          <a:bodyPr/>
          <a:lstStyle/>
          <a:p>
            <a:pPr>
              <a:defRPr/>
            </a:pPr>
            <a:fld id="{0E2ECCEA-E2CD-49A1-A9F1-1E7E4CC53232}" type="slidenum">
              <a:rPr lang="en-US" smtClean="0"/>
              <a:pPr>
                <a:defRPr/>
              </a:pPr>
              <a:t>53</a:t>
            </a:fld>
            <a:endParaRPr lang="en-US"/>
          </a:p>
        </p:txBody>
      </p:sp>
      <p:sp>
        <p:nvSpPr>
          <p:cNvPr id="5" name="Rectangle 4">
            <a:extLst>
              <a:ext uri="{FF2B5EF4-FFF2-40B4-BE49-F238E27FC236}">
                <a16:creationId xmlns:a16="http://schemas.microsoft.com/office/drawing/2014/main" id="{45B92CD9-3C28-433A-9D68-F188B844694C}"/>
              </a:ext>
            </a:extLst>
          </p:cNvPr>
          <p:cNvSpPr/>
          <p:nvPr/>
        </p:nvSpPr>
        <p:spPr>
          <a:xfrm>
            <a:off x="228599" y="1371600"/>
            <a:ext cx="5105399" cy="4293483"/>
          </a:xfrm>
          <a:prstGeom prst="rect">
            <a:avLst/>
          </a:prstGeom>
        </p:spPr>
        <p:txBody>
          <a:bodyPr wrap="square">
            <a:spAutoFit/>
          </a:bodyPr>
          <a:lstStyle/>
          <a:p>
            <a:pPr marL="0" indent="0" eaLnBrk="1" hangingPunct="1"/>
            <a:r>
              <a:rPr lang="en-US" altLang="en-US" sz="1300" dirty="0">
                <a:solidFill>
                  <a:srgbClr val="0066FF"/>
                </a:solidFill>
                <a:latin typeface="Consolas" panose="020B0609020204030204" pitchFamily="49" charset="0"/>
              </a:rPr>
              <a:t>package Ada</a:t>
            </a: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Ada.Characters</a:t>
            </a:r>
            <a:endParaRPr lang="en-US" altLang="en-US" sz="1300" dirty="0">
              <a:solidFill>
                <a:srgbClr val="0066FF"/>
              </a:solidFill>
              <a:latin typeface="Consolas" panose="020B0609020204030204" pitchFamily="49" charset="0"/>
            </a:endParaRPr>
          </a:p>
          <a:p>
            <a:pPr lvl="2"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Ada.Characters.Handling</a:t>
            </a:r>
            <a:endParaRPr lang="en-US" altLang="en-US" sz="1300" dirty="0">
              <a:solidFill>
                <a:srgbClr val="0066FF"/>
              </a:solidFill>
              <a:latin typeface="Consolas" panose="020B0609020204030204" pitchFamily="49" charset="0"/>
            </a:endParaRPr>
          </a:p>
          <a:p>
            <a:pPr lvl="2" eaLnBrk="1" hangingPunct="1"/>
            <a:r>
              <a:rPr lang="en-US" altLang="en-US" sz="1300" dirty="0">
                <a:solidFill>
                  <a:srgbClr val="0066FF"/>
                </a:solidFill>
                <a:latin typeface="Consolas" panose="020B0609020204030204" pitchFamily="49" charset="0"/>
              </a:rPr>
              <a:t>package Ada.Characters.Latin_1</a:t>
            </a: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Ada.Strings</a:t>
            </a:r>
            <a:endParaRPr lang="en-US" altLang="en-US" sz="1300" dirty="0">
              <a:solidFill>
                <a:srgbClr val="0066FF"/>
              </a:solidFill>
              <a:latin typeface="Consolas" panose="020B0609020204030204" pitchFamily="49" charset="0"/>
            </a:endParaRPr>
          </a:p>
          <a:p>
            <a:pPr lvl="2"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Ada.Strings.Maps</a:t>
            </a:r>
            <a:endParaRPr lang="en-US" altLang="en-US" sz="1300" dirty="0">
              <a:solidFill>
                <a:srgbClr val="0066FF"/>
              </a:solidFill>
              <a:latin typeface="Consolas" panose="020B0609020204030204" pitchFamily="49" charset="0"/>
            </a:endParaRPr>
          </a:p>
          <a:p>
            <a:pPr lvl="2"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Ada.Strings.Maps.Constants</a:t>
            </a:r>
            <a:endParaRPr lang="en-US" altLang="en-US" sz="1300" dirty="0">
              <a:solidFill>
                <a:srgbClr val="0066FF"/>
              </a:solidFill>
              <a:latin typeface="Consolas" panose="020B0609020204030204" pitchFamily="49" charset="0"/>
            </a:endParaRPr>
          </a:p>
          <a:p>
            <a:pPr lvl="2"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Ada.Strings.Fixed</a:t>
            </a:r>
            <a:endParaRPr lang="en-US" altLang="en-US" sz="1300" dirty="0">
              <a:solidFill>
                <a:srgbClr val="0066FF"/>
              </a:solidFill>
              <a:latin typeface="Consolas" panose="020B0609020204030204" pitchFamily="49" charset="0"/>
            </a:endParaRPr>
          </a:p>
          <a:p>
            <a:pPr lvl="2"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Ada.Strings.Bounded</a:t>
            </a:r>
            <a:endParaRPr lang="en-US" altLang="en-US" sz="1300" dirty="0">
              <a:solidFill>
                <a:srgbClr val="0066FF"/>
              </a:solidFill>
              <a:latin typeface="Consolas" panose="020B0609020204030204" pitchFamily="49" charset="0"/>
            </a:endParaRPr>
          </a:p>
          <a:p>
            <a:pPr lvl="2"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Ada.Strings.Unbounded</a:t>
            </a:r>
            <a:endParaRPr lang="en-US" altLang="en-US" sz="1300" dirty="0">
              <a:solidFill>
                <a:srgbClr val="0066FF"/>
              </a:solidFill>
              <a:latin typeface="Consolas" panose="020B0609020204030204" pitchFamily="49" charset="0"/>
            </a:endParaRP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Ada.Text_IO</a:t>
            </a:r>
            <a:endParaRPr lang="en-US" altLang="en-US" sz="1300" dirty="0">
              <a:solidFill>
                <a:srgbClr val="0066FF"/>
              </a:solidFill>
              <a:latin typeface="Consolas" panose="020B0609020204030204" pitchFamily="49" charset="0"/>
            </a:endParaRPr>
          </a:p>
          <a:p>
            <a:pPr lvl="2"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Ada.Text_IO.Text_Streams</a:t>
            </a:r>
            <a:endParaRPr lang="en-US" altLang="en-US" sz="1300" dirty="0">
              <a:solidFill>
                <a:srgbClr val="0066FF"/>
              </a:solidFill>
              <a:latin typeface="Consolas" panose="020B0609020204030204" pitchFamily="49" charset="0"/>
            </a:endParaRP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Ada.Sequential_IO</a:t>
            </a:r>
            <a:endParaRPr lang="en-US" altLang="en-US" sz="1300" dirty="0">
              <a:solidFill>
                <a:srgbClr val="0066FF"/>
              </a:solidFill>
              <a:latin typeface="Consolas" panose="020B0609020204030204" pitchFamily="49" charset="0"/>
            </a:endParaRP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Ada.Direct_IO</a:t>
            </a:r>
            <a:endParaRPr lang="en-US" altLang="en-US" sz="1300" dirty="0">
              <a:solidFill>
                <a:srgbClr val="0066FF"/>
              </a:solidFill>
              <a:latin typeface="Consolas" panose="020B0609020204030204" pitchFamily="49" charset="0"/>
            </a:endParaRP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Ada.Command_Line</a:t>
            </a:r>
            <a:endParaRPr lang="en-US" altLang="en-US" sz="1300" dirty="0">
              <a:solidFill>
                <a:srgbClr val="0066FF"/>
              </a:solidFill>
              <a:latin typeface="Consolas" panose="020B0609020204030204" pitchFamily="49" charset="0"/>
            </a:endParaRP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Ada.Containers</a:t>
            </a:r>
            <a:endParaRPr lang="en-US" altLang="en-US" sz="1300" dirty="0">
              <a:solidFill>
                <a:srgbClr val="0066FF"/>
              </a:solidFill>
              <a:latin typeface="Consolas" panose="020B0609020204030204" pitchFamily="49" charset="0"/>
            </a:endParaRPr>
          </a:p>
          <a:p>
            <a:pPr lvl="2"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Ada.Containers.Vectors</a:t>
            </a:r>
            <a:endParaRPr lang="en-US" altLang="en-US" sz="1300" dirty="0">
              <a:solidFill>
                <a:srgbClr val="0066FF"/>
              </a:solidFill>
              <a:latin typeface="Consolas" panose="020B0609020204030204" pitchFamily="49" charset="0"/>
            </a:endParaRPr>
          </a:p>
          <a:p>
            <a:pPr lvl="2"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Ada.Containers.Doubly_linked_Lists</a:t>
            </a:r>
            <a:endParaRPr lang="en-US" altLang="en-US" sz="1300" dirty="0">
              <a:solidFill>
                <a:srgbClr val="0066FF"/>
              </a:solidFill>
              <a:latin typeface="Consolas" panose="020B0609020204030204" pitchFamily="49" charset="0"/>
            </a:endParaRPr>
          </a:p>
          <a:p>
            <a:pPr lvl="2"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Ada.Cinrainers.Hashed_sets</a:t>
            </a:r>
            <a:endParaRPr lang="en-US" altLang="en-US" sz="1300" dirty="0">
              <a:solidFill>
                <a:srgbClr val="0066FF"/>
              </a:solidFill>
              <a:latin typeface="Consolas" panose="020B0609020204030204" pitchFamily="49" charset="0"/>
            </a:endParaRPr>
          </a:p>
          <a:p>
            <a:pPr lvl="1" eaLnBrk="1" hangingPunct="1"/>
            <a:r>
              <a:rPr lang="en-US" altLang="en-US" sz="1300" dirty="0">
                <a:solidFill>
                  <a:srgbClr val="0066FF"/>
                </a:solidFill>
                <a:latin typeface="Consolas" panose="020B0609020204030204" pitchFamily="49" charset="0"/>
              </a:rPr>
              <a:t>generic procedure </a:t>
            </a:r>
            <a:r>
              <a:rPr lang="en-US" altLang="en-US" sz="1300" dirty="0" err="1">
                <a:solidFill>
                  <a:srgbClr val="0066FF"/>
                </a:solidFill>
                <a:latin typeface="Consolas" panose="020B0609020204030204" pitchFamily="49" charset="0"/>
              </a:rPr>
              <a:t>Ada.Unchecked_Deallocation</a:t>
            </a:r>
            <a:endParaRPr lang="en-US" altLang="en-US" sz="1300" dirty="0">
              <a:solidFill>
                <a:srgbClr val="0066FF"/>
              </a:solidFill>
              <a:latin typeface="Consolas" panose="020B0609020204030204" pitchFamily="49" charset="0"/>
            </a:endParaRPr>
          </a:p>
          <a:p>
            <a:pPr lvl="1" eaLnBrk="1" hangingPunct="1"/>
            <a:r>
              <a:rPr lang="en-US" altLang="en-US" sz="1300" dirty="0">
                <a:solidFill>
                  <a:srgbClr val="0066FF"/>
                </a:solidFill>
                <a:latin typeface="Consolas" panose="020B0609020204030204" pitchFamily="49" charset="0"/>
              </a:rPr>
              <a:t>generic function </a:t>
            </a:r>
            <a:r>
              <a:rPr lang="en-US" altLang="en-US" sz="1300" dirty="0" err="1">
                <a:solidFill>
                  <a:srgbClr val="0066FF"/>
                </a:solidFill>
                <a:latin typeface="Consolas" panose="020B0609020204030204" pitchFamily="49" charset="0"/>
              </a:rPr>
              <a:t>Ada.Unchecked_Conversion</a:t>
            </a:r>
            <a:endParaRPr lang="en-US" altLang="en-US" sz="1300" dirty="0">
              <a:solidFill>
                <a:srgbClr val="0066FF"/>
              </a:solidFill>
              <a:latin typeface="Consolas" panose="020B0609020204030204" pitchFamily="49" charset="0"/>
            </a:endParaRPr>
          </a:p>
        </p:txBody>
      </p:sp>
      <p:sp>
        <p:nvSpPr>
          <p:cNvPr id="6" name="Rectangle 5">
            <a:extLst>
              <a:ext uri="{FF2B5EF4-FFF2-40B4-BE49-F238E27FC236}">
                <a16:creationId xmlns:a16="http://schemas.microsoft.com/office/drawing/2014/main" id="{8C70C2F6-5ABE-4044-A0F6-5855CDBB57FE}"/>
              </a:ext>
            </a:extLst>
          </p:cNvPr>
          <p:cNvSpPr/>
          <p:nvPr/>
        </p:nvSpPr>
        <p:spPr>
          <a:xfrm>
            <a:off x="4495800" y="1371600"/>
            <a:ext cx="4572000" cy="2693045"/>
          </a:xfrm>
          <a:prstGeom prst="rect">
            <a:avLst/>
          </a:prstGeom>
        </p:spPr>
        <p:txBody>
          <a:bodyPr>
            <a:spAutoFit/>
          </a:bodyPr>
          <a:lstStyle/>
          <a:p>
            <a:pPr marL="0" indent="0" eaLnBrk="1" hangingPunct="1"/>
            <a:r>
              <a:rPr lang="en-US" altLang="en-US" sz="1300" dirty="0">
                <a:solidFill>
                  <a:srgbClr val="0066FF"/>
                </a:solidFill>
                <a:latin typeface="Consolas" panose="020B0609020204030204" pitchFamily="49" charset="0"/>
              </a:rPr>
              <a:t>package System</a:t>
            </a:r>
          </a:p>
          <a:p>
            <a:pPr lvl="1" eaLnBrk="1" hangingPunct="1"/>
            <a:r>
              <a:rPr lang="en-US" altLang="en-US" sz="1300" dirty="0">
                <a:solidFill>
                  <a:srgbClr val="0066FF"/>
                </a:solidFill>
                <a:latin typeface="Consolas" panose="020B0609020204030204" pitchFamily="49" charset="0"/>
              </a:rPr>
              <a:t>generic package</a:t>
            </a:r>
            <a:br>
              <a:rPr lang="en-US" altLang="en-US" sz="1300" dirty="0">
                <a:solidFill>
                  <a:srgbClr val="0066FF"/>
                </a:solidFill>
                <a:latin typeface="Consolas" panose="020B0609020204030204" pitchFamily="49" charset="0"/>
              </a:rPr>
            </a:br>
            <a:r>
              <a:rPr lang="en-US" altLang="en-US" sz="1300" dirty="0" err="1">
                <a:solidFill>
                  <a:srgbClr val="0066FF"/>
                </a:solidFill>
                <a:latin typeface="Consolas" panose="020B0609020204030204" pitchFamily="49" charset="0"/>
              </a:rPr>
              <a:t>System.Address_To_Access_Conversions</a:t>
            </a:r>
            <a:endParaRPr lang="en-US" altLang="en-US" sz="1300" dirty="0">
              <a:solidFill>
                <a:srgbClr val="0066FF"/>
              </a:solidFill>
              <a:latin typeface="Consolas" panose="020B0609020204030204" pitchFamily="49" charset="0"/>
            </a:endParaRP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System.Machine_Code</a:t>
            </a:r>
            <a:endParaRPr lang="en-US" altLang="en-US" sz="1300" dirty="0">
              <a:solidFill>
                <a:srgbClr val="0066FF"/>
              </a:solidFill>
              <a:latin typeface="Consolas" panose="020B0609020204030204" pitchFamily="49" charset="0"/>
            </a:endParaRP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System.Storage_Elements</a:t>
            </a:r>
            <a:endParaRPr lang="en-US" altLang="en-US" sz="1300" dirty="0">
              <a:solidFill>
                <a:srgbClr val="0066FF"/>
              </a:solidFill>
              <a:latin typeface="Consolas" panose="020B0609020204030204" pitchFamily="49" charset="0"/>
            </a:endParaRP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System.Storage_Pools</a:t>
            </a:r>
            <a:endParaRPr lang="en-US" altLang="en-US" sz="1300" dirty="0">
              <a:solidFill>
                <a:srgbClr val="0066FF"/>
              </a:solidFill>
              <a:latin typeface="Consolas" panose="020B0609020204030204" pitchFamily="49" charset="0"/>
            </a:endParaRPr>
          </a:p>
          <a:p>
            <a:pPr marL="0" indent="0" eaLnBrk="1" hangingPunct="1"/>
            <a:endParaRPr lang="en-US" altLang="en-US" sz="1300" dirty="0">
              <a:solidFill>
                <a:srgbClr val="0066FF"/>
              </a:solidFill>
              <a:latin typeface="Consolas" panose="020B0609020204030204" pitchFamily="49" charset="0"/>
            </a:endParaRPr>
          </a:p>
          <a:p>
            <a:pPr marL="0" indent="0" eaLnBrk="1" hangingPunct="1"/>
            <a:r>
              <a:rPr lang="en-US" altLang="en-US" sz="1300" dirty="0">
                <a:solidFill>
                  <a:srgbClr val="0066FF"/>
                </a:solidFill>
                <a:latin typeface="Consolas" panose="020B0609020204030204" pitchFamily="49" charset="0"/>
              </a:rPr>
              <a:t>package Interfaces</a:t>
            </a: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Interfaces.C</a:t>
            </a:r>
            <a:endParaRPr lang="en-US" altLang="en-US" sz="1300" dirty="0">
              <a:solidFill>
                <a:srgbClr val="0066FF"/>
              </a:solidFill>
              <a:latin typeface="Consolas" panose="020B0609020204030204" pitchFamily="49" charset="0"/>
            </a:endParaRP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Interfaces.Fortran</a:t>
            </a:r>
            <a:endParaRPr lang="en-US" altLang="en-US" sz="1300" dirty="0">
              <a:solidFill>
                <a:srgbClr val="0066FF"/>
              </a:solidFill>
              <a:latin typeface="Consolas" panose="020B0609020204030204" pitchFamily="49" charset="0"/>
            </a:endParaRPr>
          </a:p>
          <a:p>
            <a:pPr lvl="1" eaLnBrk="1" hangingPunct="1"/>
            <a:r>
              <a:rPr lang="en-US" altLang="en-US" sz="1300" dirty="0">
                <a:solidFill>
                  <a:srgbClr val="0066FF"/>
                </a:solidFill>
                <a:latin typeface="Consolas" panose="020B0609020204030204" pitchFamily="49" charset="0"/>
              </a:rPr>
              <a:t>package </a:t>
            </a:r>
            <a:r>
              <a:rPr lang="en-US" altLang="en-US" sz="1300" dirty="0" err="1">
                <a:solidFill>
                  <a:srgbClr val="0066FF"/>
                </a:solidFill>
                <a:latin typeface="Consolas" panose="020B0609020204030204" pitchFamily="49" charset="0"/>
              </a:rPr>
              <a:t>Interfaces.COBOL</a:t>
            </a:r>
            <a:endParaRPr lang="en-US" altLang="en-US" sz="1300" dirty="0">
              <a:solidFill>
                <a:srgbClr val="0066FF"/>
              </a:solidFill>
              <a:latin typeface="Consolas" panose="020B0609020204030204" pitchFamily="49" charset="0"/>
            </a:endParaRPr>
          </a:p>
          <a:p>
            <a:pPr marL="0" indent="0" eaLnBrk="1" hangingPunct="1"/>
            <a:endParaRPr lang="en-US" altLang="en-US" sz="1300" dirty="0">
              <a:solidFill>
                <a:srgbClr val="0066FF"/>
              </a:solidFill>
              <a:latin typeface="Consolas" panose="020B0609020204030204" pitchFamily="49" charset="0"/>
            </a:endParaRPr>
          </a:p>
          <a:p>
            <a:pPr marL="0" indent="0" eaLnBrk="1" hangingPunct="1"/>
            <a:endParaRPr lang="en-US" altLang="en-US" sz="1300" dirty="0">
              <a:solidFill>
                <a:srgbClr val="0066FF"/>
              </a:solidFill>
              <a:latin typeface="Consolas" panose="020B0609020204030204" pitchFamily="49" charset="0"/>
            </a:endParaRPr>
          </a:p>
        </p:txBody>
      </p:sp>
      <p:cxnSp>
        <p:nvCxnSpPr>
          <p:cNvPr id="9" name="Straight Connector 8">
            <a:extLst>
              <a:ext uri="{FF2B5EF4-FFF2-40B4-BE49-F238E27FC236}">
                <a16:creationId xmlns:a16="http://schemas.microsoft.com/office/drawing/2014/main" id="{867E1B4F-CE7B-4771-8450-6BF9721869F6}"/>
              </a:ext>
            </a:extLst>
          </p:cNvPr>
          <p:cNvCxnSpPr/>
          <p:nvPr/>
        </p:nvCxnSpPr>
        <p:spPr>
          <a:xfrm>
            <a:off x="4495800" y="1219200"/>
            <a:ext cx="0" cy="25146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20841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CC261-2CF9-452C-B5DE-15AB642A88B8}"/>
              </a:ext>
            </a:extLst>
          </p:cNvPr>
          <p:cNvSpPr>
            <a:spLocks noGrp="1"/>
          </p:cNvSpPr>
          <p:nvPr>
            <p:ph type="title"/>
          </p:nvPr>
        </p:nvSpPr>
        <p:spPr/>
        <p:txBody>
          <a:bodyPr/>
          <a:lstStyle/>
          <a:p>
            <a:r>
              <a:rPr lang="en-US" dirty="0"/>
              <a:t>Child Units and Programming by Extension (1)</a:t>
            </a:r>
          </a:p>
        </p:txBody>
      </p:sp>
      <p:sp>
        <p:nvSpPr>
          <p:cNvPr id="3" name="Content Placeholder 2">
            <a:extLst>
              <a:ext uri="{FF2B5EF4-FFF2-40B4-BE49-F238E27FC236}">
                <a16:creationId xmlns:a16="http://schemas.microsoft.com/office/drawing/2014/main" id="{CBA8A680-66A2-4752-981C-26B89281D835}"/>
              </a:ext>
            </a:extLst>
          </p:cNvPr>
          <p:cNvSpPr>
            <a:spLocks noGrp="1"/>
          </p:cNvSpPr>
          <p:nvPr>
            <p:ph idx="1"/>
          </p:nvPr>
        </p:nvSpPr>
        <p:spPr/>
        <p:txBody>
          <a:bodyPr/>
          <a:lstStyle/>
          <a:p>
            <a:pPr eaLnBrk="1" hangingPunct="1"/>
            <a:r>
              <a:rPr lang="en-US" altLang="en-US" dirty="0"/>
              <a:t>Existing package in use by client applications:</a:t>
            </a:r>
          </a:p>
          <a:p>
            <a:pPr lvl="1" eaLnBrk="1" hangingPunct="1">
              <a:buFontTx/>
              <a:buNone/>
            </a:pPr>
            <a:r>
              <a:rPr lang="en-US" altLang="en-US" sz="1200" dirty="0">
                <a:latin typeface="Lucida Sans Typewriter" panose="020B0509030504030204" pitchFamily="49" charset="0"/>
              </a:rPr>
              <a:t>	</a:t>
            </a:r>
            <a:endParaRPr lang="en-US" altLang="en-US" dirty="0"/>
          </a:p>
          <a:p>
            <a:pPr marL="0" indent="0" eaLnBrk="1" hangingPunct="1"/>
            <a:endParaRPr lang="en-US" altLang="en-US" dirty="0"/>
          </a:p>
          <a:p>
            <a:pPr marL="0" indent="0" eaLnBrk="1" hangingPunct="1"/>
            <a:endParaRPr lang="en-US" altLang="en-US" dirty="0"/>
          </a:p>
          <a:p>
            <a:pPr marL="0" indent="0" eaLnBrk="1" hangingPunct="1"/>
            <a:endParaRPr lang="en-US" altLang="en-US" dirty="0"/>
          </a:p>
          <a:p>
            <a:pPr marL="0" indent="0" eaLnBrk="1" hangingPunct="1"/>
            <a:endParaRPr lang="en-US" altLang="en-US" dirty="0"/>
          </a:p>
          <a:p>
            <a:pPr marL="0" indent="0" eaLnBrk="1" hangingPunct="1"/>
            <a:endParaRPr lang="en-US" altLang="en-US" dirty="0"/>
          </a:p>
          <a:p>
            <a:pPr eaLnBrk="1" hangingPunct="1"/>
            <a:r>
              <a:rPr lang="en-US" altLang="en-US" dirty="0"/>
              <a:t>New functionality is required (procedures </a:t>
            </a:r>
            <a:r>
              <a:rPr lang="en-US" altLang="en-US" dirty="0">
                <a:latin typeface="Lucida Sans Typewriter" panose="020B0509030504030204" pitchFamily="49" charset="0"/>
              </a:rPr>
              <a:t>R1, R2...</a:t>
            </a:r>
            <a:r>
              <a:rPr lang="en-US" altLang="en-US" dirty="0"/>
              <a:t>)</a:t>
            </a:r>
          </a:p>
          <a:p>
            <a:pPr eaLnBrk="1" hangingPunct="1"/>
            <a:r>
              <a:rPr lang="en-US" altLang="en-US" dirty="0"/>
              <a:t>How to add this functionality?</a:t>
            </a:r>
          </a:p>
        </p:txBody>
      </p:sp>
      <p:sp>
        <p:nvSpPr>
          <p:cNvPr id="4" name="Slide Number Placeholder 3">
            <a:extLst>
              <a:ext uri="{FF2B5EF4-FFF2-40B4-BE49-F238E27FC236}">
                <a16:creationId xmlns:a16="http://schemas.microsoft.com/office/drawing/2014/main" id="{F9E8F962-E141-4540-AF52-36C6E13920D8}"/>
              </a:ext>
            </a:extLst>
          </p:cNvPr>
          <p:cNvSpPr>
            <a:spLocks noGrp="1"/>
          </p:cNvSpPr>
          <p:nvPr>
            <p:ph type="sldNum" sz="quarter" idx="12"/>
          </p:nvPr>
        </p:nvSpPr>
        <p:spPr/>
        <p:txBody>
          <a:bodyPr/>
          <a:lstStyle/>
          <a:p>
            <a:pPr>
              <a:defRPr/>
            </a:pPr>
            <a:fld id="{0E2ECCEA-E2CD-49A1-A9F1-1E7E4CC53232}" type="slidenum">
              <a:rPr lang="en-US" smtClean="0"/>
              <a:pPr>
                <a:defRPr/>
              </a:pPr>
              <a:t>54</a:t>
            </a:fld>
            <a:endParaRPr lang="en-US"/>
          </a:p>
        </p:txBody>
      </p:sp>
      <p:sp>
        <p:nvSpPr>
          <p:cNvPr id="5" name="TextBox 4">
            <a:extLst>
              <a:ext uri="{FF2B5EF4-FFF2-40B4-BE49-F238E27FC236}">
                <a16:creationId xmlns:a16="http://schemas.microsoft.com/office/drawing/2014/main" id="{B1D97418-85C8-42C4-92F8-42585CB5F159}"/>
              </a:ext>
            </a:extLst>
          </p:cNvPr>
          <p:cNvSpPr txBox="1"/>
          <p:nvPr/>
        </p:nvSpPr>
        <p:spPr>
          <a:xfrm>
            <a:off x="2170614" y="1791831"/>
            <a:ext cx="4839786" cy="2246769"/>
          </a:xfrm>
          <a:prstGeom prst="rect">
            <a:avLst/>
          </a:prstGeom>
          <a:noFill/>
          <a:ln>
            <a:solidFill>
              <a:schemeClr val="bg1">
                <a:lumMod val="85000"/>
              </a:schemeClr>
            </a:solidFill>
          </a:ln>
        </p:spPr>
        <p:txBody>
          <a:bodyPr wrap="none" rtlCol="0">
            <a:spAutoFit/>
          </a:bodyPr>
          <a:lstStyle/>
          <a:p>
            <a:r>
              <a:rPr lang="en-US" altLang="en-US" sz="2000" b="1" dirty="0">
                <a:solidFill>
                  <a:srgbClr val="0066FF"/>
                </a:solidFill>
                <a:latin typeface="Consolas" panose="020B0609020204030204" pitchFamily="49" charset="0"/>
              </a:rPr>
              <a:t>package</a:t>
            </a:r>
            <a:r>
              <a:rPr lang="en-US" altLang="en-US" sz="2000" dirty="0">
                <a:solidFill>
                  <a:srgbClr val="0066FF"/>
                </a:solidFill>
                <a:latin typeface="Consolas" panose="020B0609020204030204" pitchFamily="49" charset="0"/>
              </a:rPr>
              <a:t> P </a:t>
            </a:r>
            <a:r>
              <a:rPr lang="en-US" altLang="en-US" sz="2000" b="1" dirty="0">
                <a:solidFill>
                  <a:srgbClr val="0066FF"/>
                </a:solidFill>
                <a:latin typeface="Consolas" panose="020B0609020204030204" pitchFamily="49" charset="0"/>
              </a:rPr>
              <a:t>is</a:t>
            </a:r>
            <a:br>
              <a:rPr lang="en-US" altLang="en-US" sz="2000" dirty="0">
                <a:solidFill>
                  <a:srgbClr val="0066FF"/>
                </a:solidFill>
                <a:latin typeface="Consolas" panose="020B0609020204030204" pitchFamily="49" charset="0"/>
              </a:rPr>
            </a:br>
            <a:r>
              <a:rPr lang="en-US" altLang="en-US" sz="2000" dirty="0">
                <a:solidFill>
                  <a:srgbClr val="0066FF"/>
                </a:solidFill>
                <a:latin typeface="Consolas" panose="020B0609020204030204" pitchFamily="49" charset="0"/>
              </a:rPr>
              <a:t>   </a:t>
            </a:r>
            <a:r>
              <a:rPr lang="en-US" altLang="en-US" sz="2000" b="1" dirty="0">
                <a:solidFill>
                  <a:srgbClr val="0066FF"/>
                </a:solidFill>
                <a:latin typeface="Consolas" panose="020B0609020204030204" pitchFamily="49" charset="0"/>
              </a:rPr>
              <a:t>type</a:t>
            </a:r>
            <a:r>
              <a:rPr lang="en-US" altLang="en-US" sz="2000" dirty="0">
                <a:solidFill>
                  <a:srgbClr val="0066FF"/>
                </a:solidFill>
                <a:latin typeface="Consolas" panose="020B0609020204030204" pitchFamily="49" charset="0"/>
              </a:rPr>
              <a:t> T </a:t>
            </a:r>
            <a:r>
              <a:rPr lang="en-US" altLang="en-US" sz="2000" b="1" dirty="0">
                <a:solidFill>
                  <a:srgbClr val="0066FF"/>
                </a:solidFill>
                <a:latin typeface="Consolas" panose="020B0609020204030204" pitchFamily="49" charset="0"/>
              </a:rPr>
              <a:t>is private</a:t>
            </a:r>
            <a:r>
              <a:rPr lang="en-US" altLang="en-US" sz="2000" dirty="0">
                <a:solidFill>
                  <a:srgbClr val="0066FF"/>
                </a:solidFill>
                <a:latin typeface="Consolas" panose="020B0609020204030204" pitchFamily="49" charset="0"/>
              </a:rPr>
              <a:t>;</a:t>
            </a:r>
            <a:br>
              <a:rPr lang="en-US" altLang="en-US" sz="2000" dirty="0">
                <a:solidFill>
                  <a:srgbClr val="0066FF"/>
                </a:solidFill>
                <a:latin typeface="Consolas" panose="020B0609020204030204" pitchFamily="49" charset="0"/>
              </a:rPr>
            </a:br>
            <a:r>
              <a:rPr lang="en-US" altLang="en-US" sz="2000" dirty="0">
                <a:solidFill>
                  <a:srgbClr val="0066FF"/>
                </a:solidFill>
                <a:latin typeface="Consolas" panose="020B0609020204030204" pitchFamily="49" charset="0"/>
              </a:rPr>
              <a:t>   </a:t>
            </a:r>
            <a:r>
              <a:rPr lang="en-US" altLang="en-US" sz="2000" b="1" dirty="0">
                <a:solidFill>
                  <a:srgbClr val="0066FF"/>
                </a:solidFill>
                <a:latin typeface="Consolas" panose="020B0609020204030204" pitchFamily="49" charset="0"/>
              </a:rPr>
              <a:t>procedure</a:t>
            </a:r>
            <a:r>
              <a:rPr lang="en-US" altLang="en-US" sz="2000" dirty="0">
                <a:solidFill>
                  <a:srgbClr val="0066FF"/>
                </a:solidFill>
                <a:latin typeface="Consolas" panose="020B0609020204030204" pitchFamily="49" charset="0"/>
              </a:rPr>
              <a:t> Q1 ( X : </a:t>
            </a:r>
            <a:r>
              <a:rPr lang="en-US" altLang="en-US" sz="2000" b="1" dirty="0">
                <a:solidFill>
                  <a:srgbClr val="0066FF"/>
                </a:solidFill>
                <a:latin typeface="Consolas" panose="020B0609020204030204" pitchFamily="49" charset="0"/>
              </a:rPr>
              <a:t>in out</a:t>
            </a:r>
            <a:r>
              <a:rPr lang="en-US" altLang="en-US" sz="2000" dirty="0">
                <a:solidFill>
                  <a:srgbClr val="0066FF"/>
                </a:solidFill>
                <a:latin typeface="Consolas" panose="020B0609020204030204" pitchFamily="49" charset="0"/>
              </a:rPr>
              <a:t> T );</a:t>
            </a:r>
            <a:br>
              <a:rPr lang="en-US" altLang="en-US" sz="2000" dirty="0">
                <a:solidFill>
                  <a:srgbClr val="0066FF"/>
                </a:solidFill>
                <a:latin typeface="Consolas" panose="020B0609020204030204" pitchFamily="49" charset="0"/>
              </a:rPr>
            </a:br>
            <a:r>
              <a:rPr lang="en-US" altLang="en-US" sz="2000" dirty="0">
                <a:solidFill>
                  <a:srgbClr val="0066FF"/>
                </a:solidFill>
                <a:latin typeface="Consolas" panose="020B0609020204030204" pitchFamily="49" charset="0"/>
              </a:rPr>
              <a:t>   ...</a:t>
            </a:r>
            <a:br>
              <a:rPr lang="en-US" altLang="en-US" sz="2000" dirty="0">
                <a:solidFill>
                  <a:srgbClr val="0066FF"/>
                </a:solidFill>
                <a:latin typeface="Consolas" panose="020B0609020204030204" pitchFamily="49" charset="0"/>
              </a:rPr>
            </a:br>
            <a:r>
              <a:rPr lang="en-US" altLang="en-US" sz="2000" b="1" dirty="0">
                <a:solidFill>
                  <a:srgbClr val="0066FF"/>
                </a:solidFill>
                <a:latin typeface="Consolas" panose="020B0609020204030204" pitchFamily="49" charset="0"/>
              </a:rPr>
              <a:t>private</a:t>
            </a:r>
            <a:br>
              <a:rPr lang="en-US" altLang="en-US" sz="2000" b="1" dirty="0">
                <a:solidFill>
                  <a:srgbClr val="0066FF"/>
                </a:solidFill>
                <a:latin typeface="Consolas" panose="020B0609020204030204" pitchFamily="49" charset="0"/>
              </a:rPr>
            </a:br>
            <a:r>
              <a:rPr lang="en-US" altLang="en-US" sz="2000" dirty="0">
                <a:solidFill>
                  <a:srgbClr val="0066FF"/>
                </a:solidFill>
                <a:latin typeface="Consolas" panose="020B0609020204030204" pitchFamily="49" charset="0"/>
              </a:rPr>
              <a:t>   ...</a:t>
            </a:r>
            <a:br>
              <a:rPr lang="en-US" altLang="en-US" sz="2000" dirty="0">
                <a:solidFill>
                  <a:srgbClr val="0066FF"/>
                </a:solidFill>
                <a:latin typeface="Consolas" panose="020B0609020204030204" pitchFamily="49" charset="0"/>
              </a:rPr>
            </a:br>
            <a:r>
              <a:rPr lang="en-US" altLang="en-US" sz="2000" b="1" dirty="0">
                <a:solidFill>
                  <a:srgbClr val="0066FF"/>
                </a:solidFill>
                <a:latin typeface="Consolas" panose="020B0609020204030204" pitchFamily="49" charset="0"/>
              </a:rPr>
              <a:t>end</a:t>
            </a:r>
            <a:r>
              <a:rPr lang="en-US" altLang="en-US" sz="2000" dirty="0">
                <a:solidFill>
                  <a:srgbClr val="0066FF"/>
                </a:solidFill>
                <a:latin typeface="Consolas" panose="020B0609020204030204" pitchFamily="49" charset="0"/>
              </a:rPr>
              <a:t> P;</a:t>
            </a:r>
          </a:p>
        </p:txBody>
      </p:sp>
      <p:pic>
        <p:nvPicPr>
          <p:cNvPr id="6" name="Picture 5">
            <a:extLst>
              <a:ext uri="{FF2B5EF4-FFF2-40B4-BE49-F238E27FC236}">
                <a16:creationId xmlns:a16="http://schemas.microsoft.com/office/drawing/2014/main" id="{5BB82A07-D171-44BC-AE5A-370C6FF3C78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895850" y="4495800"/>
            <a:ext cx="1504950" cy="1499934"/>
          </a:xfrm>
          <a:prstGeom prst="rect">
            <a:avLst/>
          </a:prstGeom>
        </p:spPr>
      </p:pic>
    </p:spTree>
    <p:extLst>
      <p:ext uri="{BB962C8B-B14F-4D97-AF65-F5344CB8AC3E}">
        <p14:creationId xmlns:p14="http://schemas.microsoft.com/office/powerpoint/2010/main" val="20570014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CC261-2CF9-452C-B5DE-15AB642A88B8}"/>
              </a:ext>
            </a:extLst>
          </p:cNvPr>
          <p:cNvSpPr>
            <a:spLocks noGrp="1"/>
          </p:cNvSpPr>
          <p:nvPr>
            <p:ph type="title"/>
          </p:nvPr>
        </p:nvSpPr>
        <p:spPr/>
        <p:txBody>
          <a:bodyPr/>
          <a:lstStyle/>
          <a:p>
            <a:r>
              <a:rPr lang="en-US" dirty="0"/>
              <a:t>Child Units and Programming by Extension (2)</a:t>
            </a:r>
          </a:p>
        </p:txBody>
      </p:sp>
      <p:sp>
        <p:nvSpPr>
          <p:cNvPr id="3" name="Content Placeholder 2">
            <a:extLst>
              <a:ext uri="{FF2B5EF4-FFF2-40B4-BE49-F238E27FC236}">
                <a16:creationId xmlns:a16="http://schemas.microsoft.com/office/drawing/2014/main" id="{CBA8A680-66A2-4752-981C-26B89281D835}"/>
              </a:ext>
            </a:extLst>
          </p:cNvPr>
          <p:cNvSpPr>
            <a:spLocks noGrp="1"/>
          </p:cNvSpPr>
          <p:nvPr>
            <p:ph idx="1"/>
          </p:nvPr>
        </p:nvSpPr>
        <p:spPr/>
        <p:txBody>
          <a:bodyPr/>
          <a:lstStyle/>
          <a:p>
            <a:pPr eaLnBrk="1" hangingPunct="1"/>
            <a:r>
              <a:rPr lang="en-US" altLang="en-US" dirty="0"/>
              <a:t>Possible approaches and their implications</a:t>
            </a:r>
          </a:p>
          <a:p>
            <a:pPr lvl="1" eaLnBrk="1" hangingPunct="1"/>
            <a:r>
              <a:rPr lang="en-US" altLang="en-US" dirty="0"/>
              <a:t>Modify/recompile </a:t>
            </a:r>
            <a:r>
              <a:rPr lang="en-US" altLang="en-US" dirty="0">
                <a:latin typeface="Lucida Sans Typewriter" panose="020B0509030504030204" pitchFamily="49" charset="0"/>
              </a:rPr>
              <a:t>P</a:t>
            </a:r>
            <a:r>
              <a:rPr lang="en-US" altLang="en-US" dirty="0"/>
              <a:t>’s specification and body </a:t>
            </a:r>
          </a:p>
          <a:p>
            <a:pPr lvl="2" eaLnBrk="1" hangingPunct="1"/>
            <a:r>
              <a:rPr lang="en-US" altLang="en-US" dirty="0"/>
              <a:t>Project librarian not eager to modify a tested component</a:t>
            </a:r>
          </a:p>
          <a:p>
            <a:pPr lvl="2" eaLnBrk="1" hangingPunct="1"/>
            <a:r>
              <a:rPr lang="en-US" altLang="en-US" dirty="0"/>
              <a:t>All clients (whoever </a:t>
            </a:r>
            <a:r>
              <a:rPr lang="en-US" altLang="en-US" b="1" dirty="0" err="1"/>
              <a:t>with</a:t>
            </a:r>
            <a:r>
              <a:rPr lang="en-US" altLang="en-US" dirty="0" err="1"/>
              <a:t>s</a:t>
            </a:r>
            <a:r>
              <a:rPr lang="en-US" altLang="en-US" dirty="0"/>
              <a:t> </a:t>
            </a:r>
            <a:r>
              <a:rPr lang="en-US" altLang="en-US" dirty="0">
                <a:latin typeface="Lucida Sans Typewriter" panose="020B0509030504030204" pitchFamily="49" charset="0"/>
              </a:rPr>
              <a:t>P</a:t>
            </a:r>
            <a:r>
              <a:rPr lang="en-US" altLang="en-US" dirty="0"/>
              <a:t>) need recompilation</a:t>
            </a:r>
          </a:p>
          <a:p>
            <a:pPr lvl="2" eaLnBrk="1" hangingPunct="1"/>
            <a:r>
              <a:rPr lang="en-US" altLang="en-US" dirty="0"/>
              <a:t>Client that does “</a:t>
            </a:r>
            <a:r>
              <a:rPr lang="en-US" altLang="en-US" b="1" dirty="0">
                <a:latin typeface="Lucida Sans Typewriter" panose="020B0509030504030204" pitchFamily="49" charset="0"/>
              </a:rPr>
              <a:t>use</a:t>
            </a:r>
            <a:r>
              <a:rPr lang="en-US" altLang="en-US" dirty="0">
                <a:latin typeface="Lucida Sans Typewriter" panose="020B0509030504030204" pitchFamily="49" charset="0"/>
              </a:rPr>
              <a:t> P</a:t>
            </a:r>
            <a:r>
              <a:rPr lang="en-US" altLang="en-US" dirty="0"/>
              <a:t>” may get ambiguities</a:t>
            </a:r>
          </a:p>
          <a:p>
            <a:pPr lvl="1" eaLnBrk="1" hangingPunct="1"/>
            <a:r>
              <a:rPr lang="en-US" altLang="en-US" dirty="0"/>
              <a:t>Write package </a:t>
            </a:r>
            <a:r>
              <a:rPr lang="en-US" altLang="en-US" dirty="0" err="1">
                <a:latin typeface="Lucida Sans Typewriter" panose="020B0509030504030204" pitchFamily="49" charset="0"/>
              </a:rPr>
              <a:t>P_Clone</a:t>
            </a:r>
            <a:r>
              <a:rPr lang="en-US" altLang="en-US" dirty="0"/>
              <a:t> that duplicates </a:t>
            </a:r>
            <a:r>
              <a:rPr lang="en-US" altLang="en-US" dirty="0">
                <a:latin typeface="Lucida Sans Typewriter" panose="020B0509030504030204" pitchFamily="49" charset="0"/>
              </a:rPr>
              <a:t>P</a:t>
            </a:r>
            <a:r>
              <a:rPr lang="en-US" altLang="en-US" dirty="0"/>
              <a:t>’s functionality and provides the new subprograms</a:t>
            </a:r>
          </a:p>
          <a:p>
            <a:pPr lvl="1" eaLnBrk="1" hangingPunct="1"/>
            <a:endParaRPr lang="en-US" altLang="en-US" dirty="0"/>
          </a:p>
          <a:p>
            <a:pPr lvl="1" eaLnBrk="1" hangingPunct="1"/>
            <a:endParaRPr lang="en-US" altLang="en-US" dirty="0"/>
          </a:p>
          <a:p>
            <a:pPr lvl="1" eaLnBrk="1" hangingPunct="1"/>
            <a:endParaRPr lang="en-US" altLang="en-US" dirty="0"/>
          </a:p>
          <a:p>
            <a:pPr lvl="1" eaLnBrk="1" hangingPunct="1"/>
            <a:endParaRPr lang="en-US" altLang="en-US" dirty="0"/>
          </a:p>
          <a:p>
            <a:pPr lvl="1" eaLnBrk="1" hangingPunct="1"/>
            <a:endParaRPr lang="en-US" altLang="en-US" dirty="0"/>
          </a:p>
          <a:p>
            <a:pPr lvl="2" eaLnBrk="1" hangingPunct="1"/>
            <a:r>
              <a:rPr lang="en-US" altLang="en-US" dirty="0"/>
              <a:t>If the original package spec for </a:t>
            </a:r>
            <a:r>
              <a:rPr lang="en-US" altLang="en-US" dirty="0">
                <a:latin typeface="Lucida Sans Typewriter" panose="020B0509030504030204" pitchFamily="49" charset="0"/>
              </a:rPr>
              <a:t>P</a:t>
            </a:r>
            <a:r>
              <a:rPr lang="en-US" altLang="en-US" dirty="0"/>
              <a:t> needs to be changed, we need to duplicate it in </a:t>
            </a:r>
            <a:r>
              <a:rPr lang="en-US" altLang="en-US" dirty="0" err="1">
                <a:latin typeface="Lucida Sans Typewriter" panose="020B0509030504030204" pitchFamily="49" charset="0"/>
              </a:rPr>
              <a:t>P_Clone</a:t>
            </a:r>
            <a:endParaRPr lang="en-US" altLang="en-US" dirty="0"/>
          </a:p>
          <a:p>
            <a:pPr lvl="2" eaLnBrk="1" hangingPunct="1"/>
            <a:r>
              <a:rPr lang="en-US" altLang="en-US" dirty="0">
                <a:latin typeface="Lucida Sans Typewriter" panose="020B0509030504030204" pitchFamily="49" charset="0"/>
              </a:rPr>
              <a:t>R1</a:t>
            </a:r>
            <a:r>
              <a:rPr lang="en-US" altLang="en-US" dirty="0"/>
              <a:t>’s body may need to access the implementation of the type </a:t>
            </a:r>
            <a:r>
              <a:rPr lang="en-US" altLang="en-US" dirty="0">
                <a:latin typeface="Lucida Sans Typewriter" panose="020B0509030504030204" pitchFamily="49" charset="0"/>
              </a:rPr>
              <a:t>T</a:t>
            </a:r>
            <a:r>
              <a:rPr lang="en-US" altLang="en-US" dirty="0"/>
              <a:t> in the private part of </a:t>
            </a:r>
            <a:r>
              <a:rPr lang="en-US" altLang="en-US" dirty="0">
                <a:latin typeface="Lucida Sans Typewriter" panose="020B0509030504030204" pitchFamily="49" charset="0"/>
              </a:rPr>
              <a:t>P</a:t>
            </a:r>
            <a:r>
              <a:rPr lang="en-US" altLang="en-US" dirty="0"/>
              <a:t>, but this is not available to </a:t>
            </a:r>
            <a:r>
              <a:rPr lang="en-US" altLang="en-US" dirty="0" err="1">
                <a:latin typeface="Lucida Sans Typewriter" panose="020B0509030504030204" pitchFamily="49" charset="0"/>
              </a:rPr>
              <a:t>P_Clone</a:t>
            </a:r>
            <a:endParaRPr lang="en-US" altLang="en-US" dirty="0"/>
          </a:p>
          <a:p>
            <a:pPr marL="0" indent="0" eaLnBrk="1" hangingPunct="1"/>
            <a:endParaRPr lang="en-US" altLang="en-US" sz="1300" dirty="0"/>
          </a:p>
          <a:p>
            <a:endParaRPr lang="en-US" dirty="0"/>
          </a:p>
        </p:txBody>
      </p:sp>
      <p:sp>
        <p:nvSpPr>
          <p:cNvPr id="4" name="Slide Number Placeholder 3">
            <a:extLst>
              <a:ext uri="{FF2B5EF4-FFF2-40B4-BE49-F238E27FC236}">
                <a16:creationId xmlns:a16="http://schemas.microsoft.com/office/drawing/2014/main" id="{F9E8F962-E141-4540-AF52-36C6E13920D8}"/>
              </a:ext>
            </a:extLst>
          </p:cNvPr>
          <p:cNvSpPr>
            <a:spLocks noGrp="1"/>
          </p:cNvSpPr>
          <p:nvPr>
            <p:ph type="sldNum" sz="quarter" idx="12"/>
          </p:nvPr>
        </p:nvSpPr>
        <p:spPr/>
        <p:txBody>
          <a:bodyPr/>
          <a:lstStyle/>
          <a:p>
            <a:pPr>
              <a:defRPr/>
            </a:pPr>
            <a:fld id="{0E2ECCEA-E2CD-49A1-A9F1-1E7E4CC53232}" type="slidenum">
              <a:rPr lang="en-US" smtClean="0"/>
              <a:pPr>
                <a:defRPr/>
              </a:pPr>
              <a:t>55</a:t>
            </a:fld>
            <a:endParaRPr lang="en-US"/>
          </a:p>
        </p:txBody>
      </p:sp>
      <p:sp>
        <p:nvSpPr>
          <p:cNvPr id="5" name="TextBox 4">
            <a:extLst>
              <a:ext uri="{FF2B5EF4-FFF2-40B4-BE49-F238E27FC236}">
                <a16:creationId xmlns:a16="http://schemas.microsoft.com/office/drawing/2014/main" id="{6D3ED214-95A3-4058-8416-3BC99D467AA2}"/>
              </a:ext>
            </a:extLst>
          </p:cNvPr>
          <p:cNvSpPr txBox="1"/>
          <p:nvPr/>
        </p:nvSpPr>
        <p:spPr>
          <a:xfrm>
            <a:off x="2286000" y="3670518"/>
            <a:ext cx="4955203" cy="1815882"/>
          </a:xfrm>
          <a:prstGeom prst="rect">
            <a:avLst/>
          </a:prstGeom>
          <a:noFill/>
          <a:ln>
            <a:solidFill>
              <a:schemeClr val="bg1">
                <a:lumMod val="85000"/>
              </a:schemeClr>
            </a:solidFill>
          </a:ln>
        </p:spPr>
        <p:txBody>
          <a:bodyPr wrap="none" rtlCol="0">
            <a:spAutoFit/>
          </a:bodyPr>
          <a:lstStyle/>
          <a:p>
            <a:r>
              <a:rPr lang="en-US" altLang="en-US" sz="1400" b="1" dirty="0">
                <a:solidFill>
                  <a:srgbClr val="0066FF"/>
                </a:solidFill>
                <a:latin typeface="Consolas" panose="020B0609020204030204" pitchFamily="49" charset="0"/>
              </a:rPr>
              <a:t>with</a:t>
            </a:r>
            <a:r>
              <a:rPr lang="en-US" altLang="en-US" sz="1400" dirty="0">
                <a:solidFill>
                  <a:srgbClr val="0066FF"/>
                </a:solidFill>
                <a:latin typeface="Consolas" panose="020B0609020204030204" pitchFamily="49" charset="0"/>
              </a:rPr>
              <a:t> P; </a:t>
            </a:r>
            <a:br>
              <a:rPr lang="en-US" altLang="en-US" sz="1400" dirty="0">
                <a:solidFill>
                  <a:srgbClr val="0066FF"/>
                </a:solidFill>
                <a:latin typeface="Consolas" panose="020B0609020204030204" pitchFamily="49" charset="0"/>
              </a:rPr>
            </a:br>
            <a:r>
              <a:rPr lang="en-US" altLang="en-US" sz="1400" b="1" dirty="0">
                <a:solidFill>
                  <a:srgbClr val="0066FF"/>
                </a:solidFill>
                <a:latin typeface="Consolas" panose="020B0609020204030204" pitchFamily="49" charset="0"/>
              </a:rPr>
              <a:t>package</a:t>
            </a:r>
            <a:r>
              <a:rPr lang="en-US" altLang="en-US" sz="1400" dirty="0">
                <a:solidFill>
                  <a:srgbClr val="0066FF"/>
                </a:solidFill>
                <a:latin typeface="Consolas" panose="020B0609020204030204" pitchFamily="49" charset="0"/>
              </a:rPr>
              <a:t> </a:t>
            </a:r>
            <a:r>
              <a:rPr lang="en-US" altLang="en-US" sz="1400" dirty="0" err="1">
                <a:solidFill>
                  <a:srgbClr val="0066FF"/>
                </a:solidFill>
                <a:latin typeface="Consolas" panose="020B0609020204030204" pitchFamily="49" charset="0"/>
              </a:rPr>
              <a:t>P_Clone</a:t>
            </a:r>
            <a:r>
              <a:rPr lang="en-US" altLang="en-US" sz="1400" dirty="0">
                <a:solidFill>
                  <a:srgbClr val="0066FF"/>
                </a:solidFill>
                <a:latin typeface="Consolas" panose="020B0609020204030204" pitchFamily="49" charset="0"/>
              </a:rPr>
              <a:t> </a:t>
            </a:r>
            <a:r>
              <a:rPr lang="en-US" altLang="en-US" sz="1400" b="1" dirty="0">
                <a:solidFill>
                  <a:srgbClr val="0066FF"/>
                </a:solidFill>
                <a:latin typeface="Consolas" panose="020B0609020204030204" pitchFamily="49" charset="0"/>
              </a:rPr>
              <a:t>is</a:t>
            </a:r>
            <a:r>
              <a:rPr lang="en-US" altLang="en-US" sz="1400" dirty="0">
                <a:solidFill>
                  <a:srgbClr val="0066FF"/>
                </a:solidFill>
                <a:latin typeface="Consolas" panose="020B0609020204030204" pitchFamily="49" charset="0"/>
              </a:rPr>
              <a:t> </a:t>
            </a:r>
            <a:br>
              <a:rPr lang="en-US" altLang="en-US" sz="1400" dirty="0">
                <a:solidFill>
                  <a:srgbClr val="0066FF"/>
                </a:solidFill>
                <a:latin typeface="Consolas" panose="020B0609020204030204" pitchFamily="49" charset="0"/>
              </a:rPr>
            </a:br>
            <a:r>
              <a:rPr lang="en-US" altLang="en-US" sz="1400" dirty="0">
                <a:solidFill>
                  <a:srgbClr val="0066FF"/>
                </a:solidFill>
                <a:latin typeface="Consolas" panose="020B0609020204030204" pitchFamily="49" charset="0"/>
              </a:rPr>
              <a:t>   </a:t>
            </a:r>
            <a:r>
              <a:rPr lang="en-US" altLang="en-US" sz="1400" b="1" dirty="0">
                <a:solidFill>
                  <a:srgbClr val="0066FF"/>
                </a:solidFill>
                <a:latin typeface="Consolas" panose="020B0609020204030204" pitchFamily="49" charset="0"/>
              </a:rPr>
              <a:t>subtype</a:t>
            </a:r>
            <a:r>
              <a:rPr lang="en-US" altLang="en-US" sz="1400" dirty="0">
                <a:solidFill>
                  <a:srgbClr val="0066FF"/>
                </a:solidFill>
                <a:latin typeface="Consolas" panose="020B0609020204030204" pitchFamily="49" charset="0"/>
              </a:rPr>
              <a:t> T </a:t>
            </a:r>
            <a:r>
              <a:rPr lang="en-US" altLang="en-US" sz="1400" b="1" dirty="0">
                <a:solidFill>
                  <a:srgbClr val="0066FF"/>
                </a:solidFill>
                <a:latin typeface="Consolas" panose="020B0609020204030204" pitchFamily="49" charset="0"/>
              </a:rPr>
              <a:t>is</a:t>
            </a:r>
            <a:r>
              <a:rPr lang="en-US" altLang="en-US" sz="1400" dirty="0">
                <a:solidFill>
                  <a:srgbClr val="0066FF"/>
                </a:solidFill>
                <a:latin typeface="Consolas" panose="020B0609020204030204" pitchFamily="49" charset="0"/>
              </a:rPr>
              <a:t> P.T;</a:t>
            </a:r>
            <a:br>
              <a:rPr lang="en-US" altLang="en-US" sz="1400" dirty="0">
                <a:solidFill>
                  <a:srgbClr val="0066FF"/>
                </a:solidFill>
                <a:latin typeface="Consolas" panose="020B0609020204030204" pitchFamily="49" charset="0"/>
              </a:rPr>
            </a:br>
            <a:r>
              <a:rPr lang="en-US" altLang="en-US" sz="1400" dirty="0">
                <a:solidFill>
                  <a:srgbClr val="0066FF"/>
                </a:solidFill>
                <a:latin typeface="Consolas" panose="020B0609020204030204" pitchFamily="49" charset="0"/>
              </a:rPr>
              <a:t>   </a:t>
            </a:r>
            <a:r>
              <a:rPr lang="en-US" altLang="en-US" sz="1400" b="1" dirty="0">
                <a:solidFill>
                  <a:srgbClr val="0066FF"/>
                </a:solidFill>
                <a:latin typeface="Consolas" panose="020B0609020204030204" pitchFamily="49" charset="0"/>
              </a:rPr>
              <a:t>procedure</a:t>
            </a:r>
            <a:r>
              <a:rPr lang="en-US" altLang="en-US" sz="1400" dirty="0">
                <a:solidFill>
                  <a:srgbClr val="0066FF"/>
                </a:solidFill>
                <a:latin typeface="Consolas" panose="020B0609020204030204" pitchFamily="49" charset="0"/>
              </a:rPr>
              <a:t> Q1 ( X : </a:t>
            </a:r>
            <a:r>
              <a:rPr lang="en-US" altLang="en-US" sz="1400" b="1" dirty="0">
                <a:solidFill>
                  <a:srgbClr val="0066FF"/>
                </a:solidFill>
                <a:latin typeface="Consolas" panose="020B0609020204030204" pitchFamily="49" charset="0"/>
              </a:rPr>
              <a:t>in out</a:t>
            </a:r>
            <a:r>
              <a:rPr lang="en-US" altLang="en-US" sz="1400" dirty="0">
                <a:solidFill>
                  <a:srgbClr val="0066FF"/>
                </a:solidFill>
                <a:latin typeface="Consolas" panose="020B0609020204030204" pitchFamily="49" charset="0"/>
              </a:rPr>
              <a:t> T ) </a:t>
            </a:r>
            <a:r>
              <a:rPr lang="en-US" altLang="en-US" sz="1400" b="1" dirty="0">
                <a:solidFill>
                  <a:srgbClr val="0066FF"/>
                </a:solidFill>
                <a:latin typeface="Consolas" panose="020B0609020204030204" pitchFamily="49" charset="0"/>
              </a:rPr>
              <a:t>renames</a:t>
            </a:r>
            <a:r>
              <a:rPr lang="en-US" altLang="en-US" sz="1400" dirty="0">
                <a:solidFill>
                  <a:srgbClr val="0066FF"/>
                </a:solidFill>
                <a:latin typeface="Consolas" panose="020B0609020204030204" pitchFamily="49" charset="0"/>
              </a:rPr>
              <a:t> P.Q1;</a:t>
            </a:r>
            <a:br>
              <a:rPr lang="en-US" altLang="en-US" sz="1400" dirty="0">
                <a:solidFill>
                  <a:srgbClr val="0066FF"/>
                </a:solidFill>
                <a:latin typeface="Consolas" panose="020B0609020204030204" pitchFamily="49" charset="0"/>
              </a:rPr>
            </a:br>
            <a:r>
              <a:rPr lang="en-US" altLang="en-US" sz="1400" dirty="0">
                <a:solidFill>
                  <a:srgbClr val="0066FF"/>
                </a:solidFill>
                <a:latin typeface="Consolas" panose="020B0609020204030204" pitchFamily="49" charset="0"/>
              </a:rPr>
              <a:t>   ...</a:t>
            </a:r>
            <a:br>
              <a:rPr lang="en-US" altLang="en-US" sz="1400" dirty="0">
                <a:solidFill>
                  <a:srgbClr val="0066FF"/>
                </a:solidFill>
                <a:latin typeface="Consolas" panose="020B0609020204030204" pitchFamily="49" charset="0"/>
              </a:rPr>
            </a:br>
            <a:r>
              <a:rPr lang="en-US" altLang="en-US" sz="1400" dirty="0">
                <a:solidFill>
                  <a:srgbClr val="0066FF"/>
                </a:solidFill>
                <a:latin typeface="Consolas" panose="020B0609020204030204" pitchFamily="49" charset="0"/>
              </a:rPr>
              <a:t>   </a:t>
            </a:r>
            <a:r>
              <a:rPr lang="en-US" altLang="en-US" sz="1400" b="1" dirty="0">
                <a:solidFill>
                  <a:srgbClr val="0066FF"/>
                </a:solidFill>
                <a:latin typeface="Consolas" panose="020B0609020204030204" pitchFamily="49" charset="0"/>
              </a:rPr>
              <a:t>procedure</a:t>
            </a:r>
            <a:r>
              <a:rPr lang="en-US" altLang="en-US" sz="1400" dirty="0">
                <a:solidFill>
                  <a:srgbClr val="0066FF"/>
                </a:solidFill>
                <a:latin typeface="Consolas" panose="020B0609020204030204" pitchFamily="49" charset="0"/>
              </a:rPr>
              <a:t> R1 ( X : </a:t>
            </a:r>
            <a:r>
              <a:rPr lang="en-US" altLang="en-US" sz="1400" b="1" dirty="0">
                <a:solidFill>
                  <a:srgbClr val="0066FF"/>
                </a:solidFill>
                <a:latin typeface="Consolas" panose="020B0609020204030204" pitchFamily="49" charset="0"/>
              </a:rPr>
              <a:t>in</a:t>
            </a:r>
            <a:r>
              <a:rPr lang="en-US" altLang="en-US" sz="1400" dirty="0">
                <a:solidFill>
                  <a:srgbClr val="0066FF"/>
                </a:solidFill>
                <a:latin typeface="Consolas" panose="020B0609020204030204" pitchFamily="49" charset="0"/>
              </a:rPr>
              <a:t> T );  </a:t>
            </a:r>
            <a:r>
              <a:rPr lang="en-US" altLang="en-US" sz="1400" i="1" dirty="0">
                <a:solidFill>
                  <a:srgbClr val="0066FF"/>
                </a:solidFill>
                <a:latin typeface="Consolas" panose="020B0609020204030204" pitchFamily="49" charset="0"/>
              </a:rPr>
              <a:t>-- new subprogram</a:t>
            </a:r>
            <a:br>
              <a:rPr lang="en-US" altLang="en-US" sz="1400" i="1" dirty="0">
                <a:solidFill>
                  <a:srgbClr val="0066FF"/>
                </a:solidFill>
                <a:latin typeface="Consolas" panose="020B0609020204030204" pitchFamily="49" charset="0"/>
              </a:rPr>
            </a:br>
            <a:r>
              <a:rPr lang="en-US" altLang="en-US" sz="1400" i="1" dirty="0">
                <a:solidFill>
                  <a:srgbClr val="0066FF"/>
                </a:solidFill>
                <a:latin typeface="Consolas" panose="020B0609020204030204" pitchFamily="49" charset="0"/>
              </a:rPr>
              <a:t>   ...</a:t>
            </a:r>
            <a:br>
              <a:rPr lang="en-US" altLang="en-US" sz="1400" dirty="0">
                <a:solidFill>
                  <a:srgbClr val="0066FF"/>
                </a:solidFill>
                <a:latin typeface="Consolas" panose="020B0609020204030204" pitchFamily="49" charset="0"/>
              </a:rPr>
            </a:br>
            <a:r>
              <a:rPr lang="en-US" altLang="en-US" sz="1400" b="1" dirty="0">
                <a:solidFill>
                  <a:srgbClr val="0066FF"/>
                </a:solidFill>
                <a:latin typeface="Consolas" panose="020B0609020204030204" pitchFamily="49" charset="0"/>
              </a:rPr>
              <a:t>end</a:t>
            </a:r>
            <a:r>
              <a:rPr lang="en-US" altLang="en-US" sz="1400" dirty="0">
                <a:solidFill>
                  <a:srgbClr val="0066FF"/>
                </a:solidFill>
                <a:latin typeface="Consolas" panose="020B0609020204030204" pitchFamily="49" charset="0"/>
              </a:rPr>
              <a:t> </a:t>
            </a:r>
            <a:r>
              <a:rPr lang="en-US" altLang="en-US" sz="1400" dirty="0" err="1">
                <a:solidFill>
                  <a:srgbClr val="0066FF"/>
                </a:solidFill>
                <a:latin typeface="Consolas" panose="020B0609020204030204" pitchFamily="49" charset="0"/>
              </a:rPr>
              <a:t>P_Clone</a:t>
            </a:r>
            <a:r>
              <a:rPr lang="en-US" altLang="en-US" sz="1400" dirty="0">
                <a:solidFill>
                  <a:srgbClr val="0066FF"/>
                </a:solidFill>
                <a:latin typeface="Consolas" panose="020B0609020204030204" pitchFamily="49" charset="0"/>
              </a:rPr>
              <a:t>;</a:t>
            </a:r>
          </a:p>
        </p:txBody>
      </p:sp>
      <p:pic>
        <p:nvPicPr>
          <p:cNvPr id="6" name="Picture 5">
            <a:extLst>
              <a:ext uri="{FF2B5EF4-FFF2-40B4-BE49-F238E27FC236}">
                <a16:creationId xmlns:a16="http://schemas.microsoft.com/office/drawing/2014/main" id="{F4B691AD-549B-400A-A20C-53B60E6D4C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9194" y="2076808"/>
            <a:ext cx="514206" cy="513992"/>
          </a:xfrm>
          <a:prstGeom prst="rect">
            <a:avLst/>
          </a:prstGeom>
        </p:spPr>
      </p:pic>
      <p:pic>
        <p:nvPicPr>
          <p:cNvPr id="7" name="Picture 6">
            <a:extLst>
              <a:ext uri="{FF2B5EF4-FFF2-40B4-BE49-F238E27FC236}">
                <a16:creationId xmlns:a16="http://schemas.microsoft.com/office/drawing/2014/main" id="{D3565C75-A95D-45DF-A1D8-B45E505B3E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5810608"/>
            <a:ext cx="514206" cy="513992"/>
          </a:xfrm>
          <a:prstGeom prst="rect">
            <a:avLst/>
          </a:prstGeom>
        </p:spPr>
      </p:pic>
    </p:spTree>
    <p:extLst>
      <p:ext uri="{BB962C8B-B14F-4D97-AF65-F5344CB8AC3E}">
        <p14:creationId xmlns:p14="http://schemas.microsoft.com/office/powerpoint/2010/main" val="32136611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BC72E-A56B-4E08-8B04-AFD9ED47452B}"/>
              </a:ext>
            </a:extLst>
          </p:cNvPr>
          <p:cNvSpPr>
            <a:spLocks noGrp="1"/>
          </p:cNvSpPr>
          <p:nvPr>
            <p:ph type="title"/>
          </p:nvPr>
        </p:nvSpPr>
        <p:spPr/>
        <p:txBody>
          <a:bodyPr/>
          <a:lstStyle/>
          <a:p>
            <a:r>
              <a:rPr lang="en-US" dirty="0"/>
              <a:t>Child Units and Programming by Extension (3)</a:t>
            </a:r>
          </a:p>
        </p:txBody>
      </p:sp>
      <p:sp>
        <p:nvSpPr>
          <p:cNvPr id="3" name="Content Placeholder 2">
            <a:extLst>
              <a:ext uri="{FF2B5EF4-FFF2-40B4-BE49-F238E27FC236}">
                <a16:creationId xmlns:a16="http://schemas.microsoft.com/office/drawing/2014/main" id="{260DF3A4-FED0-4413-B6D2-58A365CEBB3F}"/>
              </a:ext>
            </a:extLst>
          </p:cNvPr>
          <p:cNvSpPr>
            <a:spLocks noGrp="1"/>
          </p:cNvSpPr>
          <p:nvPr>
            <p:ph idx="1"/>
          </p:nvPr>
        </p:nvSpPr>
        <p:spPr/>
        <p:txBody>
          <a:bodyPr/>
          <a:lstStyle/>
          <a:p>
            <a:pPr eaLnBrk="1" hangingPunct="1"/>
            <a:r>
              <a:rPr lang="en-US" altLang="en-US" dirty="0"/>
              <a:t>Child unit (introduced in Ada 95) solves the problem</a:t>
            </a:r>
          </a:p>
          <a:p>
            <a:pPr lvl="1" eaLnBrk="1" hangingPunct="1"/>
            <a:endParaRPr lang="en-US" altLang="en-US" dirty="0"/>
          </a:p>
          <a:p>
            <a:pPr lvl="1" eaLnBrk="1" hangingPunct="1"/>
            <a:endParaRPr lang="en-US" altLang="en-US" dirty="0"/>
          </a:p>
          <a:p>
            <a:pPr lvl="1" eaLnBrk="1" hangingPunct="1"/>
            <a:endParaRPr lang="en-US" altLang="en-US" dirty="0"/>
          </a:p>
          <a:p>
            <a:pPr lvl="1" eaLnBrk="1" hangingPunct="1"/>
            <a:endParaRPr lang="en-US" altLang="en-US" dirty="0"/>
          </a:p>
          <a:p>
            <a:pPr lvl="1" eaLnBrk="1" hangingPunct="1"/>
            <a:endParaRPr lang="en-US" altLang="en-US" dirty="0"/>
          </a:p>
          <a:p>
            <a:pPr lvl="1" eaLnBrk="1" hangingPunct="1"/>
            <a:endParaRPr lang="en-US" altLang="en-US" dirty="0"/>
          </a:p>
          <a:p>
            <a:pPr lvl="1" eaLnBrk="1" hangingPunct="1"/>
            <a:r>
              <a:rPr lang="en-US" altLang="en-US" dirty="0"/>
              <a:t>Neither </a:t>
            </a:r>
            <a:r>
              <a:rPr lang="en-US" altLang="en-US" dirty="0">
                <a:latin typeface="Lucida Sans Typewriter" panose="020B0509030504030204" pitchFamily="49" charset="0"/>
              </a:rPr>
              <a:t>P</a:t>
            </a:r>
            <a:r>
              <a:rPr lang="en-US" altLang="en-US" dirty="0"/>
              <a:t> nor </a:t>
            </a:r>
            <a:r>
              <a:rPr lang="en-US" altLang="en-US" dirty="0">
                <a:latin typeface="Lucida Sans Typewriter" panose="020B0509030504030204" pitchFamily="49" charset="0"/>
              </a:rPr>
              <a:t>P</a:t>
            </a:r>
            <a:r>
              <a:rPr lang="en-US" altLang="en-US" dirty="0"/>
              <a:t>’s clients need be changed / recompiled</a:t>
            </a:r>
          </a:p>
          <a:p>
            <a:pPr lvl="1" eaLnBrk="1" hangingPunct="1"/>
            <a:r>
              <a:rPr lang="en-US" altLang="en-US" dirty="0"/>
              <a:t>A client that needs </a:t>
            </a:r>
            <a:r>
              <a:rPr lang="en-US" altLang="en-US" dirty="0">
                <a:latin typeface="Lucida Sans Typewriter" panose="020B0509030504030204" pitchFamily="49" charset="0"/>
              </a:rPr>
              <a:t>R1</a:t>
            </a:r>
            <a:r>
              <a:rPr lang="en-US" altLang="en-US" dirty="0"/>
              <a:t>,... can “with” the child package</a:t>
            </a:r>
          </a:p>
          <a:p>
            <a:pPr lvl="2" eaLnBrk="1" hangingPunct="1"/>
            <a:r>
              <a:rPr lang="en-US" altLang="en-US" i="1" dirty="0" err="1"/>
              <a:t>With</a:t>
            </a:r>
            <a:r>
              <a:rPr lang="en-US" altLang="en-US" dirty="0" err="1"/>
              <a:t>ing</a:t>
            </a:r>
            <a:r>
              <a:rPr lang="en-US" altLang="en-US" dirty="0"/>
              <a:t> the child implicitly “</a:t>
            </a:r>
            <a:r>
              <a:rPr lang="en-US" altLang="en-US" dirty="0" err="1"/>
              <a:t>with”s</a:t>
            </a:r>
            <a:r>
              <a:rPr lang="en-US" altLang="en-US" dirty="0"/>
              <a:t> the parent, but (importantly) </a:t>
            </a:r>
            <a:br>
              <a:rPr lang="en-US" altLang="en-US" dirty="0"/>
            </a:br>
            <a:r>
              <a:rPr lang="en-US" altLang="en-US" dirty="0"/>
              <a:t>not conversely</a:t>
            </a:r>
          </a:p>
          <a:p>
            <a:pPr lvl="1" eaLnBrk="1" hangingPunct="1"/>
            <a:r>
              <a:rPr lang="en-US" altLang="en-US" dirty="0"/>
              <a:t>In effect, we have extended </a:t>
            </a:r>
            <a:r>
              <a:rPr lang="en-US" altLang="en-US" dirty="0">
                <a:latin typeface="Lucida Sans Typewriter" panose="020B0509030504030204" pitchFamily="49" charset="0"/>
              </a:rPr>
              <a:t>P</a:t>
            </a:r>
            <a:r>
              <a:rPr lang="en-US" altLang="en-US" dirty="0"/>
              <a:t> without changing or recompiling it (B. Meyer's “Open-Closed Principle”)</a:t>
            </a:r>
          </a:p>
        </p:txBody>
      </p:sp>
      <p:sp>
        <p:nvSpPr>
          <p:cNvPr id="4" name="Slide Number Placeholder 3">
            <a:extLst>
              <a:ext uri="{FF2B5EF4-FFF2-40B4-BE49-F238E27FC236}">
                <a16:creationId xmlns:a16="http://schemas.microsoft.com/office/drawing/2014/main" id="{C85FB18D-A323-4555-BDAC-ADDB864C9CAC}"/>
              </a:ext>
            </a:extLst>
          </p:cNvPr>
          <p:cNvSpPr>
            <a:spLocks noGrp="1"/>
          </p:cNvSpPr>
          <p:nvPr>
            <p:ph type="sldNum" sz="quarter" idx="12"/>
          </p:nvPr>
        </p:nvSpPr>
        <p:spPr/>
        <p:txBody>
          <a:bodyPr/>
          <a:lstStyle/>
          <a:p>
            <a:pPr>
              <a:defRPr/>
            </a:pPr>
            <a:fld id="{0E2ECCEA-E2CD-49A1-A9F1-1E7E4CC53232}" type="slidenum">
              <a:rPr lang="en-US" smtClean="0"/>
              <a:pPr>
                <a:defRPr/>
              </a:pPr>
              <a:t>56</a:t>
            </a:fld>
            <a:endParaRPr lang="en-US"/>
          </a:p>
        </p:txBody>
      </p:sp>
      <p:sp>
        <p:nvSpPr>
          <p:cNvPr id="5" name="TextBox 4">
            <a:extLst>
              <a:ext uri="{FF2B5EF4-FFF2-40B4-BE49-F238E27FC236}">
                <a16:creationId xmlns:a16="http://schemas.microsoft.com/office/drawing/2014/main" id="{6CD87720-DAC4-4F46-92A9-79588B08230B}"/>
              </a:ext>
            </a:extLst>
          </p:cNvPr>
          <p:cNvSpPr txBox="1"/>
          <p:nvPr/>
        </p:nvSpPr>
        <p:spPr>
          <a:xfrm>
            <a:off x="457200" y="1648361"/>
            <a:ext cx="3852337" cy="1323439"/>
          </a:xfrm>
          <a:prstGeom prst="rect">
            <a:avLst/>
          </a:prstGeom>
          <a:noFill/>
          <a:ln>
            <a:solidFill>
              <a:schemeClr val="bg1">
                <a:lumMod val="85000"/>
              </a:schemeClr>
            </a:solidFill>
          </a:ln>
        </p:spPr>
        <p:txBody>
          <a:bodyPr wrap="none" rtlCol="0">
            <a:spAutoFit/>
          </a:bodyPr>
          <a:lstStyle/>
          <a:p>
            <a:r>
              <a:rPr lang="en-US" altLang="en-US" sz="2000" b="1" dirty="0">
                <a:solidFill>
                  <a:srgbClr val="0066FF"/>
                </a:solidFill>
                <a:latin typeface="Consolas" panose="020B0609020204030204" pitchFamily="49" charset="0"/>
              </a:rPr>
              <a:t>package</a:t>
            </a:r>
            <a:r>
              <a:rPr lang="en-US" altLang="en-US" sz="2000" dirty="0">
                <a:solidFill>
                  <a:srgbClr val="0066FF"/>
                </a:solidFill>
                <a:latin typeface="Consolas" panose="020B0609020204030204" pitchFamily="49" charset="0"/>
              </a:rPr>
              <a:t> </a:t>
            </a:r>
            <a:r>
              <a:rPr lang="en-US" altLang="en-US" sz="2000" dirty="0" err="1">
                <a:solidFill>
                  <a:srgbClr val="0066FF"/>
                </a:solidFill>
                <a:latin typeface="Consolas" panose="020B0609020204030204" pitchFamily="49" charset="0"/>
              </a:rPr>
              <a:t>P.New_Stuff</a:t>
            </a:r>
            <a:r>
              <a:rPr lang="en-US" altLang="en-US" sz="2000" dirty="0">
                <a:solidFill>
                  <a:srgbClr val="0066FF"/>
                </a:solidFill>
                <a:latin typeface="Consolas" panose="020B0609020204030204" pitchFamily="49" charset="0"/>
              </a:rPr>
              <a:t> </a:t>
            </a:r>
            <a:r>
              <a:rPr lang="en-US" altLang="en-US" sz="2000" b="1" dirty="0">
                <a:solidFill>
                  <a:srgbClr val="0066FF"/>
                </a:solidFill>
                <a:latin typeface="Consolas" panose="020B0609020204030204" pitchFamily="49" charset="0"/>
              </a:rPr>
              <a:t>is</a:t>
            </a:r>
            <a:br>
              <a:rPr lang="en-US" altLang="en-US" sz="2000" dirty="0">
                <a:solidFill>
                  <a:srgbClr val="0066FF"/>
                </a:solidFill>
                <a:latin typeface="Consolas" panose="020B0609020204030204" pitchFamily="49" charset="0"/>
              </a:rPr>
            </a:br>
            <a:r>
              <a:rPr lang="en-US" altLang="en-US" sz="2000" dirty="0">
                <a:solidFill>
                  <a:srgbClr val="0066FF"/>
                </a:solidFill>
                <a:latin typeface="Consolas" panose="020B0609020204030204" pitchFamily="49" charset="0"/>
              </a:rPr>
              <a:t>   </a:t>
            </a:r>
            <a:r>
              <a:rPr lang="en-US" altLang="en-US" sz="2000" b="1" dirty="0">
                <a:solidFill>
                  <a:srgbClr val="0066FF"/>
                </a:solidFill>
                <a:latin typeface="Consolas" panose="020B0609020204030204" pitchFamily="49" charset="0"/>
              </a:rPr>
              <a:t>procedure</a:t>
            </a:r>
            <a:r>
              <a:rPr lang="en-US" altLang="en-US" sz="2000" dirty="0">
                <a:solidFill>
                  <a:srgbClr val="0066FF"/>
                </a:solidFill>
                <a:latin typeface="Consolas" panose="020B0609020204030204" pitchFamily="49" charset="0"/>
              </a:rPr>
              <a:t> R1(X : </a:t>
            </a:r>
            <a:r>
              <a:rPr lang="en-US" altLang="en-US" sz="2000" b="1" dirty="0">
                <a:solidFill>
                  <a:srgbClr val="0066FF"/>
                </a:solidFill>
                <a:latin typeface="Consolas" panose="020B0609020204030204" pitchFamily="49" charset="0"/>
              </a:rPr>
              <a:t>in</a:t>
            </a:r>
            <a:r>
              <a:rPr lang="en-US" altLang="en-US" sz="2000" dirty="0">
                <a:solidFill>
                  <a:srgbClr val="0066FF"/>
                </a:solidFill>
                <a:latin typeface="Consolas" panose="020B0609020204030204" pitchFamily="49" charset="0"/>
              </a:rPr>
              <a:t> T);</a:t>
            </a:r>
            <a:br>
              <a:rPr lang="en-US" altLang="en-US" sz="2000" dirty="0">
                <a:solidFill>
                  <a:srgbClr val="0066FF"/>
                </a:solidFill>
                <a:latin typeface="Consolas" panose="020B0609020204030204" pitchFamily="49" charset="0"/>
              </a:rPr>
            </a:br>
            <a:r>
              <a:rPr lang="en-US" altLang="en-US" sz="2000" dirty="0">
                <a:solidFill>
                  <a:srgbClr val="0066FF"/>
                </a:solidFill>
                <a:latin typeface="Consolas" panose="020B0609020204030204" pitchFamily="49" charset="0"/>
              </a:rPr>
              <a:t>   ...</a:t>
            </a:r>
            <a:br>
              <a:rPr lang="en-US" altLang="en-US" sz="2000" dirty="0">
                <a:solidFill>
                  <a:srgbClr val="0066FF"/>
                </a:solidFill>
                <a:latin typeface="Consolas" panose="020B0609020204030204" pitchFamily="49" charset="0"/>
              </a:rPr>
            </a:br>
            <a:r>
              <a:rPr lang="en-US" altLang="en-US" sz="2000" b="1" dirty="0">
                <a:solidFill>
                  <a:srgbClr val="0066FF"/>
                </a:solidFill>
                <a:latin typeface="Consolas" panose="020B0609020204030204" pitchFamily="49" charset="0"/>
              </a:rPr>
              <a:t>end</a:t>
            </a:r>
            <a:r>
              <a:rPr lang="en-US" altLang="en-US" sz="2000" dirty="0">
                <a:solidFill>
                  <a:srgbClr val="0066FF"/>
                </a:solidFill>
                <a:latin typeface="Consolas" panose="020B0609020204030204" pitchFamily="49" charset="0"/>
              </a:rPr>
              <a:t> </a:t>
            </a:r>
            <a:r>
              <a:rPr lang="en-US" altLang="en-US" sz="2000" dirty="0" err="1">
                <a:solidFill>
                  <a:srgbClr val="0066FF"/>
                </a:solidFill>
                <a:latin typeface="Consolas" panose="020B0609020204030204" pitchFamily="49" charset="0"/>
              </a:rPr>
              <a:t>P.New_Stuff</a:t>
            </a:r>
            <a:r>
              <a:rPr lang="en-US" altLang="en-US" sz="2000" dirty="0">
                <a:solidFill>
                  <a:srgbClr val="0066FF"/>
                </a:solidFill>
                <a:latin typeface="Consolas" panose="020B0609020204030204" pitchFamily="49" charset="0"/>
              </a:rPr>
              <a:t>;</a:t>
            </a:r>
          </a:p>
        </p:txBody>
      </p:sp>
      <p:sp>
        <p:nvSpPr>
          <p:cNvPr id="7" name="TextBox 6">
            <a:extLst>
              <a:ext uri="{FF2B5EF4-FFF2-40B4-BE49-F238E27FC236}">
                <a16:creationId xmlns:a16="http://schemas.microsoft.com/office/drawing/2014/main" id="{A08C596E-26D5-4B38-9ED5-AD1F67223B00}"/>
              </a:ext>
            </a:extLst>
          </p:cNvPr>
          <p:cNvSpPr txBox="1"/>
          <p:nvPr/>
        </p:nvSpPr>
        <p:spPr>
          <a:xfrm>
            <a:off x="4572000" y="1648361"/>
            <a:ext cx="4134465" cy="1938992"/>
          </a:xfrm>
          <a:prstGeom prst="rect">
            <a:avLst/>
          </a:prstGeom>
          <a:noFill/>
          <a:ln>
            <a:solidFill>
              <a:schemeClr val="bg2">
                <a:lumMod val="90000"/>
              </a:schemeClr>
            </a:solidFill>
          </a:ln>
        </p:spPr>
        <p:txBody>
          <a:bodyPr wrap="none" rtlCol="0">
            <a:spAutoFit/>
          </a:bodyPr>
          <a:lstStyle/>
          <a:p>
            <a:r>
              <a:rPr lang="en-US" altLang="en-US" sz="2000" b="1" dirty="0">
                <a:solidFill>
                  <a:srgbClr val="0066FF"/>
                </a:solidFill>
                <a:latin typeface="Consolas" panose="020B0609020204030204" pitchFamily="49" charset="0"/>
              </a:rPr>
              <a:t>package body</a:t>
            </a:r>
            <a:r>
              <a:rPr lang="en-US" altLang="en-US" sz="2000" dirty="0">
                <a:solidFill>
                  <a:srgbClr val="0066FF"/>
                </a:solidFill>
                <a:latin typeface="Consolas" panose="020B0609020204030204" pitchFamily="49" charset="0"/>
              </a:rPr>
              <a:t> </a:t>
            </a:r>
            <a:r>
              <a:rPr lang="en-US" altLang="en-US" sz="2000" dirty="0" err="1">
                <a:solidFill>
                  <a:srgbClr val="0066FF"/>
                </a:solidFill>
                <a:latin typeface="Consolas" panose="020B0609020204030204" pitchFamily="49" charset="0"/>
              </a:rPr>
              <a:t>P.New_Stuff</a:t>
            </a:r>
            <a:r>
              <a:rPr lang="en-US" altLang="en-US" sz="2000" dirty="0">
                <a:solidFill>
                  <a:srgbClr val="0066FF"/>
                </a:solidFill>
                <a:latin typeface="Consolas" panose="020B0609020204030204" pitchFamily="49" charset="0"/>
              </a:rPr>
              <a:t> </a:t>
            </a:r>
            <a:r>
              <a:rPr lang="en-US" altLang="en-US" sz="2000" b="1" dirty="0">
                <a:solidFill>
                  <a:srgbClr val="0066FF"/>
                </a:solidFill>
                <a:latin typeface="Consolas" panose="020B0609020204030204" pitchFamily="49" charset="0"/>
              </a:rPr>
              <a:t>is</a:t>
            </a:r>
            <a:br>
              <a:rPr lang="en-US" altLang="en-US" sz="2000" b="1" dirty="0">
                <a:solidFill>
                  <a:srgbClr val="0066FF"/>
                </a:solidFill>
                <a:latin typeface="Consolas" panose="020B0609020204030204" pitchFamily="49" charset="0"/>
              </a:rPr>
            </a:br>
            <a:r>
              <a:rPr lang="en-US" altLang="en-US" sz="2000" b="1" dirty="0">
                <a:solidFill>
                  <a:srgbClr val="0066FF"/>
                </a:solidFill>
                <a:latin typeface="Consolas" panose="020B0609020204030204" pitchFamily="49" charset="0"/>
              </a:rPr>
              <a:t>   procedure</a:t>
            </a:r>
            <a:r>
              <a:rPr lang="en-US" altLang="en-US" sz="2000" dirty="0">
                <a:solidFill>
                  <a:srgbClr val="0066FF"/>
                </a:solidFill>
                <a:latin typeface="Consolas" panose="020B0609020204030204" pitchFamily="49" charset="0"/>
              </a:rPr>
              <a:t> R1(X : in T) </a:t>
            </a:r>
            <a:r>
              <a:rPr lang="en-US" altLang="en-US" sz="2000" b="1" dirty="0">
                <a:solidFill>
                  <a:srgbClr val="0066FF"/>
                </a:solidFill>
                <a:latin typeface="Consolas" panose="020B0609020204030204" pitchFamily="49" charset="0"/>
              </a:rPr>
              <a:t>is</a:t>
            </a:r>
            <a:br>
              <a:rPr lang="en-US" altLang="en-US" sz="2000" dirty="0">
                <a:solidFill>
                  <a:srgbClr val="0066FF"/>
                </a:solidFill>
                <a:latin typeface="Consolas" panose="020B0609020204030204" pitchFamily="49" charset="0"/>
              </a:rPr>
            </a:br>
            <a:r>
              <a:rPr lang="en-US" altLang="en-US" sz="2000" dirty="0">
                <a:solidFill>
                  <a:srgbClr val="0066FF"/>
                </a:solidFill>
                <a:latin typeface="Consolas" panose="020B0609020204030204" pitchFamily="49" charset="0"/>
              </a:rPr>
              <a:t>   … X.N := 0; … </a:t>
            </a:r>
            <a:br>
              <a:rPr lang="en-US" altLang="en-US" sz="2000" dirty="0">
                <a:solidFill>
                  <a:srgbClr val="0066FF"/>
                </a:solidFill>
                <a:latin typeface="Consolas" panose="020B0609020204030204" pitchFamily="49" charset="0"/>
              </a:rPr>
            </a:br>
            <a:r>
              <a:rPr lang="en-US" altLang="en-US" sz="2000" dirty="0">
                <a:solidFill>
                  <a:srgbClr val="0066FF"/>
                </a:solidFill>
                <a:latin typeface="Consolas" panose="020B0609020204030204" pitchFamily="49" charset="0"/>
              </a:rPr>
              <a:t>   </a:t>
            </a:r>
            <a:r>
              <a:rPr lang="en-US" altLang="en-US" sz="2000" b="1" dirty="0">
                <a:solidFill>
                  <a:srgbClr val="0066FF"/>
                </a:solidFill>
                <a:latin typeface="Consolas" panose="020B0609020204030204" pitchFamily="49" charset="0"/>
              </a:rPr>
              <a:t>end</a:t>
            </a:r>
            <a:r>
              <a:rPr lang="en-US" altLang="en-US" sz="2000" dirty="0">
                <a:solidFill>
                  <a:srgbClr val="0066FF"/>
                </a:solidFill>
                <a:latin typeface="Consolas" panose="020B0609020204030204" pitchFamily="49" charset="0"/>
              </a:rPr>
              <a:t> R1;</a:t>
            </a:r>
            <a:br>
              <a:rPr lang="en-US" altLang="en-US" sz="2000" dirty="0">
                <a:solidFill>
                  <a:srgbClr val="0066FF"/>
                </a:solidFill>
                <a:latin typeface="Consolas" panose="020B0609020204030204" pitchFamily="49" charset="0"/>
              </a:rPr>
            </a:br>
            <a:r>
              <a:rPr lang="en-US" altLang="en-US" sz="2000" dirty="0">
                <a:solidFill>
                  <a:srgbClr val="0066FF"/>
                </a:solidFill>
                <a:latin typeface="Consolas" panose="020B0609020204030204" pitchFamily="49" charset="0"/>
              </a:rPr>
              <a:t>   ...</a:t>
            </a:r>
            <a:br>
              <a:rPr lang="en-US" altLang="en-US" sz="2000" dirty="0">
                <a:solidFill>
                  <a:srgbClr val="0066FF"/>
                </a:solidFill>
                <a:latin typeface="Consolas" panose="020B0609020204030204" pitchFamily="49" charset="0"/>
              </a:rPr>
            </a:br>
            <a:r>
              <a:rPr lang="en-US" altLang="en-US" sz="2000" b="1" dirty="0">
                <a:solidFill>
                  <a:srgbClr val="0066FF"/>
                </a:solidFill>
                <a:latin typeface="Consolas" panose="020B0609020204030204" pitchFamily="49" charset="0"/>
              </a:rPr>
              <a:t>end</a:t>
            </a:r>
            <a:r>
              <a:rPr lang="en-US" altLang="en-US" sz="2000" dirty="0">
                <a:solidFill>
                  <a:srgbClr val="0066FF"/>
                </a:solidFill>
                <a:latin typeface="Consolas" panose="020B0609020204030204" pitchFamily="49" charset="0"/>
              </a:rPr>
              <a:t> </a:t>
            </a:r>
            <a:r>
              <a:rPr lang="en-US" altLang="en-US" sz="2000" dirty="0" err="1">
                <a:solidFill>
                  <a:srgbClr val="0066FF"/>
                </a:solidFill>
                <a:latin typeface="Consolas" panose="020B0609020204030204" pitchFamily="49" charset="0"/>
              </a:rPr>
              <a:t>P.New_Stuff</a:t>
            </a:r>
            <a:r>
              <a:rPr lang="en-US" altLang="en-US" sz="2000" dirty="0">
                <a:solidFill>
                  <a:srgbClr val="0066FF"/>
                </a:solidFill>
                <a:latin typeface="Consolas" panose="020B0609020204030204" pitchFamily="49" charset="0"/>
              </a:rPr>
              <a:t>;</a:t>
            </a:r>
          </a:p>
        </p:txBody>
      </p:sp>
      <p:pic>
        <p:nvPicPr>
          <p:cNvPr id="8" name="Picture 7">
            <a:extLst>
              <a:ext uri="{FF2B5EF4-FFF2-40B4-BE49-F238E27FC236}">
                <a16:creationId xmlns:a16="http://schemas.microsoft.com/office/drawing/2014/main" id="{2B19CE13-2202-4BE6-BA0F-1818C5F54721}"/>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620000" y="3810000"/>
            <a:ext cx="902383" cy="757861"/>
          </a:xfrm>
          <a:prstGeom prst="rect">
            <a:avLst/>
          </a:prstGeom>
        </p:spPr>
      </p:pic>
    </p:spTree>
    <p:extLst>
      <p:ext uri="{BB962C8B-B14F-4D97-AF65-F5344CB8AC3E}">
        <p14:creationId xmlns:p14="http://schemas.microsoft.com/office/powerpoint/2010/main" val="11528128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BC72E-A56B-4E08-8B04-AFD9ED47452B}"/>
              </a:ext>
            </a:extLst>
          </p:cNvPr>
          <p:cNvSpPr>
            <a:spLocks noGrp="1"/>
          </p:cNvSpPr>
          <p:nvPr>
            <p:ph type="title"/>
          </p:nvPr>
        </p:nvSpPr>
        <p:spPr/>
        <p:txBody>
          <a:bodyPr/>
          <a:lstStyle/>
          <a:p>
            <a:r>
              <a:rPr lang="en-US" dirty="0"/>
              <a:t>Child Units and Programming by Extension (4)</a:t>
            </a:r>
          </a:p>
        </p:txBody>
      </p:sp>
      <p:sp>
        <p:nvSpPr>
          <p:cNvPr id="3" name="Content Placeholder 2">
            <a:extLst>
              <a:ext uri="{FF2B5EF4-FFF2-40B4-BE49-F238E27FC236}">
                <a16:creationId xmlns:a16="http://schemas.microsoft.com/office/drawing/2014/main" id="{260DF3A4-FED0-4413-B6D2-58A365CEBB3F}"/>
              </a:ext>
            </a:extLst>
          </p:cNvPr>
          <p:cNvSpPr>
            <a:spLocks noGrp="1"/>
          </p:cNvSpPr>
          <p:nvPr>
            <p:ph idx="1"/>
          </p:nvPr>
        </p:nvSpPr>
        <p:spPr/>
        <p:txBody>
          <a:bodyPr/>
          <a:lstStyle/>
          <a:p>
            <a:pPr eaLnBrk="1" hangingPunct="1"/>
            <a:r>
              <a:rPr lang="en-US" altLang="en-US" dirty="0"/>
              <a:t>In order for this to work, the body (and perhaps the private part) of the child unit need to be able to access the declarations in the private part of the parent</a:t>
            </a:r>
          </a:p>
          <a:p>
            <a:pPr lvl="1" eaLnBrk="1" hangingPunct="1"/>
            <a:r>
              <a:rPr lang="en-US" altLang="en-US" dirty="0"/>
              <a:t>But the visible part of the child unit’s spec cannot access the parent’s private part</a:t>
            </a:r>
          </a:p>
          <a:p>
            <a:pPr lvl="1" eaLnBrk="1" hangingPunct="1"/>
            <a:r>
              <a:rPr lang="en-US" altLang="en-US" dirty="0"/>
              <a:t>Otherwise it would be trivial to defeat the encapsulation the parent was trying to enforce</a:t>
            </a:r>
          </a:p>
          <a:p>
            <a:pPr eaLnBrk="1" hangingPunct="1"/>
            <a:r>
              <a:rPr lang="en-US" altLang="en-US" dirty="0"/>
              <a:t>Further semantic properties</a:t>
            </a:r>
          </a:p>
          <a:p>
            <a:pPr lvl="1" eaLnBrk="1" hangingPunct="1"/>
            <a:r>
              <a:rPr lang="en-US" altLang="en-US" dirty="0"/>
              <a:t>Parent must be a package (or generic package) but child may be a package, subprogram, or generic</a:t>
            </a:r>
          </a:p>
          <a:p>
            <a:pPr lvl="1" eaLnBrk="1" hangingPunct="1"/>
            <a:r>
              <a:rPr lang="en-US" altLang="en-US" dirty="0"/>
              <a:t>Child package may have children </a:t>
            </a:r>
            <a:r>
              <a:rPr lang="en-US" altLang="en-US" dirty="0">
                <a:sym typeface="Wingdings" panose="05000000000000000000" pitchFamily="2" charset="2"/>
              </a:rPr>
              <a:t> hierarchy</a:t>
            </a:r>
          </a:p>
          <a:p>
            <a:pPr lvl="1" eaLnBrk="1" hangingPunct="1"/>
            <a:r>
              <a:rPr lang="en-US" altLang="en-US" dirty="0">
                <a:sym typeface="Wingdings" panose="05000000000000000000" pitchFamily="2" charset="2"/>
              </a:rPr>
              <a:t>Child may be public (the default) or private</a:t>
            </a:r>
          </a:p>
          <a:p>
            <a:pPr lvl="1" eaLnBrk="1" hangingPunct="1"/>
            <a:r>
              <a:rPr lang="en-US" altLang="en-US" dirty="0">
                <a:sym typeface="Wingdings" panose="05000000000000000000" pitchFamily="2" charset="2"/>
              </a:rPr>
              <a:t>A name in a child may duplicate a name in the parent</a:t>
            </a:r>
          </a:p>
          <a:p>
            <a:pPr lvl="2" eaLnBrk="1" hangingPunct="1"/>
            <a:r>
              <a:rPr lang="en-US" altLang="en-US" dirty="0"/>
              <a:t>But the name of the child must not duplicate a name in the parent</a:t>
            </a:r>
          </a:p>
          <a:p>
            <a:endParaRPr lang="en-US" dirty="0"/>
          </a:p>
        </p:txBody>
      </p:sp>
      <p:sp>
        <p:nvSpPr>
          <p:cNvPr id="4" name="Slide Number Placeholder 3">
            <a:extLst>
              <a:ext uri="{FF2B5EF4-FFF2-40B4-BE49-F238E27FC236}">
                <a16:creationId xmlns:a16="http://schemas.microsoft.com/office/drawing/2014/main" id="{C85FB18D-A323-4555-BDAC-ADDB864C9CAC}"/>
              </a:ext>
            </a:extLst>
          </p:cNvPr>
          <p:cNvSpPr>
            <a:spLocks noGrp="1"/>
          </p:cNvSpPr>
          <p:nvPr>
            <p:ph type="sldNum" sz="quarter" idx="12"/>
          </p:nvPr>
        </p:nvSpPr>
        <p:spPr/>
        <p:txBody>
          <a:bodyPr/>
          <a:lstStyle/>
          <a:p>
            <a:pPr>
              <a:defRPr/>
            </a:pPr>
            <a:fld id="{0E2ECCEA-E2CD-49A1-A9F1-1E7E4CC53232}" type="slidenum">
              <a:rPr lang="en-US" smtClean="0"/>
              <a:pPr>
                <a:defRPr/>
              </a:pPr>
              <a:t>57</a:t>
            </a:fld>
            <a:endParaRPr lang="en-US"/>
          </a:p>
        </p:txBody>
      </p:sp>
    </p:spTree>
    <p:extLst>
      <p:ext uri="{BB962C8B-B14F-4D97-AF65-F5344CB8AC3E}">
        <p14:creationId xmlns:p14="http://schemas.microsoft.com/office/powerpoint/2010/main" val="33044442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464C5-E7FE-4A64-87FD-FE34787B9373}"/>
              </a:ext>
            </a:extLst>
          </p:cNvPr>
          <p:cNvSpPr>
            <a:spLocks noGrp="1"/>
          </p:cNvSpPr>
          <p:nvPr>
            <p:ph type="title"/>
          </p:nvPr>
        </p:nvSpPr>
        <p:spPr/>
        <p:txBody>
          <a:bodyPr/>
          <a:lstStyle/>
          <a:p>
            <a:r>
              <a:rPr lang="en-US" dirty="0"/>
              <a:t>Visibility for Public Child Units (1)</a:t>
            </a:r>
          </a:p>
        </p:txBody>
      </p:sp>
      <p:sp>
        <p:nvSpPr>
          <p:cNvPr id="4" name="Slide Number Placeholder 3">
            <a:extLst>
              <a:ext uri="{FF2B5EF4-FFF2-40B4-BE49-F238E27FC236}">
                <a16:creationId xmlns:a16="http://schemas.microsoft.com/office/drawing/2014/main" id="{337184F2-D016-40FF-8123-AAC110322C24}"/>
              </a:ext>
            </a:extLst>
          </p:cNvPr>
          <p:cNvSpPr>
            <a:spLocks noGrp="1"/>
          </p:cNvSpPr>
          <p:nvPr>
            <p:ph type="sldNum" sz="quarter" idx="12"/>
          </p:nvPr>
        </p:nvSpPr>
        <p:spPr/>
        <p:txBody>
          <a:bodyPr/>
          <a:lstStyle/>
          <a:p>
            <a:pPr>
              <a:defRPr/>
            </a:pPr>
            <a:fld id="{0E2ECCEA-E2CD-49A1-A9F1-1E7E4CC53232}" type="slidenum">
              <a:rPr lang="en-US" smtClean="0"/>
              <a:pPr>
                <a:defRPr/>
              </a:pPr>
              <a:t>58</a:t>
            </a:fld>
            <a:endParaRPr lang="en-US"/>
          </a:p>
        </p:txBody>
      </p:sp>
      <p:sp>
        <p:nvSpPr>
          <p:cNvPr id="5" name="Text Box 4">
            <a:extLst>
              <a:ext uri="{FF2B5EF4-FFF2-40B4-BE49-F238E27FC236}">
                <a16:creationId xmlns:a16="http://schemas.microsoft.com/office/drawing/2014/main" id="{E0FF19B0-F317-4FF3-9117-7843727C205D}"/>
              </a:ext>
            </a:extLst>
          </p:cNvPr>
          <p:cNvSpPr txBox="1">
            <a:spLocks noChangeArrowheads="1"/>
          </p:cNvSpPr>
          <p:nvPr/>
        </p:nvSpPr>
        <p:spPr bwMode="auto">
          <a:xfrm>
            <a:off x="4437062" y="4775537"/>
            <a:ext cx="4134465" cy="1015663"/>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2000">
                <a:latin typeface="Consolas" panose="020B0609020204030204" pitchFamily="49" charset="0"/>
              </a:rPr>
              <a:t>package body</a:t>
            </a:r>
            <a:r>
              <a:rPr lang="en-US" altLang="en-US" sz="2000" b="0">
                <a:latin typeface="Consolas" panose="020B0609020204030204" pitchFamily="49" charset="0"/>
              </a:rPr>
              <a:t> Parent.Child </a:t>
            </a:r>
            <a:r>
              <a:rPr lang="en-US" altLang="en-US" sz="2000">
                <a:latin typeface="Consolas" panose="020B0609020204030204" pitchFamily="49" charset="0"/>
              </a:rPr>
              <a:t>is</a:t>
            </a:r>
            <a:endParaRPr lang="en-US" altLang="en-US" sz="2000" b="0">
              <a:latin typeface="Consolas" panose="020B0609020204030204" pitchFamily="49" charset="0"/>
            </a:endParaRPr>
          </a:p>
          <a:p>
            <a:r>
              <a:rPr lang="en-US" altLang="en-US" sz="2000" b="0">
                <a:latin typeface="Consolas" panose="020B0609020204030204" pitchFamily="49" charset="0"/>
              </a:rPr>
              <a:t>  ...</a:t>
            </a:r>
          </a:p>
          <a:p>
            <a:r>
              <a:rPr lang="en-US" altLang="en-US" sz="2000">
                <a:latin typeface="Consolas" panose="020B0609020204030204" pitchFamily="49" charset="0"/>
              </a:rPr>
              <a:t>end</a:t>
            </a:r>
            <a:r>
              <a:rPr lang="en-US" altLang="en-US" sz="2000" b="0">
                <a:latin typeface="Consolas" panose="020B0609020204030204" pitchFamily="49" charset="0"/>
              </a:rPr>
              <a:t> Parent.Child;</a:t>
            </a:r>
          </a:p>
        </p:txBody>
      </p:sp>
      <p:sp>
        <p:nvSpPr>
          <p:cNvPr id="6" name="Text Box 5">
            <a:extLst>
              <a:ext uri="{FF2B5EF4-FFF2-40B4-BE49-F238E27FC236}">
                <a16:creationId xmlns:a16="http://schemas.microsoft.com/office/drawing/2014/main" id="{5B760E87-497E-4111-AED2-92D3C979927F}"/>
              </a:ext>
            </a:extLst>
          </p:cNvPr>
          <p:cNvSpPr txBox="1">
            <a:spLocks noChangeArrowheads="1"/>
          </p:cNvSpPr>
          <p:nvPr/>
        </p:nvSpPr>
        <p:spPr bwMode="auto">
          <a:xfrm>
            <a:off x="533400" y="4775537"/>
            <a:ext cx="3288080" cy="1015663"/>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2000" dirty="0">
                <a:latin typeface="Consolas" panose="020B0609020204030204" pitchFamily="49" charset="0"/>
              </a:rPr>
              <a:t>package body</a:t>
            </a:r>
            <a:r>
              <a:rPr lang="en-US" altLang="en-US" sz="2000" b="0" dirty="0">
                <a:latin typeface="Consolas" panose="020B0609020204030204" pitchFamily="49" charset="0"/>
              </a:rPr>
              <a:t> Parent </a:t>
            </a:r>
            <a:r>
              <a:rPr lang="en-US" altLang="en-US" sz="2000" dirty="0">
                <a:latin typeface="Consolas" panose="020B0609020204030204" pitchFamily="49" charset="0"/>
              </a:rPr>
              <a:t>is</a:t>
            </a:r>
            <a:endParaRPr lang="en-US" altLang="en-US" sz="2000" b="0" dirty="0">
              <a:latin typeface="Consolas" panose="020B0609020204030204" pitchFamily="49" charset="0"/>
            </a:endParaRPr>
          </a:p>
          <a:p>
            <a:r>
              <a:rPr lang="en-US" altLang="en-US" sz="2000" b="0" dirty="0">
                <a:latin typeface="Consolas" panose="020B0609020204030204" pitchFamily="49" charset="0"/>
              </a:rPr>
              <a:t>  ...</a:t>
            </a:r>
          </a:p>
          <a:p>
            <a:r>
              <a:rPr lang="en-US" altLang="en-US" sz="2000" dirty="0">
                <a:latin typeface="Consolas" panose="020B0609020204030204" pitchFamily="49" charset="0"/>
              </a:rPr>
              <a:t>end</a:t>
            </a:r>
            <a:r>
              <a:rPr lang="en-US" altLang="en-US" sz="2000" b="0" dirty="0">
                <a:latin typeface="Consolas" panose="020B0609020204030204" pitchFamily="49" charset="0"/>
              </a:rPr>
              <a:t> Parent;</a:t>
            </a:r>
          </a:p>
        </p:txBody>
      </p:sp>
      <p:sp>
        <p:nvSpPr>
          <p:cNvPr id="8" name="Text Box 7">
            <a:extLst>
              <a:ext uri="{FF2B5EF4-FFF2-40B4-BE49-F238E27FC236}">
                <a16:creationId xmlns:a16="http://schemas.microsoft.com/office/drawing/2014/main" id="{453DFF13-39DB-4BDA-A832-15B5E3A6C588}"/>
              </a:ext>
            </a:extLst>
          </p:cNvPr>
          <p:cNvSpPr txBox="1">
            <a:spLocks noChangeArrowheads="1"/>
          </p:cNvSpPr>
          <p:nvPr/>
        </p:nvSpPr>
        <p:spPr bwMode="auto">
          <a:xfrm>
            <a:off x="533400" y="2057400"/>
            <a:ext cx="3287713" cy="708025"/>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2000" dirty="0">
                <a:solidFill>
                  <a:srgbClr val="0066FF"/>
                </a:solidFill>
                <a:latin typeface="Consolas" panose="020B0609020204030204" pitchFamily="49" charset="0"/>
              </a:rPr>
              <a:t>package</a:t>
            </a:r>
            <a:r>
              <a:rPr lang="en-US" altLang="en-US" sz="2000" b="0" dirty="0">
                <a:solidFill>
                  <a:srgbClr val="0066FF"/>
                </a:solidFill>
                <a:latin typeface="Consolas" panose="020B0609020204030204" pitchFamily="49" charset="0"/>
              </a:rPr>
              <a:t> Parent </a:t>
            </a:r>
            <a:r>
              <a:rPr lang="en-US" altLang="en-US" sz="2000" dirty="0">
                <a:solidFill>
                  <a:srgbClr val="0066FF"/>
                </a:solidFill>
                <a:latin typeface="Consolas" panose="020B0609020204030204" pitchFamily="49" charset="0"/>
              </a:rPr>
              <a:t>is</a:t>
            </a:r>
            <a:r>
              <a:rPr lang="en-US" altLang="en-US" sz="2000" b="0" dirty="0">
                <a:solidFill>
                  <a:srgbClr val="0066FF"/>
                </a:solidFill>
                <a:latin typeface="Consolas" panose="020B0609020204030204" pitchFamily="49" charset="0"/>
              </a:rPr>
              <a:t>     </a:t>
            </a:r>
          </a:p>
          <a:p>
            <a:r>
              <a:rPr lang="en-US" altLang="en-US" sz="2000" b="0" dirty="0">
                <a:solidFill>
                  <a:srgbClr val="0066FF"/>
                </a:solidFill>
                <a:latin typeface="Consolas" panose="020B0609020204030204" pitchFamily="49" charset="0"/>
              </a:rPr>
              <a:t>  ...</a:t>
            </a:r>
          </a:p>
        </p:txBody>
      </p:sp>
      <p:sp>
        <p:nvSpPr>
          <p:cNvPr id="9" name="Text Box 8">
            <a:extLst>
              <a:ext uri="{FF2B5EF4-FFF2-40B4-BE49-F238E27FC236}">
                <a16:creationId xmlns:a16="http://schemas.microsoft.com/office/drawing/2014/main" id="{AD941F88-CB83-4065-AF79-8E5F44D36A9E}"/>
              </a:ext>
            </a:extLst>
          </p:cNvPr>
          <p:cNvSpPr txBox="1">
            <a:spLocks noChangeArrowheads="1"/>
          </p:cNvSpPr>
          <p:nvPr/>
        </p:nvSpPr>
        <p:spPr bwMode="auto">
          <a:xfrm>
            <a:off x="533400" y="2781302"/>
            <a:ext cx="3287713" cy="1016001"/>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2000" dirty="0">
                <a:latin typeface="Consolas" panose="020B0609020204030204" pitchFamily="49" charset="0"/>
              </a:rPr>
              <a:t>private               </a:t>
            </a:r>
            <a:endParaRPr lang="en-US" altLang="en-US" sz="2000" b="0" dirty="0">
              <a:latin typeface="Consolas" panose="020B0609020204030204" pitchFamily="49" charset="0"/>
            </a:endParaRPr>
          </a:p>
          <a:p>
            <a:r>
              <a:rPr lang="en-US" altLang="en-US" sz="2000" b="0" dirty="0">
                <a:latin typeface="Consolas" panose="020B0609020204030204" pitchFamily="49" charset="0"/>
              </a:rPr>
              <a:t>  ...</a:t>
            </a:r>
          </a:p>
          <a:p>
            <a:r>
              <a:rPr lang="en-US" altLang="en-US" sz="2000" dirty="0">
                <a:latin typeface="Consolas" panose="020B0609020204030204" pitchFamily="49" charset="0"/>
              </a:rPr>
              <a:t>end</a:t>
            </a:r>
            <a:r>
              <a:rPr lang="en-US" altLang="en-US" sz="2000" b="0" dirty="0">
                <a:latin typeface="Consolas" panose="020B0609020204030204" pitchFamily="49" charset="0"/>
              </a:rPr>
              <a:t> Parent;</a:t>
            </a:r>
          </a:p>
        </p:txBody>
      </p:sp>
      <p:sp>
        <p:nvSpPr>
          <p:cNvPr id="11" name="Text Box 10">
            <a:extLst>
              <a:ext uri="{FF2B5EF4-FFF2-40B4-BE49-F238E27FC236}">
                <a16:creationId xmlns:a16="http://schemas.microsoft.com/office/drawing/2014/main" id="{82105019-2563-4337-89B1-5BEC15D96284}"/>
              </a:ext>
            </a:extLst>
          </p:cNvPr>
          <p:cNvSpPr txBox="1">
            <a:spLocks noChangeArrowheads="1"/>
          </p:cNvSpPr>
          <p:nvPr/>
        </p:nvSpPr>
        <p:spPr bwMode="auto">
          <a:xfrm>
            <a:off x="4432301" y="2057400"/>
            <a:ext cx="4133851" cy="708025"/>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2000">
                <a:solidFill>
                  <a:srgbClr val="0066FF"/>
                </a:solidFill>
                <a:latin typeface="Consolas" panose="020B0609020204030204" pitchFamily="49" charset="0"/>
              </a:rPr>
              <a:t>package</a:t>
            </a:r>
            <a:r>
              <a:rPr lang="en-US" altLang="en-US" sz="2000" b="0">
                <a:solidFill>
                  <a:srgbClr val="0066FF"/>
                </a:solidFill>
                <a:latin typeface="Consolas" panose="020B0609020204030204" pitchFamily="49" charset="0"/>
              </a:rPr>
              <a:t> Parent.Child </a:t>
            </a:r>
            <a:r>
              <a:rPr lang="en-US" altLang="en-US" sz="2000">
                <a:solidFill>
                  <a:srgbClr val="0066FF"/>
                </a:solidFill>
                <a:latin typeface="Consolas" panose="020B0609020204030204" pitchFamily="49" charset="0"/>
              </a:rPr>
              <a:t>is</a:t>
            </a:r>
            <a:r>
              <a:rPr lang="en-US" altLang="en-US" sz="2000" b="0">
                <a:solidFill>
                  <a:srgbClr val="0066FF"/>
                </a:solidFill>
                <a:latin typeface="Consolas" panose="020B0609020204030204" pitchFamily="49" charset="0"/>
              </a:rPr>
              <a:t>     </a:t>
            </a:r>
          </a:p>
          <a:p>
            <a:r>
              <a:rPr lang="en-US" altLang="en-US" sz="2000" b="0">
                <a:solidFill>
                  <a:srgbClr val="0066FF"/>
                </a:solidFill>
                <a:latin typeface="Consolas" panose="020B0609020204030204" pitchFamily="49" charset="0"/>
              </a:rPr>
              <a:t>  ...</a:t>
            </a:r>
          </a:p>
        </p:txBody>
      </p:sp>
      <p:sp>
        <p:nvSpPr>
          <p:cNvPr id="12" name="Text Box 11">
            <a:extLst>
              <a:ext uri="{FF2B5EF4-FFF2-40B4-BE49-F238E27FC236}">
                <a16:creationId xmlns:a16="http://schemas.microsoft.com/office/drawing/2014/main" id="{DE4D1520-D963-4EEA-A8C7-733E2B3E1284}"/>
              </a:ext>
            </a:extLst>
          </p:cNvPr>
          <p:cNvSpPr txBox="1">
            <a:spLocks noChangeArrowheads="1"/>
          </p:cNvSpPr>
          <p:nvPr/>
        </p:nvSpPr>
        <p:spPr bwMode="auto">
          <a:xfrm>
            <a:off x="4432301" y="2781302"/>
            <a:ext cx="4133851" cy="1016001"/>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2000">
                <a:latin typeface="Consolas" panose="020B0609020204030204" pitchFamily="49" charset="0"/>
              </a:rPr>
              <a:t>private                     </a:t>
            </a:r>
            <a:endParaRPr lang="en-US" altLang="en-US" sz="2000" b="0">
              <a:latin typeface="Consolas" panose="020B0609020204030204" pitchFamily="49" charset="0"/>
            </a:endParaRPr>
          </a:p>
          <a:p>
            <a:r>
              <a:rPr lang="en-US" altLang="en-US" sz="2000" b="0">
                <a:latin typeface="Consolas" panose="020B0609020204030204" pitchFamily="49" charset="0"/>
              </a:rPr>
              <a:t>  ...</a:t>
            </a:r>
          </a:p>
          <a:p>
            <a:r>
              <a:rPr lang="en-US" altLang="en-US" sz="2000">
                <a:latin typeface="Consolas" panose="020B0609020204030204" pitchFamily="49" charset="0"/>
              </a:rPr>
              <a:t>end</a:t>
            </a:r>
            <a:r>
              <a:rPr lang="en-US" altLang="en-US" sz="2000" b="0">
                <a:latin typeface="Consolas" panose="020B0609020204030204" pitchFamily="49" charset="0"/>
              </a:rPr>
              <a:t> Parent.Child;</a:t>
            </a:r>
          </a:p>
        </p:txBody>
      </p:sp>
      <p:cxnSp>
        <p:nvCxnSpPr>
          <p:cNvPr id="13" name="AutoShape 12">
            <a:extLst>
              <a:ext uri="{FF2B5EF4-FFF2-40B4-BE49-F238E27FC236}">
                <a16:creationId xmlns:a16="http://schemas.microsoft.com/office/drawing/2014/main" id="{78FE55E6-4B7D-44BE-AD90-829C2864F96D}"/>
              </a:ext>
            </a:extLst>
          </p:cNvPr>
          <p:cNvCxnSpPr>
            <a:cxnSpLocks noChangeShapeType="1"/>
            <a:stCxn id="11" idx="1"/>
            <a:endCxn id="8" idx="3"/>
          </p:cNvCxnSpPr>
          <p:nvPr/>
        </p:nvCxnSpPr>
        <p:spPr bwMode="auto">
          <a:xfrm flipH="1">
            <a:off x="3821113" y="2411413"/>
            <a:ext cx="611188" cy="0"/>
          </a:xfrm>
          <a:prstGeom prst="straightConnector1">
            <a:avLst/>
          </a:prstGeom>
          <a:noFill/>
          <a:ln w="12700">
            <a:solidFill>
              <a:srgbClr val="008000"/>
            </a:solidFill>
            <a:round/>
            <a:headEnd type="none" w="sm" len="sm"/>
            <a:tailEnd type="triangle" w="med" len="med"/>
          </a:ln>
          <a:extLst>
            <a:ext uri="{909E8E84-426E-40DD-AFC4-6F175D3DCCD1}">
              <a14:hiddenFill xmlns:a14="http://schemas.microsoft.com/office/drawing/2010/main">
                <a:noFill/>
              </a14:hiddenFill>
            </a:ext>
          </a:extLst>
        </p:spPr>
      </p:cxnSp>
      <p:cxnSp>
        <p:nvCxnSpPr>
          <p:cNvPr id="14" name="AutoShape 13">
            <a:extLst>
              <a:ext uri="{FF2B5EF4-FFF2-40B4-BE49-F238E27FC236}">
                <a16:creationId xmlns:a16="http://schemas.microsoft.com/office/drawing/2014/main" id="{ED9F6F75-4E92-4D3C-B2DA-F51AD35F5BC1}"/>
              </a:ext>
            </a:extLst>
          </p:cNvPr>
          <p:cNvCxnSpPr>
            <a:cxnSpLocks noChangeShapeType="1"/>
            <a:stCxn id="12" idx="1"/>
            <a:endCxn id="9" idx="3"/>
          </p:cNvCxnSpPr>
          <p:nvPr/>
        </p:nvCxnSpPr>
        <p:spPr bwMode="auto">
          <a:xfrm flipH="1">
            <a:off x="3821113" y="3289303"/>
            <a:ext cx="611188" cy="0"/>
          </a:xfrm>
          <a:prstGeom prst="straightConnector1">
            <a:avLst/>
          </a:prstGeom>
          <a:noFill/>
          <a:ln w="12700">
            <a:solidFill>
              <a:srgbClr val="00B050"/>
            </a:solidFill>
            <a:round/>
            <a:headEnd type="none" w="sm" len="sm"/>
            <a:tailEnd type="triangle" w="med" len="med"/>
          </a:ln>
          <a:extLst>
            <a:ext uri="{909E8E84-426E-40DD-AFC4-6F175D3DCCD1}">
              <a14:hiddenFill xmlns:a14="http://schemas.microsoft.com/office/drawing/2010/main">
                <a:noFill/>
              </a14:hiddenFill>
            </a:ext>
          </a:extLst>
        </p:spPr>
      </p:cxnSp>
      <p:cxnSp>
        <p:nvCxnSpPr>
          <p:cNvPr id="15" name="AutoShape 14">
            <a:extLst>
              <a:ext uri="{FF2B5EF4-FFF2-40B4-BE49-F238E27FC236}">
                <a16:creationId xmlns:a16="http://schemas.microsoft.com/office/drawing/2014/main" id="{0FA0F687-300C-4DA1-A1E0-25B917A27076}"/>
              </a:ext>
            </a:extLst>
          </p:cNvPr>
          <p:cNvCxnSpPr>
            <a:cxnSpLocks noChangeShapeType="1"/>
            <a:stCxn id="5" idx="3"/>
            <a:endCxn id="12" idx="3"/>
          </p:cNvCxnSpPr>
          <p:nvPr/>
        </p:nvCxnSpPr>
        <p:spPr bwMode="auto">
          <a:xfrm flipH="1" flipV="1">
            <a:off x="8566152" y="3289303"/>
            <a:ext cx="5375" cy="1994066"/>
          </a:xfrm>
          <a:prstGeom prst="bentConnector3">
            <a:avLst>
              <a:gd name="adj1" fmla="val -4253023"/>
            </a:avLst>
          </a:prstGeom>
          <a:noFill/>
          <a:ln w="12700">
            <a:solidFill>
              <a:schemeClr val="accent2"/>
            </a:solidFill>
            <a:miter lim="800000"/>
            <a:headEnd type="none" w="sm" len="sm"/>
            <a:tailEnd type="triangle" w="med" len="med"/>
          </a:ln>
          <a:extLst>
            <a:ext uri="{909E8E84-426E-40DD-AFC4-6F175D3DCCD1}">
              <a14:hiddenFill xmlns:a14="http://schemas.microsoft.com/office/drawing/2010/main">
                <a:noFill/>
              </a14:hiddenFill>
            </a:ext>
          </a:extLst>
        </p:spPr>
      </p:cxnSp>
      <p:cxnSp>
        <p:nvCxnSpPr>
          <p:cNvPr id="16" name="AutoShape 15">
            <a:extLst>
              <a:ext uri="{FF2B5EF4-FFF2-40B4-BE49-F238E27FC236}">
                <a16:creationId xmlns:a16="http://schemas.microsoft.com/office/drawing/2014/main" id="{79458DD3-8DD4-4F4F-A84B-CFFB6C7FEC99}"/>
              </a:ext>
            </a:extLst>
          </p:cNvPr>
          <p:cNvCxnSpPr>
            <a:cxnSpLocks noChangeShapeType="1"/>
            <a:stCxn id="6" idx="1"/>
            <a:endCxn id="9" idx="1"/>
          </p:cNvCxnSpPr>
          <p:nvPr/>
        </p:nvCxnSpPr>
        <p:spPr bwMode="auto">
          <a:xfrm rot="10800000">
            <a:off x="533400" y="3289303"/>
            <a:ext cx="12700" cy="1994066"/>
          </a:xfrm>
          <a:prstGeom prst="bentConnector3">
            <a:avLst>
              <a:gd name="adj1" fmla="val 1800000"/>
            </a:avLst>
          </a:prstGeom>
          <a:noFill/>
          <a:ln w="12700">
            <a:solidFill>
              <a:srgbClr val="00B050"/>
            </a:solidFill>
            <a:miter lim="800000"/>
            <a:headEnd type="none" w="sm" len="sm"/>
            <a:tailEnd type="triangle" w="med" len="med"/>
          </a:ln>
          <a:extLst>
            <a:ext uri="{909E8E84-426E-40DD-AFC4-6F175D3DCCD1}">
              <a14:hiddenFill xmlns:a14="http://schemas.microsoft.com/office/drawing/2010/main">
                <a:noFill/>
              </a14:hiddenFill>
            </a:ext>
          </a:extLst>
        </p:spPr>
      </p:cxnSp>
      <p:sp>
        <p:nvSpPr>
          <p:cNvPr id="17" name="Line 16">
            <a:extLst>
              <a:ext uri="{FF2B5EF4-FFF2-40B4-BE49-F238E27FC236}">
                <a16:creationId xmlns:a16="http://schemas.microsoft.com/office/drawing/2014/main" id="{1985CCF5-7AC3-4F8C-AD9B-6C13C6B8661F}"/>
              </a:ext>
            </a:extLst>
          </p:cNvPr>
          <p:cNvSpPr>
            <a:spLocks noChangeShapeType="1"/>
          </p:cNvSpPr>
          <p:nvPr/>
        </p:nvSpPr>
        <p:spPr bwMode="auto">
          <a:xfrm>
            <a:off x="381000" y="2743200"/>
            <a:ext cx="8305800" cy="0"/>
          </a:xfrm>
          <a:prstGeom prst="line">
            <a:avLst/>
          </a:prstGeom>
          <a:noFill/>
          <a:ln w="762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cxnSp>
        <p:nvCxnSpPr>
          <p:cNvPr id="18" name="AutoShape 17">
            <a:extLst>
              <a:ext uri="{FF2B5EF4-FFF2-40B4-BE49-F238E27FC236}">
                <a16:creationId xmlns:a16="http://schemas.microsoft.com/office/drawing/2014/main" id="{F1983FE7-1D3F-4456-BA00-F63BD1FAEAF3}"/>
              </a:ext>
            </a:extLst>
          </p:cNvPr>
          <p:cNvCxnSpPr>
            <a:cxnSpLocks noChangeShapeType="1"/>
            <a:stCxn id="5" idx="1"/>
            <a:endCxn id="9" idx="3"/>
          </p:cNvCxnSpPr>
          <p:nvPr/>
        </p:nvCxnSpPr>
        <p:spPr bwMode="auto">
          <a:xfrm flipH="1" flipV="1">
            <a:off x="3821113" y="3289303"/>
            <a:ext cx="615949" cy="1994066"/>
          </a:xfrm>
          <a:prstGeom prst="straightConnector1">
            <a:avLst/>
          </a:prstGeom>
          <a:noFill/>
          <a:ln w="12700">
            <a:solidFill>
              <a:srgbClr val="00B050"/>
            </a:solidFill>
            <a:round/>
            <a:headEnd type="none" w="sm" len="sm"/>
            <a:tailEnd type="triangle" w="med" len="med"/>
          </a:ln>
          <a:extLst>
            <a:ext uri="{909E8E84-426E-40DD-AFC4-6F175D3DCCD1}">
              <a14:hiddenFill xmlns:a14="http://schemas.microsoft.com/office/drawing/2010/main">
                <a:noFill/>
              </a14:hiddenFill>
            </a:ext>
          </a:extLst>
        </p:spPr>
      </p:cxnSp>
      <p:sp>
        <p:nvSpPr>
          <p:cNvPr id="19" name="Text Box 18">
            <a:extLst>
              <a:ext uri="{FF2B5EF4-FFF2-40B4-BE49-F238E27FC236}">
                <a16:creationId xmlns:a16="http://schemas.microsoft.com/office/drawing/2014/main" id="{4B15709A-5DED-412F-9EC0-A68CFBAFB8E9}"/>
              </a:ext>
            </a:extLst>
          </p:cNvPr>
          <p:cNvSpPr txBox="1">
            <a:spLocks noChangeArrowheads="1"/>
          </p:cNvSpPr>
          <p:nvPr/>
        </p:nvSpPr>
        <p:spPr bwMode="auto">
          <a:xfrm>
            <a:off x="3352800" y="1504890"/>
            <a:ext cx="13452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2000" b="0" dirty="0">
                <a:solidFill>
                  <a:srgbClr val="0066FF"/>
                </a:solidFill>
                <a:latin typeface="Verdana" panose="020B0604030504040204" pitchFamily="34" charset="0"/>
              </a:rPr>
              <a:t>Interface</a:t>
            </a:r>
          </a:p>
        </p:txBody>
      </p:sp>
      <p:sp>
        <p:nvSpPr>
          <p:cNvPr id="20" name="Text Box 19">
            <a:extLst>
              <a:ext uri="{FF2B5EF4-FFF2-40B4-BE49-F238E27FC236}">
                <a16:creationId xmlns:a16="http://schemas.microsoft.com/office/drawing/2014/main" id="{43EA0225-7FE2-4A6B-8E2E-42A24B8691AB}"/>
              </a:ext>
            </a:extLst>
          </p:cNvPr>
          <p:cNvSpPr txBox="1">
            <a:spLocks noChangeArrowheads="1"/>
          </p:cNvSpPr>
          <p:nvPr/>
        </p:nvSpPr>
        <p:spPr bwMode="auto">
          <a:xfrm>
            <a:off x="3048000" y="4038600"/>
            <a:ext cx="22333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2000" b="0" dirty="0">
                <a:latin typeface="Verdana" panose="020B0604030504040204" pitchFamily="34" charset="0"/>
              </a:rPr>
              <a:t>Implementation</a:t>
            </a:r>
          </a:p>
        </p:txBody>
      </p:sp>
      <p:cxnSp>
        <p:nvCxnSpPr>
          <p:cNvPr id="21" name="AutoShape 20">
            <a:extLst>
              <a:ext uri="{FF2B5EF4-FFF2-40B4-BE49-F238E27FC236}">
                <a16:creationId xmlns:a16="http://schemas.microsoft.com/office/drawing/2014/main" id="{91771F86-0FBE-480D-9FF4-475D834B050E}"/>
              </a:ext>
            </a:extLst>
          </p:cNvPr>
          <p:cNvCxnSpPr>
            <a:cxnSpLocks noChangeShapeType="1"/>
            <a:stCxn id="11" idx="1"/>
            <a:endCxn id="9" idx="3"/>
          </p:cNvCxnSpPr>
          <p:nvPr/>
        </p:nvCxnSpPr>
        <p:spPr bwMode="auto">
          <a:xfrm flipH="1">
            <a:off x="3821113" y="2411413"/>
            <a:ext cx="611188" cy="877890"/>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sp>
        <p:nvSpPr>
          <p:cNvPr id="22" name="Line 21">
            <a:extLst>
              <a:ext uri="{FF2B5EF4-FFF2-40B4-BE49-F238E27FC236}">
                <a16:creationId xmlns:a16="http://schemas.microsoft.com/office/drawing/2014/main" id="{C2314C95-82AC-4909-A18A-6450C619F9CB}"/>
              </a:ext>
            </a:extLst>
          </p:cNvPr>
          <p:cNvSpPr>
            <a:spLocks noChangeShapeType="1"/>
          </p:cNvSpPr>
          <p:nvPr/>
        </p:nvSpPr>
        <p:spPr bwMode="auto">
          <a:xfrm rot="20803201">
            <a:off x="4051553" y="2867025"/>
            <a:ext cx="122237" cy="12700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lIns="92064" tIns="46033" rIns="92064" bIns="46033"/>
          <a:lstStyle/>
          <a:p>
            <a:endParaRPr lang="en-US"/>
          </a:p>
        </p:txBody>
      </p:sp>
    </p:spTree>
    <p:extLst>
      <p:ext uri="{BB962C8B-B14F-4D97-AF65-F5344CB8AC3E}">
        <p14:creationId xmlns:p14="http://schemas.microsoft.com/office/powerpoint/2010/main" val="223102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63C6B-6257-4971-8A3A-F3BDFFAC1152}"/>
              </a:ext>
            </a:extLst>
          </p:cNvPr>
          <p:cNvSpPr>
            <a:spLocks noGrp="1"/>
          </p:cNvSpPr>
          <p:nvPr>
            <p:ph type="title"/>
          </p:nvPr>
        </p:nvSpPr>
        <p:spPr/>
        <p:txBody>
          <a:bodyPr/>
          <a:lstStyle/>
          <a:p>
            <a:r>
              <a:rPr lang="en-US" dirty="0"/>
              <a:t>Usage Styles for Packages (1)</a:t>
            </a:r>
          </a:p>
        </p:txBody>
      </p:sp>
      <p:sp>
        <p:nvSpPr>
          <p:cNvPr id="3" name="Content Placeholder 2">
            <a:extLst>
              <a:ext uri="{FF2B5EF4-FFF2-40B4-BE49-F238E27FC236}">
                <a16:creationId xmlns:a16="http://schemas.microsoft.com/office/drawing/2014/main" id="{654DC0C6-4A5A-4D65-A1FB-2C114939B114}"/>
              </a:ext>
            </a:extLst>
          </p:cNvPr>
          <p:cNvSpPr>
            <a:spLocks noGrp="1"/>
          </p:cNvSpPr>
          <p:nvPr>
            <p:ph idx="1"/>
          </p:nvPr>
        </p:nvSpPr>
        <p:spPr/>
        <p:txBody>
          <a:bodyPr/>
          <a:lstStyle/>
          <a:p>
            <a:pPr eaLnBrk="1" hangingPunct="1"/>
            <a:r>
              <a:rPr lang="en-US" altLang="en-US" dirty="0"/>
              <a:t>Module of related constants and simple types</a:t>
            </a:r>
          </a:p>
          <a:p>
            <a:pPr lvl="1" eaLnBrk="1" hangingPunct="1"/>
            <a:r>
              <a:rPr lang="en-US" altLang="en-US" dirty="0"/>
              <a:t>Examples: metric conversions, physical constants</a:t>
            </a:r>
          </a:p>
          <a:p>
            <a:pPr eaLnBrk="1" hangingPunct="1"/>
            <a:r>
              <a:rPr lang="en-US" altLang="en-US" dirty="0"/>
              <a:t>Module of related subprograms</a:t>
            </a:r>
          </a:p>
          <a:p>
            <a:pPr lvl="1" eaLnBrk="1" hangingPunct="1"/>
            <a:r>
              <a:rPr lang="en-US" altLang="en-US" dirty="0"/>
              <a:t>Example: mathematical functions</a:t>
            </a:r>
          </a:p>
          <a:p>
            <a:pPr eaLnBrk="1" hangingPunct="1"/>
            <a:r>
              <a:rPr lang="en-US" altLang="en-US" dirty="0"/>
              <a:t>Binding or interface to external software system</a:t>
            </a:r>
          </a:p>
          <a:p>
            <a:pPr lvl="1" eaLnBrk="1" hangingPunct="1"/>
            <a:r>
              <a:rPr lang="en-US" altLang="en-US" dirty="0"/>
              <a:t>Package specification is the Ada interface to a collection of subprograms written in another language</a:t>
            </a:r>
          </a:p>
          <a:p>
            <a:pPr eaLnBrk="1" hangingPunct="1"/>
            <a:r>
              <a:rPr lang="en-US" altLang="en-US" dirty="0"/>
              <a:t>“Abstract State Machine”</a:t>
            </a:r>
          </a:p>
          <a:p>
            <a:pPr lvl="1" eaLnBrk="1" hangingPunct="1"/>
            <a:r>
              <a:rPr lang="en-US" altLang="en-US" dirty="0"/>
              <a:t>Package specification provides subprograms that operate on a data object declared in the package body (thus in “static” storage) and inaccessible outside</a:t>
            </a:r>
          </a:p>
          <a:p>
            <a:pPr lvl="1" eaLnBrk="1" hangingPunct="1"/>
            <a:r>
              <a:rPr lang="en-US" altLang="en-US" dirty="0"/>
              <a:t>Examples: random number generator, hash table</a:t>
            </a:r>
          </a:p>
        </p:txBody>
      </p:sp>
      <p:sp>
        <p:nvSpPr>
          <p:cNvPr id="4" name="Slide Number Placeholder 3">
            <a:extLst>
              <a:ext uri="{FF2B5EF4-FFF2-40B4-BE49-F238E27FC236}">
                <a16:creationId xmlns:a16="http://schemas.microsoft.com/office/drawing/2014/main" id="{7133BB2B-3292-4E10-8480-7DBFA1F33484}"/>
              </a:ext>
            </a:extLst>
          </p:cNvPr>
          <p:cNvSpPr>
            <a:spLocks noGrp="1"/>
          </p:cNvSpPr>
          <p:nvPr>
            <p:ph type="sldNum" sz="quarter" idx="12"/>
          </p:nvPr>
        </p:nvSpPr>
        <p:spPr/>
        <p:txBody>
          <a:bodyPr/>
          <a:lstStyle/>
          <a:p>
            <a:pPr>
              <a:defRPr/>
            </a:pPr>
            <a:fld id="{0E2ECCEA-E2CD-49A1-A9F1-1E7E4CC53232}" type="slidenum">
              <a:rPr lang="en-US" smtClean="0"/>
              <a:pPr>
                <a:defRPr/>
              </a:pPr>
              <a:t>5</a:t>
            </a:fld>
            <a:endParaRPr lang="en-US"/>
          </a:p>
        </p:txBody>
      </p:sp>
      <p:pic>
        <p:nvPicPr>
          <p:cNvPr id="9" name="Picture 8">
            <a:extLst>
              <a:ext uri="{FF2B5EF4-FFF2-40B4-BE49-F238E27FC236}">
                <a16:creationId xmlns:a16="http://schemas.microsoft.com/office/drawing/2014/main" id="{F9F7CCC8-C6C2-4101-B26A-C688CE46BF28}"/>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300291" y="76356"/>
            <a:ext cx="1691309" cy="1219043"/>
          </a:xfrm>
          <a:prstGeom prst="rect">
            <a:avLst/>
          </a:prstGeom>
          <a:solidFill>
            <a:schemeClr val="bg1"/>
          </a:solidFill>
        </p:spPr>
      </p:pic>
    </p:spTree>
    <p:extLst>
      <p:ext uri="{BB962C8B-B14F-4D97-AF65-F5344CB8AC3E}">
        <p14:creationId xmlns:p14="http://schemas.microsoft.com/office/powerpoint/2010/main" val="327995335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6D3D9-ECC5-4FC0-9318-8CB281350C72}"/>
              </a:ext>
            </a:extLst>
          </p:cNvPr>
          <p:cNvSpPr>
            <a:spLocks noGrp="1"/>
          </p:cNvSpPr>
          <p:nvPr>
            <p:ph type="title"/>
          </p:nvPr>
        </p:nvSpPr>
        <p:spPr/>
        <p:txBody>
          <a:bodyPr/>
          <a:lstStyle/>
          <a:p>
            <a:r>
              <a:rPr lang="en-US" dirty="0"/>
              <a:t>Visibility for Public Child Units (2)</a:t>
            </a:r>
          </a:p>
        </p:txBody>
      </p:sp>
      <p:sp>
        <p:nvSpPr>
          <p:cNvPr id="3" name="Content Placeholder 2">
            <a:extLst>
              <a:ext uri="{FF2B5EF4-FFF2-40B4-BE49-F238E27FC236}">
                <a16:creationId xmlns:a16="http://schemas.microsoft.com/office/drawing/2014/main" id="{FC980721-3772-4DD2-B125-3B0D8F84D870}"/>
              </a:ext>
            </a:extLst>
          </p:cNvPr>
          <p:cNvSpPr>
            <a:spLocks noGrp="1"/>
          </p:cNvSpPr>
          <p:nvPr>
            <p:ph idx="1"/>
          </p:nvPr>
        </p:nvSpPr>
        <p:spPr/>
        <p:txBody>
          <a:bodyPr/>
          <a:lstStyle/>
          <a:p>
            <a:pPr eaLnBrk="1" hangingPunct="1"/>
            <a:r>
              <a:rPr lang="en-US" altLang="en-US" dirty="0"/>
              <a:t>The parent/child relationship is a tighter coupling than a package/client (“with”) relationship</a:t>
            </a:r>
          </a:p>
          <a:p>
            <a:pPr lvl="1" eaLnBrk="1" hangingPunct="1"/>
            <a:r>
              <a:rPr lang="en-US" altLang="en-US" dirty="0"/>
              <a:t>Changing the private part of a package does not require source code changes in client, but it may require source code changes in children</a:t>
            </a:r>
          </a:p>
          <a:p>
            <a:pPr lvl="1" eaLnBrk="1" hangingPunct="1"/>
            <a:r>
              <a:rPr lang="en-US" altLang="en-US" dirty="0"/>
              <a:t>If a package spec </a:t>
            </a:r>
            <a:r>
              <a:rPr lang="en-US" altLang="en-US" dirty="0">
                <a:latin typeface="Lucida Sans Typewriter" panose="020B0509030504030204" pitchFamily="49" charset="0"/>
              </a:rPr>
              <a:t>P</a:t>
            </a:r>
            <a:r>
              <a:rPr lang="en-US" altLang="en-US" dirty="0"/>
              <a:t> has a private part, and another unit </a:t>
            </a:r>
            <a:r>
              <a:rPr lang="en-US" altLang="en-US" dirty="0">
                <a:latin typeface="Lucida Sans Typewriter" panose="020B0509030504030204" pitchFamily="49" charset="0"/>
              </a:rPr>
              <a:t>Q</a:t>
            </a:r>
            <a:r>
              <a:rPr lang="en-US" altLang="en-US" dirty="0"/>
              <a:t> only requires access to declarations in </a:t>
            </a:r>
            <a:r>
              <a:rPr lang="en-US" altLang="en-US" dirty="0">
                <a:latin typeface="Lucida Sans Typewriter" panose="020B0509030504030204" pitchFamily="49" charset="0"/>
              </a:rPr>
              <a:t>P</a:t>
            </a:r>
            <a:r>
              <a:rPr lang="en-US" altLang="en-US" dirty="0"/>
              <a:t>’s visible part, define </a:t>
            </a:r>
            <a:r>
              <a:rPr lang="en-US" altLang="en-US" dirty="0">
                <a:latin typeface="Lucida Sans Typewriter" panose="020B0509030504030204" pitchFamily="49" charset="0"/>
              </a:rPr>
              <a:t>Q</a:t>
            </a:r>
            <a:r>
              <a:rPr lang="en-US" altLang="en-US" dirty="0"/>
              <a:t> as a client rather than a child</a:t>
            </a:r>
          </a:p>
          <a:p>
            <a:pPr lvl="2" eaLnBrk="1" hangingPunct="1"/>
            <a:r>
              <a:rPr lang="en-US" altLang="en-US" dirty="0"/>
              <a:t>Unless you are defining a child unit for namespace management purposes</a:t>
            </a:r>
          </a:p>
          <a:p>
            <a:pPr eaLnBrk="1" hangingPunct="1"/>
            <a:r>
              <a:rPr lang="en-US" altLang="en-US" dirty="0"/>
              <a:t>The body of the parent can “</a:t>
            </a:r>
            <a:r>
              <a:rPr lang="en-US" altLang="en-US" dirty="0">
                <a:latin typeface="Lucida Sans Typewriter" panose="020B0509030504030204" pitchFamily="49" charset="0"/>
              </a:rPr>
              <a:t>with</a:t>
            </a:r>
            <a:r>
              <a:rPr lang="en-US" altLang="en-US" dirty="0"/>
              <a:t>” a child</a:t>
            </a:r>
          </a:p>
          <a:p>
            <a:pPr lvl="1" eaLnBrk="1" hangingPunct="1"/>
            <a:r>
              <a:rPr lang="en-US" altLang="en-US" dirty="0"/>
              <a:t>Not as weird as it sounds</a:t>
            </a:r>
          </a:p>
          <a:p>
            <a:pPr lvl="1" eaLnBrk="1" hangingPunct="1"/>
            <a:r>
              <a:rPr lang="en-US" altLang="en-US" dirty="0"/>
              <a:t>Child unit can provide specialized functionality useful in implementing the parent</a:t>
            </a:r>
          </a:p>
          <a:p>
            <a:endParaRPr lang="en-US" dirty="0"/>
          </a:p>
        </p:txBody>
      </p:sp>
      <p:sp>
        <p:nvSpPr>
          <p:cNvPr id="4" name="Slide Number Placeholder 3">
            <a:extLst>
              <a:ext uri="{FF2B5EF4-FFF2-40B4-BE49-F238E27FC236}">
                <a16:creationId xmlns:a16="http://schemas.microsoft.com/office/drawing/2014/main" id="{570B34F2-A1A1-4DD0-8C1D-2B986572D910}"/>
              </a:ext>
            </a:extLst>
          </p:cNvPr>
          <p:cNvSpPr>
            <a:spLocks noGrp="1"/>
          </p:cNvSpPr>
          <p:nvPr>
            <p:ph type="sldNum" sz="quarter" idx="12"/>
          </p:nvPr>
        </p:nvSpPr>
        <p:spPr/>
        <p:txBody>
          <a:bodyPr/>
          <a:lstStyle/>
          <a:p>
            <a:pPr>
              <a:defRPr/>
            </a:pPr>
            <a:fld id="{0E2ECCEA-E2CD-49A1-A9F1-1E7E4CC53232}" type="slidenum">
              <a:rPr lang="en-US" smtClean="0"/>
              <a:pPr>
                <a:defRPr/>
              </a:pPr>
              <a:t>59</a:t>
            </a:fld>
            <a:endParaRPr lang="en-US"/>
          </a:p>
        </p:txBody>
      </p:sp>
    </p:spTree>
    <p:extLst>
      <p:ext uri="{BB962C8B-B14F-4D97-AF65-F5344CB8AC3E}">
        <p14:creationId xmlns:p14="http://schemas.microsoft.com/office/powerpoint/2010/main" val="100231777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5EDF4-49C7-4392-B0C0-79EF5655A52F}"/>
              </a:ext>
            </a:extLst>
          </p:cNvPr>
          <p:cNvSpPr>
            <a:spLocks noGrp="1"/>
          </p:cNvSpPr>
          <p:nvPr>
            <p:ph type="title"/>
          </p:nvPr>
        </p:nvSpPr>
        <p:spPr/>
        <p:txBody>
          <a:bodyPr/>
          <a:lstStyle/>
          <a:p>
            <a:r>
              <a:rPr lang="en-US" dirty="0"/>
              <a:t>Child Unit Example: Queue Package (1)</a:t>
            </a:r>
          </a:p>
        </p:txBody>
      </p:sp>
      <p:sp>
        <p:nvSpPr>
          <p:cNvPr id="3" name="Content Placeholder 2">
            <a:extLst>
              <a:ext uri="{FF2B5EF4-FFF2-40B4-BE49-F238E27FC236}">
                <a16:creationId xmlns:a16="http://schemas.microsoft.com/office/drawing/2014/main" id="{699B3198-7DBE-4E84-908C-016907785B9D}"/>
              </a:ext>
            </a:extLst>
          </p:cNvPr>
          <p:cNvSpPr>
            <a:spLocks noGrp="1"/>
          </p:cNvSpPr>
          <p:nvPr>
            <p:ph idx="1"/>
          </p:nvPr>
        </p:nvSpPr>
        <p:spPr/>
        <p:txBody>
          <a:bodyPr/>
          <a:lstStyle/>
          <a:p>
            <a:r>
              <a:rPr lang="en-US" dirty="0"/>
              <a:t>Root package with basic functionality </a:t>
            </a:r>
          </a:p>
          <a:p>
            <a:endParaRPr lang="en-US" dirty="0"/>
          </a:p>
          <a:p>
            <a:endParaRPr lang="en-US" dirty="0"/>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18FBF423-3827-4A21-8C1B-803E6A18529D}"/>
              </a:ext>
            </a:extLst>
          </p:cNvPr>
          <p:cNvSpPr>
            <a:spLocks noGrp="1"/>
          </p:cNvSpPr>
          <p:nvPr>
            <p:ph type="sldNum" sz="quarter" idx="12"/>
          </p:nvPr>
        </p:nvSpPr>
        <p:spPr/>
        <p:txBody>
          <a:bodyPr/>
          <a:lstStyle/>
          <a:p>
            <a:pPr>
              <a:defRPr/>
            </a:pPr>
            <a:fld id="{0E2ECCEA-E2CD-49A1-A9F1-1E7E4CC53232}" type="slidenum">
              <a:rPr lang="en-US" smtClean="0"/>
              <a:pPr>
                <a:defRPr/>
              </a:pPr>
              <a:t>60</a:t>
            </a:fld>
            <a:endParaRPr lang="en-US"/>
          </a:p>
        </p:txBody>
      </p:sp>
      <p:sp>
        <p:nvSpPr>
          <p:cNvPr id="5" name="Rectangle 4">
            <a:extLst>
              <a:ext uri="{FF2B5EF4-FFF2-40B4-BE49-F238E27FC236}">
                <a16:creationId xmlns:a16="http://schemas.microsoft.com/office/drawing/2014/main" id="{BC36D98D-A05D-4377-A5E8-49563C5CBCB9}"/>
              </a:ext>
            </a:extLst>
          </p:cNvPr>
          <p:cNvSpPr>
            <a:spLocks noChangeArrowheads="1"/>
          </p:cNvSpPr>
          <p:nvPr/>
        </p:nvSpPr>
        <p:spPr bwMode="auto">
          <a:xfrm>
            <a:off x="145165" y="1647885"/>
            <a:ext cx="8922635" cy="4524315"/>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800" dirty="0">
                <a:solidFill>
                  <a:srgbClr val="0066FF"/>
                </a:solidFill>
                <a:latin typeface="Consolas" panose="020B0609020204030204" pitchFamily="49" charset="0"/>
              </a:rPr>
              <a:t>package</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FIFO_Queue_Pkg</a:t>
            </a:r>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is</a:t>
            </a:r>
            <a:endParaRPr lang="en-US" altLang="en-US" sz="1800" b="0" dirty="0">
              <a:solidFill>
                <a:srgbClr val="0066FF"/>
              </a:solidFill>
              <a:latin typeface="Consolas" panose="020B0609020204030204" pitchFamily="49" charset="0"/>
            </a:endParaRPr>
          </a:p>
          <a:p>
            <a:r>
              <a:rPr lang="en-US" altLang="en-US" sz="1800" dirty="0">
                <a:solidFill>
                  <a:srgbClr val="0066FF"/>
                </a:solidFill>
                <a:latin typeface="Consolas" panose="020B0609020204030204" pitchFamily="49" charset="0"/>
              </a:rPr>
              <a:t>  type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a:t>
            </a:r>
            <a:r>
              <a:rPr lang="en-US" altLang="en-US" sz="1800" b="0" dirty="0" err="1">
                <a:solidFill>
                  <a:srgbClr val="0066FF"/>
                </a:solidFill>
                <a:latin typeface="Consolas" panose="020B0609020204030204" pitchFamily="49" charset="0"/>
              </a:rPr>
              <a:t>Max_Size</a:t>
            </a:r>
            <a:r>
              <a:rPr lang="en-US" altLang="en-US" sz="1800" b="0" dirty="0">
                <a:solidFill>
                  <a:srgbClr val="0066FF"/>
                </a:solidFill>
                <a:latin typeface="Consolas" panose="020B0609020204030204" pitchFamily="49" charset="0"/>
              </a:rPr>
              <a:t> : Natural)</a:t>
            </a:r>
            <a:r>
              <a:rPr lang="en-US" altLang="en-US" sz="1800" dirty="0">
                <a:solidFill>
                  <a:srgbClr val="0066FF"/>
                </a:solidFill>
                <a:latin typeface="Consolas" panose="020B0609020204030204" pitchFamily="49" charset="0"/>
              </a:rPr>
              <a:t> is limited private</a:t>
            </a:r>
            <a:r>
              <a:rPr lang="en-US" altLang="en-US" sz="1800" b="0" dirty="0">
                <a:solidFill>
                  <a:srgbClr val="0066FF"/>
                </a:solidFill>
                <a:latin typeface="Consolas" panose="020B0609020204030204" pitchFamily="49" charset="0"/>
              </a:rPr>
              <a:t>;</a:t>
            </a:r>
          </a:p>
          <a:p>
            <a:r>
              <a:rPr lang="en-US" altLang="en-US" sz="1800" dirty="0">
                <a:solidFill>
                  <a:srgbClr val="0066FF"/>
                </a:solidFill>
                <a:latin typeface="Consolas" panose="020B0609020204030204" pitchFamily="49" charset="0"/>
              </a:rPr>
              <a:t>  procedure</a:t>
            </a:r>
            <a:r>
              <a:rPr lang="en-US" altLang="en-US" sz="1800" b="0" dirty="0">
                <a:solidFill>
                  <a:srgbClr val="0066FF"/>
                </a:solidFill>
                <a:latin typeface="Consolas" panose="020B0609020204030204" pitchFamily="49" charset="0"/>
              </a:rPr>
              <a:t> Insert( Q : </a:t>
            </a:r>
            <a:r>
              <a:rPr lang="en-US" altLang="en-US" sz="1800" dirty="0">
                <a:solidFill>
                  <a:srgbClr val="0066FF"/>
                </a:solidFill>
                <a:latin typeface="Consolas" panose="020B0609020204030204" pitchFamily="49" charset="0"/>
              </a:rPr>
              <a:t>in out</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 Item : </a:t>
            </a:r>
            <a:r>
              <a:rPr lang="en-US" altLang="en-US" sz="1800" dirty="0">
                <a:solidFill>
                  <a:srgbClr val="0066FF"/>
                </a:solidFill>
                <a:latin typeface="Consolas" panose="020B0609020204030204" pitchFamily="49" charset="0"/>
              </a:rPr>
              <a:t>in</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Element_Type</a:t>
            </a:r>
            <a:r>
              <a:rPr lang="en-US" altLang="en-US" sz="1800" b="0" dirty="0">
                <a:solidFill>
                  <a:srgbClr val="0066FF"/>
                </a:solidFill>
                <a:latin typeface="Consolas" panose="020B0609020204030204" pitchFamily="49" charset="0"/>
              </a:rPr>
              <a:t> );</a:t>
            </a:r>
          </a:p>
          <a:p>
            <a:r>
              <a:rPr lang="en-US" altLang="en-US" sz="1800" dirty="0">
                <a:solidFill>
                  <a:srgbClr val="0066FF"/>
                </a:solidFill>
                <a:latin typeface="Consolas" panose="020B0609020204030204" pitchFamily="49" charset="0"/>
              </a:rPr>
              <a:t>  procedure</a:t>
            </a:r>
            <a:r>
              <a:rPr lang="en-US" altLang="en-US" sz="1800" b="0" dirty="0">
                <a:solidFill>
                  <a:srgbClr val="0066FF"/>
                </a:solidFill>
                <a:latin typeface="Consolas" panose="020B0609020204030204" pitchFamily="49" charset="0"/>
              </a:rPr>
              <a:t> Remove( Q : </a:t>
            </a:r>
            <a:r>
              <a:rPr lang="en-US" altLang="en-US" sz="1800" dirty="0">
                <a:solidFill>
                  <a:srgbClr val="0066FF"/>
                </a:solidFill>
                <a:latin typeface="Consolas" panose="020B0609020204030204" pitchFamily="49" charset="0"/>
              </a:rPr>
              <a:t>in out</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 Item : </a:t>
            </a:r>
            <a:r>
              <a:rPr lang="en-US" altLang="en-US" sz="1800" dirty="0">
                <a:solidFill>
                  <a:srgbClr val="0066FF"/>
                </a:solidFill>
                <a:latin typeface="Consolas" panose="020B0609020204030204" pitchFamily="49" charset="0"/>
              </a:rPr>
              <a:t>out</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Element_Type</a:t>
            </a:r>
            <a:r>
              <a:rPr lang="en-US" altLang="en-US" sz="1800" b="0" dirty="0">
                <a:solidFill>
                  <a:srgbClr val="0066FF"/>
                </a:solidFill>
                <a:latin typeface="Consolas" panose="020B0609020204030204" pitchFamily="49" charset="0"/>
              </a:rPr>
              <a:t> );</a:t>
            </a:r>
          </a:p>
          <a:p>
            <a:r>
              <a:rPr lang="en-US" altLang="en-US" sz="1800" dirty="0">
                <a:solidFill>
                  <a:srgbClr val="0066FF"/>
                </a:solidFill>
                <a:latin typeface="Consolas" panose="020B0609020204030204" pitchFamily="49" charset="0"/>
              </a:rPr>
              <a:t>  function</a:t>
            </a:r>
            <a:r>
              <a:rPr lang="en-US" altLang="en-US" sz="1800" b="0" dirty="0">
                <a:solidFill>
                  <a:srgbClr val="0066FF"/>
                </a:solidFill>
                <a:latin typeface="Consolas" panose="020B0609020204030204" pitchFamily="49" charset="0"/>
              </a:rPr>
              <a:t> Size(Q :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return</a:t>
            </a:r>
            <a:r>
              <a:rPr lang="en-US" altLang="en-US" sz="1800" b="0" dirty="0">
                <a:solidFill>
                  <a:srgbClr val="0066FF"/>
                </a:solidFill>
                <a:latin typeface="Consolas" panose="020B0609020204030204" pitchFamily="49" charset="0"/>
              </a:rPr>
              <a:t> Natural;</a:t>
            </a:r>
          </a:p>
          <a:p>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procedure</a:t>
            </a:r>
            <a:r>
              <a:rPr lang="en-US" altLang="en-US" sz="1800" b="0" dirty="0">
                <a:solidFill>
                  <a:srgbClr val="0066FF"/>
                </a:solidFill>
                <a:latin typeface="Consolas" panose="020B0609020204030204" pitchFamily="49" charset="0"/>
              </a:rPr>
              <a:t> Copy( From : </a:t>
            </a:r>
            <a:r>
              <a:rPr lang="en-US" altLang="en-US" sz="1800" dirty="0">
                <a:solidFill>
                  <a:srgbClr val="0066FF"/>
                </a:solidFill>
                <a:latin typeface="Consolas" panose="020B0609020204030204" pitchFamily="49" charset="0"/>
              </a:rPr>
              <a:t>in</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  To   : </a:t>
            </a:r>
            <a:r>
              <a:rPr lang="en-US" altLang="en-US" sz="1800" dirty="0">
                <a:solidFill>
                  <a:srgbClr val="0066FF"/>
                </a:solidFill>
                <a:latin typeface="Consolas" panose="020B0609020204030204" pitchFamily="49" charset="0"/>
              </a:rPr>
              <a:t>out</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a:t>
            </a:r>
          </a:p>
          <a:p>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function</a:t>
            </a:r>
            <a:r>
              <a:rPr lang="en-US" altLang="en-US" sz="1800" b="0" dirty="0">
                <a:solidFill>
                  <a:srgbClr val="0066FF"/>
                </a:solidFill>
                <a:latin typeface="Consolas" panose="020B0609020204030204" pitchFamily="49" charset="0"/>
              </a:rPr>
              <a:t> "="(L, R :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return</a:t>
            </a:r>
            <a:r>
              <a:rPr lang="en-US" altLang="en-US" sz="1800" b="0" dirty="0">
                <a:solidFill>
                  <a:srgbClr val="0066FF"/>
                </a:solidFill>
                <a:latin typeface="Consolas" panose="020B0609020204030204" pitchFamily="49" charset="0"/>
              </a:rPr>
              <a:t> Boolean;</a:t>
            </a:r>
          </a:p>
          <a:p>
            <a:r>
              <a:rPr lang="en-US" altLang="en-US" sz="1800" dirty="0">
                <a:solidFill>
                  <a:srgbClr val="0066FF"/>
                </a:solidFill>
                <a:latin typeface="Consolas" panose="020B0609020204030204" pitchFamily="49" charset="0"/>
              </a:rPr>
              <a:t>private</a:t>
            </a:r>
            <a:endParaRPr lang="en-US" altLang="en-US" sz="1800" b="0" dirty="0">
              <a:solidFill>
                <a:srgbClr val="0066FF"/>
              </a:solidFill>
              <a:latin typeface="Consolas" panose="020B0609020204030204" pitchFamily="49" charset="0"/>
            </a:endParaRPr>
          </a:p>
          <a:p>
            <a:r>
              <a:rPr lang="en-US" altLang="en-US" sz="1800" dirty="0">
                <a:solidFill>
                  <a:srgbClr val="0066FF"/>
                </a:solidFill>
                <a:latin typeface="Consolas" panose="020B0609020204030204" pitchFamily="49" charset="0"/>
              </a:rPr>
              <a:t>  type </a:t>
            </a:r>
            <a:r>
              <a:rPr lang="en-US" altLang="en-US" sz="1800" b="0" dirty="0" err="1">
                <a:solidFill>
                  <a:srgbClr val="0066FF"/>
                </a:solidFill>
                <a:latin typeface="Consolas" panose="020B0609020204030204" pitchFamily="49" charset="0"/>
              </a:rPr>
              <a:t>Element_Array</a:t>
            </a:r>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is</a:t>
            </a:r>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array </a:t>
            </a:r>
            <a:r>
              <a:rPr lang="en-US" altLang="en-US" sz="1800" b="0" dirty="0">
                <a:solidFill>
                  <a:srgbClr val="0066FF"/>
                </a:solidFill>
                <a:latin typeface="Consolas" panose="020B0609020204030204" pitchFamily="49" charset="0"/>
              </a:rPr>
              <a:t>(Positive </a:t>
            </a:r>
            <a:r>
              <a:rPr lang="en-US" altLang="en-US" sz="1800" dirty="0">
                <a:solidFill>
                  <a:srgbClr val="0066FF"/>
                </a:solidFill>
                <a:latin typeface="Consolas" panose="020B0609020204030204" pitchFamily="49" charset="0"/>
              </a:rPr>
              <a:t>range</a:t>
            </a:r>
            <a:r>
              <a:rPr lang="en-US" altLang="en-US" sz="1800" b="0" dirty="0">
                <a:solidFill>
                  <a:srgbClr val="0066FF"/>
                </a:solidFill>
                <a:latin typeface="Consolas" panose="020B0609020204030204" pitchFamily="49" charset="0"/>
              </a:rPr>
              <a:t> &lt;&gt;) </a:t>
            </a:r>
            <a:r>
              <a:rPr lang="en-US" altLang="en-US" sz="1800" dirty="0">
                <a:solidFill>
                  <a:srgbClr val="0066FF"/>
                </a:solidFill>
                <a:latin typeface="Consolas" panose="020B0609020204030204" pitchFamily="49" charset="0"/>
              </a:rPr>
              <a:t>of</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Element_Type</a:t>
            </a:r>
            <a:r>
              <a:rPr lang="en-US" altLang="en-US" sz="1800" b="0" dirty="0">
                <a:solidFill>
                  <a:srgbClr val="0066FF"/>
                </a:solidFill>
                <a:latin typeface="Consolas" panose="020B0609020204030204" pitchFamily="49" charset="0"/>
              </a:rPr>
              <a:t>;</a:t>
            </a:r>
            <a:endParaRPr lang="en-US" altLang="en-US" sz="1800" dirty="0">
              <a:solidFill>
                <a:srgbClr val="0066FF"/>
              </a:solidFill>
              <a:latin typeface="Consolas" panose="020B0609020204030204" pitchFamily="49" charset="0"/>
            </a:endParaRPr>
          </a:p>
          <a:p>
            <a:r>
              <a:rPr lang="en-US" altLang="en-US" sz="1800" dirty="0">
                <a:solidFill>
                  <a:srgbClr val="0066FF"/>
                </a:solidFill>
                <a:latin typeface="Consolas" panose="020B0609020204030204" pitchFamily="49" charset="0"/>
              </a:rPr>
              <a:t>  type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a:t>
            </a:r>
            <a:r>
              <a:rPr lang="en-US" altLang="en-US" sz="1800" b="0" dirty="0" err="1">
                <a:solidFill>
                  <a:srgbClr val="0066FF"/>
                </a:solidFill>
                <a:latin typeface="Consolas" panose="020B0609020204030204" pitchFamily="49" charset="0"/>
              </a:rPr>
              <a:t>Max_Size</a:t>
            </a:r>
            <a:r>
              <a:rPr lang="en-US" altLang="en-US" sz="1800" b="0" dirty="0">
                <a:solidFill>
                  <a:srgbClr val="0066FF"/>
                </a:solidFill>
                <a:latin typeface="Consolas" panose="020B0609020204030204" pitchFamily="49" charset="0"/>
              </a:rPr>
              <a:t> : Natural)</a:t>
            </a:r>
            <a:r>
              <a:rPr lang="en-US" altLang="en-US" sz="1800" dirty="0">
                <a:solidFill>
                  <a:srgbClr val="0066FF"/>
                </a:solidFill>
                <a:latin typeface="Consolas" panose="020B0609020204030204" pitchFamily="49" charset="0"/>
              </a:rPr>
              <a:t> is</a:t>
            </a:r>
          </a:p>
          <a:p>
            <a:r>
              <a:rPr lang="en-US" altLang="en-US" sz="1800" dirty="0">
                <a:solidFill>
                  <a:srgbClr val="0066FF"/>
                </a:solidFill>
                <a:latin typeface="Consolas" panose="020B0609020204030204" pitchFamily="49" charset="0"/>
              </a:rPr>
              <a:t>    record</a:t>
            </a:r>
          </a:p>
          <a:p>
            <a:r>
              <a:rPr lang="en-US" altLang="en-US" sz="1800" b="0" dirty="0">
                <a:solidFill>
                  <a:srgbClr val="0066FF"/>
                </a:solidFill>
                <a:latin typeface="Consolas" panose="020B0609020204030204" pitchFamily="49" charset="0"/>
              </a:rPr>
              <a:t>      Last : Natural := 0;</a:t>
            </a:r>
          </a:p>
          <a:p>
            <a:r>
              <a:rPr lang="en-US" altLang="en-US" sz="1800" dirty="0">
                <a:solidFill>
                  <a:srgbClr val="0066FF"/>
                </a:solidFill>
                <a:latin typeface="Consolas" panose="020B0609020204030204" pitchFamily="49" charset="0"/>
              </a:rPr>
              <a:t>      </a:t>
            </a:r>
            <a:r>
              <a:rPr lang="en-US" altLang="en-US" sz="1800" b="0" dirty="0">
                <a:solidFill>
                  <a:srgbClr val="0066FF"/>
                </a:solidFill>
                <a:latin typeface="Consolas" panose="020B0609020204030204" pitchFamily="49" charset="0"/>
              </a:rPr>
              <a:t>Data : </a:t>
            </a:r>
            <a:r>
              <a:rPr lang="en-US" altLang="en-US" sz="1800" b="0" dirty="0" err="1">
                <a:solidFill>
                  <a:srgbClr val="0066FF"/>
                </a:solidFill>
                <a:latin typeface="Consolas" panose="020B0609020204030204" pitchFamily="49" charset="0"/>
              </a:rPr>
              <a:t>Element_Array</a:t>
            </a:r>
            <a:r>
              <a:rPr lang="en-US" altLang="en-US" sz="1800" b="0" dirty="0">
                <a:solidFill>
                  <a:srgbClr val="0066FF"/>
                </a:solidFill>
                <a:latin typeface="Consolas" panose="020B0609020204030204" pitchFamily="49" charset="0"/>
              </a:rPr>
              <a:t>(1..Max_Size);</a:t>
            </a:r>
          </a:p>
          <a:p>
            <a:r>
              <a:rPr lang="en-US" altLang="en-US" sz="1800" dirty="0">
                <a:solidFill>
                  <a:srgbClr val="0066FF"/>
                </a:solidFill>
                <a:latin typeface="Consolas" panose="020B0609020204030204" pitchFamily="49" charset="0"/>
              </a:rPr>
              <a:t>    end record</a:t>
            </a:r>
            <a:r>
              <a:rPr lang="en-US" altLang="en-US" sz="1800" b="0" dirty="0">
                <a:solidFill>
                  <a:srgbClr val="0066FF"/>
                </a:solidFill>
                <a:latin typeface="Consolas" panose="020B0609020204030204" pitchFamily="49" charset="0"/>
              </a:rPr>
              <a:t>;</a:t>
            </a:r>
          </a:p>
          <a:p>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pragma</a:t>
            </a:r>
            <a:r>
              <a:rPr lang="en-US" altLang="en-US" sz="1800" b="0" dirty="0">
                <a:solidFill>
                  <a:srgbClr val="0066FF"/>
                </a:solidFill>
                <a:latin typeface="Consolas" panose="020B0609020204030204" pitchFamily="49" charset="0"/>
              </a:rPr>
              <a:t> Inline(Size);</a:t>
            </a:r>
          </a:p>
          <a:p>
            <a:r>
              <a:rPr lang="en-US" altLang="en-US" sz="1800" dirty="0">
                <a:solidFill>
                  <a:srgbClr val="0066FF"/>
                </a:solidFill>
                <a:latin typeface="Consolas" panose="020B0609020204030204" pitchFamily="49" charset="0"/>
              </a:rPr>
              <a:t>end</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FIFO_Queue_Pkg</a:t>
            </a:r>
            <a:r>
              <a:rPr lang="en-US" altLang="en-US" sz="1800" b="0" dirty="0">
                <a:solidFill>
                  <a:srgbClr val="0066FF"/>
                </a:solidFill>
                <a:latin typeface="Consolas" panose="020B0609020204030204" pitchFamily="49" charset="0"/>
              </a:rPr>
              <a:t>;</a:t>
            </a:r>
          </a:p>
        </p:txBody>
      </p:sp>
      <p:pic>
        <p:nvPicPr>
          <p:cNvPr id="6" name="Content Placeholder 5">
            <a:extLst>
              <a:ext uri="{FF2B5EF4-FFF2-40B4-BE49-F238E27FC236}">
                <a16:creationId xmlns:a16="http://schemas.microsoft.com/office/drawing/2014/main" id="{31B7C4AE-5FA0-4000-BD01-337FCEEA85F0}"/>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70837" y="76200"/>
            <a:ext cx="1096963" cy="1096963"/>
          </a:xfrm>
          <a:prstGeom prst="rect">
            <a:avLst/>
          </a:prstGeom>
        </p:spPr>
      </p:pic>
    </p:spTree>
    <p:extLst>
      <p:ext uri="{BB962C8B-B14F-4D97-AF65-F5344CB8AC3E}">
        <p14:creationId xmlns:p14="http://schemas.microsoft.com/office/powerpoint/2010/main" val="347473077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5EDF4-49C7-4392-B0C0-79EF5655A52F}"/>
              </a:ext>
            </a:extLst>
          </p:cNvPr>
          <p:cNvSpPr>
            <a:spLocks noGrp="1"/>
          </p:cNvSpPr>
          <p:nvPr>
            <p:ph type="title"/>
          </p:nvPr>
        </p:nvSpPr>
        <p:spPr/>
        <p:txBody>
          <a:bodyPr/>
          <a:lstStyle/>
          <a:p>
            <a:r>
              <a:rPr lang="en-US" dirty="0"/>
              <a:t>Child Unit Example: Queue Package (2)</a:t>
            </a:r>
          </a:p>
        </p:txBody>
      </p:sp>
      <p:sp>
        <p:nvSpPr>
          <p:cNvPr id="3" name="Content Placeholder 2">
            <a:extLst>
              <a:ext uri="{FF2B5EF4-FFF2-40B4-BE49-F238E27FC236}">
                <a16:creationId xmlns:a16="http://schemas.microsoft.com/office/drawing/2014/main" id="{699B3198-7DBE-4E84-908C-016907785B9D}"/>
              </a:ext>
            </a:extLst>
          </p:cNvPr>
          <p:cNvSpPr>
            <a:spLocks noGrp="1"/>
          </p:cNvSpPr>
          <p:nvPr>
            <p:ph idx="1"/>
          </p:nvPr>
        </p:nvSpPr>
        <p:spPr/>
        <p:txBody>
          <a:bodyPr/>
          <a:lstStyle/>
          <a:p>
            <a:pPr eaLnBrk="1" hangingPunct="1"/>
            <a:r>
              <a:rPr lang="en-US" altLang="en-US" dirty="0"/>
              <a:t>Suppose we want to define a procedure to display the contents of all the elements in the queue</a:t>
            </a:r>
          </a:p>
          <a:p>
            <a:pPr lvl="1" eaLnBrk="1" hangingPunct="1"/>
            <a:r>
              <a:rPr lang="en-US" altLang="en-US" dirty="0"/>
              <a:t>Can’t do this via the visible part of </a:t>
            </a:r>
            <a:r>
              <a:rPr lang="en-US" altLang="en-US" dirty="0" err="1">
                <a:latin typeface="Lucida Sans Typewriter" panose="020B0509030504030204" pitchFamily="49" charset="0"/>
              </a:rPr>
              <a:t>FIFO_Queue_Pkg</a:t>
            </a:r>
            <a:endParaRPr lang="en-US" altLang="en-US" dirty="0"/>
          </a:p>
          <a:p>
            <a:pPr lvl="1" eaLnBrk="1" hangingPunct="1"/>
            <a:r>
              <a:rPr lang="en-US" altLang="en-US" dirty="0"/>
              <a:t>Declare a child unit instead</a:t>
            </a:r>
          </a:p>
          <a:p>
            <a:endParaRPr lang="en-US" dirty="0"/>
          </a:p>
        </p:txBody>
      </p:sp>
      <p:sp>
        <p:nvSpPr>
          <p:cNvPr id="4" name="Slide Number Placeholder 3">
            <a:extLst>
              <a:ext uri="{FF2B5EF4-FFF2-40B4-BE49-F238E27FC236}">
                <a16:creationId xmlns:a16="http://schemas.microsoft.com/office/drawing/2014/main" id="{18FBF423-3827-4A21-8C1B-803E6A18529D}"/>
              </a:ext>
            </a:extLst>
          </p:cNvPr>
          <p:cNvSpPr>
            <a:spLocks noGrp="1"/>
          </p:cNvSpPr>
          <p:nvPr>
            <p:ph type="sldNum" sz="quarter" idx="12"/>
          </p:nvPr>
        </p:nvSpPr>
        <p:spPr/>
        <p:txBody>
          <a:bodyPr/>
          <a:lstStyle/>
          <a:p>
            <a:pPr>
              <a:defRPr/>
            </a:pPr>
            <a:fld id="{0E2ECCEA-E2CD-49A1-A9F1-1E7E4CC53232}" type="slidenum">
              <a:rPr lang="en-US" smtClean="0"/>
              <a:pPr>
                <a:defRPr/>
              </a:pPr>
              <a:t>61</a:t>
            </a:fld>
            <a:endParaRPr lang="en-US"/>
          </a:p>
        </p:txBody>
      </p:sp>
      <p:sp>
        <p:nvSpPr>
          <p:cNvPr id="6" name="Text Box 5">
            <a:extLst>
              <a:ext uri="{FF2B5EF4-FFF2-40B4-BE49-F238E27FC236}">
                <a16:creationId xmlns:a16="http://schemas.microsoft.com/office/drawing/2014/main" id="{46316E1E-86F0-4312-BA9D-59CBA161D377}"/>
              </a:ext>
            </a:extLst>
          </p:cNvPr>
          <p:cNvSpPr txBox="1">
            <a:spLocks noChangeArrowheads="1"/>
          </p:cNvSpPr>
          <p:nvPr/>
        </p:nvSpPr>
        <p:spPr bwMode="auto">
          <a:xfrm>
            <a:off x="1143000" y="2977277"/>
            <a:ext cx="7023076" cy="2585323"/>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800" dirty="0">
                <a:solidFill>
                  <a:srgbClr val="0066FF"/>
                </a:solidFill>
                <a:latin typeface="Consolas" panose="020B0609020204030204" pitchFamily="49" charset="0"/>
              </a:rPr>
              <a:t>procedure</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FIFO_Queue_Pkg.Display</a:t>
            </a:r>
            <a:r>
              <a:rPr lang="en-US" altLang="en-US" sz="1800" b="0" dirty="0">
                <a:solidFill>
                  <a:srgbClr val="0066FF"/>
                </a:solidFill>
                <a:latin typeface="Consolas" panose="020B0609020204030204" pitchFamily="49" charset="0"/>
              </a:rPr>
              <a:t>(Q : </a:t>
            </a:r>
            <a:r>
              <a:rPr lang="en-US" altLang="en-US" sz="1800" dirty="0">
                <a:solidFill>
                  <a:srgbClr val="0066FF"/>
                </a:solidFill>
                <a:latin typeface="Consolas" panose="020B0609020204030204" pitchFamily="49" charset="0"/>
              </a:rPr>
              <a:t>in</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a:t>
            </a:r>
          </a:p>
          <a:p>
            <a:endParaRPr lang="en-US" altLang="en-US" sz="1800" b="0" dirty="0">
              <a:solidFill>
                <a:srgbClr val="0066FF"/>
              </a:solidFill>
              <a:latin typeface="Consolas" panose="020B0609020204030204" pitchFamily="49" charset="0"/>
            </a:endParaRPr>
          </a:p>
          <a:p>
            <a:r>
              <a:rPr lang="en-US" altLang="en-US" sz="1800" dirty="0">
                <a:solidFill>
                  <a:srgbClr val="0066FF"/>
                </a:solidFill>
                <a:latin typeface="Consolas" panose="020B0609020204030204" pitchFamily="49" charset="0"/>
              </a:rPr>
              <a:t>procedure</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FIFO_Queue_Pkg.Display</a:t>
            </a:r>
            <a:r>
              <a:rPr lang="en-US" altLang="en-US" sz="1800" b="0" dirty="0">
                <a:solidFill>
                  <a:srgbClr val="0066FF"/>
                </a:solidFill>
                <a:latin typeface="Consolas" panose="020B0609020204030204" pitchFamily="49" charset="0"/>
              </a:rPr>
              <a:t>(Q : </a:t>
            </a:r>
            <a:r>
              <a:rPr lang="en-US" altLang="en-US" sz="1800" dirty="0">
                <a:solidFill>
                  <a:srgbClr val="0066FF"/>
                </a:solidFill>
                <a:latin typeface="Consolas" panose="020B0609020204030204" pitchFamily="49" charset="0"/>
              </a:rPr>
              <a:t>in</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is</a:t>
            </a:r>
            <a:br>
              <a:rPr lang="en-US" altLang="en-US" sz="1800" b="0" dirty="0">
                <a:solidFill>
                  <a:srgbClr val="0066FF"/>
                </a:solidFill>
                <a:latin typeface="Consolas" panose="020B0609020204030204" pitchFamily="49" charset="0"/>
              </a:rPr>
            </a:br>
            <a:r>
              <a:rPr lang="en-US" altLang="en-US" sz="1800" dirty="0">
                <a:solidFill>
                  <a:srgbClr val="0066FF"/>
                </a:solidFill>
                <a:latin typeface="Consolas" panose="020B0609020204030204" pitchFamily="49" charset="0"/>
              </a:rPr>
              <a:t>begin</a:t>
            </a:r>
            <a:br>
              <a:rPr lang="en-US" altLang="en-US" sz="1800" b="0" dirty="0">
                <a:solidFill>
                  <a:srgbClr val="0066FF"/>
                </a:solidFill>
                <a:latin typeface="Consolas" panose="020B0609020204030204" pitchFamily="49" charset="0"/>
              </a:rPr>
            </a:br>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for</a:t>
            </a:r>
            <a:r>
              <a:rPr lang="en-US" altLang="en-US" sz="1800" b="0" dirty="0">
                <a:solidFill>
                  <a:srgbClr val="0066FF"/>
                </a:solidFill>
                <a:latin typeface="Consolas" panose="020B0609020204030204" pitchFamily="49" charset="0"/>
              </a:rPr>
              <a:t> I </a:t>
            </a:r>
            <a:r>
              <a:rPr lang="en-US" altLang="en-US" sz="1800" dirty="0">
                <a:solidFill>
                  <a:srgbClr val="0066FF"/>
                </a:solidFill>
                <a:latin typeface="Consolas" panose="020B0609020204030204" pitchFamily="49" charset="0"/>
              </a:rPr>
              <a:t>in</a:t>
            </a:r>
            <a:r>
              <a:rPr lang="en-US" altLang="en-US" sz="1800" b="0" dirty="0">
                <a:solidFill>
                  <a:srgbClr val="0066FF"/>
                </a:solidFill>
                <a:latin typeface="Consolas" panose="020B0609020204030204" pitchFamily="49" charset="0"/>
              </a:rPr>
              <a:t> 1..Q.Last </a:t>
            </a:r>
            <a:r>
              <a:rPr lang="en-US" altLang="en-US" sz="1800" dirty="0">
                <a:solidFill>
                  <a:srgbClr val="0066FF"/>
                </a:solidFill>
                <a:latin typeface="Consolas" panose="020B0609020204030204" pitchFamily="49" charset="0"/>
              </a:rPr>
              <a:t>loop</a:t>
            </a:r>
            <a:endParaRPr lang="en-US" altLang="en-US" sz="1800" b="0" dirty="0">
              <a:solidFill>
                <a:srgbClr val="0066FF"/>
              </a:solidFill>
              <a:latin typeface="Consolas" panose="020B0609020204030204" pitchFamily="49" charset="0"/>
            </a:endParaRPr>
          </a:p>
          <a:p>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Put_Line</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Integer'Image</a:t>
            </a:r>
            <a:r>
              <a:rPr lang="en-US" altLang="en-US" sz="1800" b="0" dirty="0">
                <a:solidFill>
                  <a:srgbClr val="0066FF"/>
                </a:solidFill>
                <a:latin typeface="Consolas" panose="020B0609020204030204" pitchFamily="49" charset="0"/>
              </a:rPr>
              <a:t>(I) &amp; ": " &amp; </a:t>
            </a:r>
            <a:br>
              <a:rPr lang="en-US" altLang="en-US" sz="1800" b="0" dirty="0">
                <a:solidFill>
                  <a:srgbClr val="0066FF"/>
                </a:solidFill>
                <a:latin typeface="Consolas" panose="020B0609020204030204" pitchFamily="49" charset="0"/>
              </a:rPr>
            </a:b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Integer'Image</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Q.Data</a:t>
            </a:r>
            <a:r>
              <a:rPr lang="en-US" altLang="en-US" sz="1800" b="0" dirty="0">
                <a:solidFill>
                  <a:srgbClr val="0066FF"/>
                </a:solidFill>
                <a:latin typeface="Consolas" panose="020B0609020204030204" pitchFamily="49" charset="0"/>
              </a:rPr>
              <a:t>(I) ));</a:t>
            </a:r>
          </a:p>
          <a:p>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end loop</a:t>
            </a:r>
            <a:r>
              <a:rPr lang="en-US" altLang="en-US" sz="1800" b="0" dirty="0">
                <a:solidFill>
                  <a:srgbClr val="0066FF"/>
                </a:solidFill>
                <a:latin typeface="Consolas" panose="020B0609020204030204" pitchFamily="49" charset="0"/>
              </a:rPr>
              <a:t>;</a:t>
            </a:r>
          </a:p>
          <a:p>
            <a:r>
              <a:rPr lang="en-US" altLang="en-US" sz="1800" dirty="0">
                <a:solidFill>
                  <a:srgbClr val="0066FF"/>
                </a:solidFill>
                <a:latin typeface="Consolas" panose="020B0609020204030204" pitchFamily="49" charset="0"/>
              </a:rPr>
              <a:t>end</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FIFO_Queue_Pkg.Display</a:t>
            </a:r>
            <a:r>
              <a:rPr lang="en-US" altLang="en-US" sz="1800" b="0" dirty="0">
                <a:solidFill>
                  <a:srgbClr val="0066FF"/>
                </a:solidFill>
                <a:latin typeface="Consolas" panose="020B0609020204030204" pitchFamily="49" charset="0"/>
              </a:rPr>
              <a:t>;</a:t>
            </a:r>
          </a:p>
        </p:txBody>
      </p:sp>
      <p:pic>
        <p:nvPicPr>
          <p:cNvPr id="7" name="Content Placeholder 5">
            <a:extLst>
              <a:ext uri="{FF2B5EF4-FFF2-40B4-BE49-F238E27FC236}">
                <a16:creationId xmlns:a16="http://schemas.microsoft.com/office/drawing/2014/main" id="{95B7D4C9-0D71-4B61-AB49-721CA419B1B2}"/>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70837" y="76200"/>
            <a:ext cx="1096963" cy="1096963"/>
          </a:xfrm>
          <a:prstGeom prst="rect">
            <a:avLst/>
          </a:prstGeom>
        </p:spPr>
      </p:pic>
    </p:spTree>
    <p:extLst>
      <p:ext uri="{BB962C8B-B14F-4D97-AF65-F5344CB8AC3E}">
        <p14:creationId xmlns:p14="http://schemas.microsoft.com/office/powerpoint/2010/main" val="37535166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E2140-705D-4553-9EE9-48D9F88B2DCB}"/>
              </a:ext>
            </a:extLst>
          </p:cNvPr>
          <p:cNvSpPr>
            <a:spLocks noGrp="1"/>
          </p:cNvSpPr>
          <p:nvPr>
            <p:ph type="title"/>
          </p:nvPr>
        </p:nvSpPr>
        <p:spPr/>
        <p:txBody>
          <a:bodyPr/>
          <a:lstStyle/>
          <a:p>
            <a:r>
              <a:rPr lang="en-US" dirty="0"/>
              <a:t>Child Unit Example: Queue Package (3)</a:t>
            </a:r>
          </a:p>
        </p:txBody>
      </p:sp>
      <p:sp>
        <p:nvSpPr>
          <p:cNvPr id="3" name="Content Placeholder 2">
            <a:extLst>
              <a:ext uri="{FF2B5EF4-FFF2-40B4-BE49-F238E27FC236}">
                <a16:creationId xmlns:a16="http://schemas.microsoft.com/office/drawing/2014/main" id="{251D392C-65C5-48BD-9D54-91BC1F2265E8}"/>
              </a:ext>
            </a:extLst>
          </p:cNvPr>
          <p:cNvSpPr>
            <a:spLocks noGrp="1"/>
          </p:cNvSpPr>
          <p:nvPr>
            <p:ph idx="1"/>
          </p:nvPr>
        </p:nvSpPr>
        <p:spPr/>
        <p:txBody>
          <a:bodyPr/>
          <a:lstStyle/>
          <a:p>
            <a:r>
              <a:rPr lang="en-US" altLang="en-US" dirty="0"/>
              <a:t>More typically, we will want to add several subprograms, so a child package will be more appropriate</a:t>
            </a:r>
          </a:p>
          <a:p>
            <a:endParaRPr lang="en-US" dirty="0"/>
          </a:p>
        </p:txBody>
      </p:sp>
      <p:sp>
        <p:nvSpPr>
          <p:cNvPr id="4" name="Slide Number Placeholder 3">
            <a:extLst>
              <a:ext uri="{FF2B5EF4-FFF2-40B4-BE49-F238E27FC236}">
                <a16:creationId xmlns:a16="http://schemas.microsoft.com/office/drawing/2014/main" id="{33083F4F-124F-4781-98F2-5CE094E0B0FF}"/>
              </a:ext>
            </a:extLst>
          </p:cNvPr>
          <p:cNvSpPr>
            <a:spLocks noGrp="1"/>
          </p:cNvSpPr>
          <p:nvPr>
            <p:ph type="sldNum" sz="quarter" idx="12"/>
          </p:nvPr>
        </p:nvSpPr>
        <p:spPr/>
        <p:txBody>
          <a:bodyPr/>
          <a:lstStyle/>
          <a:p>
            <a:pPr>
              <a:defRPr/>
            </a:pPr>
            <a:fld id="{0E2ECCEA-E2CD-49A1-A9F1-1E7E4CC53232}" type="slidenum">
              <a:rPr lang="en-US" smtClean="0"/>
              <a:pPr>
                <a:defRPr/>
              </a:pPr>
              <a:t>62</a:t>
            </a:fld>
            <a:endParaRPr lang="en-US"/>
          </a:p>
        </p:txBody>
      </p:sp>
      <p:sp>
        <p:nvSpPr>
          <p:cNvPr id="5" name="Text Box 4">
            <a:extLst>
              <a:ext uri="{FF2B5EF4-FFF2-40B4-BE49-F238E27FC236}">
                <a16:creationId xmlns:a16="http://schemas.microsoft.com/office/drawing/2014/main" id="{AB646653-C24A-4FFB-A6DE-38D80187AA54}"/>
              </a:ext>
            </a:extLst>
          </p:cNvPr>
          <p:cNvSpPr txBox="1">
            <a:spLocks noChangeArrowheads="1"/>
          </p:cNvSpPr>
          <p:nvPr/>
        </p:nvSpPr>
        <p:spPr bwMode="auto">
          <a:xfrm>
            <a:off x="548662" y="2243078"/>
            <a:ext cx="7909538" cy="2862322"/>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800" dirty="0">
                <a:solidFill>
                  <a:srgbClr val="0066FF"/>
                </a:solidFill>
                <a:latin typeface="Consolas" panose="020B0609020204030204" pitchFamily="49" charset="0"/>
              </a:rPr>
              <a:t>package</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FIFO_Queue_Pkg.Debugging</a:t>
            </a:r>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is</a:t>
            </a:r>
          </a:p>
          <a:p>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procedure</a:t>
            </a:r>
            <a:r>
              <a:rPr lang="en-US" altLang="en-US" sz="1800" b="0" dirty="0">
                <a:solidFill>
                  <a:srgbClr val="0066FF"/>
                </a:solidFill>
                <a:latin typeface="Consolas" panose="020B0609020204030204" pitchFamily="49" charset="0"/>
              </a:rPr>
              <a:t> Display(Q : </a:t>
            </a:r>
            <a:r>
              <a:rPr lang="en-US" altLang="en-US" sz="1800" dirty="0">
                <a:solidFill>
                  <a:srgbClr val="0066FF"/>
                </a:solidFill>
                <a:latin typeface="Consolas" panose="020B0609020204030204" pitchFamily="49" charset="0"/>
              </a:rPr>
              <a:t>in</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a:t>
            </a:r>
          </a:p>
          <a:p>
            <a:endParaRPr lang="en-US" altLang="en-US" sz="1800" b="0" dirty="0">
              <a:solidFill>
                <a:srgbClr val="0066FF"/>
              </a:solidFill>
              <a:latin typeface="Consolas" panose="020B0609020204030204" pitchFamily="49" charset="0"/>
            </a:endParaRPr>
          </a:p>
          <a:p>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function</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ElementAt</a:t>
            </a:r>
            <a:r>
              <a:rPr lang="en-US" altLang="en-US" sz="1800" b="0" dirty="0">
                <a:solidFill>
                  <a:srgbClr val="0066FF"/>
                </a:solidFill>
                <a:latin typeface="Consolas" panose="020B0609020204030204" pitchFamily="49" charset="0"/>
              </a:rPr>
              <a:t>( Q     :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 </a:t>
            </a:r>
            <a:br>
              <a:rPr lang="en-US" altLang="en-US" sz="1800" b="0" dirty="0">
                <a:solidFill>
                  <a:srgbClr val="0066FF"/>
                </a:solidFill>
                <a:latin typeface="Consolas" panose="020B0609020204030204" pitchFamily="49" charset="0"/>
              </a:rPr>
            </a:br>
            <a:r>
              <a:rPr lang="en-US" altLang="en-US" sz="1800" b="0" dirty="0">
                <a:solidFill>
                  <a:srgbClr val="0066FF"/>
                </a:solidFill>
                <a:latin typeface="Consolas" panose="020B0609020204030204" pitchFamily="49" charset="0"/>
              </a:rPr>
              <a:t>                      Index : Positive ) </a:t>
            </a:r>
            <a:r>
              <a:rPr lang="en-US" altLang="en-US" sz="1800" dirty="0">
                <a:solidFill>
                  <a:srgbClr val="0066FF"/>
                </a:solidFill>
                <a:latin typeface="Consolas" panose="020B0609020204030204" pitchFamily="49" charset="0"/>
              </a:rPr>
              <a:t>return</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Element_Type</a:t>
            </a:r>
            <a:r>
              <a:rPr lang="en-US" altLang="en-US" sz="1800" b="0" dirty="0">
                <a:solidFill>
                  <a:srgbClr val="0066FF"/>
                </a:solidFill>
                <a:latin typeface="Consolas" panose="020B0609020204030204" pitchFamily="49" charset="0"/>
              </a:rPr>
              <a:t>;</a:t>
            </a:r>
          </a:p>
          <a:p>
            <a:endParaRPr lang="en-US" altLang="en-US" sz="1800" b="0" dirty="0">
              <a:solidFill>
                <a:srgbClr val="0066FF"/>
              </a:solidFill>
              <a:latin typeface="Consolas" panose="020B0609020204030204" pitchFamily="49" charset="0"/>
            </a:endParaRPr>
          </a:p>
          <a:p>
            <a:r>
              <a:rPr lang="en-US" altLang="en-US" sz="1800" b="0" dirty="0">
                <a:solidFill>
                  <a:srgbClr val="0066FF"/>
                </a:solidFill>
                <a:latin typeface="Consolas" panose="020B0609020204030204" pitchFamily="49" charset="0"/>
              </a:rPr>
              <a:t>  </a:t>
            </a:r>
            <a:r>
              <a:rPr lang="en-US" altLang="en-US" sz="1800" dirty="0">
                <a:solidFill>
                  <a:srgbClr val="0066FF"/>
                </a:solidFill>
                <a:latin typeface="Consolas" panose="020B0609020204030204" pitchFamily="49" charset="0"/>
              </a:rPr>
              <a:t>procedure</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Insert_After</a:t>
            </a:r>
            <a:r>
              <a:rPr lang="en-US" altLang="en-US" sz="1800" b="0" dirty="0">
                <a:solidFill>
                  <a:srgbClr val="0066FF"/>
                </a:solidFill>
                <a:latin typeface="Consolas" panose="020B0609020204030204" pitchFamily="49" charset="0"/>
              </a:rPr>
              <a:t>(Q     : </a:t>
            </a:r>
            <a:r>
              <a:rPr lang="en-US" altLang="en-US" sz="1800" dirty="0">
                <a:solidFill>
                  <a:srgbClr val="0066FF"/>
                </a:solidFill>
                <a:latin typeface="Consolas" panose="020B0609020204030204" pitchFamily="49" charset="0"/>
              </a:rPr>
              <a:t>in out</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a:t>
            </a:r>
            <a:r>
              <a:rPr lang="en-US" altLang="en-US" sz="1800" b="0" dirty="0">
                <a:solidFill>
                  <a:srgbClr val="0066FF"/>
                </a:solidFill>
                <a:latin typeface="Consolas" panose="020B0609020204030204" pitchFamily="49" charset="0"/>
              </a:rPr>
              <a:t>;</a:t>
            </a:r>
          </a:p>
          <a:p>
            <a:r>
              <a:rPr lang="en-US" altLang="en-US" sz="1800" b="0" dirty="0">
                <a:solidFill>
                  <a:srgbClr val="0066FF"/>
                </a:solidFill>
                <a:latin typeface="Consolas" panose="020B0609020204030204" pitchFamily="49" charset="0"/>
              </a:rPr>
              <a:t>                         Item  : </a:t>
            </a:r>
            <a:r>
              <a:rPr lang="en-US" altLang="en-US" sz="1800" dirty="0">
                <a:solidFill>
                  <a:srgbClr val="0066FF"/>
                </a:solidFill>
                <a:latin typeface="Consolas" panose="020B0609020204030204" pitchFamily="49" charset="0"/>
              </a:rPr>
              <a:t>in</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Element_Type</a:t>
            </a:r>
            <a:r>
              <a:rPr lang="en-US" altLang="en-US" sz="1800" b="0" dirty="0">
                <a:solidFill>
                  <a:srgbClr val="0066FF"/>
                </a:solidFill>
                <a:latin typeface="Consolas" panose="020B0609020204030204" pitchFamily="49" charset="0"/>
              </a:rPr>
              <a:t>;</a:t>
            </a:r>
          </a:p>
          <a:p>
            <a:r>
              <a:rPr lang="en-US" altLang="en-US" sz="1800" b="0" dirty="0">
                <a:solidFill>
                  <a:srgbClr val="0066FF"/>
                </a:solidFill>
                <a:latin typeface="Consolas" panose="020B0609020204030204" pitchFamily="49" charset="0"/>
              </a:rPr>
              <a:t>                         Index : </a:t>
            </a:r>
            <a:r>
              <a:rPr lang="en-US" altLang="en-US" sz="1800" dirty="0">
                <a:solidFill>
                  <a:srgbClr val="0066FF"/>
                </a:solidFill>
                <a:latin typeface="Consolas" panose="020B0609020204030204" pitchFamily="49" charset="0"/>
              </a:rPr>
              <a:t>in</a:t>
            </a:r>
            <a:r>
              <a:rPr lang="en-US" altLang="en-US" sz="1800" b="0" dirty="0">
                <a:solidFill>
                  <a:srgbClr val="0066FF"/>
                </a:solidFill>
                <a:latin typeface="Consolas" panose="020B0609020204030204" pitchFamily="49" charset="0"/>
              </a:rPr>
              <a:t> Natural);</a:t>
            </a:r>
          </a:p>
          <a:p>
            <a:r>
              <a:rPr lang="en-US" altLang="en-US" sz="1800" dirty="0">
                <a:solidFill>
                  <a:srgbClr val="0066FF"/>
                </a:solidFill>
                <a:latin typeface="Consolas" panose="020B0609020204030204" pitchFamily="49" charset="0"/>
              </a:rPr>
              <a:t>end</a:t>
            </a:r>
            <a:r>
              <a:rPr lang="en-US" altLang="en-US" sz="1800" b="0" dirty="0">
                <a:solidFill>
                  <a:srgbClr val="0066FF"/>
                </a:solidFill>
                <a:latin typeface="Consolas" panose="020B0609020204030204" pitchFamily="49" charset="0"/>
              </a:rPr>
              <a:t> </a:t>
            </a:r>
            <a:r>
              <a:rPr lang="en-US" altLang="en-US" sz="1800" b="0" dirty="0" err="1">
                <a:solidFill>
                  <a:srgbClr val="0066FF"/>
                </a:solidFill>
                <a:latin typeface="Consolas" panose="020B0609020204030204" pitchFamily="49" charset="0"/>
              </a:rPr>
              <a:t>FIFO_Queue_Pkg.Debugging</a:t>
            </a:r>
            <a:r>
              <a:rPr lang="en-US" altLang="en-US" sz="1800" b="0" dirty="0">
                <a:solidFill>
                  <a:srgbClr val="0066FF"/>
                </a:solidFill>
                <a:latin typeface="Consolas" panose="020B0609020204030204" pitchFamily="49" charset="0"/>
              </a:rPr>
              <a:t>;</a:t>
            </a:r>
          </a:p>
        </p:txBody>
      </p:sp>
      <p:pic>
        <p:nvPicPr>
          <p:cNvPr id="6" name="Content Placeholder 5">
            <a:extLst>
              <a:ext uri="{FF2B5EF4-FFF2-40B4-BE49-F238E27FC236}">
                <a16:creationId xmlns:a16="http://schemas.microsoft.com/office/drawing/2014/main" id="{394D8C2C-8E2A-458F-8C46-A5EC12803964}"/>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70837" y="76200"/>
            <a:ext cx="1096963" cy="1096963"/>
          </a:xfrm>
          <a:prstGeom prst="rect">
            <a:avLst/>
          </a:prstGeom>
        </p:spPr>
      </p:pic>
    </p:spTree>
    <p:extLst>
      <p:ext uri="{BB962C8B-B14F-4D97-AF65-F5344CB8AC3E}">
        <p14:creationId xmlns:p14="http://schemas.microsoft.com/office/powerpoint/2010/main" val="21541789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60B98-BAFF-4E50-96D6-B1A97FAADA1D}"/>
              </a:ext>
            </a:extLst>
          </p:cNvPr>
          <p:cNvSpPr>
            <a:spLocks noGrp="1"/>
          </p:cNvSpPr>
          <p:nvPr>
            <p:ph type="title"/>
          </p:nvPr>
        </p:nvSpPr>
        <p:spPr/>
        <p:txBody>
          <a:bodyPr/>
          <a:lstStyle/>
          <a:p>
            <a:r>
              <a:rPr lang="en-US" dirty="0"/>
              <a:t>Properties of Child Units</a:t>
            </a:r>
          </a:p>
        </p:txBody>
      </p:sp>
      <p:sp>
        <p:nvSpPr>
          <p:cNvPr id="3" name="Content Placeholder 2">
            <a:extLst>
              <a:ext uri="{FF2B5EF4-FFF2-40B4-BE49-F238E27FC236}">
                <a16:creationId xmlns:a16="http://schemas.microsoft.com/office/drawing/2014/main" id="{E3E4BD08-ECEF-472F-8AA8-DA11D8BCA867}"/>
              </a:ext>
            </a:extLst>
          </p:cNvPr>
          <p:cNvSpPr>
            <a:spLocks noGrp="1"/>
          </p:cNvSpPr>
          <p:nvPr>
            <p:ph idx="1"/>
          </p:nvPr>
        </p:nvSpPr>
        <p:spPr/>
        <p:txBody>
          <a:bodyPr/>
          <a:lstStyle/>
          <a:p>
            <a:pPr eaLnBrk="1" hangingPunct="1"/>
            <a:r>
              <a:rPr lang="en-US" altLang="en-US" dirty="0"/>
              <a:t>Recall: a child’s visible part is not allowed to access the parent’s private part</a:t>
            </a:r>
          </a:p>
          <a:p>
            <a:pPr marL="0" indent="0" eaLnBrk="1" hangingPunct="1"/>
            <a:endParaRPr lang="en-US" altLang="en-US" dirty="0"/>
          </a:p>
          <a:p>
            <a:pPr marL="0" indent="0" eaLnBrk="1" hangingPunct="1"/>
            <a:endParaRPr lang="en-US" altLang="en-US" dirty="0"/>
          </a:p>
          <a:p>
            <a:pPr marL="0" indent="0" eaLnBrk="1" hangingPunct="1"/>
            <a:endParaRPr lang="en-US" altLang="en-US" dirty="0"/>
          </a:p>
          <a:p>
            <a:pPr lvl="1" eaLnBrk="1" hangingPunct="1"/>
            <a:r>
              <a:rPr lang="en-US" altLang="en-US" dirty="0"/>
              <a:t>If the child’s visible part could see declarations in the parent’s private part, then a change to the parent’s private part could require changes in units that </a:t>
            </a:r>
            <a:r>
              <a:rPr lang="en-US" altLang="en-US" i="1" dirty="0"/>
              <a:t>with</a:t>
            </a:r>
            <a:r>
              <a:rPr lang="en-US" altLang="en-US" dirty="0"/>
              <a:t> the child</a:t>
            </a:r>
          </a:p>
          <a:p>
            <a:pPr lvl="1" eaLnBrk="1" hangingPunct="1"/>
            <a:r>
              <a:rPr lang="en-US" altLang="en-US" dirty="0"/>
              <a:t>This would violate one of Ada’s main separate compilation principles and compromise parent’s encapsulation</a:t>
            </a:r>
          </a:p>
          <a:p>
            <a:pPr eaLnBrk="1" hangingPunct="1"/>
            <a:r>
              <a:rPr lang="en-US" altLang="en-US" dirty="0"/>
              <a:t>Further notes</a:t>
            </a:r>
          </a:p>
          <a:p>
            <a:pPr lvl="1" eaLnBrk="1" hangingPunct="1"/>
            <a:r>
              <a:rPr lang="en-US" altLang="en-US" dirty="0"/>
              <a:t>Don’t use child units as an alternative to careful planning, or the package hierarchies may grow uncontrollably</a:t>
            </a:r>
          </a:p>
          <a:p>
            <a:pPr lvl="1" eaLnBrk="1" hangingPunct="1"/>
            <a:r>
              <a:rPr lang="en-US" altLang="en-US" dirty="0"/>
              <a:t>Need to think about placement of a declaration: visible part, private part, or body</a:t>
            </a:r>
          </a:p>
          <a:p>
            <a:pPr marL="0" indent="0" eaLnBrk="1" hangingPunct="1"/>
            <a:endParaRPr lang="en-US" altLang="en-US" dirty="0"/>
          </a:p>
          <a:p>
            <a:endParaRPr lang="en-US" dirty="0"/>
          </a:p>
        </p:txBody>
      </p:sp>
      <p:sp>
        <p:nvSpPr>
          <p:cNvPr id="4" name="Slide Number Placeholder 3">
            <a:extLst>
              <a:ext uri="{FF2B5EF4-FFF2-40B4-BE49-F238E27FC236}">
                <a16:creationId xmlns:a16="http://schemas.microsoft.com/office/drawing/2014/main" id="{5644D09B-B94D-4D51-8732-82FCD32A5DA6}"/>
              </a:ext>
            </a:extLst>
          </p:cNvPr>
          <p:cNvSpPr>
            <a:spLocks noGrp="1"/>
          </p:cNvSpPr>
          <p:nvPr>
            <p:ph type="sldNum" sz="quarter" idx="12"/>
          </p:nvPr>
        </p:nvSpPr>
        <p:spPr/>
        <p:txBody>
          <a:bodyPr/>
          <a:lstStyle/>
          <a:p>
            <a:pPr>
              <a:defRPr/>
            </a:pPr>
            <a:fld id="{0E2ECCEA-E2CD-49A1-A9F1-1E7E4CC53232}" type="slidenum">
              <a:rPr lang="en-US" smtClean="0"/>
              <a:pPr>
                <a:defRPr/>
              </a:pPr>
              <a:t>63</a:t>
            </a:fld>
            <a:endParaRPr lang="en-US"/>
          </a:p>
        </p:txBody>
      </p:sp>
      <p:sp>
        <p:nvSpPr>
          <p:cNvPr id="5" name="Text Box 5">
            <a:extLst>
              <a:ext uri="{FF2B5EF4-FFF2-40B4-BE49-F238E27FC236}">
                <a16:creationId xmlns:a16="http://schemas.microsoft.com/office/drawing/2014/main" id="{163ED4F1-08F0-42D9-8838-3E3DBCF36DEF}"/>
              </a:ext>
            </a:extLst>
          </p:cNvPr>
          <p:cNvSpPr txBox="1">
            <a:spLocks noChangeArrowheads="1"/>
          </p:cNvSpPr>
          <p:nvPr/>
        </p:nvSpPr>
        <p:spPr bwMode="auto">
          <a:xfrm>
            <a:off x="1785938" y="1905000"/>
            <a:ext cx="5791970" cy="1246495"/>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500" dirty="0">
                <a:solidFill>
                  <a:srgbClr val="0066FF"/>
                </a:solidFill>
                <a:latin typeface="Consolas" panose="020B0609020204030204" pitchFamily="49" charset="0"/>
              </a:rPr>
              <a:t>package </a:t>
            </a:r>
            <a:r>
              <a:rPr lang="en-US" altLang="en-US" sz="1500" b="0" dirty="0" err="1">
                <a:solidFill>
                  <a:srgbClr val="0066FF"/>
                </a:solidFill>
                <a:latin typeface="Consolas" panose="020B0609020204030204" pitchFamily="49" charset="0"/>
              </a:rPr>
              <a:t>FIFO_Queue_Pkg.Bad</a:t>
            </a:r>
            <a:r>
              <a:rPr lang="en-US" altLang="en-US" sz="1500" b="0" dirty="0">
                <a:solidFill>
                  <a:srgbClr val="0066FF"/>
                </a:solidFill>
                <a:latin typeface="Consolas" panose="020B0609020204030204" pitchFamily="49" charset="0"/>
              </a:rPr>
              <a:t> </a:t>
            </a:r>
            <a:r>
              <a:rPr lang="en-US" altLang="en-US" sz="1500" dirty="0">
                <a:solidFill>
                  <a:srgbClr val="0066FF"/>
                </a:solidFill>
                <a:latin typeface="Consolas" panose="020B0609020204030204" pitchFamily="49" charset="0"/>
              </a:rPr>
              <a:t>is</a:t>
            </a:r>
          </a:p>
          <a:p>
            <a:r>
              <a:rPr lang="en-US" altLang="en-US" sz="1500" dirty="0">
                <a:solidFill>
                  <a:srgbClr val="0066FF"/>
                </a:solidFill>
                <a:latin typeface="Consolas" panose="020B0609020204030204" pitchFamily="49" charset="0"/>
              </a:rPr>
              <a:t>  procedure</a:t>
            </a:r>
            <a:r>
              <a:rPr lang="en-US" altLang="en-US" sz="1500" b="0" dirty="0">
                <a:solidFill>
                  <a:srgbClr val="0066FF"/>
                </a:solidFill>
                <a:latin typeface="Consolas" panose="020B0609020204030204" pitchFamily="49" charset="0"/>
              </a:rPr>
              <a:t> Display(Q : </a:t>
            </a:r>
            <a:r>
              <a:rPr lang="en-US" altLang="en-US" sz="1500" dirty="0">
                <a:solidFill>
                  <a:srgbClr val="0066FF"/>
                </a:solidFill>
                <a:latin typeface="Consolas" panose="020B0609020204030204" pitchFamily="49" charset="0"/>
              </a:rPr>
              <a:t>in</a:t>
            </a:r>
            <a:r>
              <a:rPr lang="en-US" altLang="en-US" sz="1500" b="0" dirty="0">
                <a:solidFill>
                  <a:srgbClr val="0066FF"/>
                </a:solidFill>
                <a:latin typeface="Consolas" panose="020B0609020204030204" pitchFamily="49" charset="0"/>
              </a:rPr>
              <a:t> </a:t>
            </a:r>
            <a:r>
              <a:rPr lang="en-US" altLang="en-US" sz="1500" b="0" dirty="0" err="1">
                <a:solidFill>
                  <a:srgbClr val="FF0000"/>
                </a:solidFill>
                <a:latin typeface="Consolas" panose="020B0609020204030204" pitchFamily="49" charset="0"/>
              </a:rPr>
              <a:t>Element_Array</a:t>
            </a:r>
            <a:r>
              <a:rPr lang="en-US" altLang="en-US" sz="1500" b="0" dirty="0">
                <a:solidFill>
                  <a:srgbClr val="0066FF"/>
                </a:solidFill>
                <a:latin typeface="Consolas" panose="020B0609020204030204" pitchFamily="49" charset="0"/>
              </a:rPr>
              <a:t>); </a:t>
            </a:r>
            <a:r>
              <a:rPr lang="en-US" altLang="en-US" sz="1500" b="0" i="1" dirty="0">
                <a:solidFill>
                  <a:srgbClr val="FF0000"/>
                </a:solidFill>
                <a:latin typeface="Consolas" panose="020B0609020204030204" pitchFamily="49" charset="0"/>
              </a:rPr>
              <a:t>-- Illegal</a:t>
            </a:r>
          </a:p>
          <a:p>
            <a:r>
              <a:rPr lang="en-US" altLang="en-US" sz="1500" dirty="0">
                <a:solidFill>
                  <a:srgbClr val="0066FF"/>
                </a:solidFill>
                <a:latin typeface="Consolas" panose="020B0609020204030204" pitchFamily="49" charset="0"/>
              </a:rPr>
              <a:t>private</a:t>
            </a:r>
            <a:endParaRPr lang="en-US" altLang="en-US" sz="1500" b="0" dirty="0">
              <a:solidFill>
                <a:srgbClr val="0066FF"/>
              </a:solidFill>
              <a:latin typeface="Consolas" panose="020B0609020204030204" pitchFamily="49" charset="0"/>
            </a:endParaRPr>
          </a:p>
          <a:p>
            <a:r>
              <a:rPr lang="en-US" altLang="en-US" sz="1500" b="0" dirty="0">
                <a:solidFill>
                  <a:srgbClr val="0066FF"/>
                </a:solidFill>
                <a:latin typeface="Consolas" panose="020B0609020204030204" pitchFamily="49" charset="0"/>
              </a:rPr>
              <a:t>  Temp : </a:t>
            </a:r>
            <a:r>
              <a:rPr lang="en-US" altLang="en-US" sz="1500" b="0" dirty="0" err="1">
                <a:solidFill>
                  <a:srgbClr val="00B050"/>
                </a:solidFill>
                <a:latin typeface="Consolas" panose="020B0609020204030204" pitchFamily="49" charset="0"/>
              </a:rPr>
              <a:t>Element_Array</a:t>
            </a:r>
            <a:r>
              <a:rPr lang="en-US" altLang="en-US" sz="1500" b="0" dirty="0">
                <a:solidFill>
                  <a:srgbClr val="0066FF"/>
                </a:solidFill>
                <a:latin typeface="Consolas" panose="020B0609020204030204" pitchFamily="49" charset="0"/>
              </a:rPr>
              <a:t>(1..Max_Size); </a:t>
            </a:r>
            <a:r>
              <a:rPr lang="en-US" altLang="en-US" sz="1500" b="0" i="1" dirty="0">
                <a:solidFill>
                  <a:srgbClr val="0066FF"/>
                </a:solidFill>
                <a:latin typeface="Consolas" panose="020B0609020204030204" pitchFamily="49" charset="0"/>
              </a:rPr>
              <a:t>-- OK</a:t>
            </a:r>
          </a:p>
          <a:p>
            <a:r>
              <a:rPr lang="en-US" altLang="en-US" sz="1500" dirty="0">
                <a:solidFill>
                  <a:srgbClr val="0066FF"/>
                </a:solidFill>
                <a:latin typeface="Consolas" panose="020B0609020204030204" pitchFamily="49" charset="0"/>
              </a:rPr>
              <a:t>end</a:t>
            </a:r>
            <a:r>
              <a:rPr lang="en-US" altLang="en-US" sz="1500" b="0" dirty="0">
                <a:solidFill>
                  <a:srgbClr val="0066FF"/>
                </a:solidFill>
                <a:latin typeface="Consolas" panose="020B0609020204030204" pitchFamily="49" charset="0"/>
              </a:rPr>
              <a:t> </a:t>
            </a:r>
            <a:r>
              <a:rPr lang="en-US" altLang="en-US" sz="1500" b="0" dirty="0" err="1">
                <a:solidFill>
                  <a:srgbClr val="0066FF"/>
                </a:solidFill>
                <a:latin typeface="Consolas" panose="020B0609020204030204" pitchFamily="49" charset="0"/>
              </a:rPr>
              <a:t>FIFO_Queue_Pkg.Bad</a:t>
            </a:r>
            <a:r>
              <a:rPr lang="en-US" altLang="en-US" sz="1500" b="0" dirty="0">
                <a:solidFill>
                  <a:srgbClr val="0066FF"/>
                </a:solidFill>
                <a:latin typeface="Consolas" panose="020B0609020204030204" pitchFamily="49" charset="0"/>
              </a:rPr>
              <a:t>;</a:t>
            </a:r>
          </a:p>
        </p:txBody>
      </p:sp>
    </p:spTree>
    <p:extLst>
      <p:ext uri="{BB962C8B-B14F-4D97-AF65-F5344CB8AC3E}">
        <p14:creationId xmlns:p14="http://schemas.microsoft.com/office/powerpoint/2010/main" val="1062278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4EAD5-457A-45C9-B684-AD43C7E6FBA1}"/>
              </a:ext>
            </a:extLst>
          </p:cNvPr>
          <p:cNvSpPr>
            <a:spLocks noGrp="1"/>
          </p:cNvSpPr>
          <p:nvPr>
            <p:ph type="title"/>
          </p:nvPr>
        </p:nvSpPr>
        <p:spPr/>
        <p:txBody>
          <a:bodyPr/>
          <a:lstStyle/>
          <a:p>
            <a:r>
              <a:rPr lang="en-US" dirty="0"/>
              <a:t>Private Child Units: Basics</a:t>
            </a:r>
          </a:p>
        </p:txBody>
      </p:sp>
      <p:sp>
        <p:nvSpPr>
          <p:cNvPr id="3" name="Content Placeholder 2">
            <a:extLst>
              <a:ext uri="{FF2B5EF4-FFF2-40B4-BE49-F238E27FC236}">
                <a16:creationId xmlns:a16="http://schemas.microsoft.com/office/drawing/2014/main" id="{523572FD-F283-4AC3-8F08-51C809E36F2B}"/>
              </a:ext>
            </a:extLst>
          </p:cNvPr>
          <p:cNvSpPr>
            <a:spLocks noGrp="1"/>
          </p:cNvSpPr>
          <p:nvPr>
            <p:ph idx="1"/>
          </p:nvPr>
        </p:nvSpPr>
        <p:spPr/>
        <p:txBody>
          <a:bodyPr/>
          <a:lstStyle/>
          <a:p>
            <a:pPr eaLnBrk="1" hangingPunct="1"/>
            <a:r>
              <a:rPr lang="en-US" altLang="en-US" dirty="0"/>
              <a:t>The rule preventing child unit’s visible part from accessing parent’s private part is overly restrictive</a:t>
            </a:r>
          </a:p>
          <a:p>
            <a:pPr lvl="1" eaLnBrk="1" hangingPunct="1"/>
            <a:r>
              <a:rPr lang="en-US" altLang="en-US" dirty="0"/>
              <a:t>Such accesses could be allowed, if the child unit could not thereby break parent’s encapsulation</a:t>
            </a:r>
          </a:p>
          <a:p>
            <a:pPr lvl="1" eaLnBrk="1" hangingPunct="1"/>
            <a:r>
              <a:rPr lang="en-US" altLang="en-US" dirty="0"/>
              <a:t>This is the purpose of </a:t>
            </a:r>
            <a:r>
              <a:rPr lang="en-US" altLang="en-US" i="1" dirty="0"/>
              <a:t>private child units</a:t>
            </a:r>
          </a:p>
          <a:p>
            <a:endParaRPr lang="en-US" dirty="0"/>
          </a:p>
        </p:txBody>
      </p:sp>
      <p:sp>
        <p:nvSpPr>
          <p:cNvPr id="4" name="Slide Number Placeholder 3">
            <a:extLst>
              <a:ext uri="{FF2B5EF4-FFF2-40B4-BE49-F238E27FC236}">
                <a16:creationId xmlns:a16="http://schemas.microsoft.com/office/drawing/2014/main" id="{CD0A6DBD-BC7C-439B-BB26-6BF472FF901B}"/>
              </a:ext>
            </a:extLst>
          </p:cNvPr>
          <p:cNvSpPr>
            <a:spLocks noGrp="1"/>
          </p:cNvSpPr>
          <p:nvPr>
            <p:ph type="sldNum" sz="quarter" idx="12"/>
          </p:nvPr>
        </p:nvSpPr>
        <p:spPr/>
        <p:txBody>
          <a:bodyPr/>
          <a:lstStyle/>
          <a:p>
            <a:pPr>
              <a:defRPr/>
            </a:pPr>
            <a:fld id="{0E2ECCEA-E2CD-49A1-A9F1-1E7E4CC53232}" type="slidenum">
              <a:rPr lang="en-US" smtClean="0"/>
              <a:pPr>
                <a:defRPr/>
              </a:pPr>
              <a:t>64</a:t>
            </a:fld>
            <a:endParaRPr lang="en-US"/>
          </a:p>
        </p:txBody>
      </p:sp>
      <p:sp>
        <p:nvSpPr>
          <p:cNvPr id="5" name="Text Box 4">
            <a:extLst>
              <a:ext uri="{FF2B5EF4-FFF2-40B4-BE49-F238E27FC236}">
                <a16:creationId xmlns:a16="http://schemas.microsoft.com/office/drawing/2014/main" id="{41679FBD-CDDB-46E2-9473-084599DECA36}"/>
              </a:ext>
            </a:extLst>
          </p:cNvPr>
          <p:cNvSpPr txBox="1">
            <a:spLocks noChangeArrowheads="1"/>
          </p:cNvSpPr>
          <p:nvPr/>
        </p:nvSpPr>
        <p:spPr bwMode="auto">
          <a:xfrm>
            <a:off x="4511675" y="5386387"/>
            <a:ext cx="3175000" cy="742950"/>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a:latin typeface="Lucida Sans Typewriter" panose="020B0509030504030204" pitchFamily="49" charset="0"/>
              </a:rPr>
              <a:t>package body</a:t>
            </a:r>
            <a:r>
              <a:rPr lang="en-US" altLang="en-US" sz="1400" b="0">
                <a:latin typeface="Lucida Sans Typewriter" panose="020B0509030504030204" pitchFamily="49" charset="0"/>
              </a:rPr>
              <a:t> Parent.Child </a:t>
            </a:r>
            <a:r>
              <a:rPr lang="en-US" altLang="en-US" sz="1400">
                <a:latin typeface="Lucida Sans Typewriter" panose="020B0509030504030204" pitchFamily="49" charset="0"/>
              </a:rPr>
              <a:t>is</a:t>
            </a:r>
            <a:endParaRPr lang="en-US" altLang="en-US" sz="1400" b="0">
              <a:latin typeface="Lucida Sans Typewriter" panose="020B0509030504030204" pitchFamily="49" charset="0"/>
            </a:endParaRPr>
          </a:p>
          <a:p>
            <a:r>
              <a:rPr lang="en-US" altLang="en-US" sz="1400" b="0">
                <a:latin typeface="Lucida Sans Typewriter" panose="020B0509030504030204" pitchFamily="49" charset="0"/>
              </a:rPr>
              <a:t>  ...</a:t>
            </a:r>
          </a:p>
          <a:p>
            <a:r>
              <a:rPr lang="en-US" altLang="en-US" sz="1400">
                <a:latin typeface="Lucida Sans Typewriter" panose="020B0509030504030204" pitchFamily="49" charset="0"/>
              </a:rPr>
              <a:t>end</a:t>
            </a:r>
            <a:r>
              <a:rPr lang="en-US" altLang="en-US" sz="1400" b="0">
                <a:latin typeface="Lucida Sans Typewriter" panose="020B0509030504030204" pitchFamily="49" charset="0"/>
              </a:rPr>
              <a:t> Parent.Child;</a:t>
            </a:r>
          </a:p>
        </p:txBody>
      </p:sp>
      <p:sp>
        <p:nvSpPr>
          <p:cNvPr id="6" name="Text Box 5">
            <a:extLst>
              <a:ext uri="{FF2B5EF4-FFF2-40B4-BE49-F238E27FC236}">
                <a16:creationId xmlns:a16="http://schemas.microsoft.com/office/drawing/2014/main" id="{7CD9D96E-DF23-48E2-ACF5-E8606371BBA4}"/>
              </a:ext>
            </a:extLst>
          </p:cNvPr>
          <p:cNvSpPr txBox="1">
            <a:spLocks noChangeArrowheads="1"/>
          </p:cNvSpPr>
          <p:nvPr/>
        </p:nvSpPr>
        <p:spPr bwMode="auto">
          <a:xfrm>
            <a:off x="1700212" y="5373687"/>
            <a:ext cx="2536825" cy="742950"/>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a:latin typeface="Lucida Sans Typewriter" panose="020B0509030504030204" pitchFamily="49" charset="0"/>
              </a:rPr>
              <a:t>package body</a:t>
            </a:r>
            <a:r>
              <a:rPr lang="en-US" altLang="en-US" sz="1400" b="0">
                <a:latin typeface="Lucida Sans Typewriter" panose="020B0509030504030204" pitchFamily="49" charset="0"/>
              </a:rPr>
              <a:t> Parent </a:t>
            </a:r>
            <a:r>
              <a:rPr lang="en-US" altLang="en-US" sz="1400">
                <a:latin typeface="Lucida Sans Typewriter" panose="020B0509030504030204" pitchFamily="49" charset="0"/>
              </a:rPr>
              <a:t>is</a:t>
            </a:r>
            <a:endParaRPr lang="en-US" altLang="en-US" sz="1400" b="0">
              <a:latin typeface="Lucida Sans Typewriter" panose="020B0509030504030204" pitchFamily="49" charset="0"/>
            </a:endParaRPr>
          </a:p>
          <a:p>
            <a:r>
              <a:rPr lang="en-US" altLang="en-US" sz="1400" b="0">
                <a:latin typeface="Lucida Sans Typewriter" panose="020B0509030504030204" pitchFamily="49" charset="0"/>
              </a:rPr>
              <a:t>  ...</a:t>
            </a:r>
          </a:p>
          <a:p>
            <a:r>
              <a:rPr lang="en-US" altLang="en-US" sz="1400">
                <a:latin typeface="Lucida Sans Typewriter" panose="020B0509030504030204" pitchFamily="49" charset="0"/>
              </a:rPr>
              <a:t>end</a:t>
            </a:r>
            <a:r>
              <a:rPr lang="en-US" altLang="en-US" sz="1400" b="0">
                <a:latin typeface="Lucida Sans Typewriter" panose="020B0509030504030204" pitchFamily="49" charset="0"/>
              </a:rPr>
              <a:t> Parent;</a:t>
            </a:r>
          </a:p>
        </p:txBody>
      </p:sp>
      <p:grpSp>
        <p:nvGrpSpPr>
          <p:cNvPr id="7" name="Group 6">
            <a:extLst>
              <a:ext uri="{FF2B5EF4-FFF2-40B4-BE49-F238E27FC236}">
                <a16:creationId xmlns:a16="http://schemas.microsoft.com/office/drawing/2014/main" id="{725CFF27-8BE0-4AB4-9B10-D9858F28C6CB}"/>
              </a:ext>
            </a:extLst>
          </p:cNvPr>
          <p:cNvGrpSpPr>
            <a:grpSpLocks/>
          </p:cNvGrpSpPr>
          <p:nvPr/>
        </p:nvGrpSpPr>
        <p:grpSpPr bwMode="auto">
          <a:xfrm>
            <a:off x="1700212" y="3208337"/>
            <a:ext cx="2536825" cy="1276350"/>
            <a:chOff x="260" y="2262"/>
            <a:chExt cx="1598" cy="804"/>
          </a:xfrm>
        </p:grpSpPr>
        <p:sp>
          <p:nvSpPr>
            <p:cNvPr id="8" name="Text Box 7">
              <a:extLst>
                <a:ext uri="{FF2B5EF4-FFF2-40B4-BE49-F238E27FC236}">
                  <a16:creationId xmlns:a16="http://schemas.microsoft.com/office/drawing/2014/main" id="{8E575821-8330-4A2B-9600-BDD1E1569A29}"/>
                </a:ext>
              </a:extLst>
            </p:cNvPr>
            <p:cNvSpPr txBox="1">
              <a:spLocks noChangeArrowheads="1"/>
            </p:cNvSpPr>
            <p:nvPr/>
          </p:nvSpPr>
          <p:spPr bwMode="auto">
            <a:xfrm>
              <a:off x="260" y="2262"/>
              <a:ext cx="1598" cy="334"/>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a:solidFill>
                    <a:srgbClr val="008000"/>
                  </a:solidFill>
                  <a:latin typeface="Lucida Sans Typewriter" panose="020B0509030504030204" pitchFamily="49" charset="0"/>
                </a:rPr>
                <a:t>package</a:t>
              </a:r>
              <a:r>
                <a:rPr lang="en-US" altLang="en-US" sz="1400" b="0">
                  <a:solidFill>
                    <a:srgbClr val="008000"/>
                  </a:solidFill>
                  <a:latin typeface="Lucida Sans Typewriter" panose="020B0509030504030204" pitchFamily="49" charset="0"/>
                </a:rPr>
                <a:t> Parent </a:t>
              </a:r>
              <a:r>
                <a:rPr lang="en-US" altLang="en-US" sz="1400">
                  <a:solidFill>
                    <a:srgbClr val="008000"/>
                  </a:solidFill>
                  <a:latin typeface="Lucida Sans Typewriter" panose="020B0509030504030204" pitchFamily="49" charset="0"/>
                </a:rPr>
                <a:t>is</a:t>
              </a:r>
              <a:r>
                <a:rPr lang="en-US" altLang="en-US" sz="1400" b="0">
                  <a:solidFill>
                    <a:srgbClr val="008000"/>
                  </a:solidFill>
                  <a:latin typeface="Lucida Sans Typewriter" panose="020B0509030504030204" pitchFamily="49" charset="0"/>
                </a:rPr>
                <a:t>     </a:t>
              </a:r>
            </a:p>
            <a:p>
              <a:r>
                <a:rPr lang="en-US" altLang="en-US" sz="1400" b="0">
                  <a:solidFill>
                    <a:srgbClr val="008000"/>
                  </a:solidFill>
                  <a:latin typeface="Lucida Sans Typewriter" panose="020B0509030504030204" pitchFamily="49" charset="0"/>
                </a:rPr>
                <a:t>  ...</a:t>
              </a:r>
            </a:p>
          </p:txBody>
        </p:sp>
        <p:sp>
          <p:nvSpPr>
            <p:cNvPr id="9" name="Text Box 8">
              <a:extLst>
                <a:ext uri="{FF2B5EF4-FFF2-40B4-BE49-F238E27FC236}">
                  <a16:creationId xmlns:a16="http://schemas.microsoft.com/office/drawing/2014/main" id="{0CC7F3EA-B2FB-4263-A35A-FD191CBF3625}"/>
                </a:ext>
              </a:extLst>
            </p:cNvPr>
            <p:cNvSpPr txBox="1">
              <a:spLocks noChangeArrowheads="1"/>
            </p:cNvSpPr>
            <p:nvPr/>
          </p:nvSpPr>
          <p:spPr bwMode="auto">
            <a:xfrm>
              <a:off x="260" y="2598"/>
              <a:ext cx="1598" cy="468"/>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latin typeface="Lucida Sans Typewriter" panose="020B0509030504030204" pitchFamily="49" charset="0"/>
                </a:rPr>
                <a:t>private               </a:t>
              </a:r>
              <a:endParaRPr lang="en-US" altLang="en-US" sz="1400" b="0" dirty="0">
                <a:latin typeface="Lucida Sans Typewriter" panose="020B0509030504030204" pitchFamily="49" charset="0"/>
              </a:endParaRPr>
            </a:p>
            <a:p>
              <a:r>
                <a:rPr lang="en-US" altLang="en-US" sz="1400" b="0" dirty="0">
                  <a:latin typeface="Lucida Sans Typewriter" panose="020B0509030504030204" pitchFamily="49" charset="0"/>
                </a:rPr>
                <a:t>  ...</a:t>
              </a:r>
            </a:p>
            <a:p>
              <a:r>
                <a:rPr lang="en-US" altLang="en-US" sz="1400" dirty="0">
                  <a:latin typeface="Lucida Sans Typewriter" panose="020B0509030504030204" pitchFamily="49" charset="0"/>
                </a:rPr>
                <a:t>end</a:t>
              </a:r>
              <a:r>
                <a:rPr lang="en-US" altLang="en-US" sz="1400" b="0" dirty="0">
                  <a:latin typeface="Lucida Sans Typewriter" panose="020B0509030504030204" pitchFamily="49" charset="0"/>
                </a:rPr>
                <a:t> Parent;</a:t>
              </a:r>
            </a:p>
          </p:txBody>
        </p:sp>
      </p:grpSp>
      <p:sp>
        <p:nvSpPr>
          <p:cNvPr id="10" name="Text Box 9">
            <a:extLst>
              <a:ext uri="{FF2B5EF4-FFF2-40B4-BE49-F238E27FC236}">
                <a16:creationId xmlns:a16="http://schemas.microsoft.com/office/drawing/2014/main" id="{C754E2A1-7D38-4B25-824B-8538ED6690AE}"/>
              </a:ext>
            </a:extLst>
          </p:cNvPr>
          <p:cNvSpPr txBox="1">
            <a:spLocks noChangeArrowheads="1"/>
          </p:cNvSpPr>
          <p:nvPr/>
        </p:nvSpPr>
        <p:spPr bwMode="auto">
          <a:xfrm>
            <a:off x="4506912" y="3843337"/>
            <a:ext cx="3494088" cy="53022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a:latin typeface="Lucida Sans Typewriter" panose="020B0509030504030204" pitchFamily="49" charset="0"/>
              </a:rPr>
              <a:t>private package</a:t>
            </a:r>
            <a:r>
              <a:rPr lang="en-US" altLang="en-US" sz="1400" b="0">
                <a:latin typeface="Lucida Sans Typewriter" panose="020B0509030504030204" pitchFamily="49" charset="0"/>
              </a:rPr>
              <a:t> Parent.Child </a:t>
            </a:r>
            <a:r>
              <a:rPr lang="en-US" altLang="en-US" sz="1400">
                <a:latin typeface="Lucida Sans Typewriter" panose="020B0509030504030204" pitchFamily="49" charset="0"/>
              </a:rPr>
              <a:t>is</a:t>
            </a:r>
          </a:p>
          <a:p>
            <a:r>
              <a:rPr lang="en-US" altLang="en-US" sz="1400" b="0">
                <a:latin typeface="Lucida Sans Typewriter" panose="020B0509030504030204" pitchFamily="49" charset="0"/>
              </a:rPr>
              <a:t>  ...</a:t>
            </a:r>
          </a:p>
        </p:txBody>
      </p:sp>
      <p:sp>
        <p:nvSpPr>
          <p:cNvPr id="11" name="Text Box 10">
            <a:extLst>
              <a:ext uri="{FF2B5EF4-FFF2-40B4-BE49-F238E27FC236}">
                <a16:creationId xmlns:a16="http://schemas.microsoft.com/office/drawing/2014/main" id="{4AA2D5CA-5942-4825-8533-2A5A463EFCD0}"/>
              </a:ext>
            </a:extLst>
          </p:cNvPr>
          <p:cNvSpPr txBox="1">
            <a:spLocks noChangeArrowheads="1"/>
          </p:cNvSpPr>
          <p:nvPr/>
        </p:nvSpPr>
        <p:spPr bwMode="auto">
          <a:xfrm>
            <a:off x="4506912" y="4376737"/>
            <a:ext cx="3494088" cy="742950"/>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latin typeface="Lucida Sans Typewriter" panose="020B0509030504030204" pitchFamily="49" charset="0"/>
              </a:rPr>
              <a:t>private                        </a:t>
            </a:r>
            <a:endParaRPr lang="en-US" altLang="en-US" sz="1400" b="0" dirty="0">
              <a:latin typeface="Lucida Sans Typewriter" panose="020B0509030504030204" pitchFamily="49" charset="0"/>
            </a:endParaRPr>
          </a:p>
          <a:p>
            <a:r>
              <a:rPr lang="en-US" altLang="en-US" sz="1400" b="0" dirty="0">
                <a:latin typeface="Lucida Sans Typewriter" panose="020B0509030504030204" pitchFamily="49" charset="0"/>
              </a:rPr>
              <a:t>  ...</a:t>
            </a:r>
          </a:p>
          <a:p>
            <a:r>
              <a:rPr lang="en-US" altLang="en-US" sz="1400" dirty="0">
                <a:latin typeface="Lucida Sans Typewriter" panose="020B0509030504030204" pitchFamily="49" charset="0"/>
              </a:rPr>
              <a:t>end</a:t>
            </a:r>
            <a:r>
              <a:rPr lang="en-US" altLang="en-US" sz="1400" b="0" dirty="0">
                <a:latin typeface="Lucida Sans Typewriter" panose="020B0509030504030204" pitchFamily="49" charset="0"/>
              </a:rPr>
              <a:t> </a:t>
            </a:r>
            <a:r>
              <a:rPr lang="en-US" altLang="en-US" sz="1400" b="0" dirty="0" err="1">
                <a:latin typeface="Lucida Sans Typewriter" panose="020B0509030504030204" pitchFamily="49" charset="0"/>
              </a:rPr>
              <a:t>Parent.Child</a:t>
            </a:r>
            <a:r>
              <a:rPr lang="en-US" altLang="en-US" sz="1400" b="0" dirty="0">
                <a:latin typeface="Lucida Sans Typewriter" panose="020B0509030504030204" pitchFamily="49" charset="0"/>
              </a:rPr>
              <a:t>;</a:t>
            </a:r>
          </a:p>
        </p:txBody>
      </p:sp>
      <p:cxnSp>
        <p:nvCxnSpPr>
          <p:cNvPr id="12" name="AutoShape 11">
            <a:extLst>
              <a:ext uri="{FF2B5EF4-FFF2-40B4-BE49-F238E27FC236}">
                <a16:creationId xmlns:a16="http://schemas.microsoft.com/office/drawing/2014/main" id="{2BB841A7-DD8C-4EBF-A187-82AD73CACB2B}"/>
              </a:ext>
            </a:extLst>
          </p:cNvPr>
          <p:cNvCxnSpPr>
            <a:cxnSpLocks noChangeShapeType="1"/>
            <a:stCxn id="10" idx="1"/>
            <a:endCxn id="8" idx="3"/>
          </p:cNvCxnSpPr>
          <p:nvPr/>
        </p:nvCxnSpPr>
        <p:spPr bwMode="auto">
          <a:xfrm flipH="1" flipV="1">
            <a:off x="4237037" y="3473450"/>
            <a:ext cx="269875" cy="635000"/>
          </a:xfrm>
          <a:prstGeom prst="straightConnector1">
            <a:avLst/>
          </a:prstGeom>
          <a:noFill/>
          <a:ln w="12700">
            <a:solidFill>
              <a:srgbClr val="008000"/>
            </a:solidFill>
            <a:round/>
            <a:headEnd type="none" w="sm" len="sm"/>
            <a:tailEnd type="triangle" w="med" len="med"/>
          </a:ln>
          <a:extLst>
            <a:ext uri="{909E8E84-426E-40DD-AFC4-6F175D3DCCD1}">
              <a14:hiddenFill xmlns:a14="http://schemas.microsoft.com/office/drawing/2010/main">
                <a:noFill/>
              </a14:hiddenFill>
            </a:ext>
          </a:extLst>
        </p:spPr>
      </p:cxnSp>
      <p:cxnSp>
        <p:nvCxnSpPr>
          <p:cNvPr id="13" name="AutoShape 12">
            <a:extLst>
              <a:ext uri="{FF2B5EF4-FFF2-40B4-BE49-F238E27FC236}">
                <a16:creationId xmlns:a16="http://schemas.microsoft.com/office/drawing/2014/main" id="{4B35EA6D-B036-4C1D-8979-72ACC4749483}"/>
              </a:ext>
            </a:extLst>
          </p:cNvPr>
          <p:cNvCxnSpPr>
            <a:cxnSpLocks noChangeShapeType="1"/>
            <a:stCxn id="11" idx="1"/>
            <a:endCxn id="9" idx="3"/>
          </p:cNvCxnSpPr>
          <p:nvPr/>
        </p:nvCxnSpPr>
        <p:spPr bwMode="auto">
          <a:xfrm flipH="1" flipV="1">
            <a:off x="4237037" y="4113212"/>
            <a:ext cx="269875" cy="635000"/>
          </a:xfrm>
          <a:prstGeom prst="straightConnector1">
            <a:avLst/>
          </a:prstGeom>
          <a:noFill/>
          <a:ln w="12700">
            <a:solidFill>
              <a:srgbClr val="00B050"/>
            </a:solidFill>
            <a:round/>
            <a:headEnd type="none" w="sm" len="sm"/>
            <a:tailEnd type="triangle" w="med" len="med"/>
          </a:ln>
          <a:extLst>
            <a:ext uri="{909E8E84-426E-40DD-AFC4-6F175D3DCCD1}">
              <a14:hiddenFill xmlns:a14="http://schemas.microsoft.com/office/drawing/2010/main">
                <a:noFill/>
              </a14:hiddenFill>
            </a:ext>
          </a:extLst>
        </p:spPr>
      </p:cxnSp>
      <p:cxnSp>
        <p:nvCxnSpPr>
          <p:cNvPr id="14" name="AutoShape 13">
            <a:extLst>
              <a:ext uri="{FF2B5EF4-FFF2-40B4-BE49-F238E27FC236}">
                <a16:creationId xmlns:a16="http://schemas.microsoft.com/office/drawing/2014/main" id="{E934F0A4-CC16-49BA-9CA8-7D9FA8666644}"/>
              </a:ext>
            </a:extLst>
          </p:cNvPr>
          <p:cNvCxnSpPr>
            <a:cxnSpLocks noChangeShapeType="1"/>
            <a:stCxn id="5" idx="3"/>
            <a:endCxn id="11" idx="3"/>
          </p:cNvCxnSpPr>
          <p:nvPr/>
        </p:nvCxnSpPr>
        <p:spPr bwMode="auto">
          <a:xfrm flipV="1">
            <a:off x="7686675" y="4748212"/>
            <a:ext cx="314325" cy="1009650"/>
          </a:xfrm>
          <a:prstGeom prst="bentConnector3">
            <a:avLst>
              <a:gd name="adj1" fmla="val 172727"/>
            </a:avLst>
          </a:prstGeom>
          <a:noFill/>
          <a:ln w="12700">
            <a:solidFill>
              <a:schemeClr val="accent2"/>
            </a:solidFill>
            <a:miter lim="800000"/>
            <a:headEnd type="none" w="sm" len="sm"/>
            <a:tailEnd type="triangle" w="med" len="med"/>
          </a:ln>
          <a:extLst>
            <a:ext uri="{909E8E84-426E-40DD-AFC4-6F175D3DCCD1}">
              <a14:hiddenFill xmlns:a14="http://schemas.microsoft.com/office/drawing/2010/main">
                <a:noFill/>
              </a14:hiddenFill>
            </a:ext>
          </a:extLst>
        </p:spPr>
      </p:cxnSp>
      <p:cxnSp>
        <p:nvCxnSpPr>
          <p:cNvPr id="15" name="AutoShape 14">
            <a:extLst>
              <a:ext uri="{FF2B5EF4-FFF2-40B4-BE49-F238E27FC236}">
                <a16:creationId xmlns:a16="http://schemas.microsoft.com/office/drawing/2014/main" id="{D3F475D9-FCC8-4BC7-A389-4786B70282F8}"/>
              </a:ext>
            </a:extLst>
          </p:cNvPr>
          <p:cNvCxnSpPr>
            <a:cxnSpLocks noChangeShapeType="1"/>
            <a:stCxn id="6" idx="1"/>
            <a:endCxn id="9" idx="1"/>
          </p:cNvCxnSpPr>
          <p:nvPr/>
        </p:nvCxnSpPr>
        <p:spPr bwMode="auto">
          <a:xfrm rot="10800000" flipH="1">
            <a:off x="1700212" y="4113212"/>
            <a:ext cx="1588" cy="1631950"/>
          </a:xfrm>
          <a:prstGeom prst="bentConnector3">
            <a:avLst>
              <a:gd name="adj1" fmla="val -14400005"/>
            </a:avLst>
          </a:prstGeom>
          <a:noFill/>
          <a:ln w="12700">
            <a:solidFill>
              <a:srgbClr val="00B050"/>
            </a:solidFill>
            <a:miter lim="800000"/>
            <a:headEnd type="none" w="sm" len="sm"/>
            <a:tailEnd type="triangle" w="med" len="med"/>
          </a:ln>
          <a:extLst>
            <a:ext uri="{909E8E84-426E-40DD-AFC4-6F175D3DCCD1}">
              <a14:hiddenFill xmlns:a14="http://schemas.microsoft.com/office/drawing/2010/main">
                <a:noFill/>
              </a14:hiddenFill>
            </a:ext>
          </a:extLst>
        </p:spPr>
      </p:cxnSp>
      <p:sp>
        <p:nvSpPr>
          <p:cNvPr id="16" name="Line 15">
            <a:extLst>
              <a:ext uri="{FF2B5EF4-FFF2-40B4-BE49-F238E27FC236}">
                <a16:creationId xmlns:a16="http://schemas.microsoft.com/office/drawing/2014/main" id="{0E56176B-2272-4E8C-84D5-614D7A4D4F3C}"/>
              </a:ext>
            </a:extLst>
          </p:cNvPr>
          <p:cNvSpPr>
            <a:spLocks noChangeShapeType="1"/>
          </p:cNvSpPr>
          <p:nvPr/>
        </p:nvSpPr>
        <p:spPr bwMode="auto">
          <a:xfrm>
            <a:off x="1585912" y="3738562"/>
            <a:ext cx="6316663" cy="0"/>
          </a:xfrm>
          <a:prstGeom prst="line">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cxnSp>
        <p:nvCxnSpPr>
          <p:cNvPr id="17" name="AutoShape 16">
            <a:extLst>
              <a:ext uri="{FF2B5EF4-FFF2-40B4-BE49-F238E27FC236}">
                <a16:creationId xmlns:a16="http://schemas.microsoft.com/office/drawing/2014/main" id="{FEAD0726-CD30-4D6F-A1B2-044CC38A3CD4}"/>
              </a:ext>
            </a:extLst>
          </p:cNvPr>
          <p:cNvCxnSpPr>
            <a:cxnSpLocks noChangeShapeType="1"/>
            <a:stCxn id="5" idx="1"/>
            <a:endCxn id="9" idx="3"/>
          </p:cNvCxnSpPr>
          <p:nvPr/>
        </p:nvCxnSpPr>
        <p:spPr bwMode="auto">
          <a:xfrm flipH="1" flipV="1">
            <a:off x="4237037" y="4113212"/>
            <a:ext cx="274638" cy="1644650"/>
          </a:xfrm>
          <a:prstGeom prst="straightConnector1">
            <a:avLst/>
          </a:prstGeom>
          <a:noFill/>
          <a:ln w="12700">
            <a:solidFill>
              <a:srgbClr val="00B050"/>
            </a:solidFill>
            <a:round/>
            <a:headEnd type="none" w="sm" len="sm"/>
            <a:tailEnd type="triangle" w="med" len="med"/>
          </a:ln>
          <a:extLst>
            <a:ext uri="{909E8E84-426E-40DD-AFC4-6F175D3DCCD1}">
              <a14:hiddenFill xmlns:a14="http://schemas.microsoft.com/office/drawing/2010/main">
                <a:noFill/>
              </a14:hiddenFill>
            </a:ext>
          </a:extLst>
        </p:spPr>
      </p:cxnSp>
      <p:sp>
        <p:nvSpPr>
          <p:cNvPr id="18" name="Text Box 17">
            <a:extLst>
              <a:ext uri="{FF2B5EF4-FFF2-40B4-BE49-F238E27FC236}">
                <a16:creationId xmlns:a16="http://schemas.microsoft.com/office/drawing/2014/main" id="{0CFD0902-E0CD-4008-93F2-C0DAF4C92818}"/>
              </a:ext>
            </a:extLst>
          </p:cNvPr>
          <p:cNvSpPr txBox="1">
            <a:spLocks noChangeArrowheads="1"/>
          </p:cNvSpPr>
          <p:nvPr/>
        </p:nvSpPr>
        <p:spPr bwMode="auto">
          <a:xfrm>
            <a:off x="4929187" y="3200400"/>
            <a:ext cx="11064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b="0">
                <a:solidFill>
                  <a:srgbClr val="008000"/>
                </a:solidFill>
                <a:latin typeface="Verdana" panose="020B0604030504040204" pitchFamily="34" charset="0"/>
              </a:rPr>
              <a:t>Interface</a:t>
            </a:r>
          </a:p>
        </p:txBody>
      </p:sp>
      <p:sp>
        <p:nvSpPr>
          <p:cNvPr id="19" name="Text Box 18">
            <a:extLst>
              <a:ext uri="{FF2B5EF4-FFF2-40B4-BE49-F238E27FC236}">
                <a16:creationId xmlns:a16="http://schemas.microsoft.com/office/drawing/2014/main" id="{74B36E1A-2449-48D9-9C31-99BB5F233963}"/>
              </a:ext>
            </a:extLst>
          </p:cNvPr>
          <p:cNvSpPr txBox="1">
            <a:spLocks noChangeArrowheads="1"/>
          </p:cNvSpPr>
          <p:nvPr/>
        </p:nvSpPr>
        <p:spPr bwMode="auto">
          <a:xfrm>
            <a:off x="2139950" y="4757737"/>
            <a:ext cx="18081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b="0">
                <a:latin typeface="Verdana" panose="020B0604030504040204" pitchFamily="34" charset="0"/>
              </a:rPr>
              <a:t>Implementation</a:t>
            </a:r>
          </a:p>
        </p:txBody>
      </p:sp>
      <p:cxnSp>
        <p:nvCxnSpPr>
          <p:cNvPr id="20" name="AutoShape 19">
            <a:extLst>
              <a:ext uri="{FF2B5EF4-FFF2-40B4-BE49-F238E27FC236}">
                <a16:creationId xmlns:a16="http://schemas.microsoft.com/office/drawing/2014/main" id="{267BB67C-05B4-4C0F-AA8A-C81AEE45DDDF}"/>
              </a:ext>
            </a:extLst>
          </p:cNvPr>
          <p:cNvCxnSpPr>
            <a:cxnSpLocks noChangeShapeType="1"/>
            <a:stCxn id="10" idx="1"/>
            <a:endCxn id="9" idx="3"/>
          </p:cNvCxnSpPr>
          <p:nvPr/>
        </p:nvCxnSpPr>
        <p:spPr bwMode="auto">
          <a:xfrm flipH="1">
            <a:off x="4237037" y="4108450"/>
            <a:ext cx="269875" cy="4762"/>
          </a:xfrm>
          <a:prstGeom prst="straightConnector1">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60203454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28BC5-BEBD-45BF-848C-5B09C1D76F75}"/>
              </a:ext>
            </a:extLst>
          </p:cNvPr>
          <p:cNvSpPr>
            <a:spLocks noGrp="1"/>
          </p:cNvSpPr>
          <p:nvPr>
            <p:ph type="title"/>
          </p:nvPr>
        </p:nvSpPr>
        <p:spPr/>
        <p:txBody>
          <a:bodyPr/>
          <a:lstStyle/>
          <a:p>
            <a:r>
              <a:rPr lang="en-US" dirty="0"/>
              <a:t>Private Child Units: Semantics</a:t>
            </a:r>
          </a:p>
        </p:txBody>
      </p:sp>
      <p:sp>
        <p:nvSpPr>
          <p:cNvPr id="3" name="Content Placeholder 2">
            <a:extLst>
              <a:ext uri="{FF2B5EF4-FFF2-40B4-BE49-F238E27FC236}">
                <a16:creationId xmlns:a16="http://schemas.microsoft.com/office/drawing/2014/main" id="{3C52CFBA-EB61-4EFC-950C-ED2F473D531E}"/>
              </a:ext>
            </a:extLst>
          </p:cNvPr>
          <p:cNvSpPr>
            <a:spLocks noGrp="1"/>
          </p:cNvSpPr>
          <p:nvPr>
            <p:ph idx="1"/>
          </p:nvPr>
        </p:nvSpPr>
        <p:spPr/>
        <p:txBody>
          <a:bodyPr/>
          <a:lstStyle/>
          <a:p>
            <a:pPr eaLnBrk="1" hangingPunct="1"/>
            <a:r>
              <a:rPr lang="en-US" altLang="en-US" dirty="0"/>
              <a:t>A child unit is public unless its specification includes the reserved word </a:t>
            </a:r>
            <a:r>
              <a:rPr lang="en-US" altLang="en-US" b="1" dirty="0">
                <a:latin typeface="Lucida Sans Typewriter" panose="020B0509030504030204" pitchFamily="49" charset="0"/>
              </a:rPr>
              <a:t>private</a:t>
            </a:r>
          </a:p>
          <a:p>
            <a:pPr eaLnBrk="1" hangingPunct="1"/>
            <a:r>
              <a:rPr lang="en-US" altLang="en-US" dirty="0"/>
              <a:t>Private part of parent is visible to the entire specification of a private child</a:t>
            </a:r>
          </a:p>
          <a:p>
            <a:pPr eaLnBrk="1" hangingPunct="1"/>
            <a:r>
              <a:rPr lang="en-US" altLang="en-US" dirty="0"/>
              <a:t>A private child does not break parent’s encapsulation</a:t>
            </a:r>
          </a:p>
          <a:p>
            <a:pPr lvl="1" eaLnBrk="1" hangingPunct="1"/>
            <a:r>
              <a:rPr lang="en-US" altLang="en-US" dirty="0"/>
              <a:t>Private child is only “</a:t>
            </a:r>
            <a:r>
              <a:rPr lang="en-US" altLang="en-US" dirty="0" err="1"/>
              <a:t>with”able</a:t>
            </a:r>
            <a:r>
              <a:rPr lang="en-US" altLang="en-US" dirty="0"/>
              <a:t> by units that already have visibility into parent’s private part</a:t>
            </a:r>
          </a:p>
          <a:p>
            <a:pPr lvl="1" eaLnBrk="1" hangingPunct="1"/>
            <a:r>
              <a:rPr lang="en-US" altLang="en-US" dirty="0"/>
              <a:t>These are units within the hierarchy rooted at its immediate ancestor</a:t>
            </a:r>
          </a:p>
          <a:p>
            <a:pPr eaLnBrk="1" hangingPunct="1"/>
            <a:r>
              <a:rPr lang="en-US" altLang="en-US" dirty="0"/>
              <a:t>Private child is typically “</a:t>
            </a:r>
            <a:r>
              <a:rPr lang="en-US" altLang="en-US" dirty="0" err="1"/>
              <a:t>with”ed</a:t>
            </a:r>
            <a:r>
              <a:rPr lang="en-US" altLang="en-US" dirty="0"/>
              <a:t> by parent’s body, by bodies of other child units, or by specs of other private child units</a:t>
            </a:r>
          </a:p>
          <a:p>
            <a:endParaRPr lang="en-US" dirty="0"/>
          </a:p>
        </p:txBody>
      </p:sp>
      <p:sp>
        <p:nvSpPr>
          <p:cNvPr id="4" name="Slide Number Placeholder 3">
            <a:extLst>
              <a:ext uri="{FF2B5EF4-FFF2-40B4-BE49-F238E27FC236}">
                <a16:creationId xmlns:a16="http://schemas.microsoft.com/office/drawing/2014/main" id="{F213E9E5-0A7F-442A-AE6D-18DA5095D0AF}"/>
              </a:ext>
            </a:extLst>
          </p:cNvPr>
          <p:cNvSpPr>
            <a:spLocks noGrp="1"/>
          </p:cNvSpPr>
          <p:nvPr>
            <p:ph type="sldNum" sz="quarter" idx="12"/>
          </p:nvPr>
        </p:nvSpPr>
        <p:spPr/>
        <p:txBody>
          <a:bodyPr/>
          <a:lstStyle/>
          <a:p>
            <a:pPr>
              <a:defRPr/>
            </a:pPr>
            <a:fld id="{0E2ECCEA-E2CD-49A1-A9F1-1E7E4CC53232}" type="slidenum">
              <a:rPr lang="en-US" smtClean="0"/>
              <a:pPr>
                <a:defRPr/>
              </a:pPr>
              <a:t>65</a:t>
            </a:fld>
            <a:endParaRPr lang="en-US"/>
          </a:p>
        </p:txBody>
      </p:sp>
    </p:spTree>
    <p:extLst>
      <p:ext uri="{BB962C8B-B14F-4D97-AF65-F5344CB8AC3E}">
        <p14:creationId xmlns:p14="http://schemas.microsoft.com/office/powerpoint/2010/main" val="341569534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6972-DADC-4945-B8E5-DD555EE19DD6}"/>
              </a:ext>
            </a:extLst>
          </p:cNvPr>
          <p:cNvSpPr>
            <a:spLocks noGrp="1"/>
          </p:cNvSpPr>
          <p:nvPr>
            <p:ph type="title"/>
          </p:nvPr>
        </p:nvSpPr>
        <p:spPr/>
        <p:txBody>
          <a:bodyPr/>
          <a:lstStyle/>
          <a:p>
            <a:r>
              <a:rPr lang="en-US" dirty="0"/>
              <a:t>Unit Dependence and “Version Skew” (1)</a:t>
            </a:r>
          </a:p>
        </p:txBody>
      </p:sp>
      <p:sp>
        <p:nvSpPr>
          <p:cNvPr id="3" name="Content Placeholder 2">
            <a:extLst>
              <a:ext uri="{FF2B5EF4-FFF2-40B4-BE49-F238E27FC236}">
                <a16:creationId xmlns:a16="http://schemas.microsoft.com/office/drawing/2014/main" id="{2E9F37EF-982C-4C8F-ADD6-F8CF19DF80FD}"/>
              </a:ext>
            </a:extLst>
          </p:cNvPr>
          <p:cNvSpPr>
            <a:spLocks noGrp="1"/>
          </p:cNvSpPr>
          <p:nvPr>
            <p:ph idx="1"/>
          </p:nvPr>
        </p:nvSpPr>
        <p:spPr/>
        <p:txBody>
          <a:bodyPr/>
          <a:lstStyle/>
          <a:p>
            <a:pPr eaLnBrk="1" hangingPunct="1"/>
            <a:r>
              <a:rPr lang="en-US" altLang="en-US" dirty="0"/>
              <a:t>A compilation unit </a:t>
            </a:r>
            <a:r>
              <a:rPr lang="en-US" altLang="en-US" dirty="0">
                <a:sym typeface="Symbol" panose="05050102010706020507" pitchFamily="18" charset="2"/>
              </a:rPr>
              <a:t> is said to </a:t>
            </a:r>
            <a:r>
              <a:rPr lang="en-US" altLang="en-US" i="1" dirty="0">
                <a:sym typeface="Symbol" panose="05050102010706020507" pitchFamily="18" charset="2"/>
              </a:rPr>
              <a:t>depend on</a:t>
            </a:r>
            <a:r>
              <a:rPr lang="en-US" altLang="en-US" dirty="0">
                <a:sym typeface="Symbol" panose="05050102010706020507" pitchFamily="18" charset="2"/>
              </a:rPr>
              <a:t> another unit  in the following situations</a:t>
            </a:r>
          </a:p>
          <a:p>
            <a:pPr lvl="1" eaLnBrk="1" hangingPunct="1"/>
            <a:r>
              <a:rPr lang="en-US" altLang="en-US" dirty="0">
                <a:sym typeface="Symbol" panose="05050102010706020507" pitchFamily="18" charset="2"/>
              </a:rPr>
              <a:t> is a unit specification, and </a:t>
            </a:r>
            <a:r>
              <a:rPr lang="en-US" altLang="en-US" dirty="0"/>
              <a:t> contains a “</a:t>
            </a:r>
            <a:r>
              <a:rPr lang="en-US" altLang="en-US" b="1" dirty="0">
                <a:latin typeface="Lucida Sans Typewriter" panose="020B0509030504030204" pitchFamily="49" charset="0"/>
              </a:rPr>
              <a:t>with</a:t>
            </a:r>
            <a:r>
              <a:rPr lang="en-US" altLang="en-US" dirty="0"/>
              <a:t> </a:t>
            </a:r>
            <a:r>
              <a:rPr lang="en-US" altLang="en-US" dirty="0">
                <a:sym typeface="Symbol" panose="05050102010706020507" pitchFamily="18" charset="2"/>
              </a:rPr>
              <a:t></a:t>
            </a:r>
            <a:r>
              <a:rPr lang="en-US" altLang="en-US" dirty="0"/>
              <a:t>” in its context clause</a:t>
            </a:r>
          </a:p>
          <a:p>
            <a:pPr lvl="1" eaLnBrk="1" hangingPunct="1"/>
            <a:r>
              <a:rPr lang="en-US" altLang="en-US" dirty="0">
                <a:sym typeface="Symbol" panose="05050102010706020507" pitchFamily="18" charset="2"/>
              </a:rPr>
              <a:t></a:t>
            </a:r>
            <a:r>
              <a:rPr lang="en-US" altLang="en-US" dirty="0"/>
              <a:t> is the body of </a:t>
            </a:r>
            <a:r>
              <a:rPr lang="en-US" altLang="en-US" dirty="0">
                <a:sym typeface="Symbol" panose="05050102010706020507" pitchFamily="18" charset="2"/>
              </a:rPr>
              <a:t>, or </a:t>
            </a:r>
            <a:r>
              <a:rPr lang="en-US" altLang="en-US" dirty="0"/>
              <a:t>a subunit or child unit of </a:t>
            </a:r>
            <a:r>
              <a:rPr lang="en-US" altLang="en-US" dirty="0">
                <a:sym typeface="Symbol" panose="05050102010706020507" pitchFamily="18" charset="2"/>
              </a:rPr>
              <a:t></a:t>
            </a:r>
          </a:p>
          <a:p>
            <a:pPr eaLnBrk="1" hangingPunct="1"/>
            <a:r>
              <a:rPr lang="en-US" altLang="en-US" dirty="0"/>
              <a:t>The implementation may define further dependences</a:t>
            </a:r>
          </a:p>
          <a:p>
            <a:pPr eaLnBrk="1" hangingPunct="1"/>
            <a:r>
              <a:rPr lang="en-US" altLang="en-US" dirty="0"/>
              <a:t>If a unit </a:t>
            </a:r>
            <a:r>
              <a:rPr lang="en-US" altLang="en-US" dirty="0">
                <a:sym typeface="Symbol" panose="05050102010706020507" pitchFamily="18" charset="2"/>
              </a:rPr>
              <a:t></a:t>
            </a:r>
            <a:r>
              <a:rPr lang="en-US" altLang="en-US" dirty="0"/>
              <a:t> is changed, then all units that depend on </a:t>
            </a:r>
            <a:r>
              <a:rPr lang="en-US" altLang="en-US" dirty="0">
                <a:sym typeface="Symbol" panose="05050102010706020507" pitchFamily="18" charset="2"/>
              </a:rPr>
              <a:t>, either directly or indirectly, are obsolescent</a:t>
            </a:r>
          </a:p>
          <a:p>
            <a:pPr lvl="1" eaLnBrk="1" hangingPunct="1"/>
            <a:r>
              <a:rPr lang="en-US" altLang="en-US" dirty="0">
                <a:sym typeface="Symbol" panose="05050102010706020507" pitchFamily="18" charset="2"/>
              </a:rPr>
              <a:t>Unless all of ’s dependents are recompiled, the resulting executable may crash</a:t>
            </a:r>
          </a:p>
          <a:p>
            <a:pPr lvl="1" eaLnBrk="1" hangingPunct="1"/>
            <a:r>
              <a:rPr lang="en-US" altLang="en-US" dirty="0">
                <a:sym typeface="Symbol" panose="05050102010706020507" pitchFamily="18" charset="2"/>
              </a:rPr>
              <a:t>This is </a:t>
            </a:r>
            <a:r>
              <a:rPr lang="en-US" altLang="en-US" i="1" dirty="0">
                <a:sym typeface="Symbol" panose="05050102010706020507" pitchFamily="18" charset="2"/>
              </a:rPr>
              <a:t>version skew</a:t>
            </a:r>
            <a:r>
              <a:rPr lang="en-US" altLang="en-US" dirty="0">
                <a:sym typeface="Symbol" panose="05050102010706020507" pitchFamily="18" charset="2"/>
              </a:rPr>
              <a:t>: building an executable where different object modules depend on different versions of some unit</a:t>
            </a:r>
          </a:p>
          <a:p>
            <a:pPr eaLnBrk="1" hangingPunct="1"/>
            <a:r>
              <a:rPr lang="en-US" altLang="en-US" dirty="0">
                <a:sym typeface="Symbol" panose="05050102010706020507" pitchFamily="18" charset="2"/>
              </a:rPr>
              <a:t>Ada requires the implementation to prevent this</a:t>
            </a:r>
          </a:p>
          <a:p>
            <a:pPr lvl="1" eaLnBrk="1" hangingPunct="1"/>
            <a:r>
              <a:rPr lang="en-US" altLang="en-US" dirty="0">
                <a:sym typeface="Symbol" panose="05050102010706020507" pitchFamily="18" charset="2"/>
              </a:rPr>
              <a:t>Either the program build must be rejected, or the implementation must automatically recompile obsolescent units</a:t>
            </a:r>
          </a:p>
          <a:p>
            <a:endParaRPr lang="en-US" dirty="0"/>
          </a:p>
        </p:txBody>
      </p:sp>
      <p:sp>
        <p:nvSpPr>
          <p:cNvPr id="4" name="Slide Number Placeholder 3">
            <a:extLst>
              <a:ext uri="{FF2B5EF4-FFF2-40B4-BE49-F238E27FC236}">
                <a16:creationId xmlns:a16="http://schemas.microsoft.com/office/drawing/2014/main" id="{5589C423-87C2-49D5-923F-AAC6F9BBDBFD}"/>
              </a:ext>
            </a:extLst>
          </p:cNvPr>
          <p:cNvSpPr>
            <a:spLocks noGrp="1"/>
          </p:cNvSpPr>
          <p:nvPr>
            <p:ph type="sldNum" sz="quarter" idx="12"/>
          </p:nvPr>
        </p:nvSpPr>
        <p:spPr/>
        <p:txBody>
          <a:bodyPr/>
          <a:lstStyle/>
          <a:p>
            <a:pPr>
              <a:defRPr/>
            </a:pPr>
            <a:fld id="{0E2ECCEA-E2CD-49A1-A9F1-1E7E4CC53232}" type="slidenum">
              <a:rPr lang="en-US" smtClean="0"/>
              <a:pPr>
                <a:defRPr/>
              </a:pPr>
              <a:t>66</a:t>
            </a:fld>
            <a:endParaRPr lang="en-US"/>
          </a:p>
        </p:txBody>
      </p:sp>
    </p:spTree>
    <p:extLst>
      <p:ext uri="{BB962C8B-B14F-4D97-AF65-F5344CB8AC3E}">
        <p14:creationId xmlns:p14="http://schemas.microsoft.com/office/powerpoint/2010/main" val="372198160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6972-DADC-4945-B8E5-DD555EE19DD6}"/>
              </a:ext>
            </a:extLst>
          </p:cNvPr>
          <p:cNvSpPr>
            <a:spLocks noGrp="1"/>
          </p:cNvSpPr>
          <p:nvPr>
            <p:ph type="title"/>
          </p:nvPr>
        </p:nvSpPr>
        <p:spPr/>
        <p:txBody>
          <a:bodyPr/>
          <a:lstStyle/>
          <a:p>
            <a:r>
              <a:rPr lang="en-US" dirty="0"/>
              <a:t>Unit Dependence and “Version Skew” (2)</a:t>
            </a:r>
          </a:p>
        </p:txBody>
      </p:sp>
      <p:sp>
        <p:nvSpPr>
          <p:cNvPr id="3" name="Content Placeholder 2">
            <a:extLst>
              <a:ext uri="{FF2B5EF4-FFF2-40B4-BE49-F238E27FC236}">
                <a16:creationId xmlns:a16="http://schemas.microsoft.com/office/drawing/2014/main" id="{2E9F37EF-982C-4C8F-ADD6-F8CF19DF80FD}"/>
              </a:ext>
            </a:extLst>
          </p:cNvPr>
          <p:cNvSpPr>
            <a:spLocks noGrp="1"/>
          </p:cNvSpPr>
          <p:nvPr>
            <p:ph idx="1"/>
          </p:nvPr>
        </p:nvSpPr>
        <p:spPr/>
        <p:txBody>
          <a:bodyPr/>
          <a:lstStyle/>
          <a:p>
            <a:pPr eaLnBrk="1" hangingPunct="1"/>
            <a:r>
              <a:rPr lang="en-US" altLang="en-US" dirty="0">
                <a:sym typeface="Symbol" panose="05050102010706020507" pitchFamily="18" charset="2"/>
              </a:rPr>
              <a:t>GNAT uses a source-based approach, and </a:t>
            </a:r>
            <a:r>
              <a:rPr lang="en-US" altLang="en-US" dirty="0" err="1">
                <a:latin typeface="Lucida Sans Typewriter" panose="020B0509030504030204" pitchFamily="49" charset="0"/>
                <a:sym typeface="Symbol" panose="05050102010706020507" pitchFamily="18" charset="2"/>
              </a:rPr>
              <a:t>gnatmake</a:t>
            </a:r>
            <a:r>
              <a:rPr lang="en-US" altLang="en-US" dirty="0">
                <a:sym typeface="Symbol" panose="05050102010706020507" pitchFamily="18" charset="2"/>
              </a:rPr>
              <a:t> automatically recompiles when necessary</a:t>
            </a:r>
          </a:p>
          <a:p>
            <a:pPr lvl="1" eaLnBrk="1" hangingPunct="1"/>
            <a:r>
              <a:rPr lang="en-US" altLang="en-US" dirty="0">
                <a:sym typeface="Symbol" panose="05050102010706020507" pitchFamily="18" charset="2"/>
              </a:rPr>
              <a:t> Compiler uses file naming conventions, search path</a:t>
            </a:r>
          </a:p>
          <a:p>
            <a:pPr lvl="1" eaLnBrk="1" hangingPunct="1"/>
            <a:r>
              <a:rPr lang="en-US" altLang="en-US" dirty="0">
                <a:sym typeface="Symbol" panose="05050102010706020507" pitchFamily="18" charset="2"/>
              </a:rPr>
              <a:t> </a:t>
            </a:r>
            <a:r>
              <a:rPr lang="en-US" altLang="en-US" dirty="0" err="1">
                <a:latin typeface="Lucida Sans Typewriter" panose="020B0509030504030204" pitchFamily="49" charset="0"/>
                <a:sym typeface="Symbol" panose="05050102010706020507" pitchFamily="18" charset="2"/>
              </a:rPr>
              <a:t>gnatmake</a:t>
            </a:r>
            <a:r>
              <a:rPr lang="en-US" altLang="en-US" dirty="0">
                <a:sym typeface="Symbol" panose="05050102010706020507" pitchFamily="18" charset="2"/>
              </a:rPr>
              <a:t> uses </a:t>
            </a:r>
            <a:r>
              <a:rPr lang="en-US" altLang="en-US" dirty="0">
                <a:latin typeface="Lucida Sans Typewriter" panose="020B0509030504030204" pitchFamily="49" charset="0"/>
                <a:sym typeface="Symbol" panose="05050102010706020507" pitchFamily="18" charset="2"/>
              </a:rPr>
              <a:t>.</a:t>
            </a:r>
            <a:r>
              <a:rPr lang="en-US" altLang="en-US" dirty="0" err="1">
                <a:latin typeface="Lucida Sans Typewriter" panose="020B0509030504030204" pitchFamily="49" charset="0"/>
                <a:sym typeface="Symbol" panose="05050102010706020507" pitchFamily="18" charset="2"/>
              </a:rPr>
              <a:t>ali</a:t>
            </a:r>
            <a:r>
              <a:rPr lang="en-US" altLang="en-US" dirty="0">
                <a:sym typeface="Symbol" panose="05050102010706020507" pitchFamily="18" charset="2"/>
              </a:rPr>
              <a:t> file for dependence info</a:t>
            </a:r>
          </a:p>
          <a:p>
            <a:pPr eaLnBrk="1" hangingPunct="1"/>
            <a:r>
              <a:rPr lang="en-US" altLang="en-US" dirty="0">
                <a:sym typeface="Symbol" panose="05050102010706020507" pitchFamily="18" charset="2"/>
              </a:rPr>
              <a:t>In general, a change in a unit body does not require recompilation of units that </a:t>
            </a:r>
            <a:r>
              <a:rPr lang="en-US" altLang="en-US" i="1" dirty="0">
                <a:sym typeface="Symbol" panose="05050102010706020507" pitchFamily="18" charset="2"/>
              </a:rPr>
              <a:t>with</a:t>
            </a:r>
            <a:r>
              <a:rPr lang="en-US" altLang="en-US" dirty="0">
                <a:sym typeface="Symbol" panose="05050102010706020507" pitchFamily="18" charset="2"/>
              </a:rPr>
              <a:t> the unit</a:t>
            </a:r>
          </a:p>
          <a:p>
            <a:pPr lvl="1" eaLnBrk="1" hangingPunct="1"/>
            <a:r>
              <a:rPr lang="en-US" altLang="en-US" dirty="0">
                <a:sym typeface="Symbol" panose="05050102010706020507" pitchFamily="18" charset="2"/>
              </a:rPr>
              <a:t>Exception: </a:t>
            </a:r>
            <a:r>
              <a:rPr lang="en-US" altLang="en-US" b="1" dirty="0">
                <a:latin typeface="Lucida Sans Typewriter" panose="020B0509030504030204" pitchFamily="49" charset="0"/>
                <a:sym typeface="Symbol" panose="05050102010706020507" pitchFamily="18" charset="2"/>
              </a:rPr>
              <a:t>pragma</a:t>
            </a:r>
            <a:r>
              <a:rPr lang="en-US" altLang="en-US" dirty="0">
                <a:latin typeface="Lucida Sans Typewriter" panose="020B0509030504030204" pitchFamily="49" charset="0"/>
                <a:sym typeface="Symbol" panose="05050102010706020507" pitchFamily="18" charset="2"/>
              </a:rPr>
              <a:t> Inline</a:t>
            </a:r>
            <a:r>
              <a:rPr lang="en-US" altLang="en-US" dirty="0">
                <a:sym typeface="Symbol" panose="05050102010706020507" pitchFamily="18" charset="2"/>
              </a:rPr>
              <a:t> for a subprogram in the visible part of the package spec</a:t>
            </a:r>
          </a:p>
          <a:p>
            <a:pPr lvl="2" eaLnBrk="1" hangingPunct="1"/>
            <a:r>
              <a:rPr lang="en-US" altLang="en-US" dirty="0">
                <a:sym typeface="Symbol" panose="05050102010706020507" pitchFamily="18" charset="2"/>
              </a:rPr>
              <a:t>In GNAT, </a:t>
            </a:r>
            <a:r>
              <a:rPr lang="en-US" altLang="en-US" dirty="0" err="1">
                <a:sym typeface="Symbol" panose="05050102010706020507" pitchFamily="18" charset="2"/>
              </a:rPr>
              <a:t>inlining</a:t>
            </a:r>
            <a:r>
              <a:rPr lang="en-US" altLang="en-US" dirty="0">
                <a:sym typeface="Symbol" panose="05050102010706020507" pitchFamily="18" charset="2"/>
              </a:rPr>
              <a:t> is enabled by </a:t>
            </a:r>
            <a:r>
              <a:rPr lang="en-US" altLang="en-US" dirty="0">
                <a:latin typeface="Lucida Sans" panose="020B0602030504020204" pitchFamily="34" charset="0"/>
                <a:sym typeface="Symbol" panose="05050102010706020507" pitchFamily="18" charset="2"/>
              </a:rPr>
              <a:t>-</a:t>
            </a:r>
            <a:r>
              <a:rPr lang="en-US" altLang="en-US" dirty="0" err="1">
                <a:latin typeface="Lucida Sans" panose="020B0602030504020204" pitchFamily="34" charset="0"/>
                <a:sym typeface="Symbol" panose="05050102010706020507" pitchFamily="18" charset="2"/>
              </a:rPr>
              <a:t>gnatn</a:t>
            </a:r>
            <a:r>
              <a:rPr lang="en-US" altLang="en-US" dirty="0">
                <a:sym typeface="Symbol" panose="05050102010706020507" pitchFamily="18" charset="2"/>
              </a:rPr>
              <a:t> switch (off by default)</a:t>
            </a:r>
          </a:p>
          <a:p>
            <a:pPr marL="0" indent="0" eaLnBrk="1" hangingPunct="1"/>
            <a:endParaRPr lang="en-US" altLang="en-US" sz="1100" dirty="0">
              <a:sym typeface="Symbol" panose="05050102010706020507" pitchFamily="18" charset="2"/>
            </a:endParaRPr>
          </a:p>
          <a:p>
            <a:pPr marL="0" indent="0" eaLnBrk="1" hangingPunct="1"/>
            <a:endParaRPr lang="en-US" altLang="en-US" sz="1400" dirty="0"/>
          </a:p>
          <a:p>
            <a:endParaRPr lang="en-US" dirty="0"/>
          </a:p>
        </p:txBody>
      </p:sp>
      <p:sp>
        <p:nvSpPr>
          <p:cNvPr id="4" name="Slide Number Placeholder 3">
            <a:extLst>
              <a:ext uri="{FF2B5EF4-FFF2-40B4-BE49-F238E27FC236}">
                <a16:creationId xmlns:a16="http://schemas.microsoft.com/office/drawing/2014/main" id="{5589C423-87C2-49D5-923F-AAC6F9BBDBFD}"/>
              </a:ext>
            </a:extLst>
          </p:cNvPr>
          <p:cNvSpPr>
            <a:spLocks noGrp="1"/>
          </p:cNvSpPr>
          <p:nvPr>
            <p:ph type="sldNum" sz="quarter" idx="12"/>
          </p:nvPr>
        </p:nvSpPr>
        <p:spPr/>
        <p:txBody>
          <a:bodyPr/>
          <a:lstStyle/>
          <a:p>
            <a:pPr>
              <a:defRPr/>
            </a:pPr>
            <a:fld id="{0E2ECCEA-E2CD-49A1-A9F1-1E7E4CC53232}" type="slidenum">
              <a:rPr lang="en-US" smtClean="0"/>
              <a:pPr>
                <a:defRPr/>
              </a:pPr>
              <a:t>67</a:t>
            </a:fld>
            <a:endParaRPr lang="en-US"/>
          </a:p>
        </p:txBody>
      </p:sp>
      <p:pic>
        <p:nvPicPr>
          <p:cNvPr id="5" name="Picture 6">
            <a:extLst>
              <a:ext uri="{FF2B5EF4-FFF2-40B4-BE49-F238E27FC236}">
                <a16:creationId xmlns:a16="http://schemas.microsoft.com/office/drawing/2014/main" id="{A9109D4F-E9EA-4BC4-979E-FCD0B0DD12C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114800"/>
            <a:ext cx="660400"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val="174065699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3F21B-432E-4834-AA5F-17F93D138586}"/>
              </a:ext>
            </a:extLst>
          </p:cNvPr>
          <p:cNvSpPr>
            <a:spLocks noGrp="1"/>
          </p:cNvSpPr>
          <p:nvPr>
            <p:ph type="title"/>
          </p:nvPr>
        </p:nvSpPr>
        <p:spPr/>
        <p:txBody>
          <a:bodyPr/>
          <a:lstStyle/>
          <a:p>
            <a:r>
              <a:rPr lang="en-US" dirty="0"/>
              <a:t>Techniques for Reducing Recompilations (1)</a:t>
            </a:r>
          </a:p>
        </p:txBody>
      </p:sp>
      <p:sp>
        <p:nvSpPr>
          <p:cNvPr id="3" name="Content Placeholder 2">
            <a:extLst>
              <a:ext uri="{FF2B5EF4-FFF2-40B4-BE49-F238E27FC236}">
                <a16:creationId xmlns:a16="http://schemas.microsoft.com/office/drawing/2014/main" id="{79E0E7D2-D46D-4D97-BB37-D660EBADAE15}"/>
              </a:ext>
            </a:extLst>
          </p:cNvPr>
          <p:cNvSpPr>
            <a:spLocks noGrp="1"/>
          </p:cNvSpPr>
          <p:nvPr>
            <p:ph idx="1"/>
          </p:nvPr>
        </p:nvSpPr>
        <p:spPr/>
        <p:txBody>
          <a:bodyPr/>
          <a:lstStyle/>
          <a:p>
            <a:pPr eaLnBrk="1" hangingPunct="1"/>
            <a:r>
              <a:rPr lang="en-US" altLang="en-US" dirty="0"/>
              <a:t>Put spec and body in different files</a:t>
            </a:r>
          </a:p>
          <a:p>
            <a:pPr lvl="1" eaLnBrk="1" hangingPunct="1"/>
            <a:r>
              <a:rPr lang="en-US" altLang="en-US" dirty="0"/>
              <a:t>Otherwise the system will think that a spec has changed even if only the body is being modified</a:t>
            </a:r>
          </a:p>
          <a:p>
            <a:pPr lvl="1" eaLnBrk="1" hangingPunct="1"/>
            <a:r>
              <a:rPr lang="en-US" altLang="en-US" dirty="0"/>
              <a:t>GNAT requires this convention</a:t>
            </a:r>
          </a:p>
          <a:p>
            <a:pPr eaLnBrk="1" hangingPunct="1"/>
            <a:r>
              <a:rPr lang="en-US" altLang="en-US" dirty="0"/>
              <a:t>Place “volatile” information (such as variable initializations) in bodies versus specifications</a:t>
            </a:r>
          </a:p>
          <a:p>
            <a:pPr lvl="1" eaLnBrk="1" hangingPunct="1"/>
            <a:r>
              <a:rPr lang="en-US" altLang="en-US" dirty="0"/>
              <a:t>If it needs to be changed, only the body is affected</a:t>
            </a:r>
          </a:p>
          <a:p>
            <a:pPr lvl="1" eaLnBrk="1" hangingPunct="1"/>
            <a:r>
              <a:rPr lang="en-US" altLang="en-US" dirty="0"/>
              <a:t>Dependent units do not need to be recompiled</a:t>
            </a:r>
          </a:p>
          <a:p>
            <a:pPr eaLnBrk="1" hangingPunct="1"/>
            <a:r>
              <a:rPr lang="en-US" altLang="en-US" dirty="0"/>
              <a:t>Don’t enable </a:t>
            </a:r>
            <a:r>
              <a:rPr lang="en-US" altLang="en-US" dirty="0">
                <a:latin typeface="Lucida Sans Typewriter" panose="020B0509030504030204" pitchFamily="49" charset="0"/>
              </a:rPr>
              <a:t>pragma</a:t>
            </a:r>
            <a:r>
              <a:rPr lang="en-US" altLang="en-US" dirty="0"/>
              <a:t> </a:t>
            </a:r>
            <a:r>
              <a:rPr lang="en-US" altLang="en-US" dirty="0">
                <a:latin typeface="Lucida Sans Typewriter" panose="020B0509030504030204" pitchFamily="49" charset="0"/>
              </a:rPr>
              <a:t>Inline</a:t>
            </a:r>
            <a:r>
              <a:rPr lang="en-US" altLang="en-US" dirty="0"/>
              <a:t> until you need to tune for performance</a:t>
            </a:r>
          </a:p>
          <a:p>
            <a:pPr lvl="1" eaLnBrk="1" hangingPunct="1"/>
            <a:r>
              <a:rPr lang="en-US" altLang="en-US" dirty="0"/>
              <a:t>The pragma creates a dependence on the package body that contains the subprogram body</a:t>
            </a:r>
          </a:p>
        </p:txBody>
      </p:sp>
      <p:sp>
        <p:nvSpPr>
          <p:cNvPr id="4" name="Slide Number Placeholder 3">
            <a:extLst>
              <a:ext uri="{FF2B5EF4-FFF2-40B4-BE49-F238E27FC236}">
                <a16:creationId xmlns:a16="http://schemas.microsoft.com/office/drawing/2014/main" id="{4FDF7FB0-8F15-402E-89D1-45ACFC1265DD}"/>
              </a:ext>
            </a:extLst>
          </p:cNvPr>
          <p:cNvSpPr>
            <a:spLocks noGrp="1"/>
          </p:cNvSpPr>
          <p:nvPr>
            <p:ph type="sldNum" sz="quarter" idx="12"/>
          </p:nvPr>
        </p:nvSpPr>
        <p:spPr/>
        <p:txBody>
          <a:bodyPr/>
          <a:lstStyle/>
          <a:p>
            <a:pPr>
              <a:defRPr/>
            </a:pPr>
            <a:fld id="{0E2ECCEA-E2CD-49A1-A9F1-1E7E4CC53232}" type="slidenum">
              <a:rPr lang="en-US" smtClean="0"/>
              <a:pPr>
                <a:defRPr/>
              </a:pPr>
              <a:t>68</a:t>
            </a:fld>
            <a:endParaRPr lang="en-US"/>
          </a:p>
        </p:txBody>
      </p:sp>
    </p:spTree>
    <p:extLst>
      <p:ext uri="{BB962C8B-B14F-4D97-AF65-F5344CB8AC3E}">
        <p14:creationId xmlns:p14="http://schemas.microsoft.com/office/powerpoint/2010/main" val="128998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63C6B-6257-4971-8A3A-F3BDFFAC1152}"/>
              </a:ext>
            </a:extLst>
          </p:cNvPr>
          <p:cNvSpPr>
            <a:spLocks noGrp="1"/>
          </p:cNvSpPr>
          <p:nvPr>
            <p:ph type="title"/>
          </p:nvPr>
        </p:nvSpPr>
        <p:spPr/>
        <p:txBody>
          <a:bodyPr/>
          <a:lstStyle/>
          <a:p>
            <a:r>
              <a:rPr lang="en-US" dirty="0"/>
              <a:t>Usage Styles for Packages (2)</a:t>
            </a:r>
          </a:p>
        </p:txBody>
      </p:sp>
      <p:sp>
        <p:nvSpPr>
          <p:cNvPr id="3" name="Content Placeholder 2">
            <a:extLst>
              <a:ext uri="{FF2B5EF4-FFF2-40B4-BE49-F238E27FC236}">
                <a16:creationId xmlns:a16="http://schemas.microsoft.com/office/drawing/2014/main" id="{654DC0C6-4A5A-4D65-A1FB-2C114939B114}"/>
              </a:ext>
            </a:extLst>
          </p:cNvPr>
          <p:cNvSpPr>
            <a:spLocks noGrp="1"/>
          </p:cNvSpPr>
          <p:nvPr>
            <p:ph idx="1"/>
          </p:nvPr>
        </p:nvSpPr>
        <p:spPr/>
        <p:txBody>
          <a:bodyPr/>
          <a:lstStyle/>
          <a:p>
            <a:pPr eaLnBrk="1" hangingPunct="1"/>
            <a:r>
              <a:rPr lang="en-US" altLang="en-US" dirty="0"/>
              <a:t>Module for a data type</a:t>
            </a:r>
          </a:p>
          <a:p>
            <a:pPr lvl="1" eaLnBrk="1" hangingPunct="1"/>
            <a:r>
              <a:rPr lang="en-US" altLang="en-US" dirty="0"/>
              <a:t>Package specification declares a type together with needed operations</a:t>
            </a:r>
          </a:p>
          <a:p>
            <a:pPr lvl="1" eaLnBrk="1" hangingPunct="1"/>
            <a:r>
              <a:rPr lang="en-US" altLang="en-US" dirty="0"/>
              <a:t>For an encapsulated data type, the type is declared as </a:t>
            </a:r>
            <a:r>
              <a:rPr lang="en-US" altLang="en-US" i="1" dirty="0"/>
              <a:t>private</a:t>
            </a:r>
            <a:r>
              <a:rPr lang="en-US" altLang="en-US" dirty="0"/>
              <a:t> or </a:t>
            </a:r>
            <a:r>
              <a:rPr lang="en-US" altLang="en-US" i="1" dirty="0"/>
              <a:t>limited private</a:t>
            </a:r>
            <a:r>
              <a:rPr lang="en-US" altLang="en-US" dirty="0"/>
              <a:t> and the representation is inaccessible to “</a:t>
            </a:r>
            <a:r>
              <a:rPr lang="en-US" altLang="en-US" dirty="0" err="1"/>
              <a:t>with”ing</a:t>
            </a:r>
            <a:r>
              <a:rPr lang="en-US" altLang="en-US" dirty="0"/>
              <a:t> units</a:t>
            </a:r>
          </a:p>
          <a:p>
            <a:pPr lvl="2" eaLnBrk="1" hangingPunct="1"/>
            <a:r>
              <a:rPr lang="en-US" altLang="en-US" dirty="0"/>
              <a:t>“Data Abstraction”</a:t>
            </a:r>
          </a:p>
          <a:p>
            <a:pPr lvl="1" eaLnBrk="1" hangingPunct="1"/>
            <a:r>
              <a:rPr lang="en-US" altLang="en-US" dirty="0"/>
              <a:t>Examples: stack, queue, “varying-length” string</a:t>
            </a:r>
          </a:p>
          <a:p>
            <a:pPr eaLnBrk="1" hangingPunct="1"/>
            <a:r>
              <a:rPr lang="en-US" altLang="en-US" dirty="0"/>
              <a:t>Class (Object-Oriented Programming) </a:t>
            </a:r>
          </a:p>
          <a:p>
            <a:pPr lvl="1" eaLnBrk="1" hangingPunct="1"/>
            <a:r>
              <a:rPr lang="en-US" altLang="en-US" dirty="0"/>
              <a:t>Module defining a “tagged type” as part of an inheritance hierarchy</a:t>
            </a:r>
          </a:p>
          <a:p>
            <a:endParaRPr lang="en-US" dirty="0"/>
          </a:p>
        </p:txBody>
      </p:sp>
      <p:sp>
        <p:nvSpPr>
          <p:cNvPr id="4" name="Slide Number Placeholder 3">
            <a:extLst>
              <a:ext uri="{FF2B5EF4-FFF2-40B4-BE49-F238E27FC236}">
                <a16:creationId xmlns:a16="http://schemas.microsoft.com/office/drawing/2014/main" id="{7133BB2B-3292-4E10-8480-7DBFA1F33484}"/>
              </a:ext>
            </a:extLst>
          </p:cNvPr>
          <p:cNvSpPr>
            <a:spLocks noGrp="1"/>
          </p:cNvSpPr>
          <p:nvPr>
            <p:ph type="sldNum" sz="quarter" idx="12"/>
          </p:nvPr>
        </p:nvSpPr>
        <p:spPr/>
        <p:txBody>
          <a:bodyPr/>
          <a:lstStyle/>
          <a:p>
            <a:pPr>
              <a:defRPr/>
            </a:pPr>
            <a:fld id="{0E2ECCEA-E2CD-49A1-A9F1-1E7E4CC53232}" type="slidenum">
              <a:rPr lang="en-US" smtClean="0"/>
              <a:pPr>
                <a:defRPr/>
              </a:pPr>
              <a:t>6</a:t>
            </a:fld>
            <a:endParaRPr lang="en-US"/>
          </a:p>
        </p:txBody>
      </p:sp>
      <p:pic>
        <p:nvPicPr>
          <p:cNvPr id="5" name="Picture 4">
            <a:extLst>
              <a:ext uri="{FF2B5EF4-FFF2-40B4-BE49-F238E27FC236}">
                <a16:creationId xmlns:a16="http://schemas.microsoft.com/office/drawing/2014/main" id="{7A36DA80-6184-469F-8443-F4B697A15A16}"/>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300291" y="76356"/>
            <a:ext cx="1691309" cy="1219043"/>
          </a:xfrm>
          <a:prstGeom prst="rect">
            <a:avLst/>
          </a:prstGeom>
          <a:solidFill>
            <a:schemeClr val="bg1"/>
          </a:solidFill>
        </p:spPr>
      </p:pic>
    </p:spTree>
    <p:extLst>
      <p:ext uri="{BB962C8B-B14F-4D97-AF65-F5344CB8AC3E}">
        <p14:creationId xmlns:p14="http://schemas.microsoft.com/office/powerpoint/2010/main" val="409875168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3F21B-432E-4834-AA5F-17F93D138586}"/>
              </a:ext>
            </a:extLst>
          </p:cNvPr>
          <p:cNvSpPr>
            <a:spLocks noGrp="1"/>
          </p:cNvSpPr>
          <p:nvPr>
            <p:ph type="title"/>
          </p:nvPr>
        </p:nvSpPr>
        <p:spPr/>
        <p:txBody>
          <a:bodyPr/>
          <a:lstStyle/>
          <a:p>
            <a:r>
              <a:rPr lang="en-US" dirty="0"/>
              <a:t>Techniques for Reducing Recompilations (2)</a:t>
            </a:r>
          </a:p>
        </p:txBody>
      </p:sp>
      <p:sp>
        <p:nvSpPr>
          <p:cNvPr id="3" name="Content Placeholder 2">
            <a:extLst>
              <a:ext uri="{FF2B5EF4-FFF2-40B4-BE49-F238E27FC236}">
                <a16:creationId xmlns:a16="http://schemas.microsoft.com/office/drawing/2014/main" id="{79E0E7D2-D46D-4D97-BB37-D660EBADAE15}"/>
              </a:ext>
            </a:extLst>
          </p:cNvPr>
          <p:cNvSpPr>
            <a:spLocks noGrp="1"/>
          </p:cNvSpPr>
          <p:nvPr>
            <p:ph idx="1"/>
          </p:nvPr>
        </p:nvSpPr>
        <p:spPr/>
        <p:txBody>
          <a:bodyPr/>
          <a:lstStyle/>
          <a:p>
            <a:pPr eaLnBrk="1" hangingPunct="1"/>
            <a:r>
              <a:rPr lang="en-US" altLang="en-US" dirty="0"/>
              <a:t>If a root level subprogram is going to be </a:t>
            </a:r>
            <a:r>
              <a:rPr lang="en-US" altLang="en-US" i="1" dirty="0"/>
              <a:t>with</a:t>
            </a:r>
            <a:r>
              <a:rPr lang="en-US" altLang="en-US" dirty="0"/>
              <a:t>ed, define a separate subprogram specification and place it in a different source file than the body</a:t>
            </a:r>
          </a:p>
          <a:p>
            <a:pPr lvl="1" eaLnBrk="1" hangingPunct="1"/>
            <a:r>
              <a:rPr lang="en-US" altLang="en-US" dirty="0"/>
              <a:t>Otherwise changing the body will require recompilation of </a:t>
            </a:r>
            <a:r>
              <a:rPr lang="en-US" altLang="en-US" i="1" dirty="0" err="1"/>
              <a:t>with</a:t>
            </a:r>
            <a:r>
              <a:rPr lang="en-US" altLang="en-US" dirty="0" err="1"/>
              <a:t>ing</a:t>
            </a:r>
            <a:r>
              <a:rPr lang="en-US" altLang="en-US" dirty="0"/>
              <a:t> units</a:t>
            </a:r>
          </a:p>
          <a:p>
            <a:pPr eaLnBrk="1" hangingPunct="1"/>
            <a:r>
              <a:rPr lang="en-US" altLang="en-US" dirty="0"/>
              <a:t>If a package needs an additional operation, provide it through a child unit versus changing the original package spec</a:t>
            </a:r>
          </a:p>
          <a:p>
            <a:pPr lvl="1" eaLnBrk="1" hangingPunct="1"/>
            <a:r>
              <a:rPr lang="en-US" altLang="en-US" dirty="0"/>
              <a:t>Clients of the original package are not affected by (i.e., do not become obsolescent through) the child</a:t>
            </a:r>
          </a:p>
          <a:p>
            <a:endParaRPr lang="en-US" dirty="0"/>
          </a:p>
        </p:txBody>
      </p:sp>
      <p:sp>
        <p:nvSpPr>
          <p:cNvPr id="4" name="Slide Number Placeholder 3">
            <a:extLst>
              <a:ext uri="{FF2B5EF4-FFF2-40B4-BE49-F238E27FC236}">
                <a16:creationId xmlns:a16="http://schemas.microsoft.com/office/drawing/2014/main" id="{4FDF7FB0-8F15-402E-89D1-45ACFC1265DD}"/>
              </a:ext>
            </a:extLst>
          </p:cNvPr>
          <p:cNvSpPr>
            <a:spLocks noGrp="1"/>
          </p:cNvSpPr>
          <p:nvPr>
            <p:ph type="sldNum" sz="quarter" idx="12"/>
          </p:nvPr>
        </p:nvSpPr>
        <p:spPr/>
        <p:txBody>
          <a:bodyPr/>
          <a:lstStyle/>
          <a:p>
            <a:pPr>
              <a:defRPr/>
            </a:pPr>
            <a:fld id="{0E2ECCEA-E2CD-49A1-A9F1-1E7E4CC53232}" type="slidenum">
              <a:rPr lang="en-US" smtClean="0"/>
              <a:pPr>
                <a:defRPr/>
              </a:pPr>
              <a:t>69</a:t>
            </a:fld>
            <a:endParaRPr lang="en-US"/>
          </a:p>
        </p:txBody>
      </p:sp>
    </p:spTree>
    <p:extLst>
      <p:ext uri="{BB962C8B-B14F-4D97-AF65-F5344CB8AC3E}">
        <p14:creationId xmlns:p14="http://schemas.microsoft.com/office/powerpoint/2010/main" val="414103419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31046-926C-40B4-AD98-535D41D88C8B}"/>
              </a:ext>
            </a:extLst>
          </p:cNvPr>
          <p:cNvSpPr>
            <a:spLocks noGrp="1"/>
          </p:cNvSpPr>
          <p:nvPr>
            <p:ph type="title"/>
          </p:nvPr>
        </p:nvSpPr>
        <p:spPr/>
        <p:txBody>
          <a:bodyPr/>
          <a:lstStyle/>
          <a:p>
            <a:r>
              <a:rPr lang="en-US" dirty="0"/>
              <a:t>Ada “with” versus C / C++ “#include”</a:t>
            </a:r>
          </a:p>
        </p:txBody>
      </p:sp>
      <p:sp>
        <p:nvSpPr>
          <p:cNvPr id="4" name="Slide Number Placeholder 3">
            <a:extLst>
              <a:ext uri="{FF2B5EF4-FFF2-40B4-BE49-F238E27FC236}">
                <a16:creationId xmlns:a16="http://schemas.microsoft.com/office/drawing/2014/main" id="{DE36D6C1-52D4-48F8-B894-735116B59346}"/>
              </a:ext>
            </a:extLst>
          </p:cNvPr>
          <p:cNvSpPr>
            <a:spLocks noGrp="1"/>
          </p:cNvSpPr>
          <p:nvPr>
            <p:ph type="sldNum" sz="quarter" idx="12"/>
          </p:nvPr>
        </p:nvSpPr>
        <p:spPr/>
        <p:txBody>
          <a:bodyPr/>
          <a:lstStyle/>
          <a:p>
            <a:pPr>
              <a:defRPr/>
            </a:pPr>
            <a:fld id="{0E2ECCEA-E2CD-49A1-A9F1-1E7E4CC53232}" type="slidenum">
              <a:rPr lang="en-US" smtClean="0"/>
              <a:pPr>
                <a:defRPr/>
              </a:pPr>
              <a:t>70</a:t>
            </a:fld>
            <a:endParaRPr lang="en-US"/>
          </a:p>
        </p:txBody>
      </p:sp>
      <p:graphicFrame>
        <p:nvGraphicFramePr>
          <p:cNvPr id="5" name="Group 43">
            <a:extLst>
              <a:ext uri="{FF2B5EF4-FFF2-40B4-BE49-F238E27FC236}">
                <a16:creationId xmlns:a16="http://schemas.microsoft.com/office/drawing/2014/main" id="{CA0350F4-0DB2-4DE0-84FD-B5C1FBAF5A4B}"/>
              </a:ext>
            </a:extLst>
          </p:cNvPr>
          <p:cNvGraphicFramePr>
            <a:graphicFrameLocks noGrp="1"/>
          </p:cNvGraphicFramePr>
          <p:nvPr>
            <p:extLst>
              <p:ext uri="{D42A27DB-BD31-4B8C-83A1-F6EECF244321}">
                <p14:modId xmlns:p14="http://schemas.microsoft.com/office/powerpoint/2010/main" val="782560366"/>
              </p:ext>
            </p:extLst>
          </p:nvPr>
        </p:nvGraphicFramePr>
        <p:xfrm>
          <a:off x="609600" y="1066800"/>
          <a:ext cx="8229600" cy="5738811"/>
        </p:xfrm>
        <a:graphic>
          <a:graphicData uri="http://schemas.openxmlformats.org/drawingml/2006/table">
            <a:tbl>
              <a:tblPr/>
              <a:tblGrid>
                <a:gridCol w="1701800">
                  <a:extLst>
                    <a:ext uri="{9D8B030D-6E8A-4147-A177-3AD203B41FA5}">
                      <a16:colId xmlns:a16="http://schemas.microsoft.com/office/drawing/2014/main" val="20000"/>
                    </a:ext>
                  </a:extLst>
                </a:gridCol>
                <a:gridCol w="2717800">
                  <a:extLst>
                    <a:ext uri="{9D8B030D-6E8A-4147-A177-3AD203B41FA5}">
                      <a16:colId xmlns:a16="http://schemas.microsoft.com/office/drawing/2014/main" val="20001"/>
                    </a:ext>
                  </a:extLst>
                </a:gridCol>
                <a:gridCol w="3810000">
                  <a:extLst>
                    <a:ext uri="{9D8B030D-6E8A-4147-A177-3AD203B41FA5}">
                      <a16:colId xmlns:a16="http://schemas.microsoft.com/office/drawing/2014/main" val="20002"/>
                    </a:ext>
                  </a:extLst>
                </a:gridCol>
              </a:tblGrid>
              <a:tr h="508039">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endParaRPr kumimoji="0" lang="en-US" sz="1600" b="1" i="0" u="none" strike="noStrike" cap="none" normalizeH="0" baseline="0">
                        <a:ln>
                          <a:noFill/>
                        </a:ln>
                        <a:solidFill>
                          <a:schemeClr val="tx1"/>
                        </a:solidFill>
                        <a:effectLst/>
                        <a:latin typeface="Verdana" pitchFamily="34" charset="0"/>
                      </a:endParaRPr>
                    </a:p>
                  </a:txBody>
                  <a:tcPr marL="92064" marR="92064" marT="46037" marB="4603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20000"/>
                        </a:spcBef>
                        <a:spcAft>
                          <a:spcPct val="0"/>
                        </a:spcAft>
                        <a:buClr>
                          <a:schemeClr val="tx1"/>
                        </a:buClr>
                        <a:buSzTx/>
                        <a:buFontTx/>
                        <a:buNone/>
                        <a:tabLst/>
                      </a:pPr>
                      <a:r>
                        <a:rPr kumimoji="0" lang="en-US" sz="1800" b="1" i="0" u="none" strike="noStrike" cap="none" normalizeH="0" baseline="0">
                          <a:ln>
                            <a:noFill/>
                          </a:ln>
                          <a:solidFill>
                            <a:srgbClr val="008000"/>
                          </a:solidFill>
                          <a:effectLst/>
                          <a:latin typeface="Lucida Sans" pitchFamily="34" charset="0"/>
                        </a:rPr>
                        <a:t>with </a:t>
                      </a:r>
                      <a:r>
                        <a:rPr kumimoji="0" lang="en-US" sz="1800" b="0" i="0" u="none" strike="noStrike" cap="none" normalizeH="0" baseline="0">
                          <a:ln>
                            <a:noFill/>
                          </a:ln>
                          <a:solidFill>
                            <a:srgbClr val="008000"/>
                          </a:solidFill>
                          <a:effectLst/>
                          <a:latin typeface="Lucida Sans" pitchFamily="34" charset="0"/>
                        </a:rPr>
                        <a:t>P;</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0000"/>
                        </a:lnSpc>
                        <a:spcBef>
                          <a:spcPct val="20000"/>
                        </a:spcBef>
                        <a:spcAft>
                          <a:spcPct val="0"/>
                        </a:spcAft>
                        <a:buClr>
                          <a:schemeClr val="tx1"/>
                        </a:buClr>
                        <a:buSzTx/>
                        <a:buFontTx/>
                        <a:buNone/>
                        <a:tabLst/>
                      </a:pPr>
                      <a:r>
                        <a:rPr kumimoji="0" lang="en-US" sz="1800" b="1" i="0" u="none" strike="noStrike" cap="none" normalizeH="0" baseline="0">
                          <a:ln>
                            <a:noFill/>
                          </a:ln>
                          <a:solidFill>
                            <a:srgbClr val="FF0000"/>
                          </a:solidFill>
                          <a:effectLst/>
                          <a:latin typeface="Lucida Sans" pitchFamily="34" charset="0"/>
                        </a:rPr>
                        <a:t>#include "foo.h"</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9339">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1" u="none" strike="noStrike" cap="none" normalizeH="0" baseline="0" dirty="0">
                          <a:ln>
                            <a:noFill/>
                          </a:ln>
                          <a:solidFill>
                            <a:srgbClr val="0066FF"/>
                          </a:solidFill>
                          <a:effectLst/>
                          <a:latin typeface="Verdana" pitchFamily="34" charset="0"/>
                        </a:rPr>
                        <a:t>Kind of entity</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0" u="none" strike="noStrike" cap="none" normalizeH="0" baseline="0">
                          <a:ln>
                            <a:noFill/>
                          </a:ln>
                          <a:solidFill>
                            <a:srgbClr val="008000"/>
                          </a:solidFill>
                          <a:effectLst/>
                          <a:latin typeface="Lucida Sans" pitchFamily="34" charset="0"/>
                        </a:rPr>
                        <a:t>P</a:t>
                      </a:r>
                      <a:r>
                        <a:rPr kumimoji="0" lang="en-US" sz="1600" b="0" i="0" u="none" strike="noStrike" cap="none" normalizeH="0" baseline="0">
                          <a:ln>
                            <a:noFill/>
                          </a:ln>
                          <a:solidFill>
                            <a:srgbClr val="008000"/>
                          </a:solidFill>
                          <a:effectLst/>
                          <a:latin typeface="Verdana" pitchFamily="34" charset="0"/>
                        </a:rPr>
                        <a:t> is a syntactically / semantically checked unit</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0" u="none" strike="noStrike" cap="none" normalizeH="0" baseline="0">
                          <a:ln>
                            <a:noFill/>
                          </a:ln>
                          <a:solidFill>
                            <a:srgbClr val="FF0000"/>
                          </a:solidFill>
                          <a:effectLst/>
                          <a:latin typeface="Lucida Sans" pitchFamily="34" charset="0"/>
                        </a:rPr>
                        <a:t>foo.h</a:t>
                      </a:r>
                      <a:r>
                        <a:rPr kumimoji="0" lang="en-US" sz="1600" b="0" i="0" u="none" strike="noStrike" cap="none" normalizeH="0" baseline="0">
                          <a:ln>
                            <a:noFill/>
                          </a:ln>
                          <a:solidFill>
                            <a:srgbClr val="FF0000"/>
                          </a:solidFill>
                          <a:effectLst/>
                          <a:latin typeface="Verdana" pitchFamily="34" charset="0"/>
                        </a:rPr>
                        <a:t> is a source file</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69339">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1" u="none" strike="noStrike" cap="none" normalizeH="0" baseline="0" dirty="0">
                          <a:ln>
                            <a:noFill/>
                          </a:ln>
                          <a:solidFill>
                            <a:srgbClr val="0066FF"/>
                          </a:solidFill>
                          <a:effectLst/>
                          <a:latin typeface="Verdana" pitchFamily="34" charset="0"/>
                        </a:rPr>
                        <a:t>Namespace pollution? </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0" u="none" strike="noStrike" cap="none" normalizeH="0" baseline="0">
                          <a:ln>
                            <a:noFill/>
                          </a:ln>
                          <a:solidFill>
                            <a:srgbClr val="008000"/>
                          </a:solidFill>
                          <a:effectLst/>
                          <a:latin typeface="Verdana" pitchFamily="34" charset="0"/>
                        </a:rPr>
                        <a:t>No; only have direct visibility of name </a:t>
                      </a:r>
                      <a:r>
                        <a:rPr kumimoji="0" lang="en-US" sz="1600" b="0" i="0" u="none" strike="noStrike" cap="none" normalizeH="0" baseline="0">
                          <a:ln>
                            <a:noFill/>
                          </a:ln>
                          <a:solidFill>
                            <a:srgbClr val="008000"/>
                          </a:solidFill>
                          <a:effectLst/>
                          <a:latin typeface="Lucida Sans" pitchFamily="34" charset="0"/>
                        </a:rPr>
                        <a:t>P</a:t>
                      </a:r>
                      <a:r>
                        <a:rPr kumimoji="0" lang="en-US" sz="1600" b="0" i="0" u="none" strike="noStrike" cap="none" normalizeH="0" baseline="0">
                          <a:ln>
                            <a:noFill/>
                          </a:ln>
                          <a:solidFill>
                            <a:srgbClr val="008000"/>
                          </a:solidFill>
                          <a:effectLst/>
                          <a:latin typeface="Verdana" pitchFamily="34" charset="0"/>
                        </a:rPr>
                        <a:t>, unless have “</a:t>
                      </a:r>
                      <a:r>
                        <a:rPr kumimoji="0" lang="en-US" sz="1600" b="1" i="0" u="none" strike="noStrike" cap="none" normalizeH="0" baseline="0">
                          <a:ln>
                            <a:noFill/>
                          </a:ln>
                          <a:solidFill>
                            <a:srgbClr val="008000"/>
                          </a:solidFill>
                          <a:effectLst/>
                          <a:latin typeface="Lucida Sans" pitchFamily="34" charset="0"/>
                        </a:rPr>
                        <a:t>use</a:t>
                      </a:r>
                      <a:r>
                        <a:rPr kumimoji="0" lang="en-US" sz="1600" b="0" i="0" u="none" strike="noStrike" cap="none" normalizeH="0" baseline="0">
                          <a:ln>
                            <a:noFill/>
                          </a:ln>
                          <a:solidFill>
                            <a:srgbClr val="008000"/>
                          </a:solidFill>
                          <a:effectLst/>
                          <a:latin typeface="Lucida Sans" pitchFamily="34" charset="0"/>
                        </a:rPr>
                        <a:t> P</a:t>
                      </a:r>
                      <a:r>
                        <a:rPr kumimoji="0" lang="en-US" sz="1600" b="0" i="0" u="none" strike="noStrike" cap="none" normalizeH="0" baseline="0">
                          <a:ln>
                            <a:noFill/>
                          </a:ln>
                          <a:solidFill>
                            <a:srgbClr val="008000"/>
                          </a:solidFill>
                          <a:effectLst/>
                          <a:latin typeface="Verdana" pitchFamily="34" charset="0"/>
                        </a:rPr>
                        <a:t>”</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0" u="none" strike="noStrike" cap="none" normalizeH="0" baseline="0">
                          <a:ln>
                            <a:noFill/>
                          </a:ln>
                          <a:solidFill>
                            <a:srgbClr val="FF0000"/>
                          </a:solidFill>
                          <a:effectLst/>
                          <a:latin typeface="Verdana" pitchFamily="34" charset="0"/>
                        </a:rPr>
                        <a:t>Yes; direct visibility of all names in </a:t>
                      </a:r>
                      <a:r>
                        <a:rPr kumimoji="0" lang="en-US" sz="1600" b="0" i="0" u="none" strike="noStrike" cap="none" normalizeH="0" baseline="0">
                          <a:ln>
                            <a:noFill/>
                          </a:ln>
                          <a:solidFill>
                            <a:srgbClr val="FF0000"/>
                          </a:solidFill>
                          <a:effectLst/>
                          <a:latin typeface="Lucida Sans" pitchFamily="34" charset="0"/>
                        </a:rPr>
                        <a:t>foo.h</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6708">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1" u="none" strike="noStrike" cap="none" normalizeH="0" baseline="0" dirty="0">
                          <a:ln>
                            <a:noFill/>
                          </a:ln>
                          <a:solidFill>
                            <a:srgbClr val="0066FF"/>
                          </a:solidFill>
                          <a:effectLst/>
                          <a:latin typeface="Verdana" pitchFamily="34" charset="0"/>
                        </a:rPr>
                        <a:t>Copies of contents</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0" u="none" strike="noStrike" cap="none" normalizeH="0" baseline="0">
                          <a:ln>
                            <a:noFill/>
                          </a:ln>
                          <a:solidFill>
                            <a:srgbClr val="008000"/>
                          </a:solidFill>
                          <a:effectLst/>
                          <a:latin typeface="Verdana" pitchFamily="34" charset="0"/>
                        </a:rPr>
                        <a:t>Only one, regardless of how many units “with” </a:t>
                      </a:r>
                      <a:r>
                        <a:rPr kumimoji="0" lang="en-US" sz="1600" b="0" i="0" u="none" strike="noStrike" cap="none" normalizeH="0" baseline="0">
                          <a:ln>
                            <a:noFill/>
                          </a:ln>
                          <a:solidFill>
                            <a:srgbClr val="008000"/>
                          </a:solidFill>
                          <a:effectLst/>
                          <a:latin typeface="Lucida Sans" pitchFamily="34" charset="0"/>
                        </a:rPr>
                        <a:t>P</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0" u="none" strike="noStrike" cap="none" normalizeH="0" baseline="0">
                          <a:ln>
                            <a:noFill/>
                          </a:ln>
                          <a:solidFill>
                            <a:srgbClr val="FF0000"/>
                          </a:solidFill>
                          <a:effectLst/>
                          <a:latin typeface="Verdana" pitchFamily="34" charset="0"/>
                        </a:rPr>
                        <a:t>Same as number of </a:t>
                      </a:r>
                      <a:r>
                        <a:rPr kumimoji="0" lang="en-US" sz="1600" b="0" i="0" u="none" strike="noStrike" cap="none" normalizeH="0" baseline="0">
                          <a:ln>
                            <a:noFill/>
                          </a:ln>
                          <a:solidFill>
                            <a:srgbClr val="FF0000"/>
                          </a:solidFill>
                          <a:effectLst/>
                          <a:latin typeface="Lucida Sans" pitchFamily="34" charset="0"/>
                        </a:rPr>
                        <a:t>#include</a:t>
                      </a:r>
                      <a:r>
                        <a:rPr kumimoji="0" lang="en-US" sz="1600" b="0" i="0" u="none" strike="noStrike" cap="none" normalizeH="0" baseline="0">
                          <a:ln>
                            <a:noFill/>
                          </a:ln>
                          <a:solidFill>
                            <a:srgbClr val="FF0000"/>
                          </a:solidFill>
                          <a:effectLst/>
                          <a:latin typeface="Verdana" pitchFamily="34" charset="0"/>
                        </a:rPr>
                        <a:t>’s, unless prevent via </a:t>
                      </a:r>
                      <a:r>
                        <a:rPr kumimoji="0" lang="en-US" sz="1600" b="0" i="0" u="none" strike="noStrike" cap="none" normalizeH="0" baseline="0">
                          <a:ln>
                            <a:noFill/>
                          </a:ln>
                          <a:solidFill>
                            <a:srgbClr val="FF0000"/>
                          </a:solidFill>
                          <a:effectLst/>
                          <a:latin typeface="Lucida Sans" pitchFamily="34" charset="0"/>
                        </a:rPr>
                        <a:t>#ifdef</a:t>
                      </a:r>
                      <a:r>
                        <a:rPr kumimoji="0" lang="en-US" sz="1600" b="0" i="0" u="none" strike="noStrike" cap="none" normalizeH="0" baseline="0">
                          <a:ln>
                            <a:noFill/>
                          </a:ln>
                          <a:solidFill>
                            <a:srgbClr val="FF0000"/>
                          </a:solidFill>
                          <a:effectLst/>
                          <a:latin typeface="Verdana" pitchFamily="34" charset="0"/>
                        </a:rPr>
                        <a:t> / </a:t>
                      </a:r>
                      <a:r>
                        <a:rPr kumimoji="0" lang="en-US" sz="1600" b="0" i="0" u="none" strike="noStrike" cap="none" normalizeH="0" baseline="0">
                          <a:ln>
                            <a:noFill/>
                          </a:ln>
                          <a:solidFill>
                            <a:srgbClr val="FF0000"/>
                          </a:solidFill>
                          <a:effectLst/>
                          <a:latin typeface="Lucida Sans" pitchFamily="34" charset="0"/>
                        </a:rPr>
                        <a:t>#ifndef</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61970">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1" u="none" strike="noStrike" cap="none" normalizeH="0" baseline="0" dirty="0">
                          <a:ln>
                            <a:noFill/>
                          </a:ln>
                          <a:solidFill>
                            <a:srgbClr val="0066FF"/>
                          </a:solidFill>
                          <a:effectLst/>
                          <a:latin typeface="Verdana" pitchFamily="34" charset="0"/>
                        </a:rPr>
                        <a:t>Contents</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0" u="none" strike="noStrike" cap="none" normalizeH="0" baseline="0">
                          <a:ln>
                            <a:noFill/>
                          </a:ln>
                          <a:solidFill>
                            <a:srgbClr val="008000"/>
                          </a:solidFill>
                          <a:effectLst/>
                          <a:latin typeface="Verdana" pitchFamily="34" charset="0"/>
                        </a:rPr>
                        <a:t>Only “basic declarative items” if </a:t>
                      </a:r>
                      <a:r>
                        <a:rPr kumimoji="0" lang="en-US" sz="1600" b="0" i="0" u="none" strike="noStrike" cap="none" normalizeH="0" baseline="0">
                          <a:ln>
                            <a:noFill/>
                          </a:ln>
                          <a:solidFill>
                            <a:srgbClr val="008000"/>
                          </a:solidFill>
                          <a:effectLst/>
                          <a:latin typeface="Lucida Sans" pitchFamily="34" charset="0"/>
                        </a:rPr>
                        <a:t>P</a:t>
                      </a:r>
                      <a:r>
                        <a:rPr kumimoji="0" lang="en-US" sz="1600" b="0" i="0" u="none" strike="noStrike" cap="none" normalizeH="0" baseline="0">
                          <a:ln>
                            <a:noFill/>
                          </a:ln>
                          <a:solidFill>
                            <a:srgbClr val="008000"/>
                          </a:solidFill>
                          <a:effectLst/>
                          <a:latin typeface="Verdana" pitchFamily="34" charset="0"/>
                        </a:rPr>
                        <a:t> is a package spec (no bodies, statements, etc.)</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0" u="none" strike="noStrike" cap="none" normalizeH="0" baseline="0">
                          <a:ln>
                            <a:noFill/>
                          </a:ln>
                          <a:solidFill>
                            <a:srgbClr val="FF0000"/>
                          </a:solidFill>
                          <a:effectLst/>
                          <a:latin typeface="Verdana" pitchFamily="34" charset="0"/>
                        </a:rPr>
                        <a:t>Anything</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76708">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1" u="none" strike="noStrike" cap="none" normalizeH="0" baseline="0" dirty="0">
                          <a:ln>
                            <a:noFill/>
                          </a:ln>
                          <a:solidFill>
                            <a:srgbClr val="0066FF"/>
                          </a:solidFill>
                          <a:effectLst/>
                          <a:latin typeface="Verdana" pitchFamily="34" charset="0"/>
                        </a:rPr>
                        <a:t>Implicitly transitive?</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0" u="none" strike="noStrike" cap="none" normalizeH="0" baseline="0">
                          <a:ln>
                            <a:noFill/>
                          </a:ln>
                          <a:solidFill>
                            <a:srgbClr val="008000"/>
                          </a:solidFill>
                          <a:effectLst/>
                          <a:latin typeface="Verdana" pitchFamily="34" charset="0"/>
                        </a:rPr>
                        <a:t>No</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0" u="none" strike="noStrike" cap="none" normalizeH="0" baseline="0">
                          <a:ln>
                            <a:noFill/>
                          </a:ln>
                          <a:solidFill>
                            <a:srgbClr val="FF0000"/>
                          </a:solidFill>
                          <a:effectLst/>
                          <a:latin typeface="Verdana" pitchFamily="34" charset="0"/>
                        </a:rPr>
                        <a:t>Yes</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76708">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1" u="none" strike="noStrike" cap="none" normalizeH="0" baseline="0" dirty="0">
                          <a:ln>
                            <a:noFill/>
                          </a:ln>
                          <a:solidFill>
                            <a:srgbClr val="0066FF"/>
                          </a:solidFill>
                          <a:effectLst/>
                          <a:latin typeface="Verdana" pitchFamily="34" charset="0"/>
                        </a:rPr>
                        <a:t>Effect of circularity</a:t>
                      </a:r>
                    </a:p>
                  </a:txBody>
                  <a:tcPr marT="45724" marB="4572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0" u="none" strike="noStrike" cap="none" normalizeH="0" baseline="0">
                          <a:ln>
                            <a:noFill/>
                          </a:ln>
                          <a:solidFill>
                            <a:srgbClr val="008000"/>
                          </a:solidFill>
                          <a:effectLst/>
                          <a:latin typeface="Verdana" pitchFamily="34" charset="0"/>
                        </a:rPr>
                        <a:t>Illegal (detected at compile time)</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
                          <a:schemeClr val="tx1"/>
                        </a:buClr>
                        <a:buSzTx/>
                        <a:buFontTx/>
                        <a:buNone/>
                        <a:tabLst/>
                      </a:pPr>
                      <a:r>
                        <a:rPr kumimoji="0" lang="en-US" sz="1600" b="0" i="0" u="none" strike="noStrike" cap="none" normalizeH="0" baseline="0" dirty="0">
                          <a:ln>
                            <a:noFill/>
                          </a:ln>
                          <a:solidFill>
                            <a:srgbClr val="FF0000"/>
                          </a:solidFill>
                          <a:effectLst/>
                          <a:latin typeface="Verdana" pitchFamily="34" charset="0"/>
                        </a:rPr>
                        <a:t>Implementation-defined</a:t>
                      </a:r>
                    </a:p>
                  </a:txBody>
                  <a:tcPr marT="45724" marB="4572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pic>
        <p:nvPicPr>
          <p:cNvPr id="6" name="Picture 5">
            <a:extLst>
              <a:ext uri="{FF2B5EF4-FFF2-40B4-BE49-F238E27FC236}">
                <a16:creationId xmlns:a16="http://schemas.microsoft.com/office/drawing/2014/main" id="{2934A9C7-E01F-42DD-A3C2-F1DA3C082B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292202"/>
            <a:ext cx="1200346" cy="774598"/>
          </a:xfrm>
          <a:prstGeom prst="rect">
            <a:avLst/>
          </a:prstGeom>
          <a:solidFill>
            <a:schemeClr val="bg1"/>
          </a:solidFill>
        </p:spPr>
      </p:pic>
    </p:spTree>
    <p:extLst>
      <p:ext uri="{BB962C8B-B14F-4D97-AF65-F5344CB8AC3E}">
        <p14:creationId xmlns:p14="http://schemas.microsoft.com/office/powerpoint/2010/main" val="199993312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76FD1-D548-4F25-A17B-5CA83D997EFB}"/>
              </a:ext>
            </a:extLst>
          </p:cNvPr>
          <p:cNvSpPr>
            <a:spLocks noGrp="1"/>
          </p:cNvSpPr>
          <p:nvPr>
            <p:ph type="title"/>
          </p:nvPr>
        </p:nvSpPr>
        <p:spPr/>
        <p:txBody>
          <a:bodyPr/>
          <a:lstStyle/>
          <a:p>
            <a:r>
              <a:rPr lang="en-US" dirty="0"/>
              <a:t>Elaboration Issues: Introduction</a:t>
            </a:r>
          </a:p>
        </p:txBody>
      </p:sp>
      <p:sp>
        <p:nvSpPr>
          <p:cNvPr id="3" name="Content Placeholder 2">
            <a:extLst>
              <a:ext uri="{FF2B5EF4-FFF2-40B4-BE49-F238E27FC236}">
                <a16:creationId xmlns:a16="http://schemas.microsoft.com/office/drawing/2014/main" id="{C3569A51-C6E4-4BAB-88A8-3E99327E5277}"/>
              </a:ext>
            </a:extLst>
          </p:cNvPr>
          <p:cNvSpPr>
            <a:spLocks noGrp="1"/>
          </p:cNvSpPr>
          <p:nvPr>
            <p:ph idx="1"/>
          </p:nvPr>
        </p:nvSpPr>
        <p:spPr/>
        <p:txBody>
          <a:bodyPr/>
          <a:lstStyle/>
          <a:p>
            <a:r>
              <a:rPr lang="en-US" altLang="en-US" dirty="0"/>
              <a:t>A declaration may have run-time effects</a:t>
            </a:r>
          </a:p>
          <a:p>
            <a:pPr lvl="1"/>
            <a:r>
              <a:rPr lang="en-US" altLang="en-US" dirty="0"/>
              <a:t>The process of carrying out the run-time actions associated with a declaration is known as </a:t>
            </a:r>
            <a:r>
              <a:rPr lang="en-US" altLang="en-US" i="1" dirty="0"/>
              <a:t>elaboration</a:t>
            </a:r>
          </a:p>
          <a:p>
            <a:r>
              <a:rPr lang="en-US" altLang="en-US" dirty="0"/>
              <a:t>Elaboration semantics depends on the entity declared</a:t>
            </a:r>
          </a:p>
          <a:p>
            <a:pPr lvl="1"/>
            <a:r>
              <a:rPr lang="en-US" altLang="en-US" dirty="0"/>
              <a:t>Variable or constant declaration</a:t>
            </a:r>
          </a:p>
          <a:p>
            <a:pPr lvl="2"/>
            <a:r>
              <a:rPr lang="en-US" altLang="en-US" dirty="0"/>
              <a:t>Create the object and perform any required initialization</a:t>
            </a:r>
          </a:p>
          <a:p>
            <a:pPr lvl="1"/>
            <a:r>
              <a:rPr lang="en-US" altLang="en-US" dirty="0"/>
              <a:t>Subprogram specification*</a:t>
            </a:r>
          </a:p>
          <a:p>
            <a:pPr lvl="2"/>
            <a:r>
              <a:rPr lang="en-US" altLang="en-US" dirty="0"/>
              <a:t>Create a “body elaboration flag” (Boolean variable) for the subprogram and set it False</a:t>
            </a:r>
          </a:p>
          <a:p>
            <a:pPr lvl="1"/>
            <a:r>
              <a:rPr lang="en-US" altLang="en-US" dirty="0"/>
              <a:t>Subprogram body*</a:t>
            </a:r>
          </a:p>
          <a:p>
            <a:pPr lvl="2"/>
            <a:r>
              <a:rPr lang="en-US" altLang="en-US" dirty="0"/>
              <a:t>Set the body elaboration flag to True</a:t>
            </a:r>
          </a:p>
          <a:p>
            <a:pPr lvl="2"/>
            <a:r>
              <a:rPr lang="en-US" altLang="en-US" i="1" dirty="0"/>
              <a:t>If a subprogram is invoked before its body has been elaborated, </a:t>
            </a:r>
            <a:r>
              <a:rPr lang="en-US" altLang="en-US" i="1" dirty="0" err="1"/>
              <a:t>Program_Error</a:t>
            </a:r>
            <a:r>
              <a:rPr lang="en-US" altLang="en-US" i="1" dirty="0"/>
              <a:t> is raised </a:t>
            </a:r>
          </a:p>
          <a:p>
            <a:pPr lvl="3"/>
            <a:r>
              <a:rPr lang="en-US" altLang="en-US" dirty="0"/>
              <a:t>This error is known as “Access Before Elaboration”; its detection helps prevent references to uninitialized variables</a:t>
            </a:r>
          </a:p>
          <a:p>
            <a:pPr lvl="2"/>
            <a:r>
              <a:rPr lang="en-US" altLang="en-US" dirty="0"/>
              <a:t>Elaborating a subprogram body </a:t>
            </a:r>
            <a:r>
              <a:rPr lang="en-US" altLang="en-US" dirty="0">
                <a:sym typeface="Symbol" panose="05050102010706020507" pitchFamily="18" charset="2"/>
              </a:rPr>
              <a:t> invoking the subprogram</a:t>
            </a:r>
            <a:endParaRPr lang="en-US" altLang="en-US" dirty="0"/>
          </a:p>
          <a:p>
            <a:endParaRPr lang="en-US" dirty="0"/>
          </a:p>
        </p:txBody>
      </p:sp>
      <p:sp>
        <p:nvSpPr>
          <p:cNvPr id="4" name="Slide Number Placeholder 3">
            <a:extLst>
              <a:ext uri="{FF2B5EF4-FFF2-40B4-BE49-F238E27FC236}">
                <a16:creationId xmlns:a16="http://schemas.microsoft.com/office/drawing/2014/main" id="{87B7FE5A-DE66-4FD8-A8E6-313403F45E1C}"/>
              </a:ext>
            </a:extLst>
          </p:cNvPr>
          <p:cNvSpPr>
            <a:spLocks noGrp="1"/>
          </p:cNvSpPr>
          <p:nvPr>
            <p:ph type="sldNum" sz="quarter" idx="12"/>
          </p:nvPr>
        </p:nvSpPr>
        <p:spPr/>
        <p:txBody>
          <a:bodyPr/>
          <a:lstStyle/>
          <a:p>
            <a:pPr>
              <a:defRPr/>
            </a:pPr>
            <a:fld id="{0E2ECCEA-E2CD-49A1-A9F1-1E7E4CC53232}" type="slidenum">
              <a:rPr lang="en-US" smtClean="0"/>
              <a:pPr>
                <a:defRPr/>
              </a:pPr>
              <a:t>71</a:t>
            </a:fld>
            <a:endParaRPr lang="en-US"/>
          </a:p>
        </p:txBody>
      </p:sp>
      <p:sp>
        <p:nvSpPr>
          <p:cNvPr id="5" name="TextBox 4">
            <a:extLst>
              <a:ext uri="{FF2B5EF4-FFF2-40B4-BE49-F238E27FC236}">
                <a16:creationId xmlns:a16="http://schemas.microsoft.com/office/drawing/2014/main" id="{30CCD4BB-1A3B-4DE6-A3F0-DE6497B326D0}"/>
              </a:ext>
            </a:extLst>
          </p:cNvPr>
          <p:cNvSpPr txBox="1"/>
          <p:nvPr/>
        </p:nvSpPr>
        <p:spPr>
          <a:xfrm>
            <a:off x="457200" y="6443246"/>
            <a:ext cx="6513386" cy="338554"/>
          </a:xfrm>
          <a:prstGeom prst="rect">
            <a:avLst/>
          </a:prstGeom>
          <a:noFill/>
        </p:spPr>
        <p:txBody>
          <a:bodyPr wrap="none" rtlCol="0">
            <a:spAutoFit/>
          </a:bodyPr>
          <a:lstStyle/>
          <a:p>
            <a:r>
              <a:rPr lang="en-US" sz="1600" dirty="0"/>
              <a:t>* The body elaboration flag is conceptual; it can generally be optimized away</a:t>
            </a:r>
          </a:p>
        </p:txBody>
      </p:sp>
      <p:pic>
        <p:nvPicPr>
          <p:cNvPr id="9" name="Picture 8">
            <a:extLst>
              <a:ext uri="{FF2B5EF4-FFF2-40B4-BE49-F238E27FC236}">
                <a16:creationId xmlns:a16="http://schemas.microsoft.com/office/drawing/2014/main" id="{022B8763-AFC3-4BC2-B048-402931D70BC8}"/>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715250" y="266700"/>
            <a:ext cx="1047750" cy="1104900"/>
          </a:xfrm>
          <a:prstGeom prst="rect">
            <a:avLst/>
          </a:prstGeom>
          <a:solidFill>
            <a:schemeClr val="bg1"/>
          </a:solidFill>
        </p:spPr>
      </p:pic>
    </p:spTree>
    <p:extLst>
      <p:ext uri="{BB962C8B-B14F-4D97-AF65-F5344CB8AC3E}">
        <p14:creationId xmlns:p14="http://schemas.microsoft.com/office/powerpoint/2010/main" val="49492543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D586-C9CB-4A1D-A7D8-D77A59DC42A3}"/>
              </a:ext>
            </a:extLst>
          </p:cNvPr>
          <p:cNvSpPr>
            <a:spLocks noGrp="1"/>
          </p:cNvSpPr>
          <p:nvPr>
            <p:ph type="title"/>
          </p:nvPr>
        </p:nvSpPr>
        <p:spPr/>
        <p:txBody>
          <a:bodyPr/>
          <a:lstStyle/>
          <a:p>
            <a:r>
              <a:rPr lang="en-US" dirty="0"/>
              <a:t>Access before Elaboration (1)</a:t>
            </a:r>
          </a:p>
        </p:txBody>
      </p:sp>
      <p:sp>
        <p:nvSpPr>
          <p:cNvPr id="4" name="Slide Number Placeholder 3">
            <a:extLst>
              <a:ext uri="{FF2B5EF4-FFF2-40B4-BE49-F238E27FC236}">
                <a16:creationId xmlns:a16="http://schemas.microsoft.com/office/drawing/2014/main" id="{4A48E467-3131-43D5-A731-0CF41D52A8B9}"/>
              </a:ext>
            </a:extLst>
          </p:cNvPr>
          <p:cNvSpPr>
            <a:spLocks noGrp="1"/>
          </p:cNvSpPr>
          <p:nvPr>
            <p:ph type="sldNum" sz="quarter" idx="12"/>
          </p:nvPr>
        </p:nvSpPr>
        <p:spPr/>
        <p:txBody>
          <a:bodyPr/>
          <a:lstStyle/>
          <a:p>
            <a:pPr>
              <a:defRPr/>
            </a:pPr>
            <a:fld id="{0E2ECCEA-E2CD-49A1-A9F1-1E7E4CC53232}" type="slidenum">
              <a:rPr lang="en-US" smtClean="0"/>
              <a:pPr>
                <a:defRPr/>
              </a:pPr>
              <a:t>72</a:t>
            </a:fld>
            <a:endParaRPr lang="en-US"/>
          </a:p>
        </p:txBody>
      </p:sp>
      <p:sp>
        <p:nvSpPr>
          <p:cNvPr id="5" name="TextBox 4">
            <a:extLst>
              <a:ext uri="{FF2B5EF4-FFF2-40B4-BE49-F238E27FC236}">
                <a16:creationId xmlns:a16="http://schemas.microsoft.com/office/drawing/2014/main" id="{20ED9816-F1E2-43A5-A799-3C40B15CA33E}"/>
              </a:ext>
            </a:extLst>
          </p:cNvPr>
          <p:cNvSpPr txBox="1"/>
          <p:nvPr/>
        </p:nvSpPr>
        <p:spPr>
          <a:xfrm>
            <a:off x="304800" y="1600200"/>
            <a:ext cx="4336444" cy="3785652"/>
          </a:xfrm>
          <a:prstGeom prst="rect">
            <a:avLst/>
          </a:prstGeom>
          <a:noFill/>
          <a:ln>
            <a:solidFill>
              <a:schemeClr val="tx2">
                <a:lumMod val="20000"/>
                <a:lumOff val="80000"/>
              </a:schemeClr>
            </a:solidFill>
          </a:ln>
        </p:spPr>
        <p:txBody>
          <a:bodyPr wrap="none">
            <a:spAutoFit/>
          </a:bodyPr>
          <a:lstStyle/>
          <a:p>
            <a:pPr>
              <a:defRPr/>
            </a:pPr>
            <a:r>
              <a:rPr lang="en-US" sz="1600" b="1" dirty="0">
                <a:solidFill>
                  <a:srgbClr val="0066FF"/>
                </a:solidFill>
                <a:latin typeface="Consolas" panose="020B0609020204030204" pitchFamily="49" charset="0"/>
              </a:rPr>
              <a:t>procedure</a:t>
            </a:r>
            <a:r>
              <a:rPr lang="en-US" sz="1600" b="0" dirty="0">
                <a:solidFill>
                  <a:srgbClr val="0066FF"/>
                </a:solidFill>
                <a:latin typeface="Consolas" panose="020B0609020204030204" pitchFamily="49" charset="0"/>
              </a:rPr>
              <a:t> ABE </a:t>
            </a:r>
            <a:r>
              <a:rPr lang="en-US" sz="1600" b="1" dirty="0">
                <a:solidFill>
                  <a:srgbClr val="0066FF"/>
                </a:solidFill>
                <a:latin typeface="Consolas" panose="020B0609020204030204" pitchFamily="49" charset="0"/>
              </a:rPr>
              <a:t>is</a:t>
            </a:r>
          </a:p>
          <a:p>
            <a:pPr>
              <a:defRPr/>
            </a:pPr>
            <a:r>
              <a:rPr lang="en-US" sz="1600" b="1" dirty="0">
                <a:solidFill>
                  <a:srgbClr val="0066FF"/>
                </a:solidFill>
                <a:latin typeface="Consolas" panose="020B0609020204030204" pitchFamily="49" charset="0"/>
              </a:rPr>
              <a:t>   function</a:t>
            </a:r>
            <a:r>
              <a:rPr lang="en-US" sz="1600" b="0" dirty="0">
                <a:solidFill>
                  <a:srgbClr val="0066FF"/>
                </a:solidFill>
                <a:latin typeface="Consolas" panose="020B0609020204030204" pitchFamily="49" charset="0"/>
              </a:rPr>
              <a:t> F </a:t>
            </a:r>
            <a:r>
              <a:rPr lang="en-US" sz="1600" b="1" dirty="0">
                <a:solidFill>
                  <a:srgbClr val="0066FF"/>
                </a:solidFill>
                <a:latin typeface="Consolas" panose="020B0609020204030204" pitchFamily="49" charset="0"/>
              </a:rPr>
              <a:t>return</a:t>
            </a:r>
            <a:r>
              <a:rPr lang="en-US" sz="1600" b="0" dirty="0">
                <a:solidFill>
                  <a:srgbClr val="0066FF"/>
                </a:solidFill>
                <a:latin typeface="Consolas" panose="020B0609020204030204" pitchFamily="49" charset="0"/>
              </a:rPr>
              <a:t> Integer;</a:t>
            </a:r>
          </a:p>
          <a:p>
            <a:pPr>
              <a:defRPr/>
            </a:pPr>
            <a:r>
              <a:rPr lang="en-US" sz="1600" b="0" dirty="0">
                <a:latin typeface="Consolas" panose="020B0609020204030204" pitchFamily="49" charset="0"/>
              </a:rPr>
              <a:t> </a:t>
            </a:r>
            <a:r>
              <a:rPr lang="en-US" sz="1600" b="0" dirty="0">
                <a:solidFill>
                  <a:srgbClr val="0066FF"/>
                </a:solidFill>
                <a:latin typeface="Consolas" panose="020B0609020204030204" pitchFamily="49" charset="0"/>
              </a:rPr>
              <a:t>  M : Integer := </a:t>
            </a:r>
            <a:r>
              <a:rPr lang="en-US" sz="1600" b="0" dirty="0">
                <a:solidFill>
                  <a:srgbClr val="FF0000"/>
                </a:solidFill>
                <a:latin typeface="Consolas" panose="020B0609020204030204" pitchFamily="49" charset="0"/>
              </a:rPr>
              <a:t>F</a:t>
            </a:r>
            <a:r>
              <a:rPr lang="en-US" sz="1600" b="0" dirty="0">
                <a:solidFill>
                  <a:srgbClr val="0066FF"/>
                </a:solidFill>
                <a:latin typeface="Consolas" panose="020B0609020204030204" pitchFamily="49" charset="0"/>
              </a:rPr>
              <a:t>; </a:t>
            </a:r>
            <a:br>
              <a:rPr lang="en-US" sz="1600" b="0" dirty="0">
                <a:solidFill>
                  <a:srgbClr val="0066FF"/>
                </a:solidFill>
                <a:latin typeface="Consolas" panose="020B0609020204030204" pitchFamily="49" charset="0"/>
              </a:rPr>
            </a:br>
            <a:r>
              <a:rPr lang="en-US" sz="1600" b="0" dirty="0">
                <a:solidFill>
                  <a:srgbClr val="0066FF"/>
                </a:solidFill>
                <a:latin typeface="Consolas" panose="020B0609020204030204" pitchFamily="49" charset="0"/>
              </a:rPr>
              <a:t>   </a:t>
            </a:r>
            <a:r>
              <a:rPr lang="en-US" sz="1600" b="0" i="1" dirty="0">
                <a:solidFill>
                  <a:srgbClr val="0066FF"/>
                </a:solidFill>
                <a:latin typeface="Consolas" panose="020B0609020204030204" pitchFamily="49" charset="0"/>
              </a:rPr>
              <a:t>-- Access Before Elaboration</a:t>
            </a:r>
            <a:br>
              <a:rPr lang="en-US" sz="1600" b="0" i="1" dirty="0">
                <a:solidFill>
                  <a:srgbClr val="0066FF"/>
                </a:solidFill>
                <a:latin typeface="Consolas" panose="020B0609020204030204" pitchFamily="49" charset="0"/>
              </a:rPr>
            </a:br>
            <a:r>
              <a:rPr lang="en-US" sz="1600" b="0" i="1" dirty="0">
                <a:solidFill>
                  <a:srgbClr val="0066FF"/>
                </a:solidFill>
                <a:latin typeface="Consolas" panose="020B0609020204030204" pitchFamily="49" charset="0"/>
              </a:rPr>
              <a:t>   -- </a:t>
            </a:r>
            <a:r>
              <a:rPr lang="en-US" sz="1600" b="0" i="1" dirty="0" err="1">
                <a:solidFill>
                  <a:srgbClr val="0066FF"/>
                </a:solidFill>
                <a:latin typeface="Consolas" panose="020B0609020204030204" pitchFamily="49" charset="0"/>
              </a:rPr>
              <a:t>Program_Error</a:t>
            </a:r>
            <a:r>
              <a:rPr lang="en-US" sz="1600" b="0" i="1" dirty="0">
                <a:solidFill>
                  <a:srgbClr val="0066FF"/>
                </a:solidFill>
                <a:latin typeface="Consolas" panose="020B0609020204030204" pitchFamily="49" charset="0"/>
              </a:rPr>
              <a:t> raised</a:t>
            </a:r>
          </a:p>
          <a:p>
            <a:pPr>
              <a:defRPr/>
            </a:pPr>
            <a:endParaRPr lang="en-US" sz="1600" b="0" dirty="0">
              <a:solidFill>
                <a:srgbClr val="0066FF"/>
              </a:solidFill>
              <a:latin typeface="Consolas" panose="020B0609020204030204" pitchFamily="49" charset="0"/>
            </a:endParaRPr>
          </a:p>
          <a:p>
            <a:pPr>
              <a:defRPr/>
            </a:pPr>
            <a:r>
              <a:rPr lang="en-US" sz="1600" b="0" dirty="0">
                <a:solidFill>
                  <a:srgbClr val="0066FF"/>
                </a:solidFill>
                <a:latin typeface="Consolas" panose="020B0609020204030204" pitchFamily="49" charset="0"/>
              </a:rPr>
              <a:t>   N : Integer := 10;</a:t>
            </a:r>
          </a:p>
          <a:p>
            <a:pPr>
              <a:defRPr/>
            </a:pPr>
            <a:endParaRPr lang="en-US" sz="1600" b="0" dirty="0">
              <a:solidFill>
                <a:srgbClr val="FF0000"/>
              </a:solidFill>
              <a:latin typeface="Consolas" panose="020B0609020204030204" pitchFamily="49" charset="0"/>
            </a:endParaRPr>
          </a:p>
          <a:p>
            <a:pPr>
              <a:defRPr/>
            </a:pPr>
            <a:r>
              <a:rPr lang="en-US" sz="1600" b="0" dirty="0">
                <a:solidFill>
                  <a:srgbClr val="FF0000"/>
                </a:solidFill>
                <a:latin typeface="Consolas" panose="020B0609020204030204" pitchFamily="49" charset="0"/>
              </a:rPr>
              <a:t>   </a:t>
            </a:r>
            <a:r>
              <a:rPr lang="en-US" sz="1600" b="1" dirty="0">
                <a:solidFill>
                  <a:srgbClr val="FF0000"/>
                </a:solidFill>
                <a:latin typeface="Consolas" panose="020B0609020204030204" pitchFamily="49" charset="0"/>
              </a:rPr>
              <a:t>function</a:t>
            </a:r>
            <a:r>
              <a:rPr lang="en-US" sz="1600" b="0" dirty="0">
                <a:solidFill>
                  <a:srgbClr val="FF0000"/>
                </a:solidFill>
                <a:latin typeface="Consolas" panose="020B0609020204030204" pitchFamily="49" charset="0"/>
              </a:rPr>
              <a:t> F </a:t>
            </a:r>
            <a:r>
              <a:rPr lang="en-US" sz="1600" b="1" dirty="0">
                <a:solidFill>
                  <a:srgbClr val="FF0000"/>
                </a:solidFill>
                <a:latin typeface="Consolas" panose="020B0609020204030204" pitchFamily="49" charset="0"/>
              </a:rPr>
              <a:t>retur</a:t>
            </a:r>
            <a:r>
              <a:rPr lang="en-US" sz="1600" dirty="0">
                <a:solidFill>
                  <a:srgbClr val="FF0000"/>
                </a:solidFill>
                <a:latin typeface="Consolas" panose="020B0609020204030204" pitchFamily="49" charset="0"/>
              </a:rPr>
              <a:t>n</a:t>
            </a:r>
            <a:r>
              <a:rPr lang="en-US" sz="1600" b="0" dirty="0">
                <a:solidFill>
                  <a:srgbClr val="FF0000"/>
                </a:solidFill>
                <a:latin typeface="Consolas" panose="020B0609020204030204" pitchFamily="49" charset="0"/>
              </a:rPr>
              <a:t> Integer</a:t>
            </a:r>
            <a:r>
              <a:rPr lang="en-US" sz="1600" b="1" dirty="0">
                <a:solidFill>
                  <a:srgbClr val="FF0000"/>
                </a:solidFill>
                <a:latin typeface="Consolas" panose="020B0609020204030204" pitchFamily="49" charset="0"/>
              </a:rPr>
              <a:t> is      </a:t>
            </a:r>
          </a:p>
          <a:p>
            <a:pPr>
              <a:defRPr/>
            </a:pPr>
            <a:r>
              <a:rPr lang="en-US" sz="1600" b="1" dirty="0">
                <a:solidFill>
                  <a:srgbClr val="FF0000"/>
                </a:solidFill>
                <a:latin typeface="Consolas" panose="020B0609020204030204" pitchFamily="49" charset="0"/>
              </a:rPr>
              <a:t>   begin</a:t>
            </a:r>
          </a:p>
          <a:p>
            <a:pPr>
              <a:defRPr/>
            </a:pPr>
            <a:r>
              <a:rPr lang="en-US" sz="1600" b="1" dirty="0">
                <a:solidFill>
                  <a:srgbClr val="FF0000"/>
                </a:solidFill>
                <a:latin typeface="Consolas" panose="020B0609020204030204" pitchFamily="49" charset="0"/>
              </a:rPr>
              <a:t>     return</a:t>
            </a:r>
            <a:r>
              <a:rPr lang="en-US" sz="1600" b="0" dirty="0">
                <a:solidFill>
                  <a:srgbClr val="FF0000"/>
                </a:solidFill>
                <a:latin typeface="Consolas" panose="020B0609020204030204" pitchFamily="49" charset="0"/>
              </a:rPr>
              <a:t> N;</a:t>
            </a:r>
          </a:p>
          <a:p>
            <a:pPr>
              <a:defRPr/>
            </a:pPr>
            <a:r>
              <a:rPr lang="en-US" sz="1600" b="0" dirty="0">
                <a:solidFill>
                  <a:srgbClr val="FF0000"/>
                </a:solidFill>
                <a:latin typeface="Consolas" panose="020B0609020204030204" pitchFamily="49" charset="0"/>
              </a:rPr>
              <a:t>   </a:t>
            </a:r>
            <a:r>
              <a:rPr lang="en-US" sz="1600" b="1" dirty="0">
                <a:solidFill>
                  <a:srgbClr val="FF0000"/>
                </a:solidFill>
                <a:latin typeface="Consolas" panose="020B0609020204030204" pitchFamily="49" charset="0"/>
              </a:rPr>
              <a:t>end</a:t>
            </a:r>
            <a:r>
              <a:rPr lang="en-US" sz="1600" b="0" dirty="0">
                <a:solidFill>
                  <a:srgbClr val="FF0000"/>
                </a:solidFill>
                <a:latin typeface="Consolas" panose="020B0609020204030204" pitchFamily="49" charset="0"/>
              </a:rPr>
              <a:t> F;</a:t>
            </a:r>
          </a:p>
          <a:p>
            <a:pPr>
              <a:defRPr/>
            </a:pPr>
            <a:r>
              <a:rPr lang="en-US" sz="1600" b="1" dirty="0">
                <a:solidFill>
                  <a:srgbClr val="0066FF"/>
                </a:solidFill>
                <a:latin typeface="Consolas" panose="020B0609020204030204" pitchFamily="49" charset="0"/>
              </a:rPr>
              <a:t>begin</a:t>
            </a:r>
          </a:p>
          <a:p>
            <a:pPr>
              <a:defRPr/>
            </a:pPr>
            <a:r>
              <a:rPr lang="en-US" sz="1600" b="1" dirty="0">
                <a:solidFill>
                  <a:srgbClr val="0066FF"/>
                </a:solidFill>
                <a:latin typeface="Consolas" panose="020B0609020204030204" pitchFamily="49" charset="0"/>
              </a:rPr>
              <a:t>   null</a:t>
            </a:r>
            <a:r>
              <a:rPr lang="en-US" sz="1600" b="0" dirty="0">
                <a:solidFill>
                  <a:srgbClr val="0066FF"/>
                </a:solidFill>
                <a:latin typeface="Consolas" panose="020B0609020204030204" pitchFamily="49" charset="0"/>
              </a:rPr>
              <a:t>;</a:t>
            </a:r>
          </a:p>
          <a:p>
            <a:pPr>
              <a:defRPr/>
            </a:pPr>
            <a:r>
              <a:rPr lang="en-US" sz="1600" b="1" dirty="0">
                <a:solidFill>
                  <a:srgbClr val="0066FF"/>
                </a:solidFill>
                <a:latin typeface="Consolas" panose="020B0609020204030204" pitchFamily="49" charset="0"/>
              </a:rPr>
              <a:t>end</a:t>
            </a:r>
            <a:r>
              <a:rPr lang="en-US" sz="1600" b="0" dirty="0">
                <a:solidFill>
                  <a:srgbClr val="0066FF"/>
                </a:solidFill>
                <a:latin typeface="Consolas" panose="020B0609020204030204" pitchFamily="49" charset="0"/>
              </a:rPr>
              <a:t> ABE;</a:t>
            </a:r>
          </a:p>
        </p:txBody>
      </p:sp>
      <p:sp>
        <p:nvSpPr>
          <p:cNvPr id="6" name="TextBox 4">
            <a:extLst>
              <a:ext uri="{FF2B5EF4-FFF2-40B4-BE49-F238E27FC236}">
                <a16:creationId xmlns:a16="http://schemas.microsoft.com/office/drawing/2014/main" id="{A381F079-0FCB-4E93-9E22-429447F70BFA}"/>
              </a:ext>
            </a:extLst>
          </p:cNvPr>
          <p:cNvSpPr txBox="1">
            <a:spLocks noChangeArrowheads="1"/>
          </p:cNvSpPr>
          <p:nvPr/>
        </p:nvSpPr>
        <p:spPr bwMode="auto">
          <a:xfrm>
            <a:off x="4954803" y="1216223"/>
            <a:ext cx="41761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latin typeface="Arial" panose="020B0604020202020204" pitchFamily="34" charset="0"/>
                <a:cs typeface="Arial" panose="020B0604020202020204" pitchFamily="34" charset="0"/>
              </a:rPr>
              <a:t>Solution: place declaration of M after body of F</a:t>
            </a:r>
          </a:p>
        </p:txBody>
      </p:sp>
      <p:sp>
        <p:nvSpPr>
          <p:cNvPr id="7" name="TextBox 5">
            <a:extLst>
              <a:ext uri="{FF2B5EF4-FFF2-40B4-BE49-F238E27FC236}">
                <a16:creationId xmlns:a16="http://schemas.microsoft.com/office/drawing/2014/main" id="{312E83E7-A4BB-4520-88D0-226C34AB7623}"/>
              </a:ext>
            </a:extLst>
          </p:cNvPr>
          <p:cNvSpPr txBox="1">
            <a:spLocks noChangeArrowheads="1"/>
          </p:cNvSpPr>
          <p:nvPr/>
        </p:nvSpPr>
        <p:spPr bwMode="auto">
          <a:xfrm>
            <a:off x="346393" y="5552182"/>
            <a:ext cx="4336444" cy="1077218"/>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b="0" i="1" dirty="0">
                <a:solidFill>
                  <a:srgbClr val="FF0000"/>
                </a:solidFill>
                <a:latin typeface="Consolas" panose="020B0609020204030204" pitchFamily="49" charset="0"/>
              </a:rPr>
              <a:t>$</a:t>
            </a:r>
            <a:r>
              <a:rPr lang="en-US" altLang="en-US" sz="1600" b="0" dirty="0">
                <a:latin typeface="Consolas" panose="020B0609020204030204" pitchFamily="49" charset="0"/>
              </a:rPr>
              <a:t> </a:t>
            </a:r>
            <a:r>
              <a:rPr lang="en-US" altLang="en-US" sz="1600" b="0" dirty="0" err="1">
                <a:latin typeface="Consolas" panose="020B0609020204030204" pitchFamily="49" charset="0"/>
              </a:rPr>
              <a:t>gnatmake</a:t>
            </a:r>
            <a:r>
              <a:rPr lang="en-US" altLang="en-US" sz="1600" b="0" dirty="0">
                <a:latin typeface="Consolas" panose="020B0609020204030204" pitchFamily="49" charset="0"/>
              </a:rPr>
              <a:t> </a:t>
            </a:r>
            <a:r>
              <a:rPr lang="en-US" altLang="en-US" sz="1600" b="0" dirty="0" err="1">
                <a:latin typeface="Consolas" panose="020B0609020204030204" pitchFamily="49" charset="0"/>
              </a:rPr>
              <a:t>abe</a:t>
            </a:r>
            <a:endParaRPr lang="en-US" altLang="en-US" sz="1600" b="0" dirty="0">
              <a:latin typeface="Consolas" panose="020B0609020204030204" pitchFamily="49" charset="0"/>
            </a:endParaRPr>
          </a:p>
          <a:p>
            <a:r>
              <a:rPr lang="en-US" altLang="en-US" sz="1600" b="0" i="1" dirty="0">
                <a:solidFill>
                  <a:srgbClr val="FF0000"/>
                </a:solidFill>
                <a:latin typeface="Consolas" panose="020B0609020204030204" pitchFamily="49" charset="0"/>
              </a:rPr>
              <a:t>$</a:t>
            </a:r>
            <a:r>
              <a:rPr lang="en-US" altLang="en-US" sz="1600" b="0" dirty="0">
                <a:latin typeface="Consolas" panose="020B0609020204030204" pitchFamily="49" charset="0"/>
              </a:rPr>
              <a:t> </a:t>
            </a:r>
            <a:r>
              <a:rPr lang="en-US" altLang="en-US" sz="1600" b="0" dirty="0" err="1">
                <a:latin typeface="Consolas" panose="020B0609020204030204" pitchFamily="49" charset="0"/>
              </a:rPr>
              <a:t>abe</a:t>
            </a:r>
            <a:endParaRPr lang="en-US" altLang="en-US" sz="1600" b="0" dirty="0">
              <a:latin typeface="Consolas" panose="020B0609020204030204" pitchFamily="49" charset="0"/>
            </a:endParaRPr>
          </a:p>
          <a:p>
            <a:r>
              <a:rPr lang="en-US" altLang="en-US" sz="1600" b="0" i="1" dirty="0">
                <a:solidFill>
                  <a:srgbClr val="FF0000"/>
                </a:solidFill>
                <a:latin typeface="Consolas" panose="020B0609020204030204" pitchFamily="49" charset="0"/>
              </a:rPr>
              <a:t>raised </a:t>
            </a:r>
            <a:r>
              <a:rPr lang="en-US" altLang="en-US" sz="1600" b="0" i="1" dirty="0" err="1">
                <a:solidFill>
                  <a:srgbClr val="FF0000"/>
                </a:solidFill>
                <a:latin typeface="Consolas" panose="020B0609020204030204" pitchFamily="49" charset="0"/>
              </a:rPr>
              <a:t>Program_Error</a:t>
            </a:r>
            <a:r>
              <a:rPr lang="en-US" altLang="en-US" sz="1600" b="0" i="1" dirty="0">
                <a:solidFill>
                  <a:srgbClr val="FF0000"/>
                </a:solidFill>
                <a:latin typeface="Consolas" panose="020B0609020204030204" pitchFamily="49" charset="0"/>
              </a:rPr>
              <a:t> :  </a:t>
            </a:r>
            <a:br>
              <a:rPr lang="en-US" altLang="en-US" sz="1600" b="0" i="1" dirty="0">
                <a:solidFill>
                  <a:srgbClr val="FF0000"/>
                </a:solidFill>
                <a:latin typeface="Consolas" panose="020B0609020204030204" pitchFamily="49" charset="0"/>
              </a:rPr>
            </a:br>
            <a:r>
              <a:rPr lang="en-US" altLang="en-US" sz="1600" b="0" i="1" dirty="0">
                <a:solidFill>
                  <a:srgbClr val="FF0000"/>
                </a:solidFill>
                <a:latin typeface="Consolas" panose="020B0609020204030204" pitchFamily="49" charset="0"/>
              </a:rPr>
              <a:t>  abe.adb:3 access before elaboration</a:t>
            </a:r>
          </a:p>
        </p:txBody>
      </p:sp>
      <p:sp>
        <p:nvSpPr>
          <p:cNvPr id="8" name="TextBox 7">
            <a:extLst>
              <a:ext uri="{FF2B5EF4-FFF2-40B4-BE49-F238E27FC236}">
                <a16:creationId xmlns:a16="http://schemas.microsoft.com/office/drawing/2014/main" id="{F36AF21D-19CB-4FDA-B50E-24FB27738250}"/>
              </a:ext>
            </a:extLst>
          </p:cNvPr>
          <p:cNvSpPr txBox="1"/>
          <p:nvPr/>
        </p:nvSpPr>
        <p:spPr>
          <a:xfrm>
            <a:off x="4987607" y="1600200"/>
            <a:ext cx="3775393" cy="3785652"/>
          </a:xfrm>
          <a:prstGeom prst="rect">
            <a:avLst/>
          </a:prstGeom>
          <a:noFill/>
          <a:ln>
            <a:solidFill>
              <a:schemeClr val="tx2">
                <a:lumMod val="20000"/>
                <a:lumOff val="80000"/>
              </a:schemeClr>
            </a:solidFill>
          </a:ln>
        </p:spPr>
        <p:txBody>
          <a:bodyPr wrap="none">
            <a:spAutoFit/>
          </a:bodyPr>
          <a:lstStyle/>
          <a:p>
            <a:pPr>
              <a:defRPr/>
            </a:pPr>
            <a:r>
              <a:rPr lang="en-US" sz="1600" b="1" dirty="0">
                <a:solidFill>
                  <a:srgbClr val="0066FF"/>
                </a:solidFill>
                <a:latin typeface="Consolas" panose="020B0609020204030204" pitchFamily="49" charset="0"/>
              </a:rPr>
              <a:t>procedure </a:t>
            </a:r>
            <a:r>
              <a:rPr lang="en-US" sz="1600" b="0" dirty="0" err="1">
                <a:solidFill>
                  <a:srgbClr val="0066FF"/>
                </a:solidFill>
                <a:latin typeface="Consolas" panose="020B0609020204030204" pitchFamily="49" charset="0"/>
              </a:rPr>
              <a:t>No_ABE</a:t>
            </a:r>
            <a:r>
              <a:rPr lang="en-US" sz="1600" b="0" dirty="0">
                <a:solidFill>
                  <a:srgbClr val="0066FF"/>
                </a:solidFill>
                <a:latin typeface="Consolas" panose="020B0609020204030204" pitchFamily="49" charset="0"/>
              </a:rPr>
              <a:t> </a:t>
            </a:r>
            <a:r>
              <a:rPr lang="en-US" sz="1600" b="1" dirty="0">
                <a:solidFill>
                  <a:srgbClr val="0066FF"/>
                </a:solidFill>
                <a:latin typeface="Consolas" panose="020B0609020204030204" pitchFamily="49" charset="0"/>
              </a:rPr>
              <a:t>is</a:t>
            </a:r>
          </a:p>
          <a:p>
            <a:pPr>
              <a:defRPr/>
            </a:pPr>
            <a:r>
              <a:rPr lang="en-US" sz="1600" b="1" dirty="0">
                <a:solidFill>
                  <a:srgbClr val="0066FF"/>
                </a:solidFill>
                <a:latin typeface="Consolas" panose="020B0609020204030204" pitchFamily="49" charset="0"/>
              </a:rPr>
              <a:t>   function</a:t>
            </a:r>
            <a:r>
              <a:rPr lang="en-US" sz="1600" b="0" dirty="0">
                <a:solidFill>
                  <a:srgbClr val="0066FF"/>
                </a:solidFill>
                <a:latin typeface="Consolas" panose="020B0609020204030204" pitchFamily="49" charset="0"/>
              </a:rPr>
              <a:t> F </a:t>
            </a:r>
            <a:r>
              <a:rPr lang="en-US" sz="1600" b="1" dirty="0">
                <a:solidFill>
                  <a:srgbClr val="0066FF"/>
                </a:solidFill>
                <a:latin typeface="Consolas" panose="020B0609020204030204" pitchFamily="49" charset="0"/>
              </a:rPr>
              <a:t>return</a:t>
            </a:r>
            <a:r>
              <a:rPr lang="en-US" sz="1600" b="0" dirty="0">
                <a:solidFill>
                  <a:srgbClr val="0066FF"/>
                </a:solidFill>
                <a:latin typeface="Consolas" panose="020B0609020204030204" pitchFamily="49" charset="0"/>
              </a:rPr>
              <a:t> Integer;</a:t>
            </a:r>
          </a:p>
          <a:p>
            <a:pPr>
              <a:defRPr/>
            </a:pPr>
            <a:endParaRPr lang="en-US" sz="1600" b="0" dirty="0">
              <a:latin typeface="Consolas" panose="020B0609020204030204" pitchFamily="49" charset="0"/>
            </a:endParaRPr>
          </a:p>
          <a:p>
            <a:pPr>
              <a:defRPr/>
            </a:pPr>
            <a:r>
              <a:rPr lang="en-US" sz="1600" b="0" dirty="0">
                <a:solidFill>
                  <a:srgbClr val="0066FF"/>
                </a:solidFill>
                <a:latin typeface="Consolas" panose="020B0609020204030204" pitchFamily="49" charset="0"/>
              </a:rPr>
              <a:t>   N : Integer := 10;</a:t>
            </a:r>
          </a:p>
          <a:p>
            <a:pPr>
              <a:defRPr/>
            </a:pPr>
            <a:endParaRPr lang="en-US" sz="1600" b="0" dirty="0">
              <a:solidFill>
                <a:srgbClr val="FF0000"/>
              </a:solidFill>
              <a:latin typeface="Consolas" panose="020B0609020204030204" pitchFamily="49" charset="0"/>
            </a:endParaRPr>
          </a:p>
          <a:p>
            <a:pPr>
              <a:defRPr/>
            </a:pPr>
            <a:r>
              <a:rPr lang="en-US" sz="1600" b="0" dirty="0">
                <a:solidFill>
                  <a:srgbClr val="FF0000"/>
                </a:solidFill>
                <a:latin typeface="Consolas" panose="020B0609020204030204" pitchFamily="49" charset="0"/>
              </a:rPr>
              <a:t>   </a:t>
            </a:r>
            <a:r>
              <a:rPr lang="en-US" sz="1600" b="1" dirty="0">
                <a:solidFill>
                  <a:srgbClr val="FF0000"/>
                </a:solidFill>
                <a:latin typeface="Consolas" panose="020B0609020204030204" pitchFamily="49" charset="0"/>
              </a:rPr>
              <a:t>function</a:t>
            </a:r>
            <a:r>
              <a:rPr lang="en-US" sz="1600" b="0" dirty="0">
                <a:solidFill>
                  <a:srgbClr val="FF0000"/>
                </a:solidFill>
                <a:latin typeface="Consolas" panose="020B0609020204030204" pitchFamily="49" charset="0"/>
              </a:rPr>
              <a:t> F </a:t>
            </a:r>
            <a:r>
              <a:rPr lang="en-US" sz="1600" b="1" dirty="0">
                <a:solidFill>
                  <a:srgbClr val="FF0000"/>
                </a:solidFill>
                <a:latin typeface="Consolas" panose="020B0609020204030204" pitchFamily="49" charset="0"/>
              </a:rPr>
              <a:t>return</a:t>
            </a:r>
            <a:r>
              <a:rPr lang="en-US" sz="1600" b="0" dirty="0">
                <a:solidFill>
                  <a:srgbClr val="FF0000"/>
                </a:solidFill>
                <a:latin typeface="Consolas" panose="020B0609020204030204" pitchFamily="49" charset="0"/>
              </a:rPr>
              <a:t> Integer</a:t>
            </a:r>
            <a:r>
              <a:rPr lang="en-US" sz="1600" b="1" dirty="0">
                <a:solidFill>
                  <a:srgbClr val="FF0000"/>
                </a:solidFill>
                <a:latin typeface="Consolas" panose="020B0609020204030204" pitchFamily="49" charset="0"/>
              </a:rPr>
              <a:t> is </a:t>
            </a:r>
          </a:p>
          <a:p>
            <a:pPr>
              <a:defRPr/>
            </a:pPr>
            <a:r>
              <a:rPr lang="en-US" sz="1600" b="1" dirty="0">
                <a:solidFill>
                  <a:srgbClr val="FF0000"/>
                </a:solidFill>
                <a:latin typeface="Consolas" panose="020B0609020204030204" pitchFamily="49" charset="0"/>
              </a:rPr>
              <a:t>   begin</a:t>
            </a:r>
          </a:p>
          <a:p>
            <a:pPr>
              <a:defRPr/>
            </a:pPr>
            <a:r>
              <a:rPr lang="en-US" sz="1600" b="1" dirty="0">
                <a:solidFill>
                  <a:srgbClr val="FF0000"/>
                </a:solidFill>
                <a:latin typeface="Consolas" panose="020B0609020204030204" pitchFamily="49" charset="0"/>
              </a:rPr>
              <a:t>     return</a:t>
            </a:r>
            <a:r>
              <a:rPr lang="en-US" sz="1600" b="0" dirty="0">
                <a:solidFill>
                  <a:srgbClr val="FF0000"/>
                </a:solidFill>
                <a:latin typeface="Consolas" panose="020B0609020204030204" pitchFamily="49" charset="0"/>
              </a:rPr>
              <a:t> N;</a:t>
            </a:r>
          </a:p>
          <a:p>
            <a:pPr>
              <a:defRPr/>
            </a:pPr>
            <a:r>
              <a:rPr lang="en-US" sz="1600" b="0" dirty="0">
                <a:solidFill>
                  <a:srgbClr val="FF0000"/>
                </a:solidFill>
                <a:latin typeface="Consolas" panose="020B0609020204030204" pitchFamily="49" charset="0"/>
              </a:rPr>
              <a:t>   </a:t>
            </a:r>
            <a:r>
              <a:rPr lang="en-US" sz="1600" b="1" dirty="0">
                <a:solidFill>
                  <a:srgbClr val="FF0000"/>
                </a:solidFill>
                <a:latin typeface="Consolas" panose="020B0609020204030204" pitchFamily="49" charset="0"/>
              </a:rPr>
              <a:t>end</a:t>
            </a:r>
            <a:r>
              <a:rPr lang="en-US" sz="1600" b="0" dirty="0">
                <a:solidFill>
                  <a:srgbClr val="FF0000"/>
                </a:solidFill>
                <a:latin typeface="Consolas" panose="020B0609020204030204" pitchFamily="49" charset="0"/>
              </a:rPr>
              <a:t> F;</a:t>
            </a:r>
          </a:p>
          <a:p>
            <a:pPr>
              <a:defRPr/>
            </a:pPr>
            <a:endParaRPr lang="en-US" sz="1600" dirty="0">
              <a:solidFill>
                <a:srgbClr val="0066FF"/>
              </a:solidFill>
              <a:latin typeface="Consolas" panose="020B0609020204030204" pitchFamily="49" charset="0"/>
            </a:endParaRPr>
          </a:p>
          <a:p>
            <a:pPr>
              <a:defRPr/>
            </a:pPr>
            <a:r>
              <a:rPr lang="en-US" sz="1600" dirty="0">
                <a:solidFill>
                  <a:srgbClr val="0066FF"/>
                </a:solidFill>
                <a:latin typeface="Consolas" panose="020B0609020204030204" pitchFamily="49" charset="0"/>
              </a:rPr>
              <a:t>   M : Integer := </a:t>
            </a:r>
            <a:r>
              <a:rPr lang="en-US" sz="1600" dirty="0">
                <a:solidFill>
                  <a:srgbClr val="FF0000"/>
                </a:solidFill>
                <a:latin typeface="Consolas" panose="020B0609020204030204" pitchFamily="49" charset="0"/>
              </a:rPr>
              <a:t>F</a:t>
            </a:r>
            <a:r>
              <a:rPr lang="en-US" sz="1600" dirty="0">
                <a:solidFill>
                  <a:srgbClr val="0066FF"/>
                </a:solidFill>
                <a:latin typeface="Consolas" panose="020B0609020204030204" pitchFamily="49" charset="0"/>
              </a:rPr>
              <a:t>; </a:t>
            </a:r>
            <a:br>
              <a:rPr lang="en-US" sz="1600" i="1" dirty="0">
                <a:solidFill>
                  <a:srgbClr val="0066FF"/>
                </a:solidFill>
                <a:latin typeface="Consolas" panose="020B0609020204030204" pitchFamily="49" charset="0"/>
              </a:rPr>
            </a:br>
            <a:endParaRPr lang="en-US" sz="1600" b="0" dirty="0">
              <a:solidFill>
                <a:srgbClr val="0066FF"/>
              </a:solidFill>
              <a:latin typeface="Consolas" panose="020B0609020204030204" pitchFamily="49" charset="0"/>
            </a:endParaRPr>
          </a:p>
          <a:p>
            <a:pPr>
              <a:defRPr/>
            </a:pPr>
            <a:r>
              <a:rPr lang="en-US" sz="1600" b="1" dirty="0">
                <a:solidFill>
                  <a:srgbClr val="0066FF"/>
                </a:solidFill>
                <a:latin typeface="Consolas" panose="020B0609020204030204" pitchFamily="49" charset="0"/>
              </a:rPr>
              <a:t>begin</a:t>
            </a:r>
          </a:p>
          <a:p>
            <a:pPr>
              <a:defRPr/>
            </a:pPr>
            <a:r>
              <a:rPr lang="en-US" sz="1600" b="1" dirty="0">
                <a:solidFill>
                  <a:srgbClr val="0066FF"/>
                </a:solidFill>
                <a:latin typeface="Consolas" panose="020B0609020204030204" pitchFamily="49" charset="0"/>
              </a:rPr>
              <a:t>   null</a:t>
            </a:r>
            <a:r>
              <a:rPr lang="en-US" sz="1600" b="0" dirty="0">
                <a:solidFill>
                  <a:srgbClr val="0066FF"/>
                </a:solidFill>
                <a:latin typeface="Consolas" panose="020B0609020204030204" pitchFamily="49" charset="0"/>
              </a:rPr>
              <a:t>;</a:t>
            </a:r>
          </a:p>
          <a:p>
            <a:pPr>
              <a:defRPr/>
            </a:pPr>
            <a:r>
              <a:rPr lang="en-US" sz="1600" b="1" dirty="0">
                <a:solidFill>
                  <a:srgbClr val="0066FF"/>
                </a:solidFill>
                <a:latin typeface="Consolas" panose="020B0609020204030204" pitchFamily="49" charset="0"/>
              </a:rPr>
              <a:t>end</a:t>
            </a:r>
            <a:r>
              <a:rPr lang="en-US" sz="1600" b="0" dirty="0">
                <a:solidFill>
                  <a:srgbClr val="0066FF"/>
                </a:solidFill>
                <a:latin typeface="Consolas" panose="020B0609020204030204" pitchFamily="49" charset="0"/>
              </a:rPr>
              <a:t> </a:t>
            </a:r>
            <a:r>
              <a:rPr lang="en-US" sz="1600" b="0" dirty="0" err="1">
                <a:solidFill>
                  <a:srgbClr val="0066FF"/>
                </a:solidFill>
                <a:latin typeface="Consolas" panose="020B0609020204030204" pitchFamily="49" charset="0"/>
              </a:rPr>
              <a:t>No_ABE</a:t>
            </a:r>
            <a:r>
              <a:rPr lang="en-US" sz="1600" b="0" dirty="0">
                <a:solidFill>
                  <a:srgbClr val="0066FF"/>
                </a:solidFill>
                <a:latin typeface="Consolas" panose="020B0609020204030204" pitchFamily="49" charset="0"/>
              </a:rPr>
              <a:t>;</a:t>
            </a:r>
          </a:p>
        </p:txBody>
      </p:sp>
      <p:sp>
        <p:nvSpPr>
          <p:cNvPr id="9" name="TextBox 5">
            <a:extLst>
              <a:ext uri="{FF2B5EF4-FFF2-40B4-BE49-F238E27FC236}">
                <a16:creationId xmlns:a16="http://schemas.microsoft.com/office/drawing/2014/main" id="{6CB27F1C-BBE8-4178-AE61-9DA989027EAA}"/>
              </a:ext>
            </a:extLst>
          </p:cNvPr>
          <p:cNvSpPr txBox="1">
            <a:spLocks noChangeArrowheads="1"/>
          </p:cNvSpPr>
          <p:nvPr/>
        </p:nvSpPr>
        <p:spPr bwMode="auto">
          <a:xfrm>
            <a:off x="4994361" y="5522912"/>
            <a:ext cx="3775393" cy="830997"/>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b="0" i="1" dirty="0">
                <a:solidFill>
                  <a:srgbClr val="FF0000"/>
                </a:solidFill>
                <a:latin typeface="Consolas" panose="020B0609020204030204" pitchFamily="49" charset="0"/>
              </a:rPr>
              <a:t>$</a:t>
            </a:r>
            <a:r>
              <a:rPr lang="en-US" altLang="en-US" sz="1600" b="0" dirty="0">
                <a:latin typeface="Consolas" panose="020B0609020204030204" pitchFamily="49" charset="0"/>
              </a:rPr>
              <a:t> </a:t>
            </a:r>
            <a:r>
              <a:rPr lang="en-US" altLang="en-US" sz="1600" b="0" dirty="0" err="1">
                <a:latin typeface="Consolas" panose="020B0609020204030204" pitchFamily="49" charset="0"/>
              </a:rPr>
              <a:t>gnatmake</a:t>
            </a:r>
            <a:r>
              <a:rPr lang="en-US" altLang="en-US" sz="1600" b="0" dirty="0">
                <a:latin typeface="Consolas" panose="020B0609020204030204" pitchFamily="49" charset="0"/>
              </a:rPr>
              <a:t> </a:t>
            </a:r>
            <a:r>
              <a:rPr lang="en-US" altLang="en-US" sz="1600" b="0" dirty="0" err="1">
                <a:latin typeface="Consolas" panose="020B0609020204030204" pitchFamily="49" charset="0"/>
              </a:rPr>
              <a:t>no_abe</a:t>
            </a:r>
            <a:r>
              <a:rPr lang="en-US" altLang="en-US" sz="1600" b="0" dirty="0">
                <a:latin typeface="Consolas" panose="020B0609020204030204" pitchFamily="49" charset="0"/>
              </a:rPr>
              <a:t>               </a:t>
            </a:r>
          </a:p>
          <a:p>
            <a:r>
              <a:rPr lang="en-US" altLang="en-US" sz="1600" b="0" i="1" dirty="0">
                <a:solidFill>
                  <a:srgbClr val="FF0000"/>
                </a:solidFill>
                <a:latin typeface="Consolas" panose="020B0609020204030204" pitchFamily="49" charset="0"/>
              </a:rPr>
              <a:t>$</a:t>
            </a:r>
            <a:r>
              <a:rPr lang="en-US" altLang="en-US" sz="1600" b="0" dirty="0">
                <a:latin typeface="Consolas" panose="020B0609020204030204" pitchFamily="49" charset="0"/>
              </a:rPr>
              <a:t> </a:t>
            </a:r>
            <a:r>
              <a:rPr lang="en-US" altLang="en-US" sz="1600" b="0" dirty="0" err="1">
                <a:latin typeface="Consolas" panose="020B0609020204030204" pitchFamily="49" charset="0"/>
              </a:rPr>
              <a:t>no_abe</a:t>
            </a:r>
            <a:endParaRPr lang="en-US" altLang="en-US" sz="1600" b="0" dirty="0">
              <a:latin typeface="Consolas" panose="020B0609020204030204" pitchFamily="49" charset="0"/>
            </a:endParaRPr>
          </a:p>
          <a:p>
            <a:r>
              <a:rPr lang="en-US" altLang="en-US" sz="1600" b="0" i="1" dirty="0">
                <a:solidFill>
                  <a:srgbClr val="FF0000"/>
                </a:solidFill>
                <a:latin typeface="Consolas" panose="020B0609020204030204" pitchFamily="49" charset="0"/>
              </a:rPr>
              <a:t>$</a:t>
            </a:r>
            <a:r>
              <a:rPr lang="en-US" altLang="en-US" sz="1600" b="0" dirty="0">
                <a:latin typeface="Consolas" panose="020B0609020204030204" pitchFamily="49" charset="0"/>
              </a:rPr>
              <a:t> </a:t>
            </a:r>
          </a:p>
        </p:txBody>
      </p:sp>
      <p:sp>
        <p:nvSpPr>
          <p:cNvPr id="10" name="TextBox 4">
            <a:extLst>
              <a:ext uri="{FF2B5EF4-FFF2-40B4-BE49-F238E27FC236}">
                <a16:creationId xmlns:a16="http://schemas.microsoft.com/office/drawing/2014/main" id="{707808B1-D79C-4C4D-A861-85AC63CC8E7E}"/>
              </a:ext>
            </a:extLst>
          </p:cNvPr>
          <p:cNvSpPr txBox="1">
            <a:spLocks noChangeArrowheads="1"/>
          </p:cNvSpPr>
          <p:nvPr/>
        </p:nvSpPr>
        <p:spPr bwMode="auto">
          <a:xfrm>
            <a:off x="5980781" y="6400800"/>
            <a:ext cx="1867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b="0" dirty="0">
                <a:latin typeface="Arial" panose="020B0604020202020204" pitchFamily="34" charset="0"/>
                <a:cs typeface="Arial" panose="020B0604020202020204" pitchFamily="34" charset="0"/>
              </a:rPr>
              <a:t>Successful execution</a:t>
            </a:r>
          </a:p>
        </p:txBody>
      </p:sp>
      <p:sp>
        <p:nvSpPr>
          <p:cNvPr id="11" name="TextBox 4">
            <a:extLst>
              <a:ext uri="{FF2B5EF4-FFF2-40B4-BE49-F238E27FC236}">
                <a16:creationId xmlns:a16="http://schemas.microsoft.com/office/drawing/2014/main" id="{2558286E-D9A5-4191-8F2E-7D8CCB772281}"/>
              </a:ext>
            </a:extLst>
          </p:cNvPr>
          <p:cNvSpPr txBox="1">
            <a:spLocks noChangeArrowheads="1"/>
          </p:cNvSpPr>
          <p:nvPr/>
        </p:nvSpPr>
        <p:spPr bwMode="auto">
          <a:xfrm>
            <a:off x="304800" y="1219200"/>
            <a:ext cx="39805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latin typeface="Arial" panose="020B0604020202020204" pitchFamily="34" charset="0"/>
                <a:cs typeface="Arial" panose="020B0604020202020204" pitchFamily="34" charset="0"/>
              </a:rPr>
              <a:t>Problem: invoke F before elaborating F body</a:t>
            </a:r>
          </a:p>
        </p:txBody>
      </p:sp>
      <p:pic>
        <p:nvPicPr>
          <p:cNvPr id="13" name="Picture 12">
            <a:extLst>
              <a:ext uri="{FF2B5EF4-FFF2-40B4-BE49-F238E27FC236}">
                <a16:creationId xmlns:a16="http://schemas.microsoft.com/office/drawing/2014/main" id="{D88C947A-51FD-4532-8EF1-5665CEBCAF36}"/>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404929" y="5486400"/>
            <a:ext cx="824671" cy="692595"/>
          </a:xfrm>
          <a:prstGeom prst="rect">
            <a:avLst/>
          </a:prstGeom>
        </p:spPr>
      </p:pic>
      <p:pic>
        <p:nvPicPr>
          <p:cNvPr id="14" name="Picture 13">
            <a:extLst>
              <a:ext uri="{FF2B5EF4-FFF2-40B4-BE49-F238E27FC236}">
                <a16:creationId xmlns:a16="http://schemas.microsoft.com/office/drawing/2014/main" id="{CE637D02-7B2F-408A-AEB7-1D5EDB0546B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95600" y="5555805"/>
            <a:ext cx="523991" cy="523773"/>
          </a:xfrm>
          <a:prstGeom prst="rect">
            <a:avLst/>
          </a:prstGeom>
        </p:spPr>
      </p:pic>
    </p:spTree>
    <p:extLst>
      <p:ext uri="{BB962C8B-B14F-4D97-AF65-F5344CB8AC3E}">
        <p14:creationId xmlns:p14="http://schemas.microsoft.com/office/powerpoint/2010/main" val="169088385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A5694-00FD-4E75-A35C-19B4CC7F1B80}"/>
              </a:ext>
            </a:extLst>
          </p:cNvPr>
          <p:cNvSpPr>
            <a:spLocks noGrp="1"/>
          </p:cNvSpPr>
          <p:nvPr>
            <p:ph type="title"/>
          </p:nvPr>
        </p:nvSpPr>
        <p:spPr/>
        <p:txBody>
          <a:bodyPr/>
          <a:lstStyle/>
          <a:p>
            <a:r>
              <a:rPr lang="en-US" dirty="0"/>
              <a:t>Access before Elaboration (2)</a:t>
            </a:r>
          </a:p>
        </p:txBody>
      </p:sp>
      <p:sp>
        <p:nvSpPr>
          <p:cNvPr id="3" name="Content Placeholder 2">
            <a:extLst>
              <a:ext uri="{FF2B5EF4-FFF2-40B4-BE49-F238E27FC236}">
                <a16:creationId xmlns:a16="http://schemas.microsoft.com/office/drawing/2014/main" id="{6D289FA4-E4E6-4E7E-9DA2-2C5B806D36AC}"/>
              </a:ext>
            </a:extLst>
          </p:cNvPr>
          <p:cNvSpPr>
            <a:spLocks noGrp="1"/>
          </p:cNvSpPr>
          <p:nvPr>
            <p:ph idx="1"/>
          </p:nvPr>
        </p:nvSpPr>
        <p:spPr/>
        <p:txBody>
          <a:bodyPr/>
          <a:lstStyle/>
          <a:p>
            <a:r>
              <a:rPr lang="en-US" altLang="en-US" dirty="0"/>
              <a:t>The issue is more difficult with separate compilation</a:t>
            </a:r>
          </a:p>
          <a:p>
            <a:pPr lvl="1"/>
            <a:r>
              <a:rPr lang="en-US" altLang="en-US" dirty="0"/>
              <a:t>Elaboration order of compilation units is not completely specified</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The </a:t>
            </a:r>
            <a:r>
              <a:rPr lang="en-US" altLang="en-US" dirty="0"/>
              <a:t>effect depends on whether the body of </a:t>
            </a:r>
            <a:r>
              <a:rPr lang="en-US" altLang="en-US" dirty="0" err="1"/>
              <a:t>F_Pkg</a:t>
            </a:r>
            <a:r>
              <a:rPr lang="en-US" altLang="en-US" dirty="0"/>
              <a:t> is elaborated before the spec of </a:t>
            </a:r>
            <a:r>
              <a:rPr lang="en-US" altLang="en-US" dirty="0" err="1"/>
              <a:t>M_Pkg</a:t>
            </a:r>
            <a:endParaRPr lang="en-US" altLang="en-US" dirty="0"/>
          </a:p>
          <a:p>
            <a:endParaRPr lang="en-US" dirty="0"/>
          </a:p>
        </p:txBody>
      </p:sp>
      <p:sp>
        <p:nvSpPr>
          <p:cNvPr id="4" name="Slide Number Placeholder 3">
            <a:extLst>
              <a:ext uri="{FF2B5EF4-FFF2-40B4-BE49-F238E27FC236}">
                <a16:creationId xmlns:a16="http://schemas.microsoft.com/office/drawing/2014/main" id="{E7832D27-57E5-4A01-80E5-9750EE73A803}"/>
              </a:ext>
            </a:extLst>
          </p:cNvPr>
          <p:cNvSpPr>
            <a:spLocks noGrp="1"/>
          </p:cNvSpPr>
          <p:nvPr>
            <p:ph type="sldNum" sz="quarter" idx="12"/>
          </p:nvPr>
        </p:nvSpPr>
        <p:spPr/>
        <p:txBody>
          <a:bodyPr/>
          <a:lstStyle/>
          <a:p>
            <a:pPr>
              <a:defRPr/>
            </a:pPr>
            <a:fld id="{0E2ECCEA-E2CD-49A1-A9F1-1E7E4CC53232}" type="slidenum">
              <a:rPr lang="en-US" smtClean="0"/>
              <a:pPr>
                <a:defRPr/>
              </a:pPr>
              <a:t>73</a:t>
            </a:fld>
            <a:endParaRPr lang="en-US"/>
          </a:p>
        </p:txBody>
      </p:sp>
      <p:sp>
        <p:nvSpPr>
          <p:cNvPr id="5" name="TextBox 6">
            <a:extLst>
              <a:ext uri="{FF2B5EF4-FFF2-40B4-BE49-F238E27FC236}">
                <a16:creationId xmlns:a16="http://schemas.microsoft.com/office/drawing/2014/main" id="{E0732B75-B0E1-4DAC-9EA4-EC79D79ACCFB}"/>
              </a:ext>
            </a:extLst>
          </p:cNvPr>
          <p:cNvSpPr txBox="1">
            <a:spLocks noChangeArrowheads="1"/>
          </p:cNvSpPr>
          <p:nvPr/>
        </p:nvSpPr>
        <p:spPr bwMode="auto">
          <a:xfrm>
            <a:off x="5141913" y="2117725"/>
            <a:ext cx="3640137" cy="8318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a:latin typeface="Lucida Console" panose="020B0609040504020204" pitchFamily="49" charset="0"/>
              </a:rPr>
              <a:t>package</a:t>
            </a:r>
            <a:r>
              <a:rPr lang="en-US" altLang="en-US" sz="1600" b="0">
                <a:latin typeface="Lucida Console" panose="020B0609040504020204" pitchFamily="49" charset="0"/>
              </a:rPr>
              <a:t> F_Pkg </a:t>
            </a:r>
            <a:r>
              <a:rPr lang="en-US" altLang="en-US" sz="1600">
                <a:latin typeface="Lucida Console" panose="020B0609040504020204" pitchFamily="49" charset="0"/>
              </a:rPr>
              <a:t>is</a:t>
            </a:r>
          </a:p>
          <a:p>
            <a:r>
              <a:rPr lang="en-US" altLang="en-US" sz="1600">
                <a:latin typeface="Lucida Console" panose="020B0609040504020204" pitchFamily="49" charset="0"/>
              </a:rPr>
              <a:t>  </a:t>
            </a:r>
            <a:r>
              <a:rPr lang="en-US" altLang="en-US" sz="1600">
                <a:solidFill>
                  <a:srgbClr val="FF0000"/>
                </a:solidFill>
                <a:latin typeface="Lucida Console" panose="020B0609040504020204" pitchFamily="49" charset="0"/>
              </a:rPr>
              <a:t>function</a:t>
            </a:r>
            <a:r>
              <a:rPr lang="en-US" altLang="en-US" sz="1600" b="0">
                <a:solidFill>
                  <a:srgbClr val="FF0000"/>
                </a:solidFill>
                <a:latin typeface="Lucida Console" panose="020B0609040504020204" pitchFamily="49" charset="0"/>
              </a:rPr>
              <a:t> F </a:t>
            </a:r>
            <a:r>
              <a:rPr lang="en-US" altLang="en-US" sz="1600">
                <a:solidFill>
                  <a:srgbClr val="FF0000"/>
                </a:solidFill>
                <a:latin typeface="Lucida Console" panose="020B0609040504020204" pitchFamily="49" charset="0"/>
              </a:rPr>
              <a:t>return</a:t>
            </a:r>
            <a:r>
              <a:rPr lang="en-US" altLang="en-US" sz="1600" b="0">
                <a:solidFill>
                  <a:srgbClr val="FF0000"/>
                </a:solidFill>
                <a:latin typeface="Lucida Console" panose="020B0609040504020204" pitchFamily="49" charset="0"/>
              </a:rPr>
              <a:t> Integer;</a:t>
            </a:r>
          </a:p>
          <a:p>
            <a:r>
              <a:rPr lang="en-US" altLang="en-US" sz="1600">
                <a:latin typeface="Lucida Console" panose="020B0609040504020204" pitchFamily="49" charset="0"/>
              </a:rPr>
              <a:t>end</a:t>
            </a:r>
            <a:r>
              <a:rPr lang="en-US" altLang="en-US" sz="1600" b="0">
                <a:latin typeface="Lucida Console" panose="020B0609040504020204" pitchFamily="49" charset="0"/>
              </a:rPr>
              <a:t> F_Pkg;</a:t>
            </a:r>
          </a:p>
        </p:txBody>
      </p:sp>
      <p:sp>
        <p:nvSpPr>
          <p:cNvPr id="6" name="TextBox 7">
            <a:extLst>
              <a:ext uri="{FF2B5EF4-FFF2-40B4-BE49-F238E27FC236}">
                <a16:creationId xmlns:a16="http://schemas.microsoft.com/office/drawing/2014/main" id="{D030D9D0-8F7F-44D9-BC32-B18447FAFD1E}"/>
              </a:ext>
            </a:extLst>
          </p:cNvPr>
          <p:cNvSpPr txBox="1">
            <a:spLocks noChangeArrowheads="1"/>
          </p:cNvSpPr>
          <p:nvPr/>
        </p:nvSpPr>
        <p:spPr bwMode="auto">
          <a:xfrm>
            <a:off x="4895850" y="3976688"/>
            <a:ext cx="4133850" cy="18145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a:latin typeface="Lucida Console" panose="020B0609040504020204" pitchFamily="49" charset="0"/>
              </a:rPr>
              <a:t>package body</a:t>
            </a:r>
            <a:r>
              <a:rPr lang="en-US" altLang="en-US" sz="1600" b="0">
                <a:latin typeface="Lucida Console" panose="020B0609040504020204" pitchFamily="49" charset="0"/>
              </a:rPr>
              <a:t> F_Pkg </a:t>
            </a:r>
            <a:r>
              <a:rPr lang="en-US" altLang="en-US" sz="1600">
                <a:latin typeface="Lucida Console" panose="020B0609040504020204" pitchFamily="49" charset="0"/>
              </a:rPr>
              <a:t>is</a:t>
            </a:r>
          </a:p>
          <a:p>
            <a:r>
              <a:rPr lang="en-US" altLang="en-US" sz="1600" b="0">
                <a:latin typeface="Lucida Console" panose="020B0609040504020204" pitchFamily="49" charset="0"/>
              </a:rPr>
              <a:t>   N : Integer := 10;</a:t>
            </a:r>
          </a:p>
          <a:p>
            <a:r>
              <a:rPr lang="en-US" altLang="en-US" sz="1600" b="0">
                <a:latin typeface="Lucida Console" panose="020B0609040504020204" pitchFamily="49" charset="0"/>
              </a:rPr>
              <a:t>   </a:t>
            </a:r>
            <a:r>
              <a:rPr lang="en-US" altLang="en-US" sz="1600">
                <a:solidFill>
                  <a:srgbClr val="FF0000"/>
                </a:solidFill>
                <a:latin typeface="Lucida Console" panose="020B0609040504020204" pitchFamily="49" charset="0"/>
              </a:rPr>
              <a:t>function</a:t>
            </a:r>
            <a:r>
              <a:rPr lang="en-US" altLang="en-US" sz="1600" b="0">
                <a:solidFill>
                  <a:srgbClr val="FF0000"/>
                </a:solidFill>
                <a:latin typeface="Lucida Console" panose="020B0609040504020204" pitchFamily="49" charset="0"/>
              </a:rPr>
              <a:t> F </a:t>
            </a:r>
            <a:r>
              <a:rPr lang="en-US" altLang="en-US" sz="1600">
                <a:solidFill>
                  <a:srgbClr val="FF0000"/>
                </a:solidFill>
                <a:latin typeface="Lucida Console" panose="020B0609040504020204" pitchFamily="49" charset="0"/>
              </a:rPr>
              <a:t>return</a:t>
            </a:r>
            <a:r>
              <a:rPr lang="en-US" altLang="en-US" sz="1600" b="0">
                <a:solidFill>
                  <a:srgbClr val="FF0000"/>
                </a:solidFill>
                <a:latin typeface="Lucida Console" panose="020B0609040504020204" pitchFamily="49" charset="0"/>
              </a:rPr>
              <a:t> Integer</a:t>
            </a:r>
            <a:r>
              <a:rPr lang="en-US" altLang="en-US" sz="1600">
                <a:solidFill>
                  <a:srgbClr val="FF0000"/>
                </a:solidFill>
                <a:latin typeface="Lucida Console" panose="020B0609040504020204" pitchFamily="49" charset="0"/>
              </a:rPr>
              <a:t> is </a:t>
            </a:r>
          </a:p>
          <a:p>
            <a:r>
              <a:rPr lang="en-US" altLang="en-US" sz="1600">
                <a:solidFill>
                  <a:srgbClr val="FF0000"/>
                </a:solidFill>
                <a:latin typeface="Lucida Console" panose="020B0609040504020204" pitchFamily="49" charset="0"/>
              </a:rPr>
              <a:t>   begin</a:t>
            </a:r>
          </a:p>
          <a:p>
            <a:r>
              <a:rPr lang="en-US" altLang="en-US" sz="1600" b="0">
                <a:solidFill>
                  <a:srgbClr val="FF0000"/>
                </a:solidFill>
                <a:latin typeface="Lucida Console" panose="020B0609040504020204" pitchFamily="49" charset="0"/>
              </a:rPr>
              <a:t>     </a:t>
            </a:r>
            <a:r>
              <a:rPr lang="en-US" altLang="en-US" sz="1600">
                <a:solidFill>
                  <a:srgbClr val="FF0000"/>
                </a:solidFill>
                <a:latin typeface="Lucida Console" panose="020B0609040504020204" pitchFamily="49" charset="0"/>
              </a:rPr>
              <a:t>return</a:t>
            </a:r>
            <a:r>
              <a:rPr lang="en-US" altLang="en-US" sz="1600" b="0">
                <a:solidFill>
                  <a:srgbClr val="FF0000"/>
                </a:solidFill>
                <a:latin typeface="Lucida Console" panose="020B0609040504020204" pitchFamily="49" charset="0"/>
              </a:rPr>
              <a:t> N;</a:t>
            </a:r>
          </a:p>
          <a:p>
            <a:r>
              <a:rPr lang="en-US" altLang="en-US" sz="1600" b="0">
                <a:solidFill>
                  <a:srgbClr val="FF0000"/>
                </a:solidFill>
                <a:latin typeface="Lucida Console" panose="020B0609040504020204" pitchFamily="49" charset="0"/>
              </a:rPr>
              <a:t>   </a:t>
            </a:r>
            <a:r>
              <a:rPr lang="en-US" altLang="en-US" sz="1600">
                <a:solidFill>
                  <a:srgbClr val="FF0000"/>
                </a:solidFill>
                <a:latin typeface="Lucida Console" panose="020B0609040504020204" pitchFamily="49" charset="0"/>
              </a:rPr>
              <a:t>end</a:t>
            </a:r>
            <a:r>
              <a:rPr lang="en-US" altLang="en-US" sz="1600" b="0">
                <a:solidFill>
                  <a:srgbClr val="FF0000"/>
                </a:solidFill>
                <a:latin typeface="Lucida Console" panose="020B0609040504020204" pitchFamily="49" charset="0"/>
              </a:rPr>
              <a:t> F;</a:t>
            </a:r>
          </a:p>
          <a:p>
            <a:r>
              <a:rPr lang="en-US" altLang="en-US" sz="1600">
                <a:latin typeface="Lucida Console" panose="020B0609040504020204" pitchFamily="49" charset="0"/>
              </a:rPr>
              <a:t>end</a:t>
            </a:r>
            <a:r>
              <a:rPr lang="en-US" altLang="en-US" sz="1600" b="0">
                <a:latin typeface="Lucida Console" panose="020B0609040504020204" pitchFamily="49" charset="0"/>
              </a:rPr>
              <a:t> F_Pkg;</a:t>
            </a:r>
          </a:p>
        </p:txBody>
      </p:sp>
      <p:sp>
        <p:nvSpPr>
          <p:cNvPr id="7" name="TextBox 8">
            <a:extLst>
              <a:ext uri="{FF2B5EF4-FFF2-40B4-BE49-F238E27FC236}">
                <a16:creationId xmlns:a16="http://schemas.microsoft.com/office/drawing/2014/main" id="{9D8A8B1E-B2B2-4CFE-A1D9-7EA2B2180336}"/>
              </a:ext>
            </a:extLst>
          </p:cNvPr>
          <p:cNvSpPr txBox="1">
            <a:spLocks noChangeArrowheads="1"/>
          </p:cNvSpPr>
          <p:nvPr/>
        </p:nvSpPr>
        <p:spPr bwMode="auto">
          <a:xfrm>
            <a:off x="646113" y="1995488"/>
            <a:ext cx="3394075" cy="1076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a:latin typeface="Lucida Console" panose="020B0609040504020204" pitchFamily="49" charset="0"/>
              </a:rPr>
              <a:t>with</a:t>
            </a:r>
            <a:r>
              <a:rPr lang="en-US" altLang="en-US" sz="1600" b="0">
                <a:latin typeface="Lucida Console" panose="020B0609040504020204" pitchFamily="49" charset="0"/>
              </a:rPr>
              <a:t> F_Pkg;</a:t>
            </a:r>
          </a:p>
          <a:p>
            <a:r>
              <a:rPr lang="en-US" altLang="en-US" sz="1600">
                <a:latin typeface="Lucida Console" panose="020B0609040504020204" pitchFamily="49" charset="0"/>
              </a:rPr>
              <a:t>package</a:t>
            </a:r>
            <a:r>
              <a:rPr lang="en-US" altLang="en-US" sz="1600" b="0">
                <a:latin typeface="Lucida Console" panose="020B0609040504020204" pitchFamily="49" charset="0"/>
              </a:rPr>
              <a:t> M_Pkg </a:t>
            </a:r>
            <a:r>
              <a:rPr lang="en-US" altLang="en-US" sz="1600">
                <a:latin typeface="Lucida Console" panose="020B0609040504020204" pitchFamily="49" charset="0"/>
              </a:rPr>
              <a:t>is</a:t>
            </a:r>
          </a:p>
          <a:p>
            <a:r>
              <a:rPr lang="en-US" altLang="en-US" sz="1600" b="0">
                <a:latin typeface="Lucida Console" panose="020B0609040504020204" pitchFamily="49" charset="0"/>
              </a:rPr>
              <a:t>   M : Integer := </a:t>
            </a:r>
            <a:r>
              <a:rPr lang="en-US" altLang="en-US" sz="1600" b="0">
                <a:solidFill>
                  <a:srgbClr val="FF0000"/>
                </a:solidFill>
                <a:latin typeface="Lucida Console" panose="020B0609040504020204" pitchFamily="49" charset="0"/>
              </a:rPr>
              <a:t>F_Pkg.F</a:t>
            </a:r>
            <a:r>
              <a:rPr lang="en-US" altLang="en-US" sz="1600" b="0">
                <a:latin typeface="Lucida Console" panose="020B0609040504020204" pitchFamily="49" charset="0"/>
              </a:rPr>
              <a:t>;</a:t>
            </a:r>
          </a:p>
          <a:p>
            <a:r>
              <a:rPr lang="en-US" altLang="en-US" sz="1600">
                <a:latin typeface="Lucida Console" panose="020B0609040504020204" pitchFamily="49" charset="0"/>
              </a:rPr>
              <a:t>end</a:t>
            </a:r>
            <a:r>
              <a:rPr lang="en-US" altLang="en-US" sz="1600" b="0">
                <a:latin typeface="Lucida Console" panose="020B0609040504020204" pitchFamily="49" charset="0"/>
              </a:rPr>
              <a:t> M_Pkg;</a:t>
            </a:r>
          </a:p>
        </p:txBody>
      </p:sp>
      <p:sp>
        <p:nvSpPr>
          <p:cNvPr id="8" name="TextBox 9">
            <a:extLst>
              <a:ext uri="{FF2B5EF4-FFF2-40B4-BE49-F238E27FC236}">
                <a16:creationId xmlns:a16="http://schemas.microsoft.com/office/drawing/2014/main" id="{09C4577C-EB0C-43CE-9F2A-6A44CFF3B39F}"/>
              </a:ext>
            </a:extLst>
          </p:cNvPr>
          <p:cNvSpPr txBox="1">
            <a:spLocks noChangeArrowheads="1"/>
          </p:cNvSpPr>
          <p:nvPr/>
        </p:nvSpPr>
        <p:spPr bwMode="auto">
          <a:xfrm>
            <a:off x="152400" y="4083050"/>
            <a:ext cx="4381500" cy="1570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latin typeface="Lucida Console" panose="020B0609040504020204" pitchFamily="49" charset="0"/>
              </a:rPr>
              <a:t>with</a:t>
            </a:r>
            <a:r>
              <a:rPr lang="en-US" altLang="en-US" sz="1600" b="0" dirty="0">
                <a:latin typeface="Lucida Console" panose="020B0609040504020204" pitchFamily="49" charset="0"/>
              </a:rPr>
              <a:t> </a:t>
            </a:r>
            <a:r>
              <a:rPr lang="en-US" altLang="en-US" sz="1600" b="0" dirty="0" err="1">
                <a:latin typeface="Lucida Console" panose="020B0609040504020204" pitchFamily="49" charset="0"/>
              </a:rPr>
              <a:t>M_Pkg</a:t>
            </a:r>
            <a:r>
              <a:rPr lang="en-US" altLang="en-US" sz="1600" b="0" dirty="0">
                <a:latin typeface="Lucida Console" panose="020B0609040504020204" pitchFamily="49" charset="0"/>
              </a:rPr>
              <a:t>;</a:t>
            </a:r>
          </a:p>
          <a:p>
            <a:r>
              <a:rPr lang="en-US" altLang="en-US" sz="1600" dirty="0">
                <a:latin typeface="Lucida Console" panose="020B0609040504020204" pitchFamily="49" charset="0"/>
              </a:rPr>
              <a:t>with</a:t>
            </a:r>
            <a:r>
              <a:rPr lang="en-US" altLang="en-US" sz="1600" b="0" dirty="0">
                <a:latin typeface="Lucida Console" panose="020B0609040504020204" pitchFamily="49" charset="0"/>
              </a:rPr>
              <a:t> </a:t>
            </a:r>
            <a:r>
              <a:rPr lang="en-US" altLang="en-US" sz="1600" b="0" dirty="0" err="1">
                <a:latin typeface="Lucida Console" panose="020B0609040504020204" pitchFamily="49" charset="0"/>
              </a:rPr>
              <a:t>Ada.Text_IO</a:t>
            </a:r>
            <a:r>
              <a:rPr lang="en-US" altLang="en-US" sz="1600" b="0" dirty="0">
                <a:latin typeface="Lucida Console" panose="020B0609040504020204" pitchFamily="49" charset="0"/>
              </a:rPr>
              <a:t>; </a:t>
            </a:r>
            <a:r>
              <a:rPr lang="en-US" altLang="en-US" sz="1600" dirty="0">
                <a:latin typeface="Lucida Console" panose="020B0609040504020204" pitchFamily="49" charset="0"/>
              </a:rPr>
              <a:t>use</a:t>
            </a:r>
            <a:r>
              <a:rPr lang="en-US" altLang="en-US" sz="1600" b="0" dirty="0">
                <a:latin typeface="Lucida Console" panose="020B0609040504020204" pitchFamily="49" charset="0"/>
              </a:rPr>
              <a:t> </a:t>
            </a:r>
            <a:r>
              <a:rPr lang="en-US" altLang="en-US" sz="1600" b="0" dirty="0" err="1">
                <a:latin typeface="Lucida Console" panose="020B0609040504020204" pitchFamily="49" charset="0"/>
              </a:rPr>
              <a:t>Ada.Text_IO</a:t>
            </a:r>
            <a:r>
              <a:rPr lang="en-US" altLang="en-US" sz="1600" b="0" dirty="0">
                <a:latin typeface="Lucida Console" panose="020B0609040504020204" pitchFamily="49" charset="0"/>
              </a:rPr>
              <a:t>;</a:t>
            </a:r>
          </a:p>
          <a:p>
            <a:r>
              <a:rPr lang="en-US" altLang="en-US" sz="1600" dirty="0">
                <a:latin typeface="Lucida Console" panose="020B0609040504020204" pitchFamily="49" charset="0"/>
              </a:rPr>
              <a:t>procedure</a:t>
            </a:r>
            <a:r>
              <a:rPr lang="en-US" altLang="en-US" sz="1600" b="0" dirty="0">
                <a:latin typeface="Lucida Console" panose="020B0609040504020204" pitchFamily="49" charset="0"/>
              </a:rPr>
              <a:t> ABE </a:t>
            </a:r>
            <a:r>
              <a:rPr lang="en-US" altLang="en-US" sz="1600" dirty="0">
                <a:latin typeface="Lucida Console" panose="020B0609040504020204" pitchFamily="49" charset="0"/>
              </a:rPr>
              <a:t>is</a:t>
            </a:r>
          </a:p>
          <a:p>
            <a:r>
              <a:rPr lang="en-US" altLang="en-US" sz="1600" dirty="0">
                <a:latin typeface="Lucida Console" panose="020B0609040504020204" pitchFamily="49" charset="0"/>
              </a:rPr>
              <a:t>begin</a:t>
            </a:r>
          </a:p>
          <a:p>
            <a:r>
              <a:rPr lang="en-US" altLang="en-US" sz="1600" b="0" dirty="0">
                <a:latin typeface="Lucida Console" panose="020B0609040504020204" pitchFamily="49" charset="0"/>
              </a:rPr>
              <a:t>  </a:t>
            </a:r>
            <a:r>
              <a:rPr lang="en-US" altLang="en-US" sz="1600" b="0" dirty="0" err="1">
                <a:latin typeface="Lucida Console" panose="020B0609040504020204" pitchFamily="49" charset="0"/>
              </a:rPr>
              <a:t>Put_Line</a:t>
            </a:r>
            <a:r>
              <a:rPr lang="en-US" altLang="en-US" sz="1600" b="0" dirty="0">
                <a:latin typeface="Lucida Console" panose="020B0609040504020204" pitchFamily="49" charset="0"/>
              </a:rPr>
              <a:t>(</a:t>
            </a:r>
            <a:r>
              <a:rPr lang="en-US" altLang="en-US" sz="1600" b="0" dirty="0" err="1">
                <a:latin typeface="Lucida Console" panose="020B0609040504020204" pitchFamily="49" charset="0"/>
              </a:rPr>
              <a:t>M_Pkg.M'Img</a:t>
            </a:r>
            <a:r>
              <a:rPr lang="en-US" altLang="en-US" sz="1600" b="0" dirty="0">
                <a:latin typeface="Lucida Console" panose="020B0609040504020204" pitchFamily="49" charset="0"/>
              </a:rPr>
              <a:t>);</a:t>
            </a:r>
          </a:p>
          <a:p>
            <a:r>
              <a:rPr lang="en-US" altLang="en-US" sz="1600" dirty="0">
                <a:latin typeface="Lucida Console" panose="020B0609040504020204" pitchFamily="49" charset="0"/>
              </a:rPr>
              <a:t>end</a:t>
            </a:r>
            <a:r>
              <a:rPr lang="en-US" altLang="en-US" sz="1600" b="0" dirty="0">
                <a:latin typeface="Lucida Console" panose="020B0609040504020204" pitchFamily="49" charset="0"/>
              </a:rPr>
              <a:t> ABE;</a:t>
            </a:r>
          </a:p>
        </p:txBody>
      </p:sp>
      <p:cxnSp>
        <p:nvCxnSpPr>
          <p:cNvPr id="9" name="Straight Arrow Connector 8">
            <a:extLst>
              <a:ext uri="{FF2B5EF4-FFF2-40B4-BE49-F238E27FC236}">
                <a16:creationId xmlns:a16="http://schemas.microsoft.com/office/drawing/2014/main" id="{3BB1EA40-A8EA-4D55-B044-F4EF765AACBE}"/>
              </a:ext>
            </a:extLst>
          </p:cNvPr>
          <p:cNvCxnSpPr>
            <a:stCxn id="8" idx="0"/>
            <a:endCxn id="7" idx="2"/>
          </p:cNvCxnSpPr>
          <p:nvPr/>
        </p:nvCxnSpPr>
        <p:spPr>
          <a:xfrm flipV="1">
            <a:off x="2343150" y="3071813"/>
            <a:ext cx="0" cy="10112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682DB32-1D5A-454F-8CC6-F68CB9D4547B}"/>
              </a:ext>
            </a:extLst>
          </p:cNvPr>
          <p:cNvCxnSpPr>
            <a:stCxn id="6" idx="0"/>
            <a:endCxn id="5" idx="2"/>
          </p:cNvCxnSpPr>
          <p:nvPr/>
        </p:nvCxnSpPr>
        <p:spPr>
          <a:xfrm flipH="1" flipV="1">
            <a:off x="6962775" y="2949575"/>
            <a:ext cx="0" cy="10271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3A6799A-91A9-4371-A0BC-8823DD67A530}"/>
              </a:ext>
            </a:extLst>
          </p:cNvPr>
          <p:cNvCxnSpPr>
            <a:stCxn id="7" idx="3"/>
            <a:endCxn id="5" idx="1"/>
          </p:cNvCxnSpPr>
          <p:nvPr/>
        </p:nvCxnSpPr>
        <p:spPr>
          <a:xfrm>
            <a:off x="4040188" y="2533650"/>
            <a:ext cx="110172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7D72FF3-CB79-4A33-9CC5-3AFDA3A3A256}"/>
              </a:ext>
            </a:extLst>
          </p:cNvPr>
          <p:cNvSpPr txBox="1"/>
          <p:nvPr/>
        </p:nvSpPr>
        <p:spPr>
          <a:xfrm>
            <a:off x="2971800" y="3276600"/>
            <a:ext cx="3356496" cy="369332"/>
          </a:xfrm>
          <a:prstGeom prst="rect">
            <a:avLst/>
          </a:prstGeom>
          <a:noFill/>
          <a:ln>
            <a:noFill/>
          </a:ln>
        </p:spPr>
        <p:txBody>
          <a:bodyPr wrap="none" rtlCol="0">
            <a:spAutoFit/>
          </a:bodyPr>
          <a:lstStyle/>
          <a:p>
            <a:r>
              <a:rPr lang="en-US" dirty="0"/>
              <a:t>A </a:t>
            </a:r>
            <a:r>
              <a:rPr lang="en-US" dirty="0">
                <a:sym typeface="Symbol" panose="05050102010706020507" pitchFamily="18" charset="2"/>
              </a:rPr>
              <a:t>B means that A depends on B</a:t>
            </a:r>
            <a:endParaRPr lang="en-US" dirty="0"/>
          </a:p>
        </p:txBody>
      </p:sp>
      <p:pic>
        <p:nvPicPr>
          <p:cNvPr id="13" name="Picture 12">
            <a:extLst>
              <a:ext uri="{FF2B5EF4-FFF2-40B4-BE49-F238E27FC236}">
                <a16:creationId xmlns:a16="http://schemas.microsoft.com/office/drawing/2014/main" id="{CA9DA82F-940E-4F0F-906B-63B1674751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4058" y="32658"/>
            <a:ext cx="1643742" cy="1643742"/>
          </a:xfrm>
          <a:prstGeom prst="rect">
            <a:avLst/>
          </a:prstGeom>
        </p:spPr>
      </p:pic>
    </p:spTree>
    <p:extLst>
      <p:ext uri="{BB962C8B-B14F-4D97-AF65-F5344CB8AC3E}">
        <p14:creationId xmlns:p14="http://schemas.microsoft.com/office/powerpoint/2010/main" val="299707250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FE34E-DAE8-48A9-9CEE-395B791D5637}"/>
              </a:ext>
            </a:extLst>
          </p:cNvPr>
          <p:cNvSpPr>
            <a:spLocks noGrp="1"/>
          </p:cNvSpPr>
          <p:nvPr>
            <p:ph type="title"/>
          </p:nvPr>
        </p:nvSpPr>
        <p:spPr/>
        <p:txBody>
          <a:bodyPr/>
          <a:lstStyle/>
          <a:p>
            <a:r>
              <a:rPr lang="en-US" dirty="0"/>
              <a:t>Elaboration Order (1)</a:t>
            </a:r>
          </a:p>
        </p:txBody>
      </p:sp>
      <p:sp>
        <p:nvSpPr>
          <p:cNvPr id="3" name="Content Placeholder 2">
            <a:extLst>
              <a:ext uri="{FF2B5EF4-FFF2-40B4-BE49-F238E27FC236}">
                <a16:creationId xmlns:a16="http://schemas.microsoft.com/office/drawing/2014/main" id="{5160BB34-BA23-4DC8-B014-B07FE580F2E1}"/>
              </a:ext>
            </a:extLst>
          </p:cNvPr>
          <p:cNvSpPr>
            <a:spLocks noGrp="1"/>
          </p:cNvSpPr>
          <p:nvPr>
            <p:ph idx="1"/>
          </p:nvPr>
        </p:nvSpPr>
        <p:spPr/>
        <p:txBody>
          <a:bodyPr/>
          <a:lstStyle/>
          <a:p>
            <a:pPr eaLnBrk="1" hangingPunct="1"/>
            <a:r>
              <a:rPr lang="en-US" altLang="en-US" dirty="0"/>
              <a:t>Before the main program starts, all units on which it depends (directly or indirectly) are elaborated</a:t>
            </a:r>
          </a:p>
          <a:p>
            <a:pPr lvl="1" eaLnBrk="1" hangingPunct="1"/>
            <a:r>
              <a:rPr lang="en-US" altLang="en-US" i="1" dirty="0"/>
              <a:t>Binder can choose any sequencing consistent with the “depends on” relationship</a:t>
            </a:r>
          </a:p>
          <a:p>
            <a:pPr lvl="1" eaLnBrk="1" hangingPunct="1"/>
            <a:r>
              <a:rPr lang="en-US" altLang="en-US" dirty="0"/>
              <a:t>Sometimes the order will affect the result</a:t>
            </a:r>
          </a:p>
          <a:p>
            <a:pPr eaLnBrk="1" hangingPunct="1"/>
            <a:r>
              <a:rPr lang="en-US" altLang="en-US" dirty="0"/>
              <a:t>Legal elaboration orders</a:t>
            </a:r>
          </a:p>
          <a:p>
            <a:pPr lvl="1" eaLnBrk="1" hangingPunct="1"/>
            <a:r>
              <a:rPr lang="en-US" altLang="en-US" dirty="0" err="1"/>
              <a:t>F_Pkg</a:t>
            </a:r>
            <a:r>
              <a:rPr lang="en-US" altLang="en-US" dirty="0"/>
              <a:t> spec, </a:t>
            </a:r>
            <a:r>
              <a:rPr lang="en-US" altLang="en-US" dirty="0" err="1"/>
              <a:t>F_Pkg</a:t>
            </a:r>
            <a:r>
              <a:rPr lang="en-US" altLang="en-US" dirty="0"/>
              <a:t> body, </a:t>
            </a:r>
            <a:r>
              <a:rPr lang="en-US" altLang="en-US" dirty="0" err="1"/>
              <a:t>M_Pkg</a:t>
            </a:r>
            <a:r>
              <a:rPr lang="en-US" altLang="en-US" dirty="0"/>
              <a:t> spec</a:t>
            </a:r>
          </a:p>
          <a:p>
            <a:pPr lvl="2" eaLnBrk="1" hangingPunct="1"/>
            <a:r>
              <a:rPr lang="en-US" altLang="en-US" dirty="0"/>
              <a:t>Program executes normally</a:t>
            </a:r>
          </a:p>
          <a:p>
            <a:pPr lvl="1" eaLnBrk="1" hangingPunct="1"/>
            <a:r>
              <a:rPr lang="en-US" altLang="en-US" dirty="0" err="1"/>
              <a:t>F_Pkg</a:t>
            </a:r>
            <a:r>
              <a:rPr lang="en-US" altLang="en-US" dirty="0"/>
              <a:t> spec , </a:t>
            </a:r>
            <a:r>
              <a:rPr lang="en-US" altLang="en-US" dirty="0" err="1"/>
              <a:t>M_Pkg</a:t>
            </a:r>
            <a:r>
              <a:rPr lang="en-US" altLang="en-US" dirty="0"/>
              <a:t> spec, </a:t>
            </a:r>
            <a:r>
              <a:rPr lang="en-US" altLang="en-US" dirty="0" err="1"/>
              <a:t>F_Pkg</a:t>
            </a:r>
            <a:r>
              <a:rPr lang="en-US" altLang="en-US" dirty="0"/>
              <a:t> body</a:t>
            </a:r>
          </a:p>
          <a:p>
            <a:pPr lvl="2" eaLnBrk="1" hangingPunct="1"/>
            <a:r>
              <a:rPr lang="en-US" altLang="en-US" dirty="0" err="1"/>
              <a:t>Program_Error</a:t>
            </a:r>
            <a:r>
              <a:rPr lang="en-US" altLang="en-US" dirty="0"/>
              <a:t> raised on Access</a:t>
            </a:r>
            <a:br>
              <a:rPr lang="en-US" altLang="en-US" dirty="0"/>
            </a:br>
            <a:r>
              <a:rPr lang="en-US" altLang="en-US" dirty="0"/>
              <a:t>before Elaboration (“ABE”)</a:t>
            </a:r>
            <a:br>
              <a:rPr lang="en-US" altLang="en-US" dirty="0"/>
            </a:br>
            <a:r>
              <a:rPr lang="en-US" altLang="en-US" dirty="0"/>
              <a:t>on invocation of </a:t>
            </a:r>
            <a:r>
              <a:rPr lang="en-US" altLang="en-US" dirty="0" err="1"/>
              <a:t>F_Pkg.F</a:t>
            </a:r>
            <a:endParaRPr lang="en-US" altLang="en-US" dirty="0"/>
          </a:p>
        </p:txBody>
      </p:sp>
      <p:sp>
        <p:nvSpPr>
          <p:cNvPr id="4" name="Slide Number Placeholder 3">
            <a:extLst>
              <a:ext uri="{FF2B5EF4-FFF2-40B4-BE49-F238E27FC236}">
                <a16:creationId xmlns:a16="http://schemas.microsoft.com/office/drawing/2014/main" id="{A27FEB2E-08A4-4757-BCF9-3C66A7FF5F8F}"/>
              </a:ext>
            </a:extLst>
          </p:cNvPr>
          <p:cNvSpPr>
            <a:spLocks noGrp="1"/>
          </p:cNvSpPr>
          <p:nvPr>
            <p:ph type="sldNum" sz="quarter" idx="12"/>
          </p:nvPr>
        </p:nvSpPr>
        <p:spPr/>
        <p:txBody>
          <a:bodyPr/>
          <a:lstStyle/>
          <a:p>
            <a:pPr>
              <a:defRPr/>
            </a:pPr>
            <a:fld id="{0E2ECCEA-E2CD-49A1-A9F1-1E7E4CC53232}" type="slidenum">
              <a:rPr lang="en-US" smtClean="0"/>
              <a:pPr>
                <a:defRPr/>
              </a:pPr>
              <a:t>74</a:t>
            </a:fld>
            <a:endParaRPr lang="en-US"/>
          </a:p>
        </p:txBody>
      </p:sp>
      <p:sp>
        <p:nvSpPr>
          <p:cNvPr id="5" name="Oval 4">
            <a:extLst>
              <a:ext uri="{FF2B5EF4-FFF2-40B4-BE49-F238E27FC236}">
                <a16:creationId xmlns:a16="http://schemas.microsoft.com/office/drawing/2014/main" id="{1E14127B-C7B1-4571-8C07-B31F9AEFC5DE}"/>
              </a:ext>
            </a:extLst>
          </p:cNvPr>
          <p:cNvSpPr/>
          <p:nvPr/>
        </p:nvSpPr>
        <p:spPr>
          <a:xfrm>
            <a:off x="6019800" y="3657600"/>
            <a:ext cx="16764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t>F_Pkg</a:t>
            </a:r>
            <a:br>
              <a:rPr lang="en-US" b="1" dirty="0"/>
            </a:br>
            <a:r>
              <a:rPr lang="en-US" b="1" dirty="0"/>
              <a:t>spec</a:t>
            </a:r>
          </a:p>
        </p:txBody>
      </p:sp>
      <p:sp>
        <p:nvSpPr>
          <p:cNvPr id="6" name="Oval 5">
            <a:extLst>
              <a:ext uri="{FF2B5EF4-FFF2-40B4-BE49-F238E27FC236}">
                <a16:creationId xmlns:a16="http://schemas.microsoft.com/office/drawing/2014/main" id="{DB0E693B-769C-43BB-94E7-7E1C451DF4E2}"/>
              </a:ext>
            </a:extLst>
          </p:cNvPr>
          <p:cNvSpPr/>
          <p:nvPr/>
        </p:nvSpPr>
        <p:spPr>
          <a:xfrm>
            <a:off x="4724400" y="4724400"/>
            <a:ext cx="16764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t>F_Pkg</a:t>
            </a:r>
            <a:br>
              <a:rPr lang="en-US" b="1" dirty="0"/>
            </a:br>
            <a:r>
              <a:rPr lang="en-US" b="1" dirty="0"/>
              <a:t>body</a:t>
            </a:r>
          </a:p>
        </p:txBody>
      </p:sp>
      <p:sp>
        <p:nvSpPr>
          <p:cNvPr id="7" name="Oval 6">
            <a:extLst>
              <a:ext uri="{FF2B5EF4-FFF2-40B4-BE49-F238E27FC236}">
                <a16:creationId xmlns:a16="http://schemas.microsoft.com/office/drawing/2014/main" id="{92F7E826-3A34-4B61-87D3-BA6855901D42}"/>
              </a:ext>
            </a:extLst>
          </p:cNvPr>
          <p:cNvSpPr/>
          <p:nvPr/>
        </p:nvSpPr>
        <p:spPr>
          <a:xfrm>
            <a:off x="7315200" y="4724400"/>
            <a:ext cx="16764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t>M_Pkg</a:t>
            </a:r>
            <a:br>
              <a:rPr lang="en-US" b="1" dirty="0"/>
            </a:br>
            <a:r>
              <a:rPr lang="en-US" b="1" dirty="0"/>
              <a:t>spec</a:t>
            </a:r>
          </a:p>
        </p:txBody>
      </p:sp>
      <p:cxnSp>
        <p:nvCxnSpPr>
          <p:cNvPr id="9" name="Straight Arrow Connector 8">
            <a:extLst>
              <a:ext uri="{FF2B5EF4-FFF2-40B4-BE49-F238E27FC236}">
                <a16:creationId xmlns:a16="http://schemas.microsoft.com/office/drawing/2014/main" id="{EC6FE88A-24FE-4112-89E5-34EA787FA143}"/>
              </a:ext>
            </a:extLst>
          </p:cNvPr>
          <p:cNvCxnSpPr>
            <a:stCxn id="6" idx="0"/>
            <a:endCxn id="5" idx="3"/>
          </p:cNvCxnSpPr>
          <p:nvPr/>
        </p:nvCxnSpPr>
        <p:spPr>
          <a:xfrm flipV="1">
            <a:off x="5562600" y="4242967"/>
            <a:ext cx="702703" cy="4814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3A8BC6D-666F-49D7-8C76-1FEBBD35E138}"/>
              </a:ext>
            </a:extLst>
          </p:cNvPr>
          <p:cNvCxnSpPr>
            <a:stCxn id="7" idx="0"/>
            <a:endCxn id="5" idx="5"/>
          </p:cNvCxnSpPr>
          <p:nvPr/>
        </p:nvCxnSpPr>
        <p:spPr>
          <a:xfrm flipH="1" flipV="1">
            <a:off x="7450697" y="4242967"/>
            <a:ext cx="702703" cy="4814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45598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6E6A5-ADE2-48E3-AD43-DB414F416C50}"/>
              </a:ext>
            </a:extLst>
          </p:cNvPr>
          <p:cNvSpPr>
            <a:spLocks noGrp="1"/>
          </p:cNvSpPr>
          <p:nvPr>
            <p:ph type="title"/>
          </p:nvPr>
        </p:nvSpPr>
        <p:spPr/>
        <p:txBody>
          <a:bodyPr/>
          <a:lstStyle/>
          <a:p>
            <a:r>
              <a:rPr lang="en-US" dirty="0"/>
              <a:t>Elaboration Order (2)</a:t>
            </a:r>
          </a:p>
        </p:txBody>
      </p:sp>
      <p:sp>
        <p:nvSpPr>
          <p:cNvPr id="3" name="Content Placeholder 2">
            <a:extLst>
              <a:ext uri="{FF2B5EF4-FFF2-40B4-BE49-F238E27FC236}">
                <a16:creationId xmlns:a16="http://schemas.microsoft.com/office/drawing/2014/main" id="{BB25C70C-63BB-4FD0-B32D-9391F5BF3172}"/>
              </a:ext>
            </a:extLst>
          </p:cNvPr>
          <p:cNvSpPr>
            <a:spLocks noGrp="1"/>
          </p:cNvSpPr>
          <p:nvPr>
            <p:ph idx="1"/>
          </p:nvPr>
        </p:nvSpPr>
        <p:spPr/>
        <p:txBody>
          <a:bodyPr/>
          <a:lstStyle/>
          <a:p>
            <a:pPr eaLnBrk="1" hangingPunct="1"/>
            <a:r>
              <a:rPr lang="en-US" altLang="en-US" dirty="0"/>
              <a:t>Why doesn’t the language make the order more deterministic?</a:t>
            </a:r>
          </a:p>
          <a:p>
            <a:pPr lvl="1" eaLnBrk="1" hangingPunct="1"/>
            <a:r>
              <a:rPr lang="en-US" altLang="en-US" dirty="0"/>
              <a:t>For example, elaborate a package body immediately after elaborating the package spec</a:t>
            </a:r>
          </a:p>
          <a:p>
            <a:pPr lvl="1" eaLnBrk="1" hangingPunct="1"/>
            <a:r>
              <a:rPr lang="en-US" altLang="en-US" dirty="0"/>
              <a:t>Unfortunately, any rule specific enough to prevent the non-determinism would rule out useful cases such as mutually dependent packages</a:t>
            </a:r>
          </a:p>
          <a:p>
            <a:pPr lvl="1" eaLnBrk="1" hangingPunct="1"/>
            <a:endParaRPr lang="en-US" altLang="en-US" dirty="0"/>
          </a:p>
          <a:p>
            <a:pPr lvl="1" eaLnBrk="1" hangingPunct="1"/>
            <a:endParaRPr lang="en-US" altLang="en-US" dirty="0"/>
          </a:p>
          <a:p>
            <a:pPr lvl="1" eaLnBrk="1" hangingPunct="1"/>
            <a:endParaRPr lang="en-US" altLang="en-US" dirty="0"/>
          </a:p>
          <a:p>
            <a:pPr lvl="1" eaLnBrk="1" hangingPunct="1"/>
            <a:endParaRPr lang="en-US" altLang="en-US" dirty="0"/>
          </a:p>
          <a:p>
            <a:pPr lvl="1" eaLnBrk="1" hangingPunct="1"/>
            <a:endParaRPr lang="en-US" altLang="en-US" dirty="0"/>
          </a:p>
          <a:p>
            <a:pPr lvl="1" eaLnBrk="1" hangingPunct="1"/>
            <a:r>
              <a:rPr lang="en-US" altLang="en-US" dirty="0"/>
              <a:t>In some cases a correct elaboration order is only </a:t>
            </a:r>
            <a:br>
              <a:rPr lang="en-US" altLang="en-US" dirty="0"/>
            </a:br>
            <a:r>
              <a:rPr lang="en-US" altLang="en-US" dirty="0"/>
              <a:t>known at run time</a:t>
            </a:r>
          </a:p>
          <a:p>
            <a:pPr lvl="1" eaLnBrk="1" hangingPunct="1"/>
            <a:r>
              <a:rPr lang="en-US" altLang="en-US" dirty="0"/>
              <a:t>In some cases no legitimate elaboration order is </a:t>
            </a:r>
            <a:br>
              <a:rPr lang="en-US" altLang="en-US" dirty="0"/>
            </a:br>
            <a:r>
              <a:rPr lang="en-US" altLang="en-US" dirty="0"/>
              <a:t>possible</a:t>
            </a:r>
          </a:p>
          <a:p>
            <a:endParaRPr lang="en-US" dirty="0"/>
          </a:p>
        </p:txBody>
      </p:sp>
      <p:sp>
        <p:nvSpPr>
          <p:cNvPr id="4" name="Slide Number Placeholder 3">
            <a:extLst>
              <a:ext uri="{FF2B5EF4-FFF2-40B4-BE49-F238E27FC236}">
                <a16:creationId xmlns:a16="http://schemas.microsoft.com/office/drawing/2014/main" id="{445884B2-6112-4E9C-8090-5985250F32FF}"/>
              </a:ext>
            </a:extLst>
          </p:cNvPr>
          <p:cNvSpPr>
            <a:spLocks noGrp="1"/>
          </p:cNvSpPr>
          <p:nvPr>
            <p:ph type="sldNum" sz="quarter" idx="12"/>
          </p:nvPr>
        </p:nvSpPr>
        <p:spPr/>
        <p:txBody>
          <a:bodyPr/>
          <a:lstStyle/>
          <a:p>
            <a:pPr>
              <a:defRPr/>
            </a:pPr>
            <a:fld id="{0E2ECCEA-E2CD-49A1-A9F1-1E7E4CC53232}" type="slidenum">
              <a:rPr lang="en-US" smtClean="0"/>
              <a:pPr>
                <a:defRPr/>
              </a:pPr>
              <a:t>75</a:t>
            </a:fld>
            <a:endParaRPr lang="en-US"/>
          </a:p>
        </p:txBody>
      </p:sp>
      <p:sp>
        <p:nvSpPr>
          <p:cNvPr id="5" name="TextBox 4">
            <a:extLst>
              <a:ext uri="{FF2B5EF4-FFF2-40B4-BE49-F238E27FC236}">
                <a16:creationId xmlns:a16="http://schemas.microsoft.com/office/drawing/2014/main" id="{AA76001E-77C2-4873-B5E9-19B8B211ED12}"/>
              </a:ext>
            </a:extLst>
          </p:cNvPr>
          <p:cNvSpPr txBox="1"/>
          <p:nvPr/>
        </p:nvSpPr>
        <p:spPr>
          <a:xfrm>
            <a:off x="2232242" y="3761601"/>
            <a:ext cx="1597425" cy="369332"/>
          </a:xfrm>
          <a:prstGeom prst="rect">
            <a:avLst/>
          </a:prstGeom>
          <a:noFill/>
          <a:ln>
            <a:solidFill>
              <a:schemeClr val="tx1"/>
            </a:solidFill>
          </a:ln>
        </p:spPr>
        <p:txBody>
          <a:bodyPr wrap="none" rtlCol="0">
            <a:spAutoFit/>
          </a:bodyPr>
          <a:lstStyle/>
          <a:p>
            <a:r>
              <a:rPr lang="en-US" dirty="0"/>
              <a:t>P package spec</a:t>
            </a:r>
          </a:p>
        </p:txBody>
      </p:sp>
      <p:sp>
        <p:nvSpPr>
          <p:cNvPr id="6" name="TextBox 5">
            <a:extLst>
              <a:ext uri="{FF2B5EF4-FFF2-40B4-BE49-F238E27FC236}">
                <a16:creationId xmlns:a16="http://schemas.microsoft.com/office/drawing/2014/main" id="{E4800E25-0CA5-42EF-B909-FBF9A371E1A5}"/>
              </a:ext>
            </a:extLst>
          </p:cNvPr>
          <p:cNvSpPr txBox="1"/>
          <p:nvPr/>
        </p:nvSpPr>
        <p:spPr>
          <a:xfrm>
            <a:off x="4594442" y="3761601"/>
            <a:ext cx="1634294" cy="369332"/>
          </a:xfrm>
          <a:prstGeom prst="rect">
            <a:avLst/>
          </a:prstGeom>
          <a:noFill/>
          <a:ln>
            <a:solidFill>
              <a:schemeClr val="tx1"/>
            </a:solidFill>
          </a:ln>
        </p:spPr>
        <p:txBody>
          <a:bodyPr wrap="none" rtlCol="0">
            <a:spAutoFit/>
          </a:bodyPr>
          <a:lstStyle/>
          <a:p>
            <a:r>
              <a:rPr lang="en-US" dirty="0"/>
              <a:t>Q package spec</a:t>
            </a:r>
          </a:p>
        </p:txBody>
      </p:sp>
      <p:sp>
        <p:nvSpPr>
          <p:cNvPr id="7" name="TextBox 6">
            <a:extLst>
              <a:ext uri="{FF2B5EF4-FFF2-40B4-BE49-F238E27FC236}">
                <a16:creationId xmlns:a16="http://schemas.microsoft.com/office/drawing/2014/main" id="{7E88BEBA-B55A-48BA-AF8E-20AF1046C457}"/>
              </a:ext>
            </a:extLst>
          </p:cNvPr>
          <p:cNvSpPr txBox="1"/>
          <p:nvPr/>
        </p:nvSpPr>
        <p:spPr>
          <a:xfrm>
            <a:off x="4572000" y="4611469"/>
            <a:ext cx="1679178" cy="646331"/>
          </a:xfrm>
          <a:prstGeom prst="rect">
            <a:avLst/>
          </a:prstGeom>
          <a:noFill/>
          <a:ln>
            <a:solidFill>
              <a:schemeClr val="tx1"/>
            </a:solidFill>
          </a:ln>
        </p:spPr>
        <p:txBody>
          <a:bodyPr wrap="none" rtlCol="0">
            <a:spAutoFit/>
          </a:bodyPr>
          <a:lstStyle/>
          <a:p>
            <a:r>
              <a:rPr lang="en-US" dirty="0"/>
              <a:t>Q package body</a:t>
            </a:r>
          </a:p>
          <a:p>
            <a:endParaRPr lang="en-US" dirty="0"/>
          </a:p>
        </p:txBody>
      </p:sp>
      <p:sp>
        <p:nvSpPr>
          <p:cNvPr id="8" name="TextBox 7">
            <a:extLst>
              <a:ext uri="{FF2B5EF4-FFF2-40B4-BE49-F238E27FC236}">
                <a16:creationId xmlns:a16="http://schemas.microsoft.com/office/drawing/2014/main" id="{6D9F4B3F-F8BC-4042-9873-ADBEF946F313}"/>
              </a:ext>
            </a:extLst>
          </p:cNvPr>
          <p:cNvSpPr txBox="1"/>
          <p:nvPr/>
        </p:nvSpPr>
        <p:spPr>
          <a:xfrm>
            <a:off x="2209800" y="4611469"/>
            <a:ext cx="1642309" cy="646331"/>
          </a:xfrm>
          <a:prstGeom prst="rect">
            <a:avLst/>
          </a:prstGeom>
          <a:noFill/>
          <a:ln>
            <a:solidFill>
              <a:schemeClr val="tx1"/>
            </a:solidFill>
          </a:ln>
        </p:spPr>
        <p:txBody>
          <a:bodyPr wrap="none" rtlCol="0">
            <a:spAutoFit/>
          </a:bodyPr>
          <a:lstStyle/>
          <a:p>
            <a:r>
              <a:rPr lang="en-US" dirty="0"/>
              <a:t>P package body</a:t>
            </a:r>
          </a:p>
          <a:p>
            <a:endParaRPr lang="en-US" dirty="0"/>
          </a:p>
        </p:txBody>
      </p:sp>
      <p:cxnSp>
        <p:nvCxnSpPr>
          <p:cNvPr id="10" name="Straight Arrow Connector 9">
            <a:extLst>
              <a:ext uri="{FF2B5EF4-FFF2-40B4-BE49-F238E27FC236}">
                <a16:creationId xmlns:a16="http://schemas.microsoft.com/office/drawing/2014/main" id="{F4B610F8-A142-4626-984C-3EFE975B661B}"/>
              </a:ext>
            </a:extLst>
          </p:cNvPr>
          <p:cNvCxnSpPr>
            <a:stCxn id="8" idx="0"/>
            <a:endCxn id="5" idx="2"/>
          </p:cNvCxnSpPr>
          <p:nvPr/>
        </p:nvCxnSpPr>
        <p:spPr>
          <a:xfrm flipV="1">
            <a:off x="3030955" y="4130933"/>
            <a:ext cx="0" cy="4805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4D49669-1452-4D08-9E78-F6D68FCEDC7C}"/>
              </a:ext>
            </a:extLst>
          </p:cNvPr>
          <p:cNvCxnSpPr>
            <a:stCxn id="7" idx="0"/>
            <a:endCxn id="6" idx="2"/>
          </p:cNvCxnSpPr>
          <p:nvPr/>
        </p:nvCxnSpPr>
        <p:spPr>
          <a:xfrm flipV="1">
            <a:off x="5411589" y="4130933"/>
            <a:ext cx="0" cy="4805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41AC662-EB0C-47C0-B8F6-1CE476D099D7}"/>
              </a:ext>
            </a:extLst>
          </p:cNvPr>
          <p:cNvCxnSpPr>
            <a:stCxn id="8" idx="3"/>
          </p:cNvCxnSpPr>
          <p:nvPr/>
        </p:nvCxnSpPr>
        <p:spPr>
          <a:xfrm flipV="1">
            <a:off x="3852109" y="3990201"/>
            <a:ext cx="719891" cy="9444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D692C8A-696D-4DC9-B086-30CC75B167C3}"/>
              </a:ext>
            </a:extLst>
          </p:cNvPr>
          <p:cNvCxnSpPr>
            <a:stCxn id="7" idx="1"/>
            <a:endCxn id="5" idx="3"/>
          </p:cNvCxnSpPr>
          <p:nvPr/>
        </p:nvCxnSpPr>
        <p:spPr>
          <a:xfrm flipH="1" flipV="1">
            <a:off x="3829667" y="3946267"/>
            <a:ext cx="742333" cy="9883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082A44EB-A2D1-46E5-91A7-0E7ECF5E8C03}"/>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10400" y="5029200"/>
            <a:ext cx="1643038" cy="1676400"/>
          </a:xfrm>
          <a:prstGeom prst="rect">
            <a:avLst/>
          </a:prstGeom>
        </p:spPr>
      </p:pic>
    </p:spTree>
    <p:extLst>
      <p:ext uri="{BB962C8B-B14F-4D97-AF65-F5344CB8AC3E}">
        <p14:creationId xmlns:p14="http://schemas.microsoft.com/office/powerpoint/2010/main" val="236686822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4B6FD-4283-4923-9859-EAE18689D42D}"/>
              </a:ext>
            </a:extLst>
          </p:cNvPr>
          <p:cNvSpPr>
            <a:spLocks noGrp="1"/>
          </p:cNvSpPr>
          <p:nvPr>
            <p:ph type="title"/>
          </p:nvPr>
        </p:nvSpPr>
        <p:spPr/>
        <p:txBody>
          <a:bodyPr/>
          <a:lstStyle/>
          <a:p>
            <a:r>
              <a:rPr lang="en-US" dirty="0"/>
              <a:t>Ada Approaches to Elaboration Order</a:t>
            </a:r>
          </a:p>
        </p:txBody>
      </p:sp>
      <p:sp>
        <p:nvSpPr>
          <p:cNvPr id="3" name="Content Placeholder 2">
            <a:extLst>
              <a:ext uri="{FF2B5EF4-FFF2-40B4-BE49-F238E27FC236}">
                <a16:creationId xmlns:a16="http://schemas.microsoft.com/office/drawing/2014/main" id="{5C6F8303-CEBF-4977-8BAB-9251F9C8A016}"/>
              </a:ext>
            </a:extLst>
          </p:cNvPr>
          <p:cNvSpPr>
            <a:spLocks noGrp="1"/>
          </p:cNvSpPr>
          <p:nvPr>
            <p:ph idx="1"/>
          </p:nvPr>
        </p:nvSpPr>
        <p:spPr/>
        <p:txBody>
          <a:bodyPr/>
          <a:lstStyle/>
          <a:p>
            <a:pPr eaLnBrk="1" hangingPunct="1"/>
            <a:r>
              <a:rPr lang="en-US" altLang="en-US" dirty="0"/>
              <a:t>Rules restrict orderings, prevent some errors</a:t>
            </a:r>
          </a:p>
          <a:p>
            <a:pPr lvl="1" eaLnBrk="1" hangingPunct="1"/>
            <a:r>
              <a:rPr lang="en-US" altLang="en-US" dirty="0"/>
              <a:t>Spec is elaborated before body</a:t>
            </a:r>
          </a:p>
          <a:p>
            <a:pPr lvl="1" eaLnBrk="1" hangingPunct="1"/>
            <a:r>
              <a:rPr lang="en-US" altLang="en-US" dirty="0"/>
              <a:t>Spec is elaborated before “</a:t>
            </a:r>
            <a:r>
              <a:rPr lang="en-US" altLang="en-US" dirty="0" err="1"/>
              <a:t>with”ing</a:t>
            </a:r>
            <a:r>
              <a:rPr lang="en-US" altLang="en-US" dirty="0"/>
              <a:t> unit</a:t>
            </a:r>
          </a:p>
          <a:p>
            <a:pPr lvl="1" eaLnBrk="1" hangingPunct="1"/>
            <a:r>
              <a:rPr lang="en-US" altLang="en-US" dirty="0"/>
              <a:t>Parent spec is elaborated before child spec</a:t>
            </a:r>
          </a:p>
          <a:p>
            <a:pPr eaLnBrk="1" hangingPunct="1"/>
            <a:r>
              <a:rPr lang="en-US" altLang="en-US" dirty="0"/>
              <a:t>Pragmas allow user to constrain ordering</a:t>
            </a:r>
          </a:p>
          <a:p>
            <a:pPr lvl="1" eaLnBrk="1" hangingPunct="1"/>
            <a:r>
              <a:rPr lang="en-US" altLang="en-US" dirty="0"/>
              <a:t>Pragmas </a:t>
            </a:r>
            <a:r>
              <a:rPr lang="en-US" altLang="en-US" dirty="0">
                <a:latin typeface="Lucida Sans Typewriter" panose="020B0509030504030204" pitchFamily="49" charset="0"/>
              </a:rPr>
              <a:t>Elaborate</a:t>
            </a:r>
            <a:r>
              <a:rPr lang="en-US" altLang="en-US" dirty="0"/>
              <a:t>, </a:t>
            </a:r>
            <a:r>
              <a:rPr lang="en-US" altLang="en-US" dirty="0" err="1">
                <a:latin typeface="Lucida Sans Typewriter" panose="020B0509030504030204" pitchFamily="49" charset="0"/>
              </a:rPr>
              <a:t>Elaborate_All</a:t>
            </a:r>
            <a:r>
              <a:rPr lang="en-US" altLang="en-US" dirty="0"/>
              <a:t>, </a:t>
            </a:r>
            <a:r>
              <a:rPr lang="en-US" altLang="en-US" dirty="0" err="1">
                <a:latin typeface="Lucida Sans Typewriter" panose="020B0509030504030204" pitchFamily="49" charset="0"/>
              </a:rPr>
              <a:t>Elaborate_Body</a:t>
            </a:r>
            <a:endParaRPr lang="en-US" altLang="en-US" dirty="0">
              <a:latin typeface="Lucida Sans Typewriter" panose="020B0509030504030204" pitchFamily="49" charset="0"/>
            </a:endParaRPr>
          </a:p>
          <a:p>
            <a:pPr lvl="1" eaLnBrk="1" hangingPunct="1"/>
            <a:r>
              <a:rPr lang="en-US" altLang="en-US" dirty="0"/>
              <a:t>Pragmas </a:t>
            </a:r>
            <a:r>
              <a:rPr lang="en-US" altLang="en-US" dirty="0" err="1">
                <a:latin typeface="Lucida Sans Typewriter" panose="020B0509030504030204" pitchFamily="49" charset="0"/>
              </a:rPr>
              <a:t>Preelaborate</a:t>
            </a:r>
            <a:r>
              <a:rPr lang="en-US" altLang="en-US" dirty="0"/>
              <a:t>, </a:t>
            </a:r>
            <a:r>
              <a:rPr lang="en-US" altLang="en-US" dirty="0">
                <a:latin typeface="Lucida Sans Typewriter" panose="020B0509030504030204" pitchFamily="49" charset="0"/>
              </a:rPr>
              <a:t>Pure</a:t>
            </a:r>
            <a:r>
              <a:rPr lang="en-US" altLang="en-US" dirty="0"/>
              <a:t> </a:t>
            </a:r>
          </a:p>
          <a:p>
            <a:pPr eaLnBrk="1" hangingPunct="1"/>
            <a:r>
              <a:rPr lang="en-US" altLang="en-US" dirty="0"/>
              <a:t>Dynamic elaboration checks</a:t>
            </a:r>
          </a:p>
          <a:p>
            <a:pPr lvl="1" eaLnBrk="1" hangingPunct="1"/>
            <a:r>
              <a:rPr lang="en-US" altLang="en-US" dirty="0" err="1"/>
              <a:t>Program_Error</a:t>
            </a:r>
            <a:r>
              <a:rPr lang="en-US" altLang="en-US" dirty="0"/>
              <a:t> raised for several “ABE” cases (e.g., subprogram invoked before body elaborated)</a:t>
            </a:r>
          </a:p>
          <a:p>
            <a:pPr lvl="1" eaLnBrk="1" hangingPunct="1"/>
            <a:r>
              <a:rPr lang="en-US" altLang="en-US" dirty="0"/>
              <a:t>But no elaboration checks on variable references since that would be prohibitively expensive</a:t>
            </a:r>
          </a:p>
          <a:p>
            <a:pPr lvl="2" eaLnBrk="1" hangingPunct="1"/>
            <a:r>
              <a:rPr lang="en-US" altLang="en-US" dirty="0"/>
              <a:t>ABE check on subprogram invocation catches many such situations</a:t>
            </a:r>
            <a:endParaRPr lang="en-US" dirty="0"/>
          </a:p>
        </p:txBody>
      </p:sp>
      <p:sp>
        <p:nvSpPr>
          <p:cNvPr id="4" name="Slide Number Placeholder 3">
            <a:extLst>
              <a:ext uri="{FF2B5EF4-FFF2-40B4-BE49-F238E27FC236}">
                <a16:creationId xmlns:a16="http://schemas.microsoft.com/office/drawing/2014/main" id="{613CF9A8-A0F5-46B6-A294-15FC44F413B2}"/>
              </a:ext>
            </a:extLst>
          </p:cNvPr>
          <p:cNvSpPr>
            <a:spLocks noGrp="1"/>
          </p:cNvSpPr>
          <p:nvPr>
            <p:ph type="sldNum" sz="quarter" idx="12"/>
          </p:nvPr>
        </p:nvSpPr>
        <p:spPr/>
        <p:txBody>
          <a:bodyPr/>
          <a:lstStyle/>
          <a:p>
            <a:pPr>
              <a:defRPr/>
            </a:pPr>
            <a:fld id="{0E2ECCEA-E2CD-49A1-A9F1-1E7E4CC53232}" type="slidenum">
              <a:rPr lang="en-US" smtClean="0"/>
              <a:pPr>
                <a:defRPr/>
              </a:pPr>
              <a:t>76</a:t>
            </a:fld>
            <a:endParaRPr lang="en-US"/>
          </a:p>
        </p:txBody>
      </p:sp>
    </p:spTree>
    <p:extLst>
      <p:ext uri="{BB962C8B-B14F-4D97-AF65-F5344CB8AC3E}">
        <p14:creationId xmlns:p14="http://schemas.microsoft.com/office/powerpoint/2010/main" val="239744988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CE34F-4C3E-48C4-97DF-611097927433}"/>
              </a:ext>
            </a:extLst>
          </p:cNvPr>
          <p:cNvSpPr>
            <a:spLocks noGrp="1"/>
          </p:cNvSpPr>
          <p:nvPr>
            <p:ph type="title"/>
          </p:nvPr>
        </p:nvSpPr>
        <p:spPr/>
        <p:txBody>
          <a:bodyPr/>
          <a:lstStyle/>
          <a:p>
            <a:r>
              <a:rPr lang="en-US" dirty="0"/>
              <a:t>Pragma Elaborate (1)</a:t>
            </a:r>
          </a:p>
        </p:txBody>
      </p:sp>
      <p:sp>
        <p:nvSpPr>
          <p:cNvPr id="3" name="Content Placeholder 2">
            <a:extLst>
              <a:ext uri="{FF2B5EF4-FFF2-40B4-BE49-F238E27FC236}">
                <a16:creationId xmlns:a16="http://schemas.microsoft.com/office/drawing/2014/main" id="{5F564AAD-B06F-473E-BCF1-26FE6A9DB88C}"/>
              </a:ext>
            </a:extLst>
          </p:cNvPr>
          <p:cNvSpPr>
            <a:spLocks noGrp="1"/>
          </p:cNvSpPr>
          <p:nvPr>
            <p:ph idx="1"/>
          </p:nvPr>
        </p:nvSpPr>
        <p:spPr/>
        <p:txBody>
          <a:bodyPr/>
          <a:lstStyle/>
          <a:p>
            <a:pPr eaLnBrk="1" hangingPunct="1"/>
            <a:r>
              <a:rPr lang="en-US" altLang="en-US" dirty="0"/>
              <a:t>Semantics of </a:t>
            </a:r>
            <a:r>
              <a:rPr lang="en-US" altLang="en-US" dirty="0">
                <a:latin typeface="Consolas" panose="020B0609020204030204" pitchFamily="49" charset="0"/>
              </a:rPr>
              <a:t>pragma Elaborate(</a:t>
            </a:r>
            <a:r>
              <a:rPr lang="en-US" altLang="en-US" dirty="0">
                <a:latin typeface="Consolas" panose="020B0609020204030204" pitchFamily="49" charset="0"/>
                <a:sym typeface="Symbol" panose="05050102010706020507" pitchFamily="18" charset="2"/>
              </a:rPr>
              <a:t>P)</a:t>
            </a:r>
          </a:p>
          <a:p>
            <a:pPr lvl="1" eaLnBrk="1" hangingPunct="1"/>
            <a:r>
              <a:rPr lang="en-US" altLang="en-US" dirty="0"/>
              <a:t>Requires that the body of </a:t>
            </a:r>
            <a:r>
              <a:rPr lang="en-US" altLang="en-US" dirty="0">
                <a:sym typeface="Symbol" panose="05050102010706020507" pitchFamily="18" charset="2"/>
              </a:rPr>
              <a:t>P be elaborated earlier than the unit containing the pragma</a:t>
            </a:r>
          </a:p>
          <a:p>
            <a:pPr lvl="1" eaLnBrk="1" hangingPunct="1"/>
            <a:endParaRPr lang="en-US" altLang="en-US" dirty="0">
              <a:sym typeface="Symbol" panose="05050102010706020507" pitchFamily="18" charset="2"/>
            </a:endParaRPr>
          </a:p>
          <a:p>
            <a:pPr lvl="1" eaLnBrk="1" hangingPunct="1"/>
            <a:endParaRPr lang="en-US" altLang="en-US" dirty="0">
              <a:sym typeface="Symbol" panose="05050102010706020507" pitchFamily="18" charset="2"/>
            </a:endParaRPr>
          </a:p>
          <a:p>
            <a:pPr lvl="1" eaLnBrk="1" hangingPunct="1"/>
            <a:endParaRPr lang="en-US" altLang="en-US" dirty="0">
              <a:sym typeface="Symbol" panose="05050102010706020507" pitchFamily="18" charset="2"/>
            </a:endParaRPr>
          </a:p>
          <a:p>
            <a:pPr lvl="1" eaLnBrk="1" hangingPunct="1"/>
            <a:endParaRPr lang="en-US" altLang="en-US" dirty="0">
              <a:sym typeface="Symbol" panose="05050102010706020507" pitchFamily="18" charset="2"/>
            </a:endParaRPr>
          </a:p>
          <a:p>
            <a:pPr lvl="1" eaLnBrk="1" hangingPunct="1"/>
            <a:endParaRPr lang="en-US" altLang="en-US" dirty="0">
              <a:sym typeface="Symbol" panose="05050102010706020507" pitchFamily="18" charset="2"/>
            </a:endParaRPr>
          </a:p>
          <a:p>
            <a:pPr lvl="1" eaLnBrk="1" hangingPunct="1"/>
            <a:endParaRPr lang="en-US" altLang="en-US" dirty="0">
              <a:sym typeface="Symbol" panose="05050102010706020507" pitchFamily="18" charset="2"/>
            </a:endParaRPr>
          </a:p>
          <a:p>
            <a:pPr lvl="1" eaLnBrk="1" hangingPunct="1"/>
            <a:endParaRPr lang="en-US" altLang="en-US" dirty="0">
              <a:sym typeface="Symbol" panose="05050102010706020507" pitchFamily="18" charset="2"/>
            </a:endParaRPr>
          </a:p>
          <a:p>
            <a:pPr lvl="1" eaLnBrk="1" hangingPunct="1"/>
            <a:endParaRPr lang="en-US" altLang="en-US" dirty="0">
              <a:sym typeface="Symbol" panose="05050102010706020507" pitchFamily="18" charset="2"/>
            </a:endParaRPr>
          </a:p>
          <a:p>
            <a:pPr lvl="1" eaLnBrk="1" hangingPunct="1"/>
            <a:endParaRPr lang="en-US" altLang="en-US" dirty="0">
              <a:sym typeface="Symbol" panose="05050102010706020507" pitchFamily="18" charset="2"/>
            </a:endParaRPr>
          </a:p>
          <a:p>
            <a:pPr lvl="1" eaLnBrk="1" hangingPunct="1"/>
            <a:r>
              <a:rPr lang="en-US" altLang="en-US" dirty="0">
                <a:sym typeface="Symbol" panose="05050102010706020507" pitchFamily="18" charset="2"/>
              </a:rPr>
              <a:t>The only elaboration order is </a:t>
            </a:r>
            <a:r>
              <a:rPr lang="en-US" altLang="en-US" dirty="0" err="1">
                <a:sym typeface="Symbol" panose="05050102010706020507" pitchFamily="18" charset="2"/>
              </a:rPr>
              <a:t>F_Pkg</a:t>
            </a:r>
            <a:r>
              <a:rPr lang="en-US" altLang="en-US" dirty="0">
                <a:sym typeface="Symbol" panose="05050102010706020507" pitchFamily="18" charset="2"/>
              </a:rPr>
              <a:t> (spec), </a:t>
            </a:r>
            <a:r>
              <a:rPr lang="en-US" altLang="en-US" dirty="0" err="1">
                <a:sym typeface="Symbol" panose="05050102010706020507" pitchFamily="18" charset="2"/>
              </a:rPr>
              <a:t>F_Pkg</a:t>
            </a:r>
            <a:r>
              <a:rPr lang="en-US" altLang="en-US" dirty="0">
                <a:sym typeface="Symbol" panose="05050102010706020507" pitchFamily="18" charset="2"/>
              </a:rPr>
              <a:t> (body), </a:t>
            </a:r>
            <a:r>
              <a:rPr lang="en-US" altLang="en-US" dirty="0" err="1">
                <a:sym typeface="Symbol" panose="05050102010706020507" pitchFamily="18" charset="2"/>
              </a:rPr>
              <a:t>M_Pkg</a:t>
            </a:r>
            <a:endParaRPr lang="en-US" altLang="en-US" dirty="0">
              <a:sym typeface="Symbol" panose="05050102010706020507" pitchFamily="18" charset="2"/>
            </a:endParaRPr>
          </a:p>
          <a:p>
            <a:pPr lvl="1" eaLnBrk="1" hangingPunct="1"/>
            <a:r>
              <a:rPr lang="en-US" altLang="en-US" dirty="0">
                <a:sym typeface="Symbol" panose="05050102010706020507" pitchFamily="18" charset="2"/>
              </a:rPr>
              <a:t>Pragma Elaborate works here but in general is not sufficient</a:t>
            </a:r>
          </a:p>
          <a:p>
            <a:endParaRPr lang="en-US" dirty="0"/>
          </a:p>
        </p:txBody>
      </p:sp>
      <p:sp>
        <p:nvSpPr>
          <p:cNvPr id="4" name="Slide Number Placeholder 3">
            <a:extLst>
              <a:ext uri="{FF2B5EF4-FFF2-40B4-BE49-F238E27FC236}">
                <a16:creationId xmlns:a16="http://schemas.microsoft.com/office/drawing/2014/main" id="{D9721EEC-C0B5-47FD-B001-59A89CB4F8F8}"/>
              </a:ext>
            </a:extLst>
          </p:cNvPr>
          <p:cNvSpPr>
            <a:spLocks noGrp="1"/>
          </p:cNvSpPr>
          <p:nvPr>
            <p:ph type="sldNum" sz="quarter" idx="12"/>
          </p:nvPr>
        </p:nvSpPr>
        <p:spPr/>
        <p:txBody>
          <a:bodyPr/>
          <a:lstStyle/>
          <a:p>
            <a:pPr>
              <a:defRPr/>
            </a:pPr>
            <a:fld id="{0E2ECCEA-E2CD-49A1-A9F1-1E7E4CC53232}" type="slidenum">
              <a:rPr lang="en-US" smtClean="0"/>
              <a:pPr>
                <a:defRPr/>
              </a:pPr>
              <a:t>77</a:t>
            </a:fld>
            <a:endParaRPr lang="en-US"/>
          </a:p>
        </p:txBody>
      </p:sp>
      <p:sp>
        <p:nvSpPr>
          <p:cNvPr id="5" name="TextBox 6">
            <a:extLst>
              <a:ext uri="{FF2B5EF4-FFF2-40B4-BE49-F238E27FC236}">
                <a16:creationId xmlns:a16="http://schemas.microsoft.com/office/drawing/2014/main" id="{9EDFE385-F40C-4122-8449-4C6C0028F3DF}"/>
              </a:ext>
            </a:extLst>
          </p:cNvPr>
          <p:cNvSpPr txBox="1">
            <a:spLocks noChangeArrowheads="1"/>
          </p:cNvSpPr>
          <p:nvPr/>
        </p:nvSpPr>
        <p:spPr bwMode="auto">
          <a:xfrm>
            <a:off x="5481448" y="2501443"/>
            <a:ext cx="3217547" cy="73866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latin typeface="Lucida Console" panose="020B0609040504020204" pitchFamily="49" charset="0"/>
              </a:rPr>
              <a:t>package</a:t>
            </a:r>
            <a:r>
              <a:rPr lang="en-US" altLang="en-US" sz="1400" b="0" dirty="0">
                <a:latin typeface="Lucida Console" panose="020B0609040504020204" pitchFamily="49" charset="0"/>
              </a:rPr>
              <a:t> </a:t>
            </a:r>
            <a:r>
              <a:rPr lang="en-US" altLang="en-US" sz="1400" b="0" dirty="0" err="1">
                <a:latin typeface="Lucida Console" panose="020B0609040504020204" pitchFamily="49" charset="0"/>
              </a:rPr>
              <a:t>F_Pkg</a:t>
            </a:r>
            <a:r>
              <a:rPr lang="en-US" altLang="en-US" sz="1400" b="0" dirty="0">
                <a:latin typeface="Lucida Console" panose="020B0609040504020204" pitchFamily="49" charset="0"/>
              </a:rPr>
              <a:t> </a:t>
            </a:r>
            <a:r>
              <a:rPr lang="en-US" altLang="en-US" sz="1400" dirty="0">
                <a:latin typeface="Lucida Console" panose="020B0609040504020204" pitchFamily="49" charset="0"/>
              </a:rPr>
              <a:t>is</a:t>
            </a:r>
          </a:p>
          <a:p>
            <a:r>
              <a:rPr lang="en-US" altLang="en-US" sz="1400" dirty="0">
                <a:latin typeface="Lucida Console" panose="020B0609040504020204" pitchFamily="49" charset="0"/>
              </a:rPr>
              <a:t>  </a:t>
            </a:r>
            <a:r>
              <a:rPr lang="en-US" altLang="en-US" sz="1400" dirty="0">
                <a:solidFill>
                  <a:srgbClr val="FF0000"/>
                </a:solidFill>
                <a:latin typeface="Lucida Console" panose="020B0609040504020204" pitchFamily="49" charset="0"/>
              </a:rPr>
              <a:t>function</a:t>
            </a:r>
            <a:r>
              <a:rPr lang="en-US" altLang="en-US" sz="1400" b="0" dirty="0">
                <a:solidFill>
                  <a:srgbClr val="FF0000"/>
                </a:solidFill>
                <a:latin typeface="Lucida Console" panose="020B0609040504020204" pitchFamily="49" charset="0"/>
              </a:rPr>
              <a:t> F </a:t>
            </a:r>
            <a:r>
              <a:rPr lang="en-US" altLang="en-US" sz="1400" dirty="0">
                <a:solidFill>
                  <a:srgbClr val="FF0000"/>
                </a:solidFill>
                <a:latin typeface="Lucida Console" panose="020B0609040504020204" pitchFamily="49" charset="0"/>
              </a:rPr>
              <a:t>return</a:t>
            </a:r>
            <a:r>
              <a:rPr lang="en-US" altLang="en-US" sz="1400" b="0" dirty="0">
                <a:solidFill>
                  <a:srgbClr val="FF0000"/>
                </a:solidFill>
                <a:latin typeface="Lucida Console" panose="020B0609040504020204" pitchFamily="49" charset="0"/>
              </a:rPr>
              <a:t> Integer;</a:t>
            </a:r>
          </a:p>
          <a:p>
            <a:r>
              <a:rPr lang="en-US" altLang="en-US" sz="1400" dirty="0">
                <a:latin typeface="Lucida Console" panose="020B0609040504020204" pitchFamily="49" charset="0"/>
              </a:rPr>
              <a:t>end</a:t>
            </a:r>
            <a:r>
              <a:rPr lang="en-US" altLang="en-US" sz="1400" b="0" dirty="0">
                <a:latin typeface="Lucida Console" panose="020B0609040504020204" pitchFamily="49" charset="0"/>
              </a:rPr>
              <a:t> </a:t>
            </a:r>
            <a:r>
              <a:rPr lang="en-US" altLang="en-US" sz="1400" b="0" dirty="0" err="1">
                <a:latin typeface="Lucida Console" panose="020B0609040504020204" pitchFamily="49" charset="0"/>
              </a:rPr>
              <a:t>F_Pkg</a:t>
            </a:r>
            <a:r>
              <a:rPr lang="en-US" altLang="en-US" sz="1400" b="0" dirty="0">
                <a:latin typeface="Lucida Console" panose="020B0609040504020204" pitchFamily="49" charset="0"/>
              </a:rPr>
              <a:t>;</a:t>
            </a:r>
          </a:p>
        </p:txBody>
      </p:sp>
      <p:sp>
        <p:nvSpPr>
          <p:cNvPr id="6" name="TextBox 7">
            <a:extLst>
              <a:ext uri="{FF2B5EF4-FFF2-40B4-BE49-F238E27FC236}">
                <a16:creationId xmlns:a16="http://schemas.microsoft.com/office/drawing/2014/main" id="{02262788-17D9-4B86-9F42-C07258354C48}"/>
              </a:ext>
            </a:extLst>
          </p:cNvPr>
          <p:cNvSpPr txBox="1">
            <a:spLocks noChangeArrowheads="1"/>
          </p:cNvSpPr>
          <p:nvPr/>
        </p:nvSpPr>
        <p:spPr bwMode="auto">
          <a:xfrm>
            <a:off x="5265042" y="3948112"/>
            <a:ext cx="3650358" cy="16004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a:latin typeface="Lucida Console" panose="020B0609040504020204" pitchFamily="49" charset="0"/>
              </a:rPr>
              <a:t>package body</a:t>
            </a:r>
            <a:r>
              <a:rPr lang="en-US" altLang="en-US" sz="1400" b="0">
                <a:latin typeface="Lucida Console" panose="020B0609040504020204" pitchFamily="49" charset="0"/>
              </a:rPr>
              <a:t> F_Pkg </a:t>
            </a:r>
            <a:r>
              <a:rPr lang="en-US" altLang="en-US" sz="1400">
                <a:latin typeface="Lucida Console" panose="020B0609040504020204" pitchFamily="49" charset="0"/>
              </a:rPr>
              <a:t>is</a:t>
            </a:r>
          </a:p>
          <a:p>
            <a:r>
              <a:rPr lang="en-US" altLang="en-US" sz="1400" b="0">
                <a:latin typeface="Lucida Console" panose="020B0609040504020204" pitchFamily="49" charset="0"/>
              </a:rPr>
              <a:t>   N : Integer := 10;</a:t>
            </a:r>
          </a:p>
          <a:p>
            <a:r>
              <a:rPr lang="en-US" altLang="en-US" sz="1400" b="0">
                <a:latin typeface="Lucida Console" panose="020B0609040504020204" pitchFamily="49" charset="0"/>
              </a:rPr>
              <a:t>   </a:t>
            </a:r>
            <a:r>
              <a:rPr lang="en-US" altLang="en-US" sz="1400">
                <a:solidFill>
                  <a:srgbClr val="FF0000"/>
                </a:solidFill>
                <a:latin typeface="Lucida Console" panose="020B0609040504020204" pitchFamily="49" charset="0"/>
              </a:rPr>
              <a:t>function</a:t>
            </a:r>
            <a:r>
              <a:rPr lang="en-US" altLang="en-US" sz="1400" b="0">
                <a:solidFill>
                  <a:srgbClr val="FF0000"/>
                </a:solidFill>
                <a:latin typeface="Lucida Console" panose="020B0609040504020204" pitchFamily="49" charset="0"/>
              </a:rPr>
              <a:t> F </a:t>
            </a:r>
            <a:r>
              <a:rPr lang="en-US" altLang="en-US" sz="1400">
                <a:solidFill>
                  <a:srgbClr val="FF0000"/>
                </a:solidFill>
                <a:latin typeface="Lucida Console" panose="020B0609040504020204" pitchFamily="49" charset="0"/>
              </a:rPr>
              <a:t>return</a:t>
            </a:r>
            <a:r>
              <a:rPr lang="en-US" altLang="en-US" sz="1400" b="0">
                <a:solidFill>
                  <a:srgbClr val="FF0000"/>
                </a:solidFill>
                <a:latin typeface="Lucida Console" panose="020B0609040504020204" pitchFamily="49" charset="0"/>
              </a:rPr>
              <a:t> Integer</a:t>
            </a:r>
            <a:r>
              <a:rPr lang="en-US" altLang="en-US" sz="1400">
                <a:solidFill>
                  <a:srgbClr val="FF0000"/>
                </a:solidFill>
                <a:latin typeface="Lucida Console" panose="020B0609040504020204" pitchFamily="49" charset="0"/>
              </a:rPr>
              <a:t> is </a:t>
            </a:r>
          </a:p>
          <a:p>
            <a:r>
              <a:rPr lang="en-US" altLang="en-US" sz="1400">
                <a:solidFill>
                  <a:srgbClr val="FF0000"/>
                </a:solidFill>
                <a:latin typeface="Lucida Console" panose="020B0609040504020204" pitchFamily="49" charset="0"/>
              </a:rPr>
              <a:t>   begin</a:t>
            </a:r>
          </a:p>
          <a:p>
            <a:r>
              <a:rPr lang="en-US" altLang="en-US" sz="1400" b="0">
                <a:solidFill>
                  <a:srgbClr val="FF0000"/>
                </a:solidFill>
                <a:latin typeface="Lucida Console" panose="020B0609040504020204" pitchFamily="49" charset="0"/>
              </a:rPr>
              <a:t>     </a:t>
            </a:r>
            <a:r>
              <a:rPr lang="en-US" altLang="en-US" sz="1400">
                <a:solidFill>
                  <a:srgbClr val="FF0000"/>
                </a:solidFill>
                <a:latin typeface="Lucida Console" panose="020B0609040504020204" pitchFamily="49" charset="0"/>
              </a:rPr>
              <a:t>return</a:t>
            </a:r>
            <a:r>
              <a:rPr lang="en-US" altLang="en-US" sz="1400" b="0">
                <a:solidFill>
                  <a:srgbClr val="FF0000"/>
                </a:solidFill>
                <a:latin typeface="Lucida Console" panose="020B0609040504020204" pitchFamily="49" charset="0"/>
              </a:rPr>
              <a:t> N;</a:t>
            </a:r>
          </a:p>
          <a:p>
            <a:r>
              <a:rPr lang="en-US" altLang="en-US" sz="1400" b="0">
                <a:solidFill>
                  <a:srgbClr val="FF0000"/>
                </a:solidFill>
                <a:latin typeface="Lucida Console" panose="020B0609040504020204" pitchFamily="49" charset="0"/>
              </a:rPr>
              <a:t>   </a:t>
            </a:r>
            <a:r>
              <a:rPr lang="en-US" altLang="en-US" sz="1400">
                <a:solidFill>
                  <a:srgbClr val="FF0000"/>
                </a:solidFill>
                <a:latin typeface="Lucida Console" panose="020B0609040504020204" pitchFamily="49" charset="0"/>
              </a:rPr>
              <a:t>end</a:t>
            </a:r>
            <a:r>
              <a:rPr lang="en-US" altLang="en-US" sz="1400" b="0">
                <a:solidFill>
                  <a:srgbClr val="FF0000"/>
                </a:solidFill>
                <a:latin typeface="Lucida Console" panose="020B0609040504020204" pitchFamily="49" charset="0"/>
              </a:rPr>
              <a:t> F;</a:t>
            </a:r>
          </a:p>
          <a:p>
            <a:r>
              <a:rPr lang="en-US" altLang="en-US" sz="1400">
                <a:latin typeface="Lucida Console" panose="020B0609040504020204" pitchFamily="49" charset="0"/>
              </a:rPr>
              <a:t>end</a:t>
            </a:r>
            <a:r>
              <a:rPr lang="en-US" altLang="en-US" sz="1400" b="0">
                <a:latin typeface="Lucida Console" panose="020B0609040504020204" pitchFamily="49" charset="0"/>
              </a:rPr>
              <a:t> F_Pkg;</a:t>
            </a:r>
          </a:p>
        </p:txBody>
      </p:sp>
      <p:sp>
        <p:nvSpPr>
          <p:cNvPr id="7" name="TextBox 8">
            <a:extLst>
              <a:ext uri="{FF2B5EF4-FFF2-40B4-BE49-F238E27FC236}">
                <a16:creationId xmlns:a16="http://schemas.microsoft.com/office/drawing/2014/main" id="{C4706398-2F75-46AE-8D6C-DCB16DBBD5B1}"/>
              </a:ext>
            </a:extLst>
          </p:cNvPr>
          <p:cNvSpPr txBox="1">
            <a:spLocks noChangeArrowheads="1"/>
          </p:cNvSpPr>
          <p:nvPr/>
        </p:nvSpPr>
        <p:spPr bwMode="auto">
          <a:xfrm>
            <a:off x="956808" y="2286000"/>
            <a:ext cx="2977097" cy="116955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latin typeface="Lucida Console" panose="020B0609040504020204" pitchFamily="49" charset="0"/>
              </a:rPr>
              <a:t>with</a:t>
            </a:r>
            <a:r>
              <a:rPr lang="en-US" altLang="en-US" sz="1400" b="0" dirty="0">
                <a:latin typeface="Lucida Console" panose="020B0609040504020204" pitchFamily="49" charset="0"/>
              </a:rPr>
              <a:t> </a:t>
            </a:r>
            <a:r>
              <a:rPr lang="en-US" altLang="en-US" sz="1400" b="0" dirty="0" err="1">
                <a:latin typeface="Lucida Console" panose="020B0609040504020204" pitchFamily="49" charset="0"/>
              </a:rPr>
              <a:t>F_Pkg</a:t>
            </a:r>
            <a:r>
              <a:rPr lang="en-US" altLang="en-US" sz="1400" b="0" dirty="0">
                <a:latin typeface="Lucida Console" panose="020B0609040504020204" pitchFamily="49" charset="0"/>
              </a:rPr>
              <a:t>;</a:t>
            </a:r>
            <a:br>
              <a:rPr lang="en-US" altLang="en-US" sz="1400" b="0" dirty="0">
                <a:latin typeface="Lucida Console" panose="020B0609040504020204" pitchFamily="49" charset="0"/>
              </a:rPr>
            </a:br>
            <a:r>
              <a:rPr lang="en-US" altLang="en-US" sz="1400" dirty="0">
                <a:solidFill>
                  <a:srgbClr val="FF0000"/>
                </a:solidFill>
                <a:latin typeface="Lucida Console" panose="020B0609040504020204" pitchFamily="49" charset="0"/>
              </a:rPr>
              <a:t>pragma</a:t>
            </a:r>
            <a:r>
              <a:rPr lang="en-US" altLang="en-US" sz="1400" b="0" dirty="0">
                <a:solidFill>
                  <a:srgbClr val="FF0000"/>
                </a:solidFill>
                <a:latin typeface="Lucida Console" panose="020B0609040504020204" pitchFamily="49" charset="0"/>
              </a:rPr>
              <a:t> Elaborate(</a:t>
            </a:r>
            <a:r>
              <a:rPr lang="en-US" altLang="en-US" sz="1400" b="0" dirty="0" err="1">
                <a:solidFill>
                  <a:srgbClr val="FF0000"/>
                </a:solidFill>
                <a:latin typeface="Lucida Console" panose="020B0609040504020204" pitchFamily="49" charset="0"/>
              </a:rPr>
              <a:t>F_Pkg</a:t>
            </a:r>
            <a:r>
              <a:rPr lang="en-US" altLang="en-US" sz="1400" b="0" dirty="0">
                <a:solidFill>
                  <a:srgbClr val="FF0000"/>
                </a:solidFill>
                <a:latin typeface="Lucida Console" panose="020B0609040504020204" pitchFamily="49" charset="0"/>
              </a:rPr>
              <a:t>);</a:t>
            </a:r>
          </a:p>
          <a:p>
            <a:r>
              <a:rPr lang="en-US" altLang="en-US" sz="1400" dirty="0">
                <a:latin typeface="Lucida Console" panose="020B0609040504020204" pitchFamily="49" charset="0"/>
              </a:rPr>
              <a:t>package</a:t>
            </a:r>
            <a:r>
              <a:rPr lang="en-US" altLang="en-US" sz="1400" b="0" dirty="0">
                <a:latin typeface="Lucida Console" panose="020B0609040504020204" pitchFamily="49" charset="0"/>
              </a:rPr>
              <a:t> </a:t>
            </a:r>
            <a:r>
              <a:rPr lang="en-US" altLang="en-US" sz="1400" b="0" dirty="0" err="1">
                <a:latin typeface="Lucida Console" panose="020B0609040504020204" pitchFamily="49" charset="0"/>
              </a:rPr>
              <a:t>M_Pkg</a:t>
            </a:r>
            <a:r>
              <a:rPr lang="en-US" altLang="en-US" sz="1400" b="0" dirty="0">
                <a:latin typeface="Lucida Console" panose="020B0609040504020204" pitchFamily="49" charset="0"/>
              </a:rPr>
              <a:t> </a:t>
            </a:r>
            <a:r>
              <a:rPr lang="en-US" altLang="en-US" sz="1400" dirty="0">
                <a:latin typeface="Lucida Console" panose="020B0609040504020204" pitchFamily="49" charset="0"/>
              </a:rPr>
              <a:t>is</a:t>
            </a:r>
          </a:p>
          <a:p>
            <a:r>
              <a:rPr lang="en-US" altLang="en-US" sz="1400" b="0" dirty="0">
                <a:latin typeface="Lucida Console" panose="020B0609040504020204" pitchFamily="49" charset="0"/>
              </a:rPr>
              <a:t>   M : Integer := </a:t>
            </a:r>
            <a:r>
              <a:rPr lang="en-US" altLang="en-US" sz="1400" b="0" dirty="0" err="1">
                <a:solidFill>
                  <a:srgbClr val="FF0000"/>
                </a:solidFill>
                <a:latin typeface="Lucida Console" panose="020B0609040504020204" pitchFamily="49" charset="0"/>
              </a:rPr>
              <a:t>F_Pkg.F</a:t>
            </a:r>
            <a:r>
              <a:rPr lang="en-US" altLang="en-US" sz="1400" b="0" dirty="0">
                <a:latin typeface="Lucida Console" panose="020B0609040504020204" pitchFamily="49" charset="0"/>
              </a:rPr>
              <a:t>;</a:t>
            </a:r>
          </a:p>
          <a:p>
            <a:r>
              <a:rPr lang="en-US" altLang="en-US" sz="1400" dirty="0">
                <a:latin typeface="Lucida Console" panose="020B0609040504020204" pitchFamily="49" charset="0"/>
              </a:rPr>
              <a:t>end</a:t>
            </a:r>
            <a:r>
              <a:rPr lang="en-US" altLang="en-US" sz="1400" b="0" dirty="0">
                <a:latin typeface="Lucida Console" panose="020B0609040504020204" pitchFamily="49" charset="0"/>
              </a:rPr>
              <a:t> </a:t>
            </a:r>
            <a:r>
              <a:rPr lang="en-US" altLang="en-US" sz="1400" b="0" dirty="0" err="1">
                <a:latin typeface="Lucida Console" panose="020B0609040504020204" pitchFamily="49" charset="0"/>
              </a:rPr>
              <a:t>M_Pkg</a:t>
            </a:r>
            <a:r>
              <a:rPr lang="en-US" altLang="en-US" sz="1400" b="0" dirty="0">
                <a:latin typeface="Lucida Console" panose="020B0609040504020204" pitchFamily="49" charset="0"/>
              </a:rPr>
              <a:t>;</a:t>
            </a:r>
          </a:p>
        </p:txBody>
      </p:sp>
      <p:sp>
        <p:nvSpPr>
          <p:cNvPr id="8" name="TextBox 9">
            <a:extLst>
              <a:ext uri="{FF2B5EF4-FFF2-40B4-BE49-F238E27FC236}">
                <a16:creationId xmlns:a16="http://schemas.microsoft.com/office/drawing/2014/main" id="{2BE709CA-287E-4CB0-9BC0-7FE356228A10}"/>
              </a:ext>
            </a:extLst>
          </p:cNvPr>
          <p:cNvSpPr txBox="1">
            <a:spLocks noChangeArrowheads="1"/>
          </p:cNvSpPr>
          <p:nvPr/>
        </p:nvSpPr>
        <p:spPr bwMode="auto">
          <a:xfrm>
            <a:off x="521592" y="4054474"/>
            <a:ext cx="3847528" cy="138499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400" dirty="0">
                <a:latin typeface="Lucida Console" panose="020B0609040504020204" pitchFamily="49" charset="0"/>
              </a:rPr>
              <a:t>with</a:t>
            </a:r>
            <a:r>
              <a:rPr lang="en-US" altLang="en-US" sz="1400" b="0" dirty="0">
                <a:latin typeface="Lucida Console" panose="020B0609040504020204" pitchFamily="49" charset="0"/>
              </a:rPr>
              <a:t> </a:t>
            </a:r>
            <a:r>
              <a:rPr lang="en-US" altLang="en-US" sz="1400" b="0" dirty="0" err="1">
                <a:latin typeface="Lucida Console" panose="020B0609040504020204" pitchFamily="49" charset="0"/>
              </a:rPr>
              <a:t>M_Pkg</a:t>
            </a:r>
            <a:r>
              <a:rPr lang="en-US" altLang="en-US" sz="1400" b="0" dirty="0">
                <a:latin typeface="Lucida Console" panose="020B0609040504020204" pitchFamily="49" charset="0"/>
              </a:rPr>
              <a:t>;</a:t>
            </a:r>
          </a:p>
          <a:p>
            <a:r>
              <a:rPr lang="en-US" altLang="en-US" sz="1400" dirty="0">
                <a:latin typeface="Lucida Console" panose="020B0609040504020204" pitchFamily="49" charset="0"/>
              </a:rPr>
              <a:t>with</a:t>
            </a:r>
            <a:r>
              <a:rPr lang="en-US" altLang="en-US" sz="1400" b="0" dirty="0">
                <a:latin typeface="Lucida Console" panose="020B0609040504020204" pitchFamily="49" charset="0"/>
              </a:rPr>
              <a:t> </a:t>
            </a:r>
            <a:r>
              <a:rPr lang="en-US" altLang="en-US" sz="1400" b="0" dirty="0" err="1">
                <a:latin typeface="Lucida Console" panose="020B0609040504020204" pitchFamily="49" charset="0"/>
              </a:rPr>
              <a:t>Ada.Text_IO</a:t>
            </a:r>
            <a:r>
              <a:rPr lang="en-US" altLang="en-US" sz="1400" b="0" dirty="0">
                <a:latin typeface="Lucida Console" panose="020B0609040504020204" pitchFamily="49" charset="0"/>
              </a:rPr>
              <a:t>; </a:t>
            </a:r>
            <a:r>
              <a:rPr lang="en-US" altLang="en-US" sz="1400" dirty="0">
                <a:latin typeface="Lucida Console" panose="020B0609040504020204" pitchFamily="49" charset="0"/>
              </a:rPr>
              <a:t>use</a:t>
            </a:r>
            <a:r>
              <a:rPr lang="en-US" altLang="en-US" sz="1400" b="0" dirty="0">
                <a:latin typeface="Lucida Console" panose="020B0609040504020204" pitchFamily="49" charset="0"/>
              </a:rPr>
              <a:t> </a:t>
            </a:r>
            <a:r>
              <a:rPr lang="en-US" altLang="en-US" sz="1400" b="0" dirty="0" err="1">
                <a:latin typeface="Lucida Console" panose="020B0609040504020204" pitchFamily="49" charset="0"/>
              </a:rPr>
              <a:t>Ada.Text_IO</a:t>
            </a:r>
            <a:r>
              <a:rPr lang="en-US" altLang="en-US" sz="1400" b="0" dirty="0">
                <a:latin typeface="Lucida Console" panose="020B0609040504020204" pitchFamily="49" charset="0"/>
              </a:rPr>
              <a:t>;</a:t>
            </a:r>
          </a:p>
          <a:p>
            <a:r>
              <a:rPr lang="en-US" altLang="en-US" sz="1400" dirty="0">
                <a:latin typeface="Lucida Console" panose="020B0609040504020204" pitchFamily="49" charset="0"/>
              </a:rPr>
              <a:t>procedure</a:t>
            </a:r>
            <a:r>
              <a:rPr lang="en-US" altLang="en-US" sz="1400" b="0" dirty="0">
                <a:latin typeface="Lucida Console" panose="020B0609040504020204" pitchFamily="49" charset="0"/>
              </a:rPr>
              <a:t> ABE </a:t>
            </a:r>
            <a:r>
              <a:rPr lang="en-US" altLang="en-US" sz="1400" dirty="0">
                <a:latin typeface="Lucida Console" panose="020B0609040504020204" pitchFamily="49" charset="0"/>
              </a:rPr>
              <a:t>is</a:t>
            </a:r>
          </a:p>
          <a:p>
            <a:r>
              <a:rPr lang="en-US" altLang="en-US" sz="1400" dirty="0">
                <a:latin typeface="Lucida Console" panose="020B0609040504020204" pitchFamily="49" charset="0"/>
              </a:rPr>
              <a:t>begin</a:t>
            </a:r>
          </a:p>
          <a:p>
            <a:r>
              <a:rPr lang="en-US" altLang="en-US" sz="1400" b="0" dirty="0">
                <a:latin typeface="Lucida Console" panose="020B0609040504020204" pitchFamily="49" charset="0"/>
              </a:rPr>
              <a:t>  </a:t>
            </a:r>
            <a:r>
              <a:rPr lang="en-US" altLang="en-US" sz="1400" b="0" dirty="0" err="1">
                <a:latin typeface="Lucida Console" panose="020B0609040504020204" pitchFamily="49" charset="0"/>
              </a:rPr>
              <a:t>Put_Line</a:t>
            </a:r>
            <a:r>
              <a:rPr lang="en-US" altLang="en-US" sz="1400" b="0" dirty="0">
                <a:latin typeface="Lucida Console" panose="020B0609040504020204" pitchFamily="49" charset="0"/>
              </a:rPr>
              <a:t>(</a:t>
            </a:r>
            <a:r>
              <a:rPr lang="en-US" altLang="en-US" sz="1400" b="0" dirty="0" err="1">
                <a:latin typeface="Lucida Console" panose="020B0609040504020204" pitchFamily="49" charset="0"/>
              </a:rPr>
              <a:t>M_Pkg.M'Img</a:t>
            </a:r>
            <a:r>
              <a:rPr lang="en-US" altLang="en-US" sz="1400" b="0" dirty="0">
                <a:latin typeface="Lucida Console" panose="020B0609040504020204" pitchFamily="49" charset="0"/>
              </a:rPr>
              <a:t>);</a:t>
            </a:r>
          </a:p>
          <a:p>
            <a:r>
              <a:rPr lang="en-US" altLang="en-US" sz="1400" dirty="0">
                <a:latin typeface="Lucida Console" panose="020B0609040504020204" pitchFamily="49" charset="0"/>
              </a:rPr>
              <a:t>end</a:t>
            </a:r>
            <a:r>
              <a:rPr lang="en-US" altLang="en-US" sz="1400" b="0" dirty="0">
                <a:latin typeface="Lucida Console" panose="020B0609040504020204" pitchFamily="49" charset="0"/>
              </a:rPr>
              <a:t> ABE;</a:t>
            </a:r>
          </a:p>
        </p:txBody>
      </p:sp>
      <p:cxnSp>
        <p:nvCxnSpPr>
          <p:cNvPr id="14" name="Straight Arrow Connector 13">
            <a:extLst>
              <a:ext uri="{FF2B5EF4-FFF2-40B4-BE49-F238E27FC236}">
                <a16:creationId xmlns:a16="http://schemas.microsoft.com/office/drawing/2014/main" id="{CCEAF78D-DE5F-4C38-A370-37C681C261B5}"/>
              </a:ext>
            </a:extLst>
          </p:cNvPr>
          <p:cNvCxnSpPr>
            <a:stCxn id="7" idx="3"/>
            <a:endCxn id="5" idx="1"/>
          </p:cNvCxnSpPr>
          <p:nvPr/>
        </p:nvCxnSpPr>
        <p:spPr>
          <a:xfrm flipV="1">
            <a:off x="3933905" y="2870775"/>
            <a:ext cx="1547543"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B36ECF1-E3C7-4EB8-BF34-8B4F4D009A6D}"/>
              </a:ext>
            </a:extLst>
          </p:cNvPr>
          <p:cNvCxnSpPr>
            <a:stCxn id="6" idx="0"/>
            <a:endCxn id="5" idx="2"/>
          </p:cNvCxnSpPr>
          <p:nvPr/>
        </p:nvCxnSpPr>
        <p:spPr>
          <a:xfrm flipV="1">
            <a:off x="7090221" y="3240107"/>
            <a:ext cx="1" cy="7080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C8E73DC-C201-4015-A5A8-DD091B033461}"/>
              </a:ext>
            </a:extLst>
          </p:cNvPr>
          <p:cNvCxnSpPr>
            <a:stCxn id="8" idx="0"/>
          </p:cNvCxnSpPr>
          <p:nvPr/>
        </p:nvCxnSpPr>
        <p:spPr>
          <a:xfrm flipV="1">
            <a:off x="2445356" y="3455551"/>
            <a:ext cx="0" cy="5989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321345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7AF39-A330-4674-B69B-708AFC935441}"/>
              </a:ext>
            </a:extLst>
          </p:cNvPr>
          <p:cNvSpPr>
            <a:spLocks noGrp="1"/>
          </p:cNvSpPr>
          <p:nvPr>
            <p:ph type="title"/>
          </p:nvPr>
        </p:nvSpPr>
        <p:spPr/>
        <p:txBody>
          <a:bodyPr/>
          <a:lstStyle/>
          <a:p>
            <a:r>
              <a:rPr lang="en-US" dirty="0"/>
              <a:t>Pragma Elaborate (2)</a:t>
            </a:r>
          </a:p>
        </p:txBody>
      </p:sp>
      <p:sp>
        <p:nvSpPr>
          <p:cNvPr id="3" name="Content Placeholder 2">
            <a:extLst>
              <a:ext uri="{FF2B5EF4-FFF2-40B4-BE49-F238E27FC236}">
                <a16:creationId xmlns:a16="http://schemas.microsoft.com/office/drawing/2014/main" id="{EBECA87E-E76D-4D14-A3D0-0965320120EB}"/>
              </a:ext>
            </a:extLst>
          </p:cNvPr>
          <p:cNvSpPr>
            <a:spLocks noGrp="1"/>
          </p:cNvSpPr>
          <p:nvPr>
            <p:ph idx="1"/>
          </p:nvPr>
        </p:nvSpPr>
        <p:spPr/>
        <p:txBody>
          <a:bodyPr/>
          <a:lstStyle/>
          <a:p>
            <a:endParaRPr lang="en-US" dirty="0"/>
          </a:p>
          <a:p>
            <a:endParaRPr lang="en-US" dirty="0"/>
          </a:p>
          <a:p>
            <a:endParaRPr lang="en-US" dirty="0"/>
          </a:p>
          <a:p>
            <a:endParaRPr lang="en-US" dirty="0"/>
          </a:p>
          <a:p>
            <a:endParaRPr lang="en-US" dirty="0"/>
          </a:p>
          <a:p>
            <a:endParaRPr lang="en-US" dirty="0"/>
          </a:p>
          <a:p>
            <a:endParaRPr lang="en-US" dirty="0"/>
          </a:p>
          <a:p>
            <a:pPr eaLnBrk="1" hangingPunct="1"/>
            <a:r>
              <a:rPr lang="en-US" altLang="en-US" dirty="0">
                <a:sym typeface="Symbol" panose="05050102010706020507" pitchFamily="18" charset="2"/>
              </a:rPr>
              <a:t>Since </a:t>
            </a:r>
            <a:r>
              <a:rPr lang="en-US" altLang="en-US" dirty="0">
                <a:latin typeface="Consolas" panose="020B0609020204030204" pitchFamily="49" charset="0"/>
                <a:sym typeface="Symbol" panose="05050102010706020507" pitchFamily="18" charset="2"/>
              </a:rPr>
              <a:t>Q2.F2</a:t>
            </a:r>
            <a:r>
              <a:rPr lang="en-US" altLang="en-US" dirty="0">
                <a:sym typeface="Symbol" panose="05050102010706020507" pitchFamily="18" charset="2"/>
              </a:rPr>
              <a:t> is invoked at elaboration time, and </a:t>
            </a:r>
            <a:r>
              <a:rPr lang="en-US" altLang="en-US" dirty="0">
                <a:latin typeface="Consolas" panose="020B0609020204030204" pitchFamily="49" charset="0"/>
                <a:sym typeface="Symbol" panose="05050102010706020507" pitchFamily="18" charset="2"/>
              </a:rPr>
              <a:t>Q2.F2</a:t>
            </a:r>
            <a:r>
              <a:rPr lang="en-US" altLang="en-US" dirty="0">
                <a:sym typeface="Symbol" panose="05050102010706020507" pitchFamily="18" charset="2"/>
              </a:rPr>
              <a:t> invokes </a:t>
            </a:r>
            <a:r>
              <a:rPr lang="en-US" altLang="en-US" dirty="0">
                <a:latin typeface="Consolas" panose="020B0609020204030204" pitchFamily="49" charset="0"/>
                <a:sym typeface="Symbol" panose="05050102010706020507" pitchFamily="18" charset="2"/>
              </a:rPr>
              <a:t>Q3.F3</a:t>
            </a:r>
            <a:r>
              <a:rPr lang="en-US" altLang="en-US" dirty="0">
                <a:sym typeface="Symbol" panose="05050102010706020507" pitchFamily="18" charset="2"/>
              </a:rPr>
              <a:t>, </a:t>
            </a:r>
            <a:r>
              <a:rPr lang="en-US" altLang="en-US" dirty="0">
                <a:latin typeface="Consolas" panose="020B0609020204030204" pitchFamily="49" charset="0"/>
                <a:sym typeface="Symbol" panose="05050102010706020507" pitchFamily="18" charset="2"/>
              </a:rPr>
              <a:t>Q3</a:t>
            </a:r>
            <a:r>
              <a:rPr lang="en-US" altLang="en-US" dirty="0">
                <a:sym typeface="Symbol" panose="05050102010706020507" pitchFamily="18" charset="2"/>
              </a:rPr>
              <a:t>’s body must be elaborated before </a:t>
            </a:r>
            <a:r>
              <a:rPr lang="en-US" altLang="en-US" dirty="0">
                <a:latin typeface="Consolas" panose="020B0609020204030204" pitchFamily="49" charset="0"/>
                <a:sym typeface="Symbol" panose="05050102010706020507" pitchFamily="18" charset="2"/>
              </a:rPr>
              <a:t>Q2.F2</a:t>
            </a:r>
            <a:r>
              <a:rPr lang="en-US" altLang="en-US" dirty="0">
                <a:sym typeface="Symbol" panose="05050102010706020507" pitchFamily="18" charset="2"/>
              </a:rPr>
              <a:t> is invoked</a:t>
            </a:r>
          </a:p>
          <a:p>
            <a:pPr lvl="1" eaLnBrk="1" hangingPunct="1"/>
            <a:r>
              <a:rPr lang="en-US" altLang="en-US" dirty="0">
                <a:sym typeface="Symbol" panose="05050102010706020507" pitchFamily="18" charset="2"/>
              </a:rPr>
              <a:t>Otherwise get ABE</a:t>
            </a:r>
          </a:p>
          <a:p>
            <a:pPr lvl="1" eaLnBrk="1" hangingPunct="1"/>
            <a:r>
              <a:rPr lang="en-US" altLang="en-US" dirty="0">
                <a:sym typeface="Symbol" panose="05050102010706020507" pitchFamily="18" charset="2"/>
              </a:rPr>
              <a:t>If no ABE check, then get reference to uninitialized </a:t>
            </a:r>
            <a:r>
              <a:rPr lang="en-US" altLang="en-US" dirty="0">
                <a:latin typeface="Lucida Sans Typewriter" panose="020B0509030504030204" pitchFamily="49" charset="0"/>
                <a:sym typeface="Symbol" panose="05050102010706020507" pitchFamily="18" charset="2"/>
              </a:rPr>
              <a:t>K3</a:t>
            </a:r>
            <a:r>
              <a:rPr lang="en-US" altLang="en-US" dirty="0">
                <a:sym typeface="Symbol" panose="05050102010706020507" pitchFamily="18" charset="2"/>
              </a:rPr>
              <a:t> from </a:t>
            </a:r>
            <a:r>
              <a:rPr lang="en-US" altLang="en-US" dirty="0">
                <a:latin typeface="Lucida Sans Typewriter" panose="020B0509030504030204" pitchFamily="49" charset="0"/>
                <a:sym typeface="Symbol" panose="05050102010706020507" pitchFamily="18" charset="2"/>
              </a:rPr>
              <a:t>F3</a:t>
            </a:r>
            <a:endParaRPr lang="en-US" altLang="en-US" dirty="0">
              <a:sym typeface="Symbol" panose="05050102010706020507" pitchFamily="18" charset="2"/>
            </a:endParaRPr>
          </a:p>
          <a:p>
            <a:pPr eaLnBrk="1" hangingPunct="1"/>
            <a:r>
              <a:rPr lang="en-US" altLang="en-US" dirty="0">
                <a:sym typeface="Symbol" panose="05050102010706020507" pitchFamily="18" charset="2"/>
              </a:rPr>
              <a:t>Correct order not guaranteed by </a:t>
            </a:r>
            <a:r>
              <a:rPr lang="en-US" altLang="en-US" b="1" dirty="0">
                <a:latin typeface="Consolas" panose="020B0609020204030204" pitchFamily="49" charset="0"/>
                <a:sym typeface="Symbol" panose="05050102010706020507" pitchFamily="18" charset="2"/>
              </a:rPr>
              <a:t>pragma</a:t>
            </a:r>
            <a:r>
              <a:rPr lang="en-US" altLang="en-US" dirty="0">
                <a:latin typeface="Consolas" panose="020B0609020204030204" pitchFamily="49" charset="0"/>
                <a:sym typeface="Symbol" panose="05050102010706020507" pitchFamily="18" charset="2"/>
              </a:rPr>
              <a:t> Elaborate</a:t>
            </a:r>
            <a:endParaRPr lang="en-US" dirty="0">
              <a:latin typeface="Consolas" panose="020B0609020204030204" pitchFamily="49" charset="0"/>
            </a:endParaRPr>
          </a:p>
        </p:txBody>
      </p:sp>
      <p:sp>
        <p:nvSpPr>
          <p:cNvPr id="4" name="Slide Number Placeholder 3">
            <a:extLst>
              <a:ext uri="{FF2B5EF4-FFF2-40B4-BE49-F238E27FC236}">
                <a16:creationId xmlns:a16="http://schemas.microsoft.com/office/drawing/2014/main" id="{9D3B56B3-67DD-4BE7-BEC1-A64D29A253A9}"/>
              </a:ext>
            </a:extLst>
          </p:cNvPr>
          <p:cNvSpPr>
            <a:spLocks noGrp="1"/>
          </p:cNvSpPr>
          <p:nvPr>
            <p:ph type="sldNum" sz="quarter" idx="12"/>
          </p:nvPr>
        </p:nvSpPr>
        <p:spPr/>
        <p:txBody>
          <a:bodyPr/>
          <a:lstStyle/>
          <a:p>
            <a:pPr>
              <a:defRPr/>
            </a:pPr>
            <a:fld id="{0E2ECCEA-E2CD-49A1-A9F1-1E7E4CC53232}" type="slidenum">
              <a:rPr lang="en-US" smtClean="0"/>
              <a:pPr>
                <a:defRPr/>
              </a:pPr>
              <a:t>78</a:t>
            </a:fld>
            <a:endParaRPr lang="en-US"/>
          </a:p>
        </p:txBody>
      </p:sp>
      <p:sp>
        <p:nvSpPr>
          <p:cNvPr id="5" name="Text Box 5">
            <a:extLst>
              <a:ext uri="{FF2B5EF4-FFF2-40B4-BE49-F238E27FC236}">
                <a16:creationId xmlns:a16="http://schemas.microsoft.com/office/drawing/2014/main" id="{F50997ED-D83D-40E2-9B97-1D0CD38BAC1D}"/>
              </a:ext>
            </a:extLst>
          </p:cNvPr>
          <p:cNvSpPr txBox="1">
            <a:spLocks noChangeArrowheads="1"/>
          </p:cNvSpPr>
          <p:nvPr/>
        </p:nvSpPr>
        <p:spPr bwMode="auto">
          <a:xfrm>
            <a:off x="213533" y="1219200"/>
            <a:ext cx="2377574" cy="1092607"/>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Q2;</a:t>
            </a:r>
          </a:p>
          <a:p>
            <a:r>
              <a:rPr lang="en-US" altLang="en-US" sz="1300" dirty="0">
                <a:solidFill>
                  <a:srgbClr val="FF0000"/>
                </a:solidFill>
                <a:latin typeface="Consolas" panose="020B0609020204030204" pitchFamily="49" charset="0"/>
              </a:rPr>
              <a:t>pragma</a:t>
            </a:r>
            <a:r>
              <a:rPr lang="en-US" altLang="en-US" sz="1300" b="0" dirty="0">
                <a:solidFill>
                  <a:srgbClr val="FF0000"/>
                </a:solidFill>
                <a:latin typeface="Consolas" panose="020B0609020204030204" pitchFamily="49" charset="0"/>
              </a:rPr>
              <a:t> Elaborate(Q2);</a:t>
            </a:r>
            <a:endParaRPr lang="en-US" altLang="en-US" sz="1300" dirty="0">
              <a:solidFill>
                <a:srgbClr val="FF0000"/>
              </a:solidFill>
              <a:latin typeface="Consolas" panose="020B0609020204030204" pitchFamily="49" charset="0"/>
            </a:endParaRPr>
          </a:p>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Q1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A1 : Integer := Q2.F2;</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Q1;</a:t>
            </a:r>
          </a:p>
        </p:txBody>
      </p:sp>
      <p:sp>
        <p:nvSpPr>
          <p:cNvPr id="6" name="Text Box 6">
            <a:extLst>
              <a:ext uri="{FF2B5EF4-FFF2-40B4-BE49-F238E27FC236}">
                <a16:creationId xmlns:a16="http://schemas.microsoft.com/office/drawing/2014/main" id="{4094F02D-C3BF-4652-89B6-57C2E0E0D132}"/>
              </a:ext>
            </a:extLst>
          </p:cNvPr>
          <p:cNvSpPr txBox="1">
            <a:spLocks noChangeArrowheads="1"/>
          </p:cNvSpPr>
          <p:nvPr/>
        </p:nvSpPr>
        <p:spPr bwMode="auto">
          <a:xfrm>
            <a:off x="2869421" y="1436341"/>
            <a:ext cx="2834430" cy="692497"/>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a:solidFill>
                  <a:srgbClr val="0066FF"/>
                </a:solidFill>
                <a:latin typeface="Consolas" panose="020B0609020204030204" pitchFamily="49" charset="0"/>
              </a:rPr>
              <a:t>package</a:t>
            </a:r>
            <a:r>
              <a:rPr lang="en-US" altLang="en-US" sz="1300" b="0">
                <a:solidFill>
                  <a:srgbClr val="0066FF"/>
                </a:solidFill>
                <a:latin typeface="Consolas" panose="020B0609020204030204" pitchFamily="49" charset="0"/>
              </a:rPr>
              <a:t> Q2 </a:t>
            </a:r>
            <a:r>
              <a:rPr lang="en-US" altLang="en-US" sz="1300">
                <a:solidFill>
                  <a:srgbClr val="0066FF"/>
                </a:solidFill>
                <a:latin typeface="Consolas" panose="020B0609020204030204" pitchFamily="49" charset="0"/>
              </a:rPr>
              <a:t>is</a:t>
            </a:r>
            <a:endParaRPr lang="en-US" altLang="en-US" sz="1300" b="0">
              <a:solidFill>
                <a:srgbClr val="0066FF"/>
              </a:solidFill>
              <a:latin typeface="Consolas" panose="020B0609020204030204" pitchFamily="49" charset="0"/>
            </a:endParaRPr>
          </a:p>
          <a:p>
            <a:r>
              <a:rPr lang="en-US" altLang="en-US" sz="1300">
                <a:solidFill>
                  <a:srgbClr val="0066FF"/>
                </a:solidFill>
                <a:latin typeface="Consolas" panose="020B0609020204030204" pitchFamily="49" charset="0"/>
              </a:rPr>
              <a:t>  function</a:t>
            </a:r>
            <a:r>
              <a:rPr lang="en-US" altLang="en-US" sz="1300" b="0">
                <a:solidFill>
                  <a:srgbClr val="0066FF"/>
                </a:solidFill>
                <a:latin typeface="Consolas" panose="020B0609020204030204" pitchFamily="49" charset="0"/>
              </a:rPr>
              <a:t> F2 </a:t>
            </a:r>
            <a:r>
              <a:rPr lang="en-US" altLang="en-US" sz="1300">
                <a:solidFill>
                  <a:srgbClr val="0066FF"/>
                </a:solidFill>
                <a:latin typeface="Consolas" panose="020B0609020204030204" pitchFamily="49" charset="0"/>
              </a:rPr>
              <a:t>return</a:t>
            </a:r>
            <a:r>
              <a:rPr lang="en-US" altLang="en-US" sz="1300" b="0">
                <a:solidFill>
                  <a:srgbClr val="0066FF"/>
                </a:solidFill>
                <a:latin typeface="Consolas" panose="020B0609020204030204" pitchFamily="49" charset="0"/>
              </a:rPr>
              <a:t> Integer;</a:t>
            </a:r>
          </a:p>
          <a:p>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Q2;</a:t>
            </a:r>
          </a:p>
        </p:txBody>
      </p:sp>
      <p:sp>
        <p:nvSpPr>
          <p:cNvPr id="7" name="Text Box 7">
            <a:extLst>
              <a:ext uri="{FF2B5EF4-FFF2-40B4-BE49-F238E27FC236}">
                <a16:creationId xmlns:a16="http://schemas.microsoft.com/office/drawing/2014/main" id="{7B57B773-1995-4F78-A47F-22222FF73D9E}"/>
              </a:ext>
            </a:extLst>
          </p:cNvPr>
          <p:cNvSpPr txBox="1">
            <a:spLocks noChangeArrowheads="1"/>
          </p:cNvSpPr>
          <p:nvPr/>
        </p:nvSpPr>
        <p:spPr bwMode="auto">
          <a:xfrm>
            <a:off x="2820208" y="2622084"/>
            <a:ext cx="2925801" cy="1492716"/>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Q3;</a:t>
            </a:r>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package body</a:t>
            </a:r>
            <a:r>
              <a:rPr lang="en-US" altLang="en-US" sz="1300" b="0" dirty="0">
                <a:solidFill>
                  <a:srgbClr val="0066FF"/>
                </a:solidFill>
                <a:latin typeface="Consolas" panose="020B0609020204030204" pitchFamily="49" charset="0"/>
              </a:rPr>
              <a:t> Q2 </a:t>
            </a:r>
            <a:r>
              <a:rPr lang="en-US" altLang="en-US" sz="1300" dirty="0">
                <a:solidFill>
                  <a:srgbClr val="0066FF"/>
                </a:solidFill>
                <a:latin typeface="Consolas" panose="020B0609020204030204" pitchFamily="49" charset="0"/>
              </a:rPr>
              <a:t>is</a:t>
            </a: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F2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Integer </a:t>
            </a:r>
            <a:r>
              <a:rPr lang="en-US" altLang="en-US" sz="1300" dirty="0">
                <a:solidFill>
                  <a:srgbClr val="0066FF"/>
                </a:solidFill>
                <a:latin typeface="Consolas" panose="020B0609020204030204" pitchFamily="49" charset="0"/>
              </a:rPr>
              <a:t>is</a:t>
            </a:r>
          </a:p>
          <a:p>
            <a:r>
              <a:rPr lang="en-US" altLang="en-US" sz="1300" dirty="0">
                <a:solidFill>
                  <a:srgbClr val="0066FF"/>
                </a:solidFill>
                <a:latin typeface="Consolas" panose="020B0609020204030204" pitchFamily="49" charset="0"/>
              </a:rPr>
              <a:t> begin </a:t>
            </a:r>
          </a:p>
          <a:p>
            <a:r>
              <a:rPr lang="en-US" altLang="en-US" sz="1300" dirty="0">
                <a:solidFill>
                  <a:srgbClr val="0066FF"/>
                </a:solidFill>
                <a:latin typeface="Consolas" panose="020B0609020204030204" pitchFamily="49" charset="0"/>
              </a:rPr>
              <a:t>   return</a:t>
            </a:r>
            <a:r>
              <a:rPr lang="en-US" altLang="en-US" sz="1300" b="0" dirty="0">
                <a:solidFill>
                  <a:srgbClr val="0066FF"/>
                </a:solidFill>
                <a:latin typeface="Consolas" panose="020B0609020204030204" pitchFamily="49" charset="0"/>
              </a:rPr>
              <a:t> Q3.F3; </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F2;</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Q2;</a:t>
            </a:r>
          </a:p>
        </p:txBody>
      </p:sp>
      <p:sp>
        <p:nvSpPr>
          <p:cNvPr id="8" name="Text Box 8">
            <a:extLst>
              <a:ext uri="{FF2B5EF4-FFF2-40B4-BE49-F238E27FC236}">
                <a16:creationId xmlns:a16="http://schemas.microsoft.com/office/drawing/2014/main" id="{9423E991-6044-4A35-A60C-480EEED284F7}"/>
              </a:ext>
            </a:extLst>
          </p:cNvPr>
          <p:cNvSpPr txBox="1">
            <a:spLocks noChangeArrowheads="1"/>
          </p:cNvSpPr>
          <p:nvPr/>
        </p:nvSpPr>
        <p:spPr bwMode="auto">
          <a:xfrm>
            <a:off x="6026962" y="1441103"/>
            <a:ext cx="2834430" cy="692497"/>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a:solidFill>
                  <a:srgbClr val="0066FF"/>
                </a:solidFill>
                <a:latin typeface="Consolas" panose="020B0609020204030204" pitchFamily="49" charset="0"/>
              </a:rPr>
              <a:t>package</a:t>
            </a:r>
            <a:r>
              <a:rPr lang="en-US" altLang="en-US" sz="1300" b="0">
                <a:solidFill>
                  <a:srgbClr val="0066FF"/>
                </a:solidFill>
                <a:latin typeface="Consolas" panose="020B0609020204030204" pitchFamily="49" charset="0"/>
              </a:rPr>
              <a:t> Q3 </a:t>
            </a:r>
            <a:r>
              <a:rPr lang="en-US" altLang="en-US" sz="1300">
                <a:solidFill>
                  <a:srgbClr val="0066FF"/>
                </a:solidFill>
                <a:latin typeface="Consolas" panose="020B0609020204030204" pitchFamily="49" charset="0"/>
              </a:rPr>
              <a:t>is</a:t>
            </a:r>
            <a:endParaRPr lang="en-US" altLang="en-US" sz="1300" b="0">
              <a:solidFill>
                <a:srgbClr val="0066FF"/>
              </a:solidFill>
              <a:latin typeface="Consolas" panose="020B0609020204030204" pitchFamily="49" charset="0"/>
            </a:endParaRPr>
          </a:p>
          <a:p>
            <a:r>
              <a:rPr lang="en-US" altLang="en-US" sz="1300">
                <a:solidFill>
                  <a:srgbClr val="0066FF"/>
                </a:solidFill>
                <a:latin typeface="Consolas" panose="020B0609020204030204" pitchFamily="49" charset="0"/>
              </a:rPr>
              <a:t>  function</a:t>
            </a:r>
            <a:r>
              <a:rPr lang="en-US" altLang="en-US" sz="1300" b="0">
                <a:solidFill>
                  <a:srgbClr val="0066FF"/>
                </a:solidFill>
                <a:latin typeface="Consolas" panose="020B0609020204030204" pitchFamily="49" charset="0"/>
              </a:rPr>
              <a:t> F3 </a:t>
            </a:r>
            <a:r>
              <a:rPr lang="en-US" altLang="en-US" sz="1300">
                <a:solidFill>
                  <a:srgbClr val="0066FF"/>
                </a:solidFill>
                <a:latin typeface="Consolas" panose="020B0609020204030204" pitchFamily="49" charset="0"/>
              </a:rPr>
              <a:t>return</a:t>
            </a:r>
            <a:r>
              <a:rPr lang="en-US" altLang="en-US" sz="1300" b="0">
                <a:solidFill>
                  <a:srgbClr val="0066FF"/>
                </a:solidFill>
                <a:latin typeface="Consolas" panose="020B0609020204030204" pitchFamily="49" charset="0"/>
              </a:rPr>
              <a:t> Integer;</a:t>
            </a:r>
          </a:p>
          <a:p>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Q3;</a:t>
            </a:r>
          </a:p>
        </p:txBody>
      </p:sp>
      <p:sp>
        <p:nvSpPr>
          <p:cNvPr id="9" name="Text Box 9">
            <a:extLst>
              <a:ext uri="{FF2B5EF4-FFF2-40B4-BE49-F238E27FC236}">
                <a16:creationId xmlns:a16="http://schemas.microsoft.com/office/drawing/2014/main" id="{BA1C7589-633E-4E61-8C48-0E45372333E1}"/>
              </a:ext>
            </a:extLst>
          </p:cNvPr>
          <p:cNvSpPr txBox="1">
            <a:spLocks noChangeArrowheads="1"/>
          </p:cNvSpPr>
          <p:nvPr/>
        </p:nvSpPr>
        <p:spPr bwMode="auto">
          <a:xfrm>
            <a:off x="5977749" y="2620497"/>
            <a:ext cx="2925801" cy="1492716"/>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a:solidFill>
                  <a:srgbClr val="0066FF"/>
                </a:solidFill>
                <a:latin typeface="Consolas" panose="020B0609020204030204" pitchFamily="49" charset="0"/>
              </a:rPr>
              <a:t>package body</a:t>
            </a:r>
            <a:r>
              <a:rPr lang="en-US" altLang="en-US" sz="1300" b="0">
                <a:solidFill>
                  <a:srgbClr val="0066FF"/>
                </a:solidFill>
                <a:latin typeface="Consolas" panose="020B0609020204030204" pitchFamily="49" charset="0"/>
              </a:rPr>
              <a:t> Q3 </a:t>
            </a:r>
            <a:r>
              <a:rPr lang="en-US" altLang="en-US" sz="1300">
                <a:solidFill>
                  <a:srgbClr val="0066FF"/>
                </a:solidFill>
                <a:latin typeface="Consolas" panose="020B0609020204030204" pitchFamily="49" charset="0"/>
              </a:rPr>
              <a:t>is</a:t>
            </a:r>
          </a:p>
          <a:p>
            <a:r>
              <a:rPr lang="en-US" altLang="en-US" sz="1300">
                <a:solidFill>
                  <a:srgbClr val="0066FF"/>
                </a:solidFill>
                <a:latin typeface="Consolas" panose="020B0609020204030204" pitchFamily="49" charset="0"/>
              </a:rPr>
              <a:t> </a:t>
            </a:r>
            <a:r>
              <a:rPr lang="en-US" altLang="en-US" sz="1300" b="0">
                <a:solidFill>
                  <a:srgbClr val="0066FF"/>
                </a:solidFill>
                <a:latin typeface="Consolas" panose="020B0609020204030204" pitchFamily="49" charset="0"/>
              </a:rPr>
              <a:t>K3 : Integer := 300; </a:t>
            </a:r>
          </a:p>
          <a:p>
            <a:r>
              <a:rPr lang="en-US" altLang="en-US" sz="1300">
                <a:solidFill>
                  <a:srgbClr val="0066FF"/>
                </a:solidFill>
                <a:latin typeface="Consolas" panose="020B0609020204030204" pitchFamily="49" charset="0"/>
              </a:rPr>
              <a:t> function</a:t>
            </a:r>
            <a:r>
              <a:rPr lang="en-US" altLang="en-US" sz="1300" b="0">
                <a:solidFill>
                  <a:srgbClr val="0066FF"/>
                </a:solidFill>
                <a:latin typeface="Consolas" panose="020B0609020204030204" pitchFamily="49" charset="0"/>
              </a:rPr>
              <a:t> F3 </a:t>
            </a:r>
            <a:r>
              <a:rPr lang="en-US" altLang="en-US" sz="1300">
                <a:solidFill>
                  <a:srgbClr val="0066FF"/>
                </a:solidFill>
                <a:latin typeface="Consolas" panose="020B0609020204030204" pitchFamily="49" charset="0"/>
              </a:rPr>
              <a:t>return</a:t>
            </a:r>
            <a:r>
              <a:rPr lang="en-US" altLang="en-US" sz="1300" b="0">
                <a:solidFill>
                  <a:srgbClr val="0066FF"/>
                </a:solidFill>
                <a:latin typeface="Consolas" panose="020B0609020204030204" pitchFamily="49" charset="0"/>
              </a:rPr>
              <a:t> Integer </a:t>
            </a:r>
            <a:r>
              <a:rPr lang="en-US" altLang="en-US" sz="1300">
                <a:solidFill>
                  <a:srgbClr val="0066FF"/>
                </a:solidFill>
                <a:latin typeface="Consolas" panose="020B0609020204030204" pitchFamily="49" charset="0"/>
              </a:rPr>
              <a:t>is</a:t>
            </a:r>
          </a:p>
          <a:p>
            <a:r>
              <a:rPr lang="en-US" altLang="en-US" sz="1300">
                <a:solidFill>
                  <a:srgbClr val="0066FF"/>
                </a:solidFill>
                <a:latin typeface="Consolas" panose="020B0609020204030204" pitchFamily="49" charset="0"/>
              </a:rPr>
              <a:t>   begin </a:t>
            </a:r>
          </a:p>
          <a:p>
            <a:r>
              <a:rPr lang="en-US" altLang="en-US" sz="1300">
                <a:solidFill>
                  <a:srgbClr val="0066FF"/>
                </a:solidFill>
                <a:latin typeface="Consolas" panose="020B0609020204030204" pitchFamily="49" charset="0"/>
              </a:rPr>
              <a:t>    return</a:t>
            </a:r>
            <a:r>
              <a:rPr lang="en-US" altLang="en-US" sz="1300" b="0">
                <a:solidFill>
                  <a:srgbClr val="0066FF"/>
                </a:solidFill>
                <a:latin typeface="Consolas" panose="020B0609020204030204" pitchFamily="49" charset="0"/>
              </a:rPr>
              <a:t> K3; </a:t>
            </a:r>
          </a:p>
          <a:p>
            <a:r>
              <a:rPr lang="en-US" altLang="en-US" sz="1300" b="0">
                <a:solidFill>
                  <a:srgbClr val="0066FF"/>
                </a:solidFill>
                <a:latin typeface="Consolas" panose="020B0609020204030204" pitchFamily="49" charset="0"/>
              </a:rPr>
              <a:t>   </a:t>
            </a:r>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F3;</a:t>
            </a:r>
          </a:p>
          <a:p>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Q3;</a:t>
            </a:r>
          </a:p>
        </p:txBody>
      </p:sp>
      <p:cxnSp>
        <p:nvCxnSpPr>
          <p:cNvPr id="10" name="AutoShape 10">
            <a:extLst>
              <a:ext uri="{FF2B5EF4-FFF2-40B4-BE49-F238E27FC236}">
                <a16:creationId xmlns:a16="http://schemas.microsoft.com/office/drawing/2014/main" id="{FA29D709-92A2-454B-99B9-69945C1C6644}"/>
              </a:ext>
            </a:extLst>
          </p:cNvPr>
          <p:cNvCxnSpPr>
            <a:cxnSpLocks noChangeShapeType="1"/>
            <a:stCxn id="7" idx="0"/>
            <a:endCxn id="6" idx="2"/>
          </p:cNvCxnSpPr>
          <p:nvPr/>
        </p:nvCxnSpPr>
        <p:spPr bwMode="auto">
          <a:xfrm flipV="1">
            <a:off x="4283109" y="2128838"/>
            <a:ext cx="3527" cy="493246"/>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1" name="AutoShape 11">
            <a:extLst>
              <a:ext uri="{FF2B5EF4-FFF2-40B4-BE49-F238E27FC236}">
                <a16:creationId xmlns:a16="http://schemas.microsoft.com/office/drawing/2014/main" id="{6DDDAD09-257A-412F-9391-9182C14DBA8F}"/>
              </a:ext>
            </a:extLst>
          </p:cNvPr>
          <p:cNvCxnSpPr>
            <a:cxnSpLocks noChangeShapeType="1"/>
            <a:stCxn id="7" idx="0"/>
            <a:endCxn id="8" idx="2"/>
          </p:cNvCxnSpPr>
          <p:nvPr/>
        </p:nvCxnSpPr>
        <p:spPr bwMode="auto">
          <a:xfrm flipV="1">
            <a:off x="4283109" y="2133600"/>
            <a:ext cx="3161068" cy="488484"/>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2" name="AutoShape 12">
            <a:extLst>
              <a:ext uri="{FF2B5EF4-FFF2-40B4-BE49-F238E27FC236}">
                <a16:creationId xmlns:a16="http://schemas.microsoft.com/office/drawing/2014/main" id="{EE65C823-03F7-49CB-B02A-96168DB21219}"/>
              </a:ext>
            </a:extLst>
          </p:cNvPr>
          <p:cNvCxnSpPr>
            <a:cxnSpLocks noChangeShapeType="1"/>
            <a:stCxn id="9" idx="0"/>
            <a:endCxn id="8" idx="2"/>
          </p:cNvCxnSpPr>
          <p:nvPr/>
        </p:nvCxnSpPr>
        <p:spPr bwMode="auto">
          <a:xfrm flipV="1">
            <a:off x="7440650" y="2133600"/>
            <a:ext cx="3527" cy="48689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3" name="AutoShape 15">
            <a:extLst>
              <a:ext uri="{FF2B5EF4-FFF2-40B4-BE49-F238E27FC236}">
                <a16:creationId xmlns:a16="http://schemas.microsoft.com/office/drawing/2014/main" id="{2FD58297-E07B-40A4-BEAB-8D45DBFB031A}"/>
              </a:ext>
            </a:extLst>
          </p:cNvPr>
          <p:cNvCxnSpPr>
            <a:cxnSpLocks noChangeShapeType="1"/>
            <a:stCxn id="5" idx="3"/>
            <a:endCxn id="6" idx="1"/>
          </p:cNvCxnSpPr>
          <p:nvPr/>
        </p:nvCxnSpPr>
        <p:spPr bwMode="auto">
          <a:xfrm>
            <a:off x="2591107" y="1765504"/>
            <a:ext cx="278314" cy="17086"/>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232971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65D37-9D8D-4944-B46F-1287BFDAFE26}"/>
              </a:ext>
            </a:extLst>
          </p:cNvPr>
          <p:cNvSpPr>
            <a:spLocks noGrp="1"/>
          </p:cNvSpPr>
          <p:nvPr>
            <p:ph type="title"/>
          </p:nvPr>
        </p:nvSpPr>
        <p:spPr/>
        <p:txBody>
          <a:bodyPr/>
          <a:lstStyle/>
          <a:p>
            <a:r>
              <a:rPr lang="en-US" dirty="0"/>
              <a:t>Package Syntax</a:t>
            </a:r>
          </a:p>
        </p:txBody>
      </p:sp>
      <p:sp>
        <p:nvSpPr>
          <p:cNvPr id="3" name="Content Placeholder 2">
            <a:extLst>
              <a:ext uri="{FF2B5EF4-FFF2-40B4-BE49-F238E27FC236}">
                <a16:creationId xmlns:a16="http://schemas.microsoft.com/office/drawing/2014/main" id="{D04F02DD-0FEA-449F-A725-5083868D018E}"/>
              </a:ext>
            </a:extLst>
          </p:cNvPr>
          <p:cNvSpPr>
            <a:spLocks noGrp="1"/>
          </p:cNvSpPr>
          <p:nvPr>
            <p:ph idx="1"/>
          </p:nvPr>
        </p:nvSpPr>
        <p:spPr/>
        <p:txBody>
          <a:bodyPr/>
          <a:lstStyle/>
          <a:p>
            <a:pPr eaLnBrk="1" hangingPunct="1"/>
            <a:r>
              <a:rPr lang="en-US" altLang="en-US" dirty="0"/>
              <a:t>Package declaration (“spec”)</a:t>
            </a:r>
          </a:p>
          <a:p>
            <a:pPr marL="0" indent="0" eaLnBrk="1" hangingPunct="1"/>
            <a:endParaRPr lang="en-US" altLang="en-US" dirty="0"/>
          </a:p>
          <a:p>
            <a:pPr marL="0" indent="0" eaLnBrk="1" hangingPunct="1"/>
            <a:endParaRPr lang="en-US" altLang="en-US" dirty="0"/>
          </a:p>
          <a:p>
            <a:pPr marL="0" indent="0" eaLnBrk="1" hangingPunct="1"/>
            <a:endParaRPr lang="en-US" altLang="en-US" dirty="0"/>
          </a:p>
          <a:p>
            <a:pPr lvl="1" eaLnBrk="1" hangingPunct="1"/>
            <a:r>
              <a:rPr lang="en-US" altLang="en-US" dirty="0"/>
              <a:t>Syntax prevents statements,</a:t>
            </a:r>
            <a:br>
              <a:rPr lang="en-US" altLang="en-US" dirty="0"/>
            </a:br>
            <a:r>
              <a:rPr lang="en-US" altLang="en-US" dirty="0"/>
              <a:t>unit bodies from being declared</a:t>
            </a:r>
            <a:br>
              <a:rPr lang="en-US" altLang="en-US" dirty="0"/>
            </a:br>
            <a:r>
              <a:rPr lang="en-US" altLang="en-US" dirty="0"/>
              <a:t>in a package specification</a:t>
            </a:r>
          </a:p>
          <a:p>
            <a:pPr lvl="1" eaLnBrk="1" hangingPunct="1"/>
            <a:r>
              <a:rPr lang="en-US" altLang="en-US" dirty="0"/>
              <a:t>But declarations may have run-time effects (e.g., initialization)</a:t>
            </a:r>
          </a:p>
          <a:p>
            <a:pPr eaLnBrk="1" hangingPunct="1"/>
            <a:r>
              <a:rPr lang="en-US" altLang="en-US" dirty="0"/>
              <a:t>Package body</a:t>
            </a:r>
          </a:p>
          <a:p>
            <a:endParaRPr lang="en-US" dirty="0"/>
          </a:p>
        </p:txBody>
      </p:sp>
      <p:sp>
        <p:nvSpPr>
          <p:cNvPr id="4" name="Slide Number Placeholder 3">
            <a:extLst>
              <a:ext uri="{FF2B5EF4-FFF2-40B4-BE49-F238E27FC236}">
                <a16:creationId xmlns:a16="http://schemas.microsoft.com/office/drawing/2014/main" id="{6DC79E1C-6ACC-4444-8987-B6BE4F616F53}"/>
              </a:ext>
            </a:extLst>
          </p:cNvPr>
          <p:cNvSpPr>
            <a:spLocks noGrp="1"/>
          </p:cNvSpPr>
          <p:nvPr>
            <p:ph type="sldNum" sz="quarter" idx="12"/>
          </p:nvPr>
        </p:nvSpPr>
        <p:spPr/>
        <p:txBody>
          <a:bodyPr/>
          <a:lstStyle/>
          <a:p>
            <a:pPr>
              <a:defRPr/>
            </a:pPr>
            <a:fld id="{0E2ECCEA-E2CD-49A1-A9F1-1E7E4CC53232}" type="slidenum">
              <a:rPr lang="en-US" smtClean="0"/>
              <a:pPr>
                <a:defRPr/>
              </a:pPr>
              <a:t>7</a:t>
            </a:fld>
            <a:endParaRPr lang="en-US"/>
          </a:p>
        </p:txBody>
      </p:sp>
      <p:sp>
        <p:nvSpPr>
          <p:cNvPr id="6" name="Text Box 6">
            <a:extLst>
              <a:ext uri="{FF2B5EF4-FFF2-40B4-BE49-F238E27FC236}">
                <a16:creationId xmlns:a16="http://schemas.microsoft.com/office/drawing/2014/main" id="{75B4A86E-B9DA-452D-B2BA-74908D758B8E}"/>
              </a:ext>
            </a:extLst>
          </p:cNvPr>
          <p:cNvSpPr txBox="1">
            <a:spLocks noChangeArrowheads="1"/>
          </p:cNvSpPr>
          <p:nvPr/>
        </p:nvSpPr>
        <p:spPr bwMode="auto">
          <a:xfrm>
            <a:off x="1626448" y="1752600"/>
            <a:ext cx="3326552" cy="1077218"/>
          </a:xfrm>
          <a:prstGeom prst="rect">
            <a:avLst/>
          </a:prstGeom>
          <a:noFill/>
          <a:ln w="12700">
            <a:solidFill>
              <a:srgbClr val="00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Consolas" panose="020B0609020204030204" pitchFamily="49" charset="0"/>
              </a:rPr>
              <a:t>package</a:t>
            </a:r>
            <a:r>
              <a:rPr lang="en-US" altLang="en-US" sz="1600" b="0" dirty="0">
                <a:solidFill>
                  <a:srgbClr val="0066FF"/>
                </a:solidFill>
                <a:latin typeface="Consolas" panose="020B0609020204030204" pitchFamily="49" charset="0"/>
              </a:rPr>
              <a:t> Alpha </a:t>
            </a:r>
            <a:r>
              <a:rPr lang="en-US" altLang="en-US" sz="1600" dirty="0">
                <a:solidFill>
                  <a:srgbClr val="0066FF"/>
                </a:solidFill>
                <a:latin typeface="Consolas" panose="020B0609020204030204" pitchFamily="49" charset="0"/>
              </a:rPr>
              <a:t>is</a:t>
            </a:r>
            <a:endParaRPr lang="en-US" altLang="en-US" sz="1600" b="0" dirty="0">
              <a:solidFill>
                <a:srgbClr val="0066FF"/>
              </a:solidFill>
              <a:latin typeface="Consolas" panose="020B0609020204030204" pitchFamily="49" charset="0"/>
            </a:endParaRPr>
          </a:p>
          <a:p>
            <a:r>
              <a:rPr lang="en-US" altLang="en-US" sz="1600" b="0" i="1" dirty="0">
                <a:solidFill>
                  <a:srgbClr val="00B050"/>
                </a:solidFill>
                <a:latin typeface="Consolas" panose="020B0609020204030204" pitchFamily="49" charset="0"/>
              </a:rPr>
              <a:t>  -- Visible part</a:t>
            </a:r>
          </a:p>
          <a:p>
            <a:r>
              <a:rPr lang="en-US" altLang="en-US" sz="1600" b="0" dirty="0">
                <a:solidFill>
                  <a:srgbClr val="00B050"/>
                </a:solidFill>
                <a:latin typeface="Consolas" panose="020B0609020204030204" pitchFamily="49" charset="0"/>
              </a:rPr>
              <a:t>  { </a:t>
            </a:r>
            <a:r>
              <a:rPr lang="en-US" altLang="en-US" sz="1600" b="0" i="1" dirty="0" err="1">
                <a:solidFill>
                  <a:srgbClr val="00B050"/>
                </a:solidFill>
                <a:latin typeface="Consolas" panose="020B0609020204030204" pitchFamily="49" charset="0"/>
              </a:rPr>
              <a:t>basic_declarative_item</a:t>
            </a:r>
            <a:r>
              <a:rPr lang="en-US" altLang="en-US" sz="1600" b="0" dirty="0">
                <a:solidFill>
                  <a:srgbClr val="00B050"/>
                </a:solidFill>
                <a:latin typeface="Consolas" panose="020B0609020204030204" pitchFamily="49" charset="0"/>
              </a:rPr>
              <a:t> }</a:t>
            </a:r>
          </a:p>
          <a:p>
            <a:r>
              <a:rPr lang="en-US" altLang="en-US" sz="1600" dirty="0">
                <a:solidFill>
                  <a:srgbClr val="0066FF"/>
                </a:solidFill>
                <a:latin typeface="Consolas" panose="020B0609020204030204" pitchFamily="49" charset="0"/>
              </a:rPr>
              <a:t>end</a:t>
            </a:r>
            <a:r>
              <a:rPr lang="en-US" altLang="en-US" sz="1600" b="0" dirty="0">
                <a:solidFill>
                  <a:srgbClr val="0066FF"/>
                </a:solidFill>
                <a:latin typeface="Consolas" panose="020B0609020204030204" pitchFamily="49" charset="0"/>
              </a:rPr>
              <a:t> Alpha;</a:t>
            </a:r>
          </a:p>
        </p:txBody>
      </p:sp>
      <p:sp>
        <p:nvSpPr>
          <p:cNvPr id="7" name="Text Box 7">
            <a:extLst>
              <a:ext uri="{FF2B5EF4-FFF2-40B4-BE49-F238E27FC236}">
                <a16:creationId xmlns:a16="http://schemas.microsoft.com/office/drawing/2014/main" id="{802983C2-B095-4B49-B87C-C082EB96D3D9}"/>
              </a:ext>
            </a:extLst>
          </p:cNvPr>
          <p:cNvSpPr txBox="1">
            <a:spLocks noChangeArrowheads="1"/>
          </p:cNvSpPr>
          <p:nvPr/>
        </p:nvSpPr>
        <p:spPr bwMode="auto">
          <a:xfrm>
            <a:off x="5131648" y="1752600"/>
            <a:ext cx="3326552" cy="1815882"/>
          </a:xfrm>
          <a:prstGeom prst="rect">
            <a:avLst/>
          </a:prstGeom>
          <a:noFill/>
          <a:ln w="12700">
            <a:solidFill>
              <a:srgbClr val="00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Consolas" panose="020B0609020204030204" pitchFamily="49" charset="0"/>
              </a:rPr>
              <a:t>package</a:t>
            </a:r>
            <a:r>
              <a:rPr lang="en-US" altLang="en-US" sz="1600" b="0" dirty="0">
                <a:solidFill>
                  <a:srgbClr val="0066FF"/>
                </a:solidFill>
                <a:latin typeface="Consolas" panose="020B0609020204030204" pitchFamily="49" charset="0"/>
              </a:rPr>
              <a:t> Alpha </a:t>
            </a:r>
            <a:r>
              <a:rPr lang="en-US" altLang="en-US" sz="1600" dirty="0">
                <a:solidFill>
                  <a:srgbClr val="0066FF"/>
                </a:solidFill>
                <a:latin typeface="Consolas" panose="020B0609020204030204" pitchFamily="49" charset="0"/>
              </a:rPr>
              <a:t>is</a:t>
            </a:r>
            <a:endParaRPr lang="en-US" altLang="en-US" sz="1600" b="0" dirty="0">
              <a:solidFill>
                <a:srgbClr val="0066FF"/>
              </a:solidFill>
              <a:latin typeface="Consolas" panose="020B0609020204030204" pitchFamily="49" charset="0"/>
            </a:endParaRPr>
          </a:p>
          <a:p>
            <a:r>
              <a:rPr lang="en-US" altLang="en-US" sz="1600" b="0" i="1" dirty="0">
                <a:solidFill>
                  <a:srgbClr val="00B050"/>
                </a:solidFill>
                <a:latin typeface="Consolas" panose="020B0609020204030204" pitchFamily="49" charset="0"/>
              </a:rPr>
              <a:t>  -- Visible part</a:t>
            </a:r>
          </a:p>
          <a:p>
            <a:r>
              <a:rPr lang="en-US" altLang="en-US" sz="1600" b="0" dirty="0">
                <a:solidFill>
                  <a:srgbClr val="00B050"/>
                </a:solidFill>
                <a:latin typeface="Consolas" panose="020B0609020204030204" pitchFamily="49" charset="0"/>
              </a:rPr>
              <a:t>  { </a:t>
            </a:r>
            <a:r>
              <a:rPr lang="en-US" altLang="en-US" sz="1600" b="0" i="1" dirty="0" err="1">
                <a:solidFill>
                  <a:srgbClr val="00B050"/>
                </a:solidFill>
                <a:latin typeface="Consolas" panose="020B0609020204030204" pitchFamily="49" charset="0"/>
              </a:rPr>
              <a:t>basic_declarative_item</a:t>
            </a:r>
            <a:r>
              <a:rPr lang="en-US" altLang="en-US" sz="1600" b="0" dirty="0">
                <a:solidFill>
                  <a:srgbClr val="00B050"/>
                </a:solidFill>
                <a:latin typeface="Consolas" panose="020B0609020204030204" pitchFamily="49" charset="0"/>
              </a:rPr>
              <a:t> }</a:t>
            </a:r>
          </a:p>
          <a:p>
            <a:r>
              <a:rPr lang="en-US" altLang="en-US" sz="1600" dirty="0">
                <a:solidFill>
                  <a:srgbClr val="0066FF"/>
                </a:solidFill>
                <a:latin typeface="Consolas" panose="020B0609020204030204" pitchFamily="49" charset="0"/>
              </a:rPr>
              <a:t>private</a:t>
            </a:r>
          </a:p>
          <a:p>
            <a:r>
              <a:rPr lang="en-US" altLang="en-US" sz="1600" b="0" i="1" dirty="0">
                <a:solidFill>
                  <a:srgbClr val="0066FF"/>
                </a:solidFill>
                <a:latin typeface="Consolas" panose="020B0609020204030204" pitchFamily="49" charset="0"/>
              </a:rPr>
              <a:t>   -- Private part</a:t>
            </a:r>
          </a:p>
          <a:p>
            <a:r>
              <a:rPr lang="en-US" altLang="en-US" sz="1600" b="0" dirty="0">
                <a:solidFill>
                  <a:srgbClr val="0066FF"/>
                </a:solidFill>
                <a:latin typeface="Consolas" panose="020B0609020204030204" pitchFamily="49" charset="0"/>
              </a:rPr>
              <a:t>  { </a:t>
            </a:r>
            <a:r>
              <a:rPr lang="en-US" altLang="en-US" sz="1600" b="0" i="1" dirty="0" err="1">
                <a:solidFill>
                  <a:srgbClr val="0066FF"/>
                </a:solidFill>
                <a:latin typeface="Consolas" panose="020B0609020204030204" pitchFamily="49" charset="0"/>
              </a:rPr>
              <a:t>basic_declarative_item</a:t>
            </a:r>
            <a:r>
              <a:rPr lang="en-US" altLang="en-US" sz="1600" b="0" dirty="0">
                <a:solidFill>
                  <a:srgbClr val="0066FF"/>
                </a:solidFill>
                <a:latin typeface="Consolas" panose="020B0609020204030204" pitchFamily="49" charset="0"/>
              </a:rPr>
              <a:t> }</a:t>
            </a:r>
          </a:p>
          <a:p>
            <a:r>
              <a:rPr lang="en-US" altLang="en-US" sz="1600" dirty="0">
                <a:solidFill>
                  <a:srgbClr val="0066FF"/>
                </a:solidFill>
                <a:latin typeface="Consolas" panose="020B0609020204030204" pitchFamily="49" charset="0"/>
              </a:rPr>
              <a:t>end</a:t>
            </a:r>
            <a:r>
              <a:rPr lang="en-US" altLang="en-US" sz="1600" b="0" dirty="0">
                <a:solidFill>
                  <a:srgbClr val="0066FF"/>
                </a:solidFill>
                <a:latin typeface="Consolas" panose="020B0609020204030204" pitchFamily="49" charset="0"/>
              </a:rPr>
              <a:t> Alpha;</a:t>
            </a:r>
          </a:p>
        </p:txBody>
      </p:sp>
      <p:sp>
        <p:nvSpPr>
          <p:cNvPr id="8" name="Text Box 8">
            <a:extLst>
              <a:ext uri="{FF2B5EF4-FFF2-40B4-BE49-F238E27FC236}">
                <a16:creationId xmlns:a16="http://schemas.microsoft.com/office/drawing/2014/main" id="{837E33E7-62B7-424B-9233-87881F248E48}"/>
              </a:ext>
            </a:extLst>
          </p:cNvPr>
          <p:cNvSpPr txBox="1">
            <a:spLocks noChangeArrowheads="1"/>
          </p:cNvSpPr>
          <p:nvPr/>
        </p:nvSpPr>
        <p:spPr bwMode="auto">
          <a:xfrm>
            <a:off x="372409" y="4719697"/>
            <a:ext cx="2541080" cy="830997"/>
          </a:xfrm>
          <a:prstGeom prst="rect">
            <a:avLst/>
          </a:prstGeom>
          <a:noFill/>
          <a:ln w="12700">
            <a:solidFill>
              <a:srgbClr val="00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Consolas" panose="020B0609020204030204" pitchFamily="49" charset="0"/>
              </a:rPr>
              <a:t>package</a:t>
            </a:r>
            <a:r>
              <a:rPr lang="en-US" altLang="en-US" sz="1600" b="0" dirty="0">
                <a:solidFill>
                  <a:srgbClr val="0066FF"/>
                </a:solidFill>
                <a:latin typeface="Consolas" panose="020B0609020204030204" pitchFamily="49" charset="0"/>
              </a:rPr>
              <a:t> </a:t>
            </a:r>
            <a:r>
              <a:rPr lang="en-US" altLang="en-US" sz="1600" dirty="0">
                <a:solidFill>
                  <a:srgbClr val="0066FF"/>
                </a:solidFill>
                <a:latin typeface="Consolas" panose="020B0609020204030204" pitchFamily="49" charset="0"/>
              </a:rPr>
              <a:t>body</a:t>
            </a:r>
            <a:r>
              <a:rPr lang="en-US" altLang="en-US" sz="1600" b="0" dirty="0">
                <a:solidFill>
                  <a:srgbClr val="0066FF"/>
                </a:solidFill>
                <a:latin typeface="Consolas" panose="020B0609020204030204" pitchFamily="49" charset="0"/>
              </a:rPr>
              <a:t> Alpha </a:t>
            </a:r>
            <a:r>
              <a:rPr lang="en-US" altLang="en-US" sz="1600" dirty="0">
                <a:solidFill>
                  <a:srgbClr val="0066FF"/>
                </a:solidFill>
                <a:latin typeface="Consolas" panose="020B0609020204030204" pitchFamily="49" charset="0"/>
              </a:rPr>
              <a:t>is</a:t>
            </a:r>
            <a:endParaRPr lang="en-US" altLang="en-US" sz="1600" b="0" dirty="0">
              <a:solidFill>
                <a:srgbClr val="0066FF"/>
              </a:solidFill>
              <a:latin typeface="Consolas" panose="020B0609020204030204" pitchFamily="49" charset="0"/>
            </a:endParaRPr>
          </a:p>
          <a:p>
            <a:r>
              <a:rPr lang="en-US" altLang="en-US" sz="1600" b="0" dirty="0">
                <a:solidFill>
                  <a:srgbClr val="0066FF"/>
                </a:solidFill>
                <a:latin typeface="Consolas" panose="020B0609020204030204" pitchFamily="49" charset="0"/>
              </a:rPr>
              <a:t>  </a:t>
            </a:r>
            <a:r>
              <a:rPr lang="en-US" altLang="en-US" sz="1600" b="0" i="1" dirty="0" err="1">
                <a:solidFill>
                  <a:srgbClr val="0066FF"/>
                </a:solidFill>
                <a:latin typeface="Consolas" panose="020B0609020204030204" pitchFamily="49" charset="0"/>
              </a:rPr>
              <a:t>declarative_part</a:t>
            </a:r>
            <a:endParaRPr lang="en-US" altLang="en-US" sz="1600" b="0" dirty="0">
              <a:solidFill>
                <a:srgbClr val="0066FF"/>
              </a:solidFill>
              <a:latin typeface="Consolas" panose="020B0609020204030204" pitchFamily="49" charset="0"/>
            </a:endParaRPr>
          </a:p>
          <a:p>
            <a:r>
              <a:rPr lang="en-US" altLang="en-US" sz="1600" dirty="0">
                <a:solidFill>
                  <a:srgbClr val="0066FF"/>
                </a:solidFill>
                <a:latin typeface="Consolas" panose="020B0609020204030204" pitchFamily="49" charset="0"/>
              </a:rPr>
              <a:t>end</a:t>
            </a:r>
            <a:r>
              <a:rPr lang="en-US" altLang="en-US" sz="1600" b="0" dirty="0">
                <a:solidFill>
                  <a:srgbClr val="0066FF"/>
                </a:solidFill>
                <a:latin typeface="Consolas" panose="020B0609020204030204" pitchFamily="49" charset="0"/>
              </a:rPr>
              <a:t> Alpha;</a:t>
            </a:r>
          </a:p>
        </p:txBody>
      </p:sp>
      <p:sp>
        <p:nvSpPr>
          <p:cNvPr id="9" name="Text Box 9">
            <a:extLst>
              <a:ext uri="{FF2B5EF4-FFF2-40B4-BE49-F238E27FC236}">
                <a16:creationId xmlns:a16="http://schemas.microsoft.com/office/drawing/2014/main" id="{3A37194E-47D4-4FF9-8912-1DF0CF25F819}"/>
              </a:ext>
            </a:extLst>
          </p:cNvPr>
          <p:cNvSpPr txBox="1">
            <a:spLocks noChangeArrowheads="1"/>
          </p:cNvSpPr>
          <p:nvPr/>
        </p:nvSpPr>
        <p:spPr bwMode="auto">
          <a:xfrm>
            <a:off x="3036734" y="4719697"/>
            <a:ext cx="2877711" cy="1323439"/>
          </a:xfrm>
          <a:prstGeom prst="rect">
            <a:avLst/>
          </a:prstGeom>
          <a:noFill/>
          <a:ln w="12700">
            <a:solidFill>
              <a:srgbClr val="00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Consolas" panose="020B0609020204030204" pitchFamily="49" charset="0"/>
              </a:rPr>
              <a:t>package</a:t>
            </a:r>
            <a:r>
              <a:rPr lang="en-US" altLang="en-US" sz="1600" b="0" dirty="0">
                <a:solidFill>
                  <a:srgbClr val="0066FF"/>
                </a:solidFill>
                <a:latin typeface="Consolas" panose="020B0609020204030204" pitchFamily="49" charset="0"/>
              </a:rPr>
              <a:t> </a:t>
            </a:r>
            <a:r>
              <a:rPr lang="en-US" altLang="en-US" sz="1600" dirty="0">
                <a:solidFill>
                  <a:srgbClr val="0066FF"/>
                </a:solidFill>
                <a:latin typeface="Consolas" panose="020B0609020204030204" pitchFamily="49" charset="0"/>
              </a:rPr>
              <a:t>body</a:t>
            </a:r>
            <a:r>
              <a:rPr lang="en-US" altLang="en-US" sz="1600" b="0" dirty="0">
                <a:solidFill>
                  <a:srgbClr val="0066FF"/>
                </a:solidFill>
                <a:latin typeface="Consolas" panose="020B0609020204030204" pitchFamily="49" charset="0"/>
              </a:rPr>
              <a:t> Alpha </a:t>
            </a:r>
            <a:r>
              <a:rPr lang="en-US" altLang="en-US" sz="1600" dirty="0">
                <a:solidFill>
                  <a:srgbClr val="0066FF"/>
                </a:solidFill>
                <a:latin typeface="Consolas" panose="020B0609020204030204" pitchFamily="49" charset="0"/>
              </a:rPr>
              <a:t>is</a:t>
            </a:r>
            <a:endParaRPr lang="en-US" altLang="en-US" sz="1600" b="0" dirty="0">
              <a:solidFill>
                <a:srgbClr val="0066FF"/>
              </a:solidFill>
              <a:latin typeface="Consolas" panose="020B0609020204030204" pitchFamily="49" charset="0"/>
            </a:endParaRPr>
          </a:p>
          <a:p>
            <a:r>
              <a:rPr lang="en-US" altLang="en-US" sz="1600" b="0" dirty="0">
                <a:solidFill>
                  <a:srgbClr val="0066FF"/>
                </a:solidFill>
                <a:latin typeface="Consolas" panose="020B0609020204030204" pitchFamily="49" charset="0"/>
              </a:rPr>
              <a:t>  </a:t>
            </a:r>
            <a:r>
              <a:rPr lang="en-US" altLang="en-US" sz="1600" b="0" i="1" dirty="0" err="1">
                <a:solidFill>
                  <a:srgbClr val="0066FF"/>
                </a:solidFill>
                <a:latin typeface="Consolas" panose="020B0609020204030204" pitchFamily="49" charset="0"/>
              </a:rPr>
              <a:t>declarative_part</a:t>
            </a:r>
            <a:endParaRPr lang="en-US" altLang="en-US" sz="1600" b="0" dirty="0">
              <a:solidFill>
                <a:srgbClr val="0066FF"/>
              </a:solidFill>
              <a:latin typeface="Consolas" panose="020B0609020204030204" pitchFamily="49" charset="0"/>
            </a:endParaRPr>
          </a:p>
          <a:p>
            <a:r>
              <a:rPr lang="en-US" altLang="en-US" sz="1600" dirty="0">
                <a:solidFill>
                  <a:srgbClr val="0066FF"/>
                </a:solidFill>
                <a:latin typeface="Consolas" panose="020B0609020204030204" pitchFamily="49" charset="0"/>
              </a:rPr>
              <a:t>begin</a:t>
            </a:r>
          </a:p>
          <a:p>
            <a:r>
              <a:rPr lang="en-US" altLang="en-US" sz="1600" b="0" i="1" dirty="0">
                <a:solidFill>
                  <a:srgbClr val="0066FF"/>
                </a:solidFill>
                <a:latin typeface="Consolas" panose="020B0609020204030204" pitchFamily="49" charset="0"/>
              </a:rPr>
              <a:t>  </a:t>
            </a:r>
            <a:r>
              <a:rPr lang="en-US" altLang="en-US" sz="1600" b="0" i="1" dirty="0" err="1">
                <a:solidFill>
                  <a:srgbClr val="0066FF"/>
                </a:solidFill>
                <a:latin typeface="Consolas" panose="020B0609020204030204" pitchFamily="49" charset="0"/>
              </a:rPr>
              <a:t>sequence_of_statements</a:t>
            </a:r>
            <a:endParaRPr lang="en-US" altLang="en-US" sz="1600" i="1" dirty="0">
              <a:solidFill>
                <a:srgbClr val="0066FF"/>
              </a:solidFill>
              <a:latin typeface="Consolas" panose="020B0609020204030204" pitchFamily="49" charset="0"/>
            </a:endParaRPr>
          </a:p>
          <a:p>
            <a:r>
              <a:rPr lang="en-US" altLang="en-US" sz="1600" dirty="0">
                <a:solidFill>
                  <a:srgbClr val="0066FF"/>
                </a:solidFill>
                <a:latin typeface="Consolas" panose="020B0609020204030204" pitchFamily="49" charset="0"/>
              </a:rPr>
              <a:t>end</a:t>
            </a:r>
            <a:r>
              <a:rPr lang="en-US" altLang="en-US" sz="1600" b="0" dirty="0">
                <a:solidFill>
                  <a:srgbClr val="0066FF"/>
                </a:solidFill>
                <a:latin typeface="Consolas" panose="020B0609020204030204" pitchFamily="49" charset="0"/>
              </a:rPr>
              <a:t> Alpha;</a:t>
            </a:r>
          </a:p>
        </p:txBody>
      </p:sp>
      <p:sp>
        <p:nvSpPr>
          <p:cNvPr id="10" name="Text Box 10">
            <a:extLst>
              <a:ext uri="{FF2B5EF4-FFF2-40B4-BE49-F238E27FC236}">
                <a16:creationId xmlns:a16="http://schemas.microsoft.com/office/drawing/2014/main" id="{E2C61837-667D-4266-91A4-7E1F66495B5E}"/>
              </a:ext>
            </a:extLst>
          </p:cNvPr>
          <p:cNvSpPr txBox="1">
            <a:spLocks noChangeArrowheads="1"/>
          </p:cNvSpPr>
          <p:nvPr/>
        </p:nvSpPr>
        <p:spPr bwMode="auto">
          <a:xfrm>
            <a:off x="6037689" y="4719697"/>
            <a:ext cx="2877711" cy="2062103"/>
          </a:xfrm>
          <a:prstGeom prst="rect">
            <a:avLst/>
          </a:prstGeom>
          <a:noFill/>
          <a:ln w="12700">
            <a:solidFill>
              <a:srgbClr val="00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Consolas" panose="020B0609020204030204" pitchFamily="49" charset="0"/>
              </a:rPr>
              <a:t>package</a:t>
            </a:r>
            <a:r>
              <a:rPr lang="en-US" altLang="en-US" sz="1600" b="0" dirty="0">
                <a:solidFill>
                  <a:srgbClr val="0066FF"/>
                </a:solidFill>
                <a:latin typeface="Consolas" panose="020B0609020204030204" pitchFamily="49" charset="0"/>
              </a:rPr>
              <a:t> </a:t>
            </a:r>
            <a:r>
              <a:rPr lang="en-US" altLang="en-US" sz="1600" dirty="0">
                <a:solidFill>
                  <a:srgbClr val="0066FF"/>
                </a:solidFill>
                <a:latin typeface="Consolas" panose="020B0609020204030204" pitchFamily="49" charset="0"/>
              </a:rPr>
              <a:t>body</a:t>
            </a:r>
            <a:r>
              <a:rPr lang="en-US" altLang="en-US" sz="1600" b="0" dirty="0">
                <a:solidFill>
                  <a:srgbClr val="0066FF"/>
                </a:solidFill>
                <a:latin typeface="Consolas" panose="020B0609020204030204" pitchFamily="49" charset="0"/>
              </a:rPr>
              <a:t> Alpha </a:t>
            </a:r>
            <a:r>
              <a:rPr lang="en-US" altLang="en-US" sz="1600" dirty="0">
                <a:solidFill>
                  <a:srgbClr val="0066FF"/>
                </a:solidFill>
                <a:latin typeface="Consolas" panose="020B0609020204030204" pitchFamily="49" charset="0"/>
              </a:rPr>
              <a:t>is</a:t>
            </a:r>
            <a:endParaRPr lang="en-US" altLang="en-US" sz="1600" b="0" dirty="0">
              <a:solidFill>
                <a:srgbClr val="0066FF"/>
              </a:solidFill>
              <a:latin typeface="Consolas" panose="020B0609020204030204" pitchFamily="49" charset="0"/>
            </a:endParaRPr>
          </a:p>
          <a:p>
            <a:r>
              <a:rPr lang="en-US" altLang="en-US" sz="1600" b="0" dirty="0">
                <a:solidFill>
                  <a:srgbClr val="0066FF"/>
                </a:solidFill>
                <a:latin typeface="Consolas" panose="020B0609020204030204" pitchFamily="49" charset="0"/>
              </a:rPr>
              <a:t>  </a:t>
            </a:r>
            <a:r>
              <a:rPr lang="en-US" altLang="en-US" sz="1600" b="0" i="1" dirty="0" err="1">
                <a:solidFill>
                  <a:srgbClr val="0066FF"/>
                </a:solidFill>
                <a:latin typeface="Consolas" panose="020B0609020204030204" pitchFamily="49" charset="0"/>
              </a:rPr>
              <a:t>declarative_part</a:t>
            </a:r>
            <a:endParaRPr lang="en-US" altLang="en-US" sz="1600" b="0" dirty="0">
              <a:solidFill>
                <a:srgbClr val="0066FF"/>
              </a:solidFill>
              <a:latin typeface="Consolas" panose="020B0609020204030204" pitchFamily="49" charset="0"/>
            </a:endParaRPr>
          </a:p>
          <a:p>
            <a:r>
              <a:rPr lang="en-US" altLang="en-US" sz="1600" dirty="0">
                <a:solidFill>
                  <a:srgbClr val="0066FF"/>
                </a:solidFill>
                <a:latin typeface="Consolas" panose="020B0609020204030204" pitchFamily="49" charset="0"/>
              </a:rPr>
              <a:t>begin</a:t>
            </a:r>
          </a:p>
          <a:p>
            <a:r>
              <a:rPr lang="en-US" altLang="en-US" sz="1600" b="0" i="1" dirty="0">
                <a:solidFill>
                  <a:srgbClr val="0066FF"/>
                </a:solidFill>
                <a:latin typeface="Consolas" panose="020B0609020204030204" pitchFamily="49" charset="0"/>
              </a:rPr>
              <a:t>  </a:t>
            </a:r>
            <a:r>
              <a:rPr lang="en-US" altLang="en-US" sz="1600" b="0" i="1" dirty="0" err="1">
                <a:solidFill>
                  <a:srgbClr val="0066FF"/>
                </a:solidFill>
                <a:latin typeface="Consolas" panose="020B0609020204030204" pitchFamily="49" charset="0"/>
              </a:rPr>
              <a:t>sequence_of_statements</a:t>
            </a:r>
            <a:endParaRPr lang="en-US" altLang="en-US" sz="1600" i="1" dirty="0">
              <a:solidFill>
                <a:srgbClr val="0066FF"/>
              </a:solidFill>
              <a:latin typeface="Consolas" panose="020B0609020204030204" pitchFamily="49" charset="0"/>
            </a:endParaRPr>
          </a:p>
          <a:p>
            <a:r>
              <a:rPr lang="en-US" altLang="en-US" sz="1600" dirty="0">
                <a:solidFill>
                  <a:srgbClr val="0066FF"/>
                </a:solidFill>
                <a:latin typeface="Consolas" panose="020B0609020204030204" pitchFamily="49" charset="0"/>
              </a:rPr>
              <a:t>exception</a:t>
            </a:r>
          </a:p>
          <a:p>
            <a:r>
              <a:rPr lang="en-US" altLang="en-US" sz="1600" b="0" i="1" dirty="0">
                <a:solidFill>
                  <a:srgbClr val="0066FF"/>
                </a:solidFill>
                <a:latin typeface="Consolas" panose="020B0609020204030204" pitchFamily="49" charset="0"/>
              </a:rPr>
              <a:t>  </a:t>
            </a:r>
            <a:r>
              <a:rPr lang="en-US" altLang="en-US" sz="1600" b="0" i="1" dirty="0" err="1">
                <a:solidFill>
                  <a:srgbClr val="0066FF"/>
                </a:solidFill>
                <a:latin typeface="Consolas" panose="020B0609020204030204" pitchFamily="49" charset="0"/>
              </a:rPr>
              <a:t>exception_handler</a:t>
            </a:r>
            <a:endParaRPr lang="en-US" altLang="en-US" sz="1600" i="1" dirty="0">
              <a:solidFill>
                <a:srgbClr val="0066FF"/>
              </a:solidFill>
              <a:latin typeface="Consolas" panose="020B0609020204030204" pitchFamily="49" charset="0"/>
            </a:endParaRPr>
          </a:p>
          <a:p>
            <a:r>
              <a:rPr lang="en-US" altLang="en-US" sz="1600" b="0" i="1" dirty="0">
                <a:solidFill>
                  <a:srgbClr val="0066FF"/>
                </a:solidFill>
                <a:latin typeface="Consolas" panose="020B0609020204030204" pitchFamily="49" charset="0"/>
              </a:rPr>
              <a:t>  </a:t>
            </a:r>
            <a:r>
              <a:rPr lang="en-US" altLang="en-US" sz="1600" b="0" dirty="0">
                <a:solidFill>
                  <a:srgbClr val="0066FF"/>
                </a:solidFill>
                <a:latin typeface="Consolas" panose="020B0609020204030204" pitchFamily="49" charset="0"/>
              </a:rPr>
              <a:t>{</a:t>
            </a:r>
            <a:r>
              <a:rPr lang="en-US" altLang="en-US" sz="1600" b="0" i="1" dirty="0">
                <a:solidFill>
                  <a:srgbClr val="0066FF"/>
                </a:solidFill>
                <a:latin typeface="Consolas" panose="020B0609020204030204" pitchFamily="49" charset="0"/>
              </a:rPr>
              <a:t> </a:t>
            </a:r>
            <a:r>
              <a:rPr lang="en-US" altLang="en-US" sz="1600" b="0" i="1" dirty="0" err="1">
                <a:solidFill>
                  <a:srgbClr val="0066FF"/>
                </a:solidFill>
                <a:latin typeface="Consolas" panose="020B0609020204030204" pitchFamily="49" charset="0"/>
              </a:rPr>
              <a:t>exception_handler</a:t>
            </a:r>
            <a:r>
              <a:rPr lang="en-US" altLang="en-US" sz="1600" b="0" i="1" dirty="0">
                <a:solidFill>
                  <a:srgbClr val="0066FF"/>
                </a:solidFill>
                <a:latin typeface="Consolas" panose="020B0609020204030204" pitchFamily="49" charset="0"/>
              </a:rPr>
              <a:t> </a:t>
            </a:r>
            <a:r>
              <a:rPr lang="en-US" altLang="en-US" sz="1600" b="0" dirty="0">
                <a:solidFill>
                  <a:srgbClr val="0066FF"/>
                </a:solidFill>
                <a:latin typeface="Consolas" panose="020B0609020204030204" pitchFamily="49" charset="0"/>
              </a:rPr>
              <a:t>}</a:t>
            </a:r>
            <a:endParaRPr lang="en-US" altLang="en-US" sz="1600" i="1" dirty="0">
              <a:solidFill>
                <a:srgbClr val="0066FF"/>
              </a:solidFill>
              <a:latin typeface="Consolas" panose="020B0609020204030204" pitchFamily="49" charset="0"/>
            </a:endParaRPr>
          </a:p>
          <a:p>
            <a:r>
              <a:rPr lang="en-US" altLang="en-US" sz="1600" dirty="0">
                <a:solidFill>
                  <a:srgbClr val="0066FF"/>
                </a:solidFill>
                <a:latin typeface="Consolas" panose="020B0609020204030204" pitchFamily="49" charset="0"/>
              </a:rPr>
              <a:t>end</a:t>
            </a:r>
            <a:r>
              <a:rPr lang="en-US" altLang="en-US" sz="1600" b="0" dirty="0">
                <a:solidFill>
                  <a:srgbClr val="0066FF"/>
                </a:solidFill>
                <a:latin typeface="Consolas" panose="020B0609020204030204" pitchFamily="49" charset="0"/>
              </a:rPr>
              <a:t> Alpha;</a:t>
            </a:r>
          </a:p>
        </p:txBody>
      </p:sp>
      <p:pic>
        <p:nvPicPr>
          <p:cNvPr id="12" name="Picture 11">
            <a:extLst>
              <a:ext uri="{FF2B5EF4-FFF2-40B4-BE49-F238E27FC236}">
                <a16:creationId xmlns:a16="http://schemas.microsoft.com/office/drawing/2014/main" id="{6D3597CF-170D-40A9-8BDA-CD228B7B70B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391400" y="54999"/>
            <a:ext cx="1602239" cy="1545201"/>
          </a:xfrm>
          <a:prstGeom prst="rect">
            <a:avLst/>
          </a:prstGeom>
          <a:solidFill>
            <a:schemeClr val="bg1"/>
          </a:solidFill>
        </p:spPr>
      </p:pic>
    </p:spTree>
    <p:extLst>
      <p:ext uri="{BB962C8B-B14F-4D97-AF65-F5344CB8AC3E}">
        <p14:creationId xmlns:p14="http://schemas.microsoft.com/office/powerpoint/2010/main" val="131098785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8DBE5-943C-4941-8F68-8EF8881A0CBC}"/>
              </a:ext>
            </a:extLst>
          </p:cNvPr>
          <p:cNvSpPr>
            <a:spLocks noGrp="1"/>
          </p:cNvSpPr>
          <p:nvPr>
            <p:ph type="title"/>
          </p:nvPr>
        </p:nvSpPr>
        <p:spPr/>
        <p:txBody>
          <a:bodyPr/>
          <a:lstStyle/>
          <a:p>
            <a:r>
              <a:rPr lang="en-US" dirty="0"/>
              <a:t>Pragma </a:t>
            </a:r>
            <a:r>
              <a:rPr lang="en-US" dirty="0" err="1"/>
              <a:t>Elaborate_All</a:t>
            </a:r>
            <a:endParaRPr lang="en-US" dirty="0"/>
          </a:p>
        </p:txBody>
      </p:sp>
      <p:sp>
        <p:nvSpPr>
          <p:cNvPr id="3" name="Content Placeholder 2">
            <a:extLst>
              <a:ext uri="{FF2B5EF4-FFF2-40B4-BE49-F238E27FC236}">
                <a16:creationId xmlns:a16="http://schemas.microsoft.com/office/drawing/2014/main" id="{CF330031-8914-4B7D-AE6A-A2556F451934}"/>
              </a:ext>
            </a:extLst>
          </p:cNvPr>
          <p:cNvSpPr>
            <a:spLocks noGrp="1"/>
          </p:cNvSpPr>
          <p:nvPr>
            <p:ph idx="1"/>
          </p:nvPr>
        </p:nvSpPr>
        <p:spPr/>
        <p:txBody>
          <a:bodyPr/>
          <a:lstStyle/>
          <a:p>
            <a:pPr eaLnBrk="1" hangingPunct="1"/>
            <a:r>
              <a:rPr lang="en-US" altLang="en-US" dirty="0"/>
              <a:t>Semantics of </a:t>
            </a:r>
            <a:r>
              <a:rPr lang="en-US" altLang="en-US" dirty="0">
                <a:latin typeface="Consolas" panose="020B0609020204030204" pitchFamily="49" charset="0"/>
              </a:rPr>
              <a:t>pragma</a:t>
            </a:r>
            <a:r>
              <a:rPr lang="en-US" altLang="en-US" dirty="0">
                <a:latin typeface="Consolas" panose="020B0609020204030204" pitchFamily="49" charset="0"/>
                <a:sym typeface="Symbol" panose="05050102010706020507" pitchFamily="18" charset="2"/>
              </a:rPr>
              <a:t> </a:t>
            </a:r>
            <a:r>
              <a:rPr lang="en-US" altLang="en-US" dirty="0" err="1">
                <a:latin typeface="Consolas" panose="020B0609020204030204" pitchFamily="49" charset="0"/>
                <a:sym typeface="Symbol" panose="05050102010706020507" pitchFamily="18" charset="2"/>
              </a:rPr>
              <a:t>Elaborate_All</a:t>
            </a:r>
            <a:r>
              <a:rPr lang="en-US" altLang="en-US" dirty="0">
                <a:latin typeface="Consolas" panose="020B0609020204030204" pitchFamily="49" charset="0"/>
                <a:sym typeface="Symbol" panose="05050102010706020507" pitchFamily="18" charset="2"/>
              </a:rPr>
              <a:t>(P)</a:t>
            </a:r>
          </a:p>
          <a:p>
            <a:pPr lvl="1" eaLnBrk="1" hangingPunct="1"/>
            <a:r>
              <a:rPr lang="en-US" altLang="en-US" dirty="0">
                <a:sym typeface="Symbol" panose="05050102010706020507" pitchFamily="18" charset="2"/>
              </a:rPr>
              <a:t>Recursive application of </a:t>
            </a:r>
            <a:r>
              <a:rPr lang="en-US" altLang="en-US" b="1" dirty="0">
                <a:latin typeface="Lucida Sans Typewriter" panose="020B0509030504030204" pitchFamily="49" charset="0"/>
                <a:sym typeface="Symbol" panose="05050102010706020507" pitchFamily="18" charset="2"/>
              </a:rPr>
              <a:t>pragma</a:t>
            </a:r>
            <a:r>
              <a:rPr lang="en-US" altLang="en-US" dirty="0">
                <a:latin typeface="Lucida Sans Typewriter" panose="020B0509030504030204" pitchFamily="49" charset="0"/>
                <a:sym typeface="Symbol" panose="05050102010706020507" pitchFamily="18" charset="2"/>
              </a:rPr>
              <a:t> Elaborate</a:t>
            </a:r>
            <a:r>
              <a:rPr lang="en-US" altLang="en-US" dirty="0">
                <a:sym typeface="Symbol" panose="05050102010706020507" pitchFamily="18" charset="2"/>
              </a:rPr>
              <a:t> </a:t>
            </a:r>
          </a:p>
          <a:p>
            <a:pPr lvl="2" eaLnBrk="1" hangingPunct="1"/>
            <a:r>
              <a:rPr lang="en-US" altLang="en-US" dirty="0">
                <a:sym typeface="Symbol" panose="05050102010706020507" pitchFamily="18" charset="2"/>
              </a:rPr>
              <a:t>Spec and body of P, and specs/bodies of all units on which P depends (directly or indirectly), are elaborated before the unit </a:t>
            </a:r>
            <a:br>
              <a:rPr lang="en-US" altLang="en-US" dirty="0">
                <a:sym typeface="Symbol" panose="05050102010706020507" pitchFamily="18" charset="2"/>
              </a:rPr>
            </a:br>
            <a:r>
              <a:rPr lang="en-US" altLang="en-US" dirty="0">
                <a:sym typeface="Symbol" panose="05050102010706020507" pitchFamily="18" charset="2"/>
              </a:rPr>
              <a:t>containing the pragma</a:t>
            </a:r>
          </a:p>
          <a:p>
            <a:pPr lvl="2" eaLnBrk="1" hangingPunct="1"/>
            <a:endParaRPr lang="en-US" altLang="en-US" dirty="0">
              <a:sym typeface="Symbol" panose="05050102010706020507" pitchFamily="18" charset="2"/>
            </a:endParaRPr>
          </a:p>
          <a:p>
            <a:pPr lvl="2" eaLnBrk="1" hangingPunct="1"/>
            <a:endParaRPr lang="en-US" altLang="en-US" dirty="0">
              <a:sym typeface="Symbol" panose="05050102010706020507" pitchFamily="18" charset="2"/>
            </a:endParaRPr>
          </a:p>
          <a:p>
            <a:pPr lvl="2" eaLnBrk="1" hangingPunct="1"/>
            <a:endParaRPr lang="en-US" altLang="en-US" dirty="0">
              <a:sym typeface="Symbol" panose="05050102010706020507" pitchFamily="18" charset="2"/>
            </a:endParaRPr>
          </a:p>
          <a:p>
            <a:pPr lvl="2" eaLnBrk="1" hangingPunct="1"/>
            <a:endParaRPr lang="en-US" altLang="en-US" dirty="0">
              <a:sym typeface="Symbol" panose="05050102010706020507" pitchFamily="18" charset="2"/>
            </a:endParaRPr>
          </a:p>
          <a:p>
            <a:pPr lvl="2" eaLnBrk="1" hangingPunct="1"/>
            <a:endParaRPr lang="en-US" altLang="en-US" dirty="0">
              <a:sym typeface="Symbol" panose="05050102010706020507" pitchFamily="18" charset="2"/>
            </a:endParaRPr>
          </a:p>
          <a:p>
            <a:pPr lvl="2" eaLnBrk="1" hangingPunct="1"/>
            <a:endParaRPr lang="en-US" altLang="en-US" dirty="0">
              <a:sym typeface="Symbol" panose="05050102010706020507" pitchFamily="18" charset="2"/>
            </a:endParaRPr>
          </a:p>
          <a:p>
            <a:pPr lvl="2" eaLnBrk="1" hangingPunct="1"/>
            <a:endParaRPr lang="en-US" altLang="en-US" dirty="0">
              <a:sym typeface="Symbol" panose="05050102010706020507" pitchFamily="18" charset="2"/>
            </a:endParaRPr>
          </a:p>
          <a:p>
            <a:pPr lvl="2" eaLnBrk="1" hangingPunct="1"/>
            <a:endParaRPr lang="en-US" altLang="en-US" dirty="0">
              <a:sym typeface="Symbol" panose="05050102010706020507" pitchFamily="18" charset="2"/>
            </a:endParaRPr>
          </a:p>
          <a:p>
            <a:pPr lvl="2" eaLnBrk="1" hangingPunct="1"/>
            <a:endParaRPr lang="en-US" altLang="en-US" dirty="0">
              <a:sym typeface="Symbol" panose="05050102010706020507" pitchFamily="18" charset="2"/>
            </a:endParaRPr>
          </a:p>
          <a:p>
            <a:pPr lvl="1" eaLnBrk="1" hangingPunct="1"/>
            <a:r>
              <a:rPr lang="en-US" altLang="en-US" dirty="0">
                <a:sym typeface="Symbol" panose="05050102010706020507" pitchFamily="18" charset="2"/>
              </a:rPr>
              <a:t>Guarantees that specs and bodies of Q2 and Q3 are elaborated before Q1, thus avoiding ABE</a:t>
            </a:r>
          </a:p>
          <a:p>
            <a:pPr lvl="1" eaLnBrk="1" hangingPunct="1"/>
            <a:r>
              <a:rPr lang="en-US" altLang="en-US" dirty="0">
                <a:sym typeface="Symbol" panose="05050102010706020507" pitchFamily="18" charset="2"/>
              </a:rPr>
              <a:t>Several possible elaboration orders</a:t>
            </a:r>
          </a:p>
        </p:txBody>
      </p:sp>
      <p:sp>
        <p:nvSpPr>
          <p:cNvPr id="4" name="Slide Number Placeholder 3">
            <a:extLst>
              <a:ext uri="{FF2B5EF4-FFF2-40B4-BE49-F238E27FC236}">
                <a16:creationId xmlns:a16="http://schemas.microsoft.com/office/drawing/2014/main" id="{286EB3A6-7E02-4726-A2F3-14BAD37AB38F}"/>
              </a:ext>
            </a:extLst>
          </p:cNvPr>
          <p:cNvSpPr>
            <a:spLocks noGrp="1"/>
          </p:cNvSpPr>
          <p:nvPr>
            <p:ph type="sldNum" sz="quarter" idx="12"/>
          </p:nvPr>
        </p:nvSpPr>
        <p:spPr/>
        <p:txBody>
          <a:bodyPr/>
          <a:lstStyle/>
          <a:p>
            <a:pPr>
              <a:defRPr/>
            </a:pPr>
            <a:fld id="{0E2ECCEA-E2CD-49A1-A9F1-1E7E4CC53232}" type="slidenum">
              <a:rPr lang="en-US" smtClean="0"/>
              <a:pPr>
                <a:defRPr/>
              </a:pPr>
              <a:t>79</a:t>
            </a:fld>
            <a:endParaRPr lang="en-US"/>
          </a:p>
        </p:txBody>
      </p:sp>
      <p:sp>
        <p:nvSpPr>
          <p:cNvPr id="5" name="Text Box 5">
            <a:extLst>
              <a:ext uri="{FF2B5EF4-FFF2-40B4-BE49-F238E27FC236}">
                <a16:creationId xmlns:a16="http://schemas.microsoft.com/office/drawing/2014/main" id="{98D658C3-A9B0-48AF-BB99-3864DBDCBA43}"/>
              </a:ext>
            </a:extLst>
          </p:cNvPr>
          <p:cNvSpPr txBox="1">
            <a:spLocks noChangeArrowheads="1"/>
          </p:cNvSpPr>
          <p:nvPr/>
        </p:nvSpPr>
        <p:spPr bwMode="auto">
          <a:xfrm>
            <a:off x="213533" y="2819400"/>
            <a:ext cx="2468946" cy="1092607"/>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Q2;</a:t>
            </a:r>
          </a:p>
          <a:p>
            <a:r>
              <a:rPr lang="en-US" altLang="en-US" sz="1300" dirty="0">
                <a:solidFill>
                  <a:srgbClr val="FF0000"/>
                </a:solidFill>
                <a:latin typeface="Consolas" panose="020B0609020204030204" pitchFamily="49" charset="0"/>
              </a:rPr>
              <a:t>pragma</a:t>
            </a:r>
            <a:r>
              <a:rPr lang="en-US" altLang="en-US" sz="1300" b="0" dirty="0">
                <a:solidFill>
                  <a:srgbClr val="FF0000"/>
                </a:solidFill>
                <a:latin typeface="Consolas" panose="020B0609020204030204" pitchFamily="49" charset="0"/>
              </a:rPr>
              <a:t> </a:t>
            </a:r>
            <a:r>
              <a:rPr lang="en-US" altLang="en-US" sz="1300" b="0" dirty="0" err="1">
                <a:solidFill>
                  <a:srgbClr val="FF0000"/>
                </a:solidFill>
                <a:latin typeface="Consolas" panose="020B0609020204030204" pitchFamily="49" charset="0"/>
              </a:rPr>
              <a:t>Elaborate_All</a:t>
            </a:r>
            <a:r>
              <a:rPr lang="en-US" altLang="en-US" sz="1300" b="0" dirty="0">
                <a:solidFill>
                  <a:srgbClr val="FF0000"/>
                </a:solidFill>
                <a:latin typeface="Consolas" panose="020B0609020204030204" pitchFamily="49" charset="0"/>
              </a:rPr>
              <a:t>(Q2);</a:t>
            </a:r>
            <a:endParaRPr lang="en-US" altLang="en-US" sz="1300" dirty="0">
              <a:solidFill>
                <a:srgbClr val="FF0000"/>
              </a:solidFill>
              <a:latin typeface="Consolas" panose="020B0609020204030204" pitchFamily="49" charset="0"/>
            </a:endParaRPr>
          </a:p>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Q1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A1 : Integer := Q2.F2;</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Q1;</a:t>
            </a:r>
          </a:p>
        </p:txBody>
      </p:sp>
      <p:sp>
        <p:nvSpPr>
          <p:cNvPr id="6" name="Text Box 6">
            <a:extLst>
              <a:ext uri="{FF2B5EF4-FFF2-40B4-BE49-F238E27FC236}">
                <a16:creationId xmlns:a16="http://schemas.microsoft.com/office/drawing/2014/main" id="{0E4BA5D3-4233-44E8-B4AD-9D56FF955724}"/>
              </a:ext>
            </a:extLst>
          </p:cNvPr>
          <p:cNvSpPr txBox="1">
            <a:spLocks noChangeArrowheads="1"/>
          </p:cNvSpPr>
          <p:nvPr/>
        </p:nvSpPr>
        <p:spPr bwMode="auto">
          <a:xfrm>
            <a:off x="2869421" y="3036541"/>
            <a:ext cx="2834430" cy="692497"/>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a:solidFill>
                  <a:srgbClr val="0066FF"/>
                </a:solidFill>
                <a:latin typeface="Consolas" panose="020B0609020204030204" pitchFamily="49" charset="0"/>
              </a:rPr>
              <a:t>package</a:t>
            </a:r>
            <a:r>
              <a:rPr lang="en-US" altLang="en-US" sz="1300" b="0">
                <a:solidFill>
                  <a:srgbClr val="0066FF"/>
                </a:solidFill>
                <a:latin typeface="Consolas" panose="020B0609020204030204" pitchFamily="49" charset="0"/>
              </a:rPr>
              <a:t> Q2 </a:t>
            </a:r>
            <a:r>
              <a:rPr lang="en-US" altLang="en-US" sz="1300">
                <a:solidFill>
                  <a:srgbClr val="0066FF"/>
                </a:solidFill>
                <a:latin typeface="Consolas" panose="020B0609020204030204" pitchFamily="49" charset="0"/>
              </a:rPr>
              <a:t>is</a:t>
            </a:r>
            <a:endParaRPr lang="en-US" altLang="en-US" sz="1300" b="0">
              <a:solidFill>
                <a:srgbClr val="0066FF"/>
              </a:solidFill>
              <a:latin typeface="Consolas" panose="020B0609020204030204" pitchFamily="49" charset="0"/>
            </a:endParaRPr>
          </a:p>
          <a:p>
            <a:r>
              <a:rPr lang="en-US" altLang="en-US" sz="1300">
                <a:solidFill>
                  <a:srgbClr val="0066FF"/>
                </a:solidFill>
                <a:latin typeface="Consolas" panose="020B0609020204030204" pitchFamily="49" charset="0"/>
              </a:rPr>
              <a:t>  function</a:t>
            </a:r>
            <a:r>
              <a:rPr lang="en-US" altLang="en-US" sz="1300" b="0">
                <a:solidFill>
                  <a:srgbClr val="0066FF"/>
                </a:solidFill>
                <a:latin typeface="Consolas" panose="020B0609020204030204" pitchFamily="49" charset="0"/>
              </a:rPr>
              <a:t> F2 </a:t>
            </a:r>
            <a:r>
              <a:rPr lang="en-US" altLang="en-US" sz="1300">
                <a:solidFill>
                  <a:srgbClr val="0066FF"/>
                </a:solidFill>
                <a:latin typeface="Consolas" panose="020B0609020204030204" pitchFamily="49" charset="0"/>
              </a:rPr>
              <a:t>return</a:t>
            </a:r>
            <a:r>
              <a:rPr lang="en-US" altLang="en-US" sz="1300" b="0">
                <a:solidFill>
                  <a:srgbClr val="0066FF"/>
                </a:solidFill>
                <a:latin typeface="Consolas" panose="020B0609020204030204" pitchFamily="49" charset="0"/>
              </a:rPr>
              <a:t> Integer;</a:t>
            </a:r>
          </a:p>
          <a:p>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Q2;</a:t>
            </a:r>
          </a:p>
        </p:txBody>
      </p:sp>
      <p:sp>
        <p:nvSpPr>
          <p:cNvPr id="7" name="Text Box 7">
            <a:extLst>
              <a:ext uri="{FF2B5EF4-FFF2-40B4-BE49-F238E27FC236}">
                <a16:creationId xmlns:a16="http://schemas.microsoft.com/office/drawing/2014/main" id="{1F7564D0-01D2-4320-BDC5-DD7994B61EE9}"/>
              </a:ext>
            </a:extLst>
          </p:cNvPr>
          <p:cNvSpPr txBox="1">
            <a:spLocks noChangeArrowheads="1"/>
          </p:cNvSpPr>
          <p:nvPr/>
        </p:nvSpPr>
        <p:spPr bwMode="auto">
          <a:xfrm>
            <a:off x="2820208" y="4222284"/>
            <a:ext cx="2925801" cy="1492716"/>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Q3;</a:t>
            </a:r>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package body</a:t>
            </a:r>
            <a:r>
              <a:rPr lang="en-US" altLang="en-US" sz="1300" b="0" dirty="0">
                <a:solidFill>
                  <a:srgbClr val="0066FF"/>
                </a:solidFill>
                <a:latin typeface="Consolas" panose="020B0609020204030204" pitchFamily="49" charset="0"/>
              </a:rPr>
              <a:t> Q2 </a:t>
            </a:r>
            <a:r>
              <a:rPr lang="en-US" altLang="en-US" sz="1300" dirty="0">
                <a:solidFill>
                  <a:srgbClr val="0066FF"/>
                </a:solidFill>
                <a:latin typeface="Consolas" panose="020B0609020204030204" pitchFamily="49" charset="0"/>
              </a:rPr>
              <a:t>is</a:t>
            </a: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F2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Integer </a:t>
            </a:r>
            <a:r>
              <a:rPr lang="en-US" altLang="en-US" sz="1300" dirty="0">
                <a:solidFill>
                  <a:srgbClr val="0066FF"/>
                </a:solidFill>
                <a:latin typeface="Consolas" panose="020B0609020204030204" pitchFamily="49" charset="0"/>
              </a:rPr>
              <a:t>is</a:t>
            </a:r>
          </a:p>
          <a:p>
            <a:r>
              <a:rPr lang="en-US" altLang="en-US" sz="1300" dirty="0">
                <a:solidFill>
                  <a:srgbClr val="0066FF"/>
                </a:solidFill>
                <a:latin typeface="Consolas" panose="020B0609020204030204" pitchFamily="49" charset="0"/>
              </a:rPr>
              <a:t> begin </a:t>
            </a:r>
          </a:p>
          <a:p>
            <a:r>
              <a:rPr lang="en-US" altLang="en-US" sz="1300" dirty="0">
                <a:solidFill>
                  <a:srgbClr val="0066FF"/>
                </a:solidFill>
                <a:latin typeface="Consolas" panose="020B0609020204030204" pitchFamily="49" charset="0"/>
              </a:rPr>
              <a:t>   return</a:t>
            </a:r>
            <a:r>
              <a:rPr lang="en-US" altLang="en-US" sz="1300" b="0" dirty="0">
                <a:solidFill>
                  <a:srgbClr val="0066FF"/>
                </a:solidFill>
                <a:latin typeface="Consolas" panose="020B0609020204030204" pitchFamily="49" charset="0"/>
              </a:rPr>
              <a:t> Q3.F3; </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F2;</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Q2;</a:t>
            </a:r>
          </a:p>
        </p:txBody>
      </p:sp>
      <p:sp>
        <p:nvSpPr>
          <p:cNvPr id="8" name="Text Box 8">
            <a:extLst>
              <a:ext uri="{FF2B5EF4-FFF2-40B4-BE49-F238E27FC236}">
                <a16:creationId xmlns:a16="http://schemas.microsoft.com/office/drawing/2014/main" id="{2F51FD18-5C95-42FE-803C-BCC16FC1D40D}"/>
              </a:ext>
            </a:extLst>
          </p:cNvPr>
          <p:cNvSpPr txBox="1">
            <a:spLocks noChangeArrowheads="1"/>
          </p:cNvSpPr>
          <p:nvPr/>
        </p:nvSpPr>
        <p:spPr bwMode="auto">
          <a:xfrm>
            <a:off x="6026962" y="3041303"/>
            <a:ext cx="2834430" cy="692497"/>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a:solidFill>
                  <a:srgbClr val="0066FF"/>
                </a:solidFill>
                <a:latin typeface="Consolas" panose="020B0609020204030204" pitchFamily="49" charset="0"/>
              </a:rPr>
              <a:t>package</a:t>
            </a:r>
            <a:r>
              <a:rPr lang="en-US" altLang="en-US" sz="1300" b="0">
                <a:solidFill>
                  <a:srgbClr val="0066FF"/>
                </a:solidFill>
                <a:latin typeface="Consolas" panose="020B0609020204030204" pitchFamily="49" charset="0"/>
              </a:rPr>
              <a:t> Q3 </a:t>
            </a:r>
            <a:r>
              <a:rPr lang="en-US" altLang="en-US" sz="1300">
                <a:solidFill>
                  <a:srgbClr val="0066FF"/>
                </a:solidFill>
                <a:latin typeface="Consolas" panose="020B0609020204030204" pitchFamily="49" charset="0"/>
              </a:rPr>
              <a:t>is</a:t>
            </a:r>
            <a:endParaRPr lang="en-US" altLang="en-US" sz="1300" b="0">
              <a:solidFill>
                <a:srgbClr val="0066FF"/>
              </a:solidFill>
              <a:latin typeface="Consolas" panose="020B0609020204030204" pitchFamily="49" charset="0"/>
            </a:endParaRPr>
          </a:p>
          <a:p>
            <a:r>
              <a:rPr lang="en-US" altLang="en-US" sz="1300">
                <a:solidFill>
                  <a:srgbClr val="0066FF"/>
                </a:solidFill>
                <a:latin typeface="Consolas" panose="020B0609020204030204" pitchFamily="49" charset="0"/>
              </a:rPr>
              <a:t>  function</a:t>
            </a:r>
            <a:r>
              <a:rPr lang="en-US" altLang="en-US" sz="1300" b="0">
                <a:solidFill>
                  <a:srgbClr val="0066FF"/>
                </a:solidFill>
                <a:latin typeface="Consolas" panose="020B0609020204030204" pitchFamily="49" charset="0"/>
              </a:rPr>
              <a:t> F3 </a:t>
            </a:r>
            <a:r>
              <a:rPr lang="en-US" altLang="en-US" sz="1300">
                <a:solidFill>
                  <a:srgbClr val="0066FF"/>
                </a:solidFill>
                <a:latin typeface="Consolas" panose="020B0609020204030204" pitchFamily="49" charset="0"/>
              </a:rPr>
              <a:t>return</a:t>
            </a:r>
            <a:r>
              <a:rPr lang="en-US" altLang="en-US" sz="1300" b="0">
                <a:solidFill>
                  <a:srgbClr val="0066FF"/>
                </a:solidFill>
                <a:latin typeface="Consolas" panose="020B0609020204030204" pitchFamily="49" charset="0"/>
              </a:rPr>
              <a:t> Integer;</a:t>
            </a:r>
          </a:p>
          <a:p>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Q3;</a:t>
            </a:r>
          </a:p>
        </p:txBody>
      </p:sp>
      <p:sp>
        <p:nvSpPr>
          <p:cNvPr id="9" name="Text Box 9">
            <a:extLst>
              <a:ext uri="{FF2B5EF4-FFF2-40B4-BE49-F238E27FC236}">
                <a16:creationId xmlns:a16="http://schemas.microsoft.com/office/drawing/2014/main" id="{2C8E99E0-7F36-4D7E-9AA1-1809AA2E37B5}"/>
              </a:ext>
            </a:extLst>
          </p:cNvPr>
          <p:cNvSpPr txBox="1">
            <a:spLocks noChangeArrowheads="1"/>
          </p:cNvSpPr>
          <p:nvPr/>
        </p:nvSpPr>
        <p:spPr bwMode="auto">
          <a:xfrm>
            <a:off x="5977749" y="4220697"/>
            <a:ext cx="2925801" cy="1492716"/>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a:solidFill>
                  <a:srgbClr val="0066FF"/>
                </a:solidFill>
                <a:latin typeface="Consolas" panose="020B0609020204030204" pitchFamily="49" charset="0"/>
              </a:rPr>
              <a:t>package body</a:t>
            </a:r>
            <a:r>
              <a:rPr lang="en-US" altLang="en-US" sz="1300" b="0">
                <a:solidFill>
                  <a:srgbClr val="0066FF"/>
                </a:solidFill>
                <a:latin typeface="Consolas" panose="020B0609020204030204" pitchFamily="49" charset="0"/>
              </a:rPr>
              <a:t> Q3 </a:t>
            </a:r>
            <a:r>
              <a:rPr lang="en-US" altLang="en-US" sz="1300">
                <a:solidFill>
                  <a:srgbClr val="0066FF"/>
                </a:solidFill>
                <a:latin typeface="Consolas" panose="020B0609020204030204" pitchFamily="49" charset="0"/>
              </a:rPr>
              <a:t>is</a:t>
            </a:r>
          </a:p>
          <a:p>
            <a:r>
              <a:rPr lang="en-US" altLang="en-US" sz="1300">
                <a:solidFill>
                  <a:srgbClr val="0066FF"/>
                </a:solidFill>
                <a:latin typeface="Consolas" panose="020B0609020204030204" pitchFamily="49" charset="0"/>
              </a:rPr>
              <a:t> </a:t>
            </a:r>
            <a:r>
              <a:rPr lang="en-US" altLang="en-US" sz="1300" b="0">
                <a:solidFill>
                  <a:srgbClr val="0066FF"/>
                </a:solidFill>
                <a:latin typeface="Consolas" panose="020B0609020204030204" pitchFamily="49" charset="0"/>
              </a:rPr>
              <a:t>K3 : Integer := 300; </a:t>
            </a:r>
          </a:p>
          <a:p>
            <a:r>
              <a:rPr lang="en-US" altLang="en-US" sz="1300">
                <a:solidFill>
                  <a:srgbClr val="0066FF"/>
                </a:solidFill>
                <a:latin typeface="Consolas" panose="020B0609020204030204" pitchFamily="49" charset="0"/>
              </a:rPr>
              <a:t> function</a:t>
            </a:r>
            <a:r>
              <a:rPr lang="en-US" altLang="en-US" sz="1300" b="0">
                <a:solidFill>
                  <a:srgbClr val="0066FF"/>
                </a:solidFill>
                <a:latin typeface="Consolas" panose="020B0609020204030204" pitchFamily="49" charset="0"/>
              </a:rPr>
              <a:t> F3 </a:t>
            </a:r>
            <a:r>
              <a:rPr lang="en-US" altLang="en-US" sz="1300">
                <a:solidFill>
                  <a:srgbClr val="0066FF"/>
                </a:solidFill>
                <a:latin typeface="Consolas" panose="020B0609020204030204" pitchFamily="49" charset="0"/>
              </a:rPr>
              <a:t>return</a:t>
            </a:r>
            <a:r>
              <a:rPr lang="en-US" altLang="en-US" sz="1300" b="0">
                <a:solidFill>
                  <a:srgbClr val="0066FF"/>
                </a:solidFill>
                <a:latin typeface="Consolas" panose="020B0609020204030204" pitchFamily="49" charset="0"/>
              </a:rPr>
              <a:t> Integer </a:t>
            </a:r>
            <a:r>
              <a:rPr lang="en-US" altLang="en-US" sz="1300">
                <a:solidFill>
                  <a:srgbClr val="0066FF"/>
                </a:solidFill>
                <a:latin typeface="Consolas" panose="020B0609020204030204" pitchFamily="49" charset="0"/>
              </a:rPr>
              <a:t>is</a:t>
            </a:r>
          </a:p>
          <a:p>
            <a:r>
              <a:rPr lang="en-US" altLang="en-US" sz="1300">
                <a:solidFill>
                  <a:srgbClr val="0066FF"/>
                </a:solidFill>
                <a:latin typeface="Consolas" panose="020B0609020204030204" pitchFamily="49" charset="0"/>
              </a:rPr>
              <a:t>   begin </a:t>
            </a:r>
          </a:p>
          <a:p>
            <a:r>
              <a:rPr lang="en-US" altLang="en-US" sz="1300">
                <a:solidFill>
                  <a:srgbClr val="0066FF"/>
                </a:solidFill>
                <a:latin typeface="Consolas" panose="020B0609020204030204" pitchFamily="49" charset="0"/>
              </a:rPr>
              <a:t>    return</a:t>
            </a:r>
            <a:r>
              <a:rPr lang="en-US" altLang="en-US" sz="1300" b="0">
                <a:solidFill>
                  <a:srgbClr val="0066FF"/>
                </a:solidFill>
                <a:latin typeface="Consolas" panose="020B0609020204030204" pitchFamily="49" charset="0"/>
              </a:rPr>
              <a:t> K3; </a:t>
            </a:r>
          </a:p>
          <a:p>
            <a:r>
              <a:rPr lang="en-US" altLang="en-US" sz="1300" b="0">
                <a:solidFill>
                  <a:srgbClr val="0066FF"/>
                </a:solidFill>
                <a:latin typeface="Consolas" panose="020B0609020204030204" pitchFamily="49" charset="0"/>
              </a:rPr>
              <a:t>   </a:t>
            </a:r>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F3;</a:t>
            </a:r>
          </a:p>
          <a:p>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Q3;</a:t>
            </a:r>
          </a:p>
        </p:txBody>
      </p:sp>
      <p:cxnSp>
        <p:nvCxnSpPr>
          <p:cNvPr id="10" name="AutoShape 10">
            <a:extLst>
              <a:ext uri="{FF2B5EF4-FFF2-40B4-BE49-F238E27FC236}">
                <a16:creationId xmlns:a16="http://schemas.microsoft.com/office/drawing/2014/main" id="{9EF505C3-24A8-442B-B0AF-B827C7332632}"/>
              </a:ext>
            </a:extLst>
          </p:cNvPr>
          <p:cNvCxnSpPr>
            <a:cxnSpLocks noChangeShapeType="1"/>
            <a:stCxn id="7" idx="0"/>
            <a:endCxn id="6" idx="2"/>
          </p:cNvCxnSpPr>
          <p:nvPr/>
        </p:nvCxnSpPr>
        <p:spPr bwMode="auto">
          <a:xfrm flipV="1">
            <a:off x="4283109" y="3729038"/>
            <a:ext cx="3527" cy="493246"/>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1" name="AutoShape 11">
            <a:extLst>
              <a:ext uri="{FF2B5EF4-FFF2-40B4-BE49-F238E27FC236}">
                <a16:creationId xmlns:a16="http://schemas.microsoft.com/office/drawing/2014/main" id="{8F826FAE-9661-4334-92EE-4FC76D3A93F2}"/>
              </a:ext>
            </a:extLst>
          </p:cNvPr>
          <p:cNvCxnSpPr>
            <a:cxnSpLocks noChangeShapeType="1"/>
            <a:stCxn id="7" idx="0"/>
            <a:endCxn id="8" idx="2"/>
          </p:cNvCxnSpPr>
          <p:nvPr/>
        </p:nvCxnSpPr>
        <p:spPr bwMode="auto">
          <a:xfrm flipV="1">
            <a:off x="4283109" y="3733800"/>
            <a:ext cx="3161068" cy="488484"/>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2" name="AutoShape 12">
            <a:extLst>
              <a:ext uri="{FF2B5EF4-FFF2-40B4-BE49-F238E27FC236}">
                <a16:creationId xmlns:a16="http://schemas.microsoft.com/office/drawing/2014/main" id="{18650993-12FE-4396-8954-AD322AF3C3E9}"/>
              </a:ext>
            </a:extLst>
          </p:cNvPr>
          <p:cNvCxnSpPr>
            <a:cxnSpLocks noChangeShapeType="1"/>
            <a:stCxn id="9" idx="0"/>
            <a:endCxn id="8" idx="2"/>
          </p:cNvCxnSpPr>
          <p:nvPr/>
        </p:nvCxnSpPr>
        <p:spPr bwMode="auto">
          <a:xfrm flipV="1">
            <a:off x="7440650" y="3733800"/>
            <a:ext cx="3527" cy="48689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3" name="AutoShape 15">
            <a:extLst>
              <a:ext uri="{FF2B5EF4-FFF2-40B4-BE49-F238E27FC236}">
                <a16:creationId xmlns:a16="http://schemas.microsoft.com/office/drawing/2014/main" id="{7FDCBEA1-FAC8-4D5A-9B51-A284477C47BE}"/>
              </a:ext>
            </a:extLst>
          </p:cNvPr>
          <p:cNvCxnSpPr>
            <a:cxnSpLocks noChangeShapeType="1"/>
            <a:stCxn id="5" idx="3"/>
            <a:endCxn id="6" idx="1"/>
          </p:cNvCxnSpPr>
          <p:nvPr/>
        </p:nvCxnSpPr>
        <p:spPr bwMode="auto">
          <a:xfrm>
            <a:off x="2682479" y="3365704"/>
            <a:ext cx="186942" cy="17086"/>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36900021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2CC42-28A0-40A8-9F41-B6C8F6A8C864}"/>
              </a:ext>
            </a:extLst>
          </p:cNvPr>
          <p:cNvSpPr>
            <a:spLocks noGrp="1"/>
          </p:cNvSpPr>
          <p:nvPr>
            <p:ph type="title"/>
          </p:nvPr>
        </p:nvSpPr>
        <p:spPr/>
        <p:txBody>
          <a:bodyPr/>
          <a:lstStyle/>
          <a:p>
            <a:r>
              <a:rPr lang="en-US" dirty="0"/>
              <a:t>Pragma </a:t>
            </a:r>
            <a:r>
              <a:rPr lang="en-US" dirty="0" err="1"/>
              <a:t>Elaborate_Body</a:t>
            </a:r>
            <a:endParaRPr lang="en-US" dirty="0"/>
          </a:p>
        </p:txBody>
      </p:sp>
      <p:sp>
        <p:nvSpPr>
          <p:cNvPr id="3" name="Content Placeholder 2">
            <a:extLst>
              <a:ext uri="{FF2B5EF4-FFF2-40B4-BE49-F238E27FC236}">
                <a16:creationId xmlns:a16="http://schemas.microsoft.com/office/drawing/2014/main" id="{9423C4DF-06AF-4C46-8378-5796407C79B2}"/>
              </a:ext>
            </a:extLst>
          </p:cNvPr>
          <p:cNvSpPr>
            <a:spLocks noGrp="1"/>
          </p:cNvSpPr>
          <p:nvPr>
            <p:ph idx="1"/>
          </p:nvPr>
        </p:nvSpPr>
        <p:spPr/>
        <p:txBody>
          <a:bodyPr/>
          <a:lstStyle/>
          <a:p>
            <a:pPr eaLnBrk="1" hangingPunct="1"/>
            <a:r>
              <a:rPr lang="en-US" altLang="en-US" dirty="0"/>
              <a:t>Semantics of </a:t>
            </a:r>
            <a:r>
              <a:rPr lang="en-US" altLang="en-US" dirty="0">
                <a:latin typeface="Consolas" panose="020B0609020204030204" pitchFamily="49" charset="0"/>
              </a:rPr>
              <a:t>pragma</a:t>
            </a:r>
            <a:r>
              <a:rPr lang="en-US" altLang="en-US" dirty="0">
                <a:latin typeface="Consolas" panose="020B0609020204030204" pitchFamily="49" charset="0"/>
                <a:sym typeface="Symbol" panose="05050102010706020507" pitchFamily="18" charset="2"/>
              </a:rPr>
              <a:t> </a:t>
            </a:r>
            <a:r>
              <a:rPr lang="en-US" altLang="en-US" dirty="0" err="1">
                <a:latin typeface="Consolas" panose="020B0609020204030204" pitchFamily="49" charset="0"/>
                <a:sym typeface="Symbol" panose="05050102010706020507" pitchFamily="18" charset="2"/>
              </a:rPr>
              <a:t>Elaborate_Body</a:t>
            </a:r>
            <a:endParaRPr lang="en-US" altLang="en-US" dirty="0">
              <a:latin typeface="Consolas" panose="020B0609020204030204" pitchFamily="49" charset="0"/>
              <a:sym typeface="Symbol" panose="05050102010706020507" pitchFamily="18" charset="2"/>
            </a:endParaRPr>
          </a:p>
          <a:p>
            <a:pPr lvl="1" eaLnBrk="1" hangingPunct="1"/>
            <a:r>
              <a:rPr lang="en-US" altLang="en-US" dirty="0">
                <a:sym typeface="Symbol" panose="05050102010706020507" pitchFamily="18" charset="2"/>
              </a:rPr>
              <a:t>Placed on a compilation unit spec</a:t>
            </a:r>
          </a:p>
          <a:p>
            <a:pPr lvl="1" eaLnBrk="1" hangingPunct="1"/>
            <a:r>
              <a:rPr lang="en-US" altLang="en-US" dirty="0">
                <a:sym typeface="Symbol" panose="05050102010706020507" pitchFamily="18" charset="2"/>
              </a:rPr>
              <a:t>Requires presence of a body</a:t>
            </a:r>
          </a:p>
          <a:p>
            <a:pPr lvl="1" eaLnBrk="1" hangingPunct="1"/>
            <a:r>
              <a:rPr lang="en-US" altLang="en-US" dirty="0">
                <a:sym typeface="Symbol" panose="05050102010706020507" pitchFamily="18" charset="2"/>
              </a:rPr>
              <a:t>Requires that the unit’s body be elaborated </a:t>
            </a:r>
            <a:r>
              <a:rPr lang="en-US" altLang="en-US" i="1" dirty="0">
                <a:sym typeface="Symbol" panose="05050102010706020507" pitchFamily="18" charset="2"/>
              </a:rPr>
              <a:t>immediately </a:t>
            </a:r>
            <a:r>
              <a:rPr lang="en-US" altLang="en-US" dirty="0">
                <a:sym typeface="Symbol" panose="05050102010706020507" pitchFamily="18" charset="2"/>
              </a:rPr>
              <a:t>after the spec, with no intervening elaborations</a:t>
            </a:r>
          </a:p>
          <a:p>
            <a:pPr lvl="1" eaLnBrk="1" hangingPunct="1"/>
            <a:endParaRPr lang="en-US" altLang="en-US" dirty="0">
              <a:sym typeface="Symbol" panose="05050102010706020507" pitchFamily="18" charset="2"/>
            </a:endParaRPr>
          </a:p>
          <a:p>
            <a:pPr lvl="1" eaLnBrk="1" hangingPunct="1"/>
            <a:endParaRPr lang="en-US" altLang="en-US" dirty="0">
              <a:sym typeface="Symbol" panose="05050102010706020507" pitchFamily="18" charset="2"/>
            </a:endParaRPr>
          </a:p>
          <a:p>
            <a:pPr lvl="1" eaLnBrk="1" hangingPunct="1"/>
            <a:endParaRPr lang="en-US" altLang="en-US" dirty="0">
              <a:sym typeface="Symbol" panose="05050102010706020507" pitchFamily="18" charset="2"/>
            </a:endParaRPr>
          </a:p>
          <a:p>
            <a:pPr lvl="1" eaLnBrk="1" hangingPunct="1"/>
            <a:endParaRPr lang="en-US" altLang="en-US" dirty="0">
              <a:sym typeface="Symbol" panose="05050102010706020507" pitchFamily="18" charset="2"/>
            </a:endParaRPr>
          </a:p>
          <a:p>
            <a:pPr lvl="2" eaLnBrk="1" hangingPunct="1"/>
            <a:r>
              <a:rPr lang="en-US" altLang="en-US" dirty="0">
                <a:sym typeface="Symbol" panose="05050102010706020507" pitchFamily="18" charset="2"/>
              </a:rPr>
              <a:t>Only possible elaboration order is Q3 (spec), Q3 (body), Q2 (spec), Q2 (body), Q1 (spec)</a:t>
            </a:r>
          </a:p>
          <a:p>
            <a:pPr lvl="1" eaLnBrk="1" hangingPunct="1"/>
            <a:r>
              <a:rPr lang="en-US" altLang="en-US" dirty="0">
                <a:sym typeface="Symbol" panose="05050102010706020507" pitchFamily="18" charset="2"/>
              </a:rPr>
              <a:t>Preferable to </a:t>
            </a:r>
            <a:r>
              <a:rPr lang="en-US" altLang="en-US" b="1" dirty="0">
                <a:latin typeface="Lucida Sans Typewriter" panose="020B0509030504030204" pitchFamily="49" charset="0"/>
                <a:sym typeface="Symbol" panose="05050102010706020507" pitchFamily="18" charset="2"/>
              </a:rPr>
              <a:t>pragma</a:t>
            </a:r>
            <a:r>
              <a:rPr lang="en-US" altLang="en-US" dirty="0">
                <a:latin typeface="Lucida Sans Typewriter" panose="020B0509030504030204" pitchFamily="49" charset="0"/>
                <a:sym typeface="Symbol" panose="05050102010706020507" pitchFamily="18" charset="2"/>
              </a:rPr>
              <a:t> Elaborate</a:t>
            </a:r>
            <a:r>
              <a:rPr lang="en-US" altLang="en-US" dirty="0">
                <a:sym typeface="Symbol" panose="05050102010706020507" pitchFamily="18" charset="2"/>
              </a:rPr>
              <a:t> since it shifts the responsibility for correct elaboration to the package itself rather than to the client</a:t>
            </a:r>
          </a:p>
          <a:p>
            <a:endParaRPr lang="en-US" dirty="0"/>
          </a:p>
        </p:txBody>
      </p:sp>
      <p:sp>
        <p:nvSpPr>
          <p:cNvPr id="4" name="Slide Number Placeholder 3">
            <a:extLst>
              <a:ext uri="{FF2B5EF4-FFF2-40B4-BE49-F238E27FC236}">
                <a16:creationId xmlns:a16="http://schemas.microsoft.com/office/drawing/2014/main" id="{3110529E-2392-4B7E-9BAD-4F6385836678}"/>
              </a:ext>
            </a:extLst>
          </p:cNvPr>
          <p:cNvSpPr>
            <a:spLocks noGrp="1"/>
          </p:cNvSpPr>
          <p:nvPr>
            <p:ph type="sldNum" sz="quarter" idx="12"/>
          </p:nvPr>
        </p:nvSpPr>
        <p:spPr/>
        <p:txBody>
          <a:bodyPr/>
          <a:lstStyle/>
          <a:p>
            <a:pPr>
              <a:defRPr/>
            </a:pPr>
            <a:fld id="{0E2ECCEA-E2CD-49A1-A9F1-1E7E4CC53232}" type="slidenum">
              <a:rPr lang="en-US" smtClean="0"/>
              <a:pPr>
                <a:defRPr/>
              </a:pPr>
              <a:t>80</a:t>
            </a:fld>
            <a:endParaRPr lang="en-US"/>
          </a:p>
        </p:txBody>
      </p:sp>
      <p:sp>
        <p:nvSpPr>
          <p:cNvPr id="8" name="Text Box 5">
            <a:extLst>
              <a:ext uri="{FF2B5EF4-FFF2-40B4-BE49-F238E27FC236}">
                <a16:creationId xmlns:a16="http://schemas.microsoft.com/office/drawing/2014/main" id="{729210C6-234C-4BC0-BB55-FFA6F6EEB483}"/>
              </a:ext>
            </a:extLst>
          </p:cNvPr>
          <p:cNvSpPr txBox="1">
            <a:spLocks noChangeArrowheads="1"/>
          </p:cNvSpPr>
          <p:nvPr/>
        </p:nvSpPr>
        <p:spPr bwMode="auto">
          <a:xfrm>
            <a:off x="4714638" y="3200400"/>
            <a:ext cx="3438762" cy="1077218"/>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Consolas" panose="020B0609020204030204" pitchFamily="49" charset="0"/>
              </a:rPr>
              <a:t>package</a:t>
            </a:r>
            <a:r>
              <a:rPr lang="en-US" altLang="en-US" sz="1600" b="0" dirty="0">
                <a:solidFill>
                  <a:srgbClr val="0066FF"/>
                </a:solidFill>
                <a:latin typeface="Consolas" panose="020B0609020204030204" pitchFamily="49" charset="0"/>
              </a:rPr>
              <a:t> Q3 </a:t>
            </a:r>
            <a:r>
              <a:rPr lang="en-US" altLang="en-US" sz="1600" dirty="0">
                <a:solidFill>
                  <a:srgbClr val="0066FF"/>
                </a:solidFill>
                <a:latin typeface="Consolas" panose="020B0609020204030204" pitchFamily="49" charset="0"/>
              </a:rPr>
              <a:t>is</a:t>
            </a:r>
          </a:p>
          <a:p>
            <a:r>
              <a:rPr lang="en-US" altLang="en-US" sz="1600" dirty="0">
                <a:solidFill>
                  <a:srgbClr val="FF0000"/>
                </a:solidFill>
                <a:latin typeface="Consolas" panose="020B0609020204030204" pitchFamily="49" charset="0"/>
              </a:rPr>
              <a:t>  pragma </a:t>
            </a:r>
            <a:r>
              <a:rPr lang="en-US" altLang="en-US" sz="1600" b="0" dirty="0" err="1">
                <a:solidFill>
                  <a:srgbClr val="FF0000"/>
                </a:solidFill>
                <a:latin typeface="Consolas" panose="020B0609020204030204" pitchFamily="49" charset="0"/>
              </a:rPr>
              <a:t>Elaborate_Body</a:t>
            </a:r>
            <a:r>
              <a:rPr lang="en-US" altLang="en-US" sz="1600" b="0" dirty="0">
                <a:solidFill>
                  <a:srgbClr val="FF0000"/>
                </a:solidFill>
                <a:latin typeface="Consolas" panose="020B0609020204030204" pitchFamily="49" charset="0"/>
              </a:rPr>
              <a:t>;</a:t>
            </a:r>
          </a:p>
          <a:p>
            <a:r>
              <a:rPr lang="en-US" altLang="en-US" sz="1600" dirty="0">
                <a:solidFill>
                  <a:srgbClr val="0066FF"/>
                </a:solidFill>
                <a:latin typeface="Consolas" panose="020B0609020204030204" pitchFamily="49" charset="0"/>
              </a:rPr>
              <a:t>  function</a:t>
            </a:r>
            <a:r>
              <a:rPr lang="en-US" altLang="en-US" sz="1600" b="0" dirty="0">
                <a:solidFill>
                  <a:srgbClr val="0066FF"/>
                </a:solidFill>
                <a:latin typeface="Consolas" panose="020B0609020204030204" pitchFamily="49" charset="0"/>
              </a:rPr>
              <a:t> F3 </a:t>
            </a:r>
            <a:r>
              <a:rPr lang="en-US" altLang="en-US" sz="1600" dirty="0">
                <a:solidFill>
                  <a:srgbClr val="0066FF"/>
                </a:solidFill>
                <a:latin typeface="Consolas" panose="020B0609020204030204" pitchFamily="49" charset="0"/>
              </a:rPr>
              <a:t>return</a:t>
            </a:r>
            <a:r>
              <a:rPr lang="en-US" altLang="en-US" sz="1600" b="0" dirty="0">
                <a:solidFill>
                  <a:srgbClr val="0066FF"/>
                </a:solidFill>
                <a:latin typeface="Consolas" panose="020B0609020204030204" pitchFamily="49" charset="0"/>
              </a:rPr>
              <a:t> Integer;</a:t>
            </a:r>
          </a:p>
          <a:p>
            <a:r>
              <a:rPr lang="en-US" altLang="en-US" sz="1600" dirty="0">
                <a:solidFill>
                  <a:srgbClr val="0066FF"/>
                </a:solidFill>
                <a:latin typeface="Consolas" panose="020B0609020204030204" pitchFamily="49" charset="0"/>
              </a:rPr>
              <a:t>end</a:t>
            </a:r>
            <a:r>
              <a:rPr lang="en-US" altLang="en-US" sz="1600" b="0" dirty="0">
                <a:solidFill>
                  <a:srgbClr val="0066FF"/>
                </a:solidFill>
                <a:latin typeface="Consolas" panose="020B0609020204030204" pitchFamily="49" charset="0"/>
              </a:rPr>
              <a:t> Q3;</a:t>
            </a:r>
          </a:p>
        </p:txBody>
      </p:sp>
      <p:sp>
        <p:nvSpPr>
          <p:cNvPr id="9" name="Text Box 6">
            <a:extLst>
              <a:ext uri="{FF2B5EF4-FFF2-40B4-BE49-F238E27FC236}">
                <a16:creationId xmlns:a16="http://schemas.microsoft.com/office/drawing/2014/main" id="{9B4A079F-E104-41FF-8659-5B34080B6C9E}"/>
              </a:ext>
            </a:extLst>
          </p:cNvPr>
          <p:cNvSpPr txBox="1">
            <a:spLocks noChangeArrowheads="1"/>
          </p:cNvSpPr>
          <p:nvPr/>
        </p:nvSpPr>
        <p:spPr bwMode="auto">
          <a:xfrm>
            <a:off x="990600" y="3200400"/>
            <a:ext cx="3438762" cy="1077218"/>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600" dirty="0">
                <a:solidFill>
                  <a:srgbClr val="0066FF"/>
                </a:solidFill>
                <a:latin typeface="Consolas" panose="020B0609020204030204" pitchFamily="49" charset="0"/>
              </a:rPr>
              <a:t>package</a:t>
            </a:r>
            <a:r>
              <a:rPr lang="en-US" altLang="en-US" sz="1600" b="0" dirty="0">
                <a:solidFill>
                  <a:srgbClr val="0066FF"/>
                </a:solidFill>
                <a:latin typeface="Consolas" panose="020B0609020204030204" pitchFamily="49" charset="0"/>
              </a:rPr>
              <a:t> Q2 </a:t>
            </a:r>
            <a:r>
              <a:rPr lang="en-US" altLang="en-US" sz="1600" dirty="0">
                <a:solidFill>
                  <a:srgbClr val="0066FF"/>
                </a:solidFill>
                <a:latin typeface="Consolas" panose="020B0609020204030204" pitchFamily="49" charset="0"/>
              </a:rPr>
              <a:t>is</a:t>
            </a:r>
          </a:p>
          <a:p>
            <a:r>
              <a:rPr lang="en-US" altLang="en-US" sz="1600" dirty="0">
                <a:solidFill>
                  <a:srgbClr val="FF0000"/>
                </a:solidFill>
                <a:latin typeface="Consolas" panose="020B0609020204030204" pitchFamily="49" charset="0"/>
              </a:rPr>
              <a:t>  pragma </a:t>
            </a:r>
            <a:r>
              <a:rPr lang="en-US" altLang="en-US" sz="1600" b="0" dirty="0" err="1">
                <a:solidFill>
                  <a:srgbClr val="FF0000"/>
                </a:solidFill>
                <a:latin typeface="Consolas" panose="020B0609020204030204" pitchFamily="49" charset="0"/>
              </a:rPr>
              <a:t>Elaborate_Body</a:t>
            </a:r>
            <a:r>
              <a:rPr lang="en-US" altLang="en-US" sz="1600" b="0" dirty="0">
                <a:solidFill>
                  <a:srgbClr val="FF0000"/>
                </a:solidFill>
                <a:latin typeface="Consolas" panose="020B0609020204030204" pitchFamily="49" charset="0"/>
              </a:rPr>
              <a:t>;</a:t>
            </a:r>
          </a:p>
          <a:p>
            <a:r>
              <a:rPr lang="en-US" altLang="en-US" sz="1600" dirty="0">
                <a:solidFill>
                  <a:srgbClr val="0066FF"/>
                </a:solidFill>
                <a:latin typeface="Consolas" panose="020B0609020204030204" pitchFamily="49" charset="0"/>
              </a:rPr>
              <a:t>  function</a:t>
            </a:r>
            <a:r>
              <a:rPr lang="en-US" altLang="en-US" sz="1600" b="0" dirty="0">
                <a:solidFill>
                  <a:srgbClr val="0066FF"/>
                </a:solidFill>
                <a:latin typeface="Consolas" panose="020B0609020204030204" pitchFamily="49" charset="0"/>
              </a:rPr>
              <a:t> F2 </a:t>
            </a:r>
            <a:r>
              <a:rPr lang="en-US" altLang="en-US" sz="1600" dirty="0">
                <a:solidFill>
                  <a:srgbClr val="0066FF"/>
                </a:solidFill>
                <a:latin typeface="Consolas" panose="020B0609020204030204" pitchFamily="49" charset="0"/>
              </a:rPr>
              <a:t>return</a:t>
            </a:r>
            <a:r>
              <a:rPr lang="en-US" altLang="en-US" sz="1600" b="0" dirty="0">
                <a:solidFill>
                  <a:srgbClr val="0066FF"/>
                </a:solidFill>
                <a:latin typeface="Consolas" panose="020B0609020204030204" pitchFamily="49" charset="0"/>
              </a:rPr>
              <a:t> Integer;</a:t>
            </a:r>
          </a:p>
          <a:p>
            <a:r>
              <a:rPr lang="en-US" altLang="en-US" sz="1600" dirty="0">
                <a:solidFill>
                  <a:srgbClr val="0066FF"/>
                </a:solidFill>
                <a:latin typeface="Consolas" panose="020B0609020204030204" pitchFamily="49" charset="0"/>
              </a:rPr>
              <a:t>end</a:t>
            </a:r>
            <a:r>
              <a:rPr lang="en-US" altLang="en-US" sz="1600" b="0" dirty="0">
                <a:solidFill>
                  <a:srgbClr val="0066FF"/>
                </a:solidFill>
                <a:latin typeface="Consolas" panose="020B0609020204030204" pitchFamily="49" charset="0"/>
              </a:rPr>
              <a:t> Q2;</a:t>
            </a:r>
          </a:p>
        </p:txBody>
      </p:sp>
    </p:spTree>
    <p:extLst>
      <p:ext uri="{BB962C8B-B14F-4D97-AF65-F5344CB8AC3E}">
        <p14:creationId xmlns:p14="http://schemas.microsoft.com/office/powerpoint/2010/main" val="400478718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C2ADC-4C53-418B-AE96-7F93BED514BB}"/>
              </a:ext>
            </a:extLst>
          </p:cNvPr>
          <p:cNvSpPr>
            <a:spLocks noGrp="1"/>
          </p:cNvSpPr>
          <p:nvPr>
            <p:ph type="title"/>
          </p:nvPr>
        </p:nvSpPr>
        <p:spPr/>
        <p:txBody>
          <a:bodyPr/>
          <a:lstStyle/>
          <a:p>
            <a:r>
              <a:rPr lang="en-US" dirty="0"/>
              <a:t>What’s the Catch?</a:t>
            </a:r>
          </a:p>
        </p:txBody>
      </p:sp>
      <p:sp>
        <p:nvSpPr>
          <p:cNvPr id="3" name="Content Placeholder 2">
            <a:extLst>
              <a:ext uri="{FF2B5EF4-FFF2-40B4-BE49-F238E27FC236}">
                <a16:creationId xmlns:a16="http://schemas.microsoft.com/office/drawing/2014/main" id="{9DDD5991-B1F4-4AF4-B381-36E8D4D60F48}"/>
              </a:ext>
            </a:extLst>
          </p:cNvPr>
          <p:cNvSpPr>
            <a:spLocks noGrp="1"/>
          </p:cNvSpPr>
          <p:nvPr>
            <p:ph idx="1"/>
          </p:nvPr>
        </p:nvSpPr>
        <p:spPr>
          <a:xfrm>
            <a:off x="529652" y="1143000"/>
            <a:ext cx="8461948" cy="4983163"/>
          </a:xfrm>
        </p:spPr>
        <p:txBody>
          <a:bodyPr/>
          <a:lstStyle/>
          <a:p>
            <a:r>
              <a:rPr lang="en-US" altLang="en-US" dirty="0">
                <a:sym typeface="Symbol" panose="05050102010706020507" pitchFamily="18" charset="2"/>
              </a:rPr>
              <a:t>If any of the pragmas leads to a circularity or inconsistency in elaboration order, the binder will reject the build</a:t>
            </a:r>
          </a:p>
          <a:p>
            <a:endParaRPr lang="en-US" altLang="en-US" dirty="0">
              <a:sym typeface="Symbol" panose="05050102010706020507" pitchFamily="18" charset="2"/>
            </a:endParaRPr>
          </a:p>
          <a:p>
            <a:endParaRPr lang="en-US" altLang="en-US" dirty="0">
              <a:sym typeface="Symbol" panose="05050102010706020507" pitchFamily="18" charset="2"/>
            </a:endParaRPr>
          </a:p>
          <a:p>
            <a:endParaRPr lang="en-US" altLang="en-US" dirty="0">
              <a:sym typeface="Symbol" panose="05050102010706020507" pitchFamily="18" charset="2"/>
            </a:endParaRPr>
          </a:p>
          <a:p>
            <a:endParaRPr lang="en-US" altLang="en-US" dirty="0">
              <a:sym typeface="Symbol" panose="05050102010706020507" pitchFamily="18" charset="2"/>
            </a:endParaRPr>
          </a:p>
          <a:p>
            <a:endParaRPr lang="en-US" altLang="en-US" dirty="0">
              <a:sym typeface="Symbol" panose="05050102010706020507" pitchFamily="18" charset="2"/>
            </a:endParaRPr>
          </a:p>
          <a:p>
            <a:endParaRPr lang="en-US" altLang="en-US" dirty="0">
              <a:sym typeface="Symbol" panose="05050102010706020507" pitchFamily="18" charset="2"/>
            </a:endParaRPr>
          </a:p>
          <a:p>
            <a:endParaRPr lang="en-US" altLang="en-US" dirty="0">
              <a:sym typeface="Symbol" panose="05050102010706020507" pitchFamily="18" charset="2"/>
            </a:endParaRPr>
          </a:p>
          <a:p>
            <a:r>
              <a:rPr lang="en-US" dirty="0"/>
              <a:t>Likewise, placing pragma </a:t>
            </a:r>
            <a:r>
              <a:rPr lang="en-US" dirty="0" err="1"/>
              <a:t>Elaborate_Body</a:t>
            </a:r>
            <a:r>
              <a:rPr lang="en-US" dirty="0"/>
              <a:t> on the specs of both Q2 and Q3 leads to an inconsistency</a:t>
            </a:r>
          </a:p>
          <a:p>
            <a:r>
              <a:rPr lang="en-US" dirty="0"/>
              <a:t>In this example a simple pragma Elaborate, rather than </a:t>
            </a:r>
            <a:r>
              <a:rPr lang="en-US" dirty="0" err="1"/>
              <a:t>Elaborate_All</a:t>
            </a:r>
            <a:r>
              <a:rPr lang="en-US" dirty="0"/>
              <a:t> would work</a:t>
            </a:r>
          </a:p>
        </p:txBody>
      </p:sp>
      <p:sp>
        <p:nvSpPr>
          <p:cNvPr id="4" name="Slide Number Placeholder 3">
            <a:extLst>
              <a:ext uri="{FF2B5EF4-FFF2-40B4-BE49-F238E27FC236}">
                <a16:creationId xmlns:a16="http://schemas.microsoft.com/office/drawing/2014/main" id="{2FD5567A-FEE1-4D07-999F-92CA746E41D1}"/>
              </a:ext>
            </a:extLst>
          </p:cNvPr>
          <p:cNvSpPr>
            <a:spLocks noGrp="1"/>
          </p:cNvSpPr>
          <p:nvPr>
            <p:ph type="sldNum" sz="quarter" idx="12"/>
          </p:nvPr>
        </p:nvSpPr>
        <p:spPr/>
        <p:txBody>
          <a:bodyPr/>
          <a:lstStyle/>
          <a:p>
            <a:pPr>
              <a:defRPr/>
            </a:pPr>
            <a:fld id="{0E2ECCEA-E2CD-49A1-A9F1-1E7E4CC53232}" type="slidenum">
              <a:rPr lang="en-US" smtClean="0"/>
              <a:pPr>
                <a:defRPr/>
              </a:pPr>
              <a:t>81</a:t>
            </a:fld>
            <a:endParaRPr lang="en-US"/>
          </a:p>
        </p:txBody>
      </p:sp>
      <p:sp>
        <p:nvSpPr>
          <p:cNvPr id="7" name="Text Box 6">
            <a:extLst>
              <a:ext uri="{FF2B5EF4-FFF2-40B4-BE49-F238E27FC236}">
                <a16:creationId xmlns:a16="http://schemas.microsoft.com/office/drawing/2014/main" id="{867FB340-53AF-4C03-8046-58725C4EA411}"/>
              </a:ext>
            </a:extLst>
          </p:cNvPr>
          <p:cNvSpPr txBox="1">
            <a:spLocks noChangeArrowheads="1"/>
          </p:cNvSpPr>
          <p:nvPr/>
        </p:nvSpPr>
        <p:spPr bwMode="auto">
          <a:xfrm>
            <a:off x="883541" y="2079248"/>
            <a:ext cx="2834430" cy="692497"/>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Q2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F2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Integer;</a:t>
            </a:r>
            <a:br>
              <a:rPr lang="en-US" altLang="en-US" sz="1300" b="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Q2;</a:t>
            </a:r>
          </a:p>
        </p:txBody>
      </p:sp>
      <p:sp>
        <p:nvSpPr>
          <p:cNvPr id="8" name="Text Box 7">
            <a:extLst>
              <a:ext uri="{FF2B5EF4-FFF2-40B4-BE49-F238E27FC236}">
                <a16:creationId xmlns:a16="http://schemas.microsoft.com/office/drawing/2014/main" id="{C281940D-3D79-4C2A-87ED-C3B7C8FF7F8E}"/>
              </a:ext>
            </a:extLst>
          </p:cNvPr>
          <p:cNvSpPr txBox="1">
            <a:spLocks noChangeArrowheads="1"/>
          </p:cNvSpPr>
          <p:nvPr/>
        </p:nvSpPr>
        <p:spPr bwMode="auto">
          <a:xfrm>
            <a:off x="381000" y="3125787"/>
            <a:ext cx="3839513" cy="1892826"/>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Q3;</a:t>
            </a:r>
          </a:p>
          <a:p>
            <a:r>
              <a:rPr lang="en-US" altLang="en-US" sz="1300" dirty="0">
                <a:solidFill>
                  <a:srgbClr val="FF0000"/>
                </a:solidFill>
                <a:latin typeface="Consolas" panose="020B0609020204030204" pitchFamily="49" charset="0"/>
              </a:rPr>
              <a:t>pragma</a:t>
            </a:r>
            <a:r>
              <a:rPr lang="en-US" altLang="en-US" sz="1300" b="0" dirty="0">
                <a:solidFill>
                  <a:srgbClr val="FF0000"/>
                </a:solidFill>
                <a:latin typeface="Consolas" panose="020B0609020204030204" pitchFamily="49" charset="0"/>
              </a:rPr>
              <a:t> </a:t>
            </a:r>
            <a:r>
              <a:rPr lang="en-US" altLang="en-US" sz="1300" b="0" dirty="0" err="1">
                <a:solidFill>
                  <a:srgbClr val="FF0000"/>
                </a:solidFill>
                <a:latin typeface="Consolas" panose="020B0609020204030204" pitchFamily="49" charset="0"/>
              </a:rPr>
              <a:t>Elaborate_All</a:t>
            </a:r>
            <a:r>
              <a:rPr lang="en-US" altLang="en-US" sz="1300" b="0" dirty="0">
                <a:solidFill>
                  <a:srgbClr val="FF0000"/>
                </a:solidFill>
                <a:latin typeface="Consolas" panose="020B0609020204030204" pitchFamily="49" charset="0"/>
              </a:rPr>
              <a:t>(Q3); </a:t>
            </a:r>
            <a:r>
              <a:rPr lang="en-US" altLang="en-US" sz="1300" b="0" i="1" dirty="0">
                <a:solidFill>
                  <a:srgbClr val="FF0000"/>
                </a:solidFill>
                <a:latin typeface="Consolas" panose="020B0609020204030204" pitchFamily="49" charset="0"/>
              </a:rPr>
              <a:t>-- Circularity</a:t>
            </a:r>
            <a:endParaRPr lang="en-US" altLang="en-US" sz="1300" i="1" dirty="0">
              <a:solidFill>
                <a:srgbClr val="FF0000"/>
              </a:solidFill>
              <a:latin typeface="Consolas" panose="020B0609020204030204" pitchFamily="49" charset="0"/>
            </a:endParaRPr>
          </a:p>
          <a:p>
            <a:r>
              <a:rPr lang="en-US" altLang="en-US" sz="1300" dirty="0">
                <a:solidFill>
                  <a:srgbClr val="0066FF"/>
                </a:solidFill>
                <a:latin typeface="Consolas" panose="020B0609020204030204" pitchFamily="49" charset="0"/>
              </a:rPr>
              <a:t>package body</a:t>
            </a:r>
            <a:r>
              <a:rPr lang="en-US" altLang="en-US" sz="1300" b="0" dirty="0">
                <a:solidFill>
                  <a:srgbClr val="0066FF"/>
                </a:solidFill>
                <a:latin typeface="Consolas" panose="020B0609020204030204" pitchFamily="49" charset="0"/>
              </a:rPr>
              <a:t> Q2 </a:t>
            </a:r>
            <a:r>
              <a:rPr lang="en-US" altLang="en-US" sz="1300" dirty="0">
                <a:solidFill>
                  <a:srgbClr val="0066FF"/>
                </a:solidFill>
                <a:latin typeface="Consolas" panose="020B0609020204030204" pitchFamily="49" charset="0"/>
              </a:rPr>
              <a:t>is</a:t>
            </a:r>
            <a:br>
              <a:rPr lang="en-US" altLang="en-US" sz="1300" dirty="0">
                <a:solidFill>
                  <a:srgbClr val="0066FF"/>
                </a:solidFill>
                <a:latin typeface="Consolas" panose="020B0609020204030204" pitchFamily="49" charset="0"/>
              </a:rPr>
            </a:br>
            <a:r>
              <a:rPr lang="en-US" altLang="en-US" sz="1300" b="0" dirty="0">
                <a:solidFill>
                  <a:srgbClr val="0066FF"/>
                </a:solidFill>
                <a:latin typeface="Consolas" panose="020B0609020204030204" pitchFamily="49" charset="0"/>
              </a:rPr>
              <a:t> K2 :</a:t>
            </a:r>
            <a:r>
              <a:rPr lang="en-US" altLang="en-US" sz="1300" dirty="0">
                <a:solidFill>
                  <a:srgbClr val="0066FF"/>
                </a:solidFill>
                <a:latin typeface="Consolas" panose="020B0609020204030204" pitchFamily="49" charset="0"/>
              </a:rPr>
              <a:t> constant </a:t>
            </a:r>
            <a:r>
              <a:rPr lang="en-US" altLang="en-US" sz="1300" b="0" dirty="0">
                <a:solidFill>
                  <a:srgbClr val="0066FF"/>
                </a:solidFill>
                <a:latin typeface="Consolas" panose="020B0609020204030204" pitchFamily="49" charset="0"/>
              </a:rPr>
              <a:t>Integer := Q3.F3;</a:t>
            </a:r>
            <a:r>
              <a:rPr lang="en-US" altLang="en-US" sz="1300" dirty="0">
                <a:solidFill>
                  <a:srgbClr val="0066FF"/>
                </a:solidFill>
                <a:latin typeface="Consolas" panose="020B0609020204030204" pitchFamily="49" charset="0"/>
              </a:rPr>
              <a:t> </a:t>
            </a: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F2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Integer </a:t>
            </a:r>
            <a:r>
              <a:rPr lang="en-US" altLang="en-US" sz="1300" dirty="0">
                <a:solidFill>
                  <a:srgbClr val="0066FF"/>
                </a:solidFill>
                <a:latin typeface="Consolas" panose="020B0609020204030204" pitchFamily="49" charset="0"/>
              </a:rPr>
              <a:t>is</a:t>
            </a:r>
          </a:p>
          <a:p>
            <a:r>
              <a:rPr lang="en-US" altLang="en-US" sz="1300" dirty="0">
                <a:solidFill>
                  <a:srgbClr val="0066FF"/>
                </a:solidFill>
                <a:latin typeface="Consolas" panose="020B0609020204030204" pitchFamily="49" charset="0"/>
              </a:rPr>
              <a:t> begin </a:t>
            </a:r>
          </a:p>
          <a:p>
            <a:r>
              <a:rPr lang="en-US" altLang="en-US" sz="1300" dirty="0">
                <a:solidFill>
                  <a:srgbClr val="0066FF"/>
                </a:solidFill>
                <a:latin typeface="Consolas" panose="020B0609020204030204" pitchFamily="49" charset="0"/>
              </a:rPr>
              <a:t>   return</a:t>
            </a:r>
            <a:r>
              <a:rPr lang="en-US" altLang="en-US" sz="1300" b="0" dirty="0">
                <a:solidFill>
                  <a:srgbClr val="0066FF"/>
                </a:solidFill>
                <a:latin typeface="Consolas" panose="020B0609020204030204" pitchFamily="49" charset="0"/>
              </a:rPr>
              <a:t> K2; </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F2;</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Q2;</a:t>
            </a:r>
          </a:p>
        </p:txBody>
      </p:sp>
      <p:sp>
        <p:nvSpPr>
          <p:cNvPr id="9" name="Text Box 8">
            <a:extLst>
              <a:ext uri="{FF2B5EF4-FFF2-40B4-BE49-F238E27FC236}">
                <a16:creationId xmlns:a16="http://schemas.microsoft.com/office/drawing/2014/main" id="{42232A93-2395-4BF8-8026-B05E3BD751BD}"/>
              </a:ext>
            </a:extLst>
          </p:cNvPr>
          <p:cNvSpPr txBox="1">
            <a:spLocks noChangeArrowheads="1"/>
          </p:cNvSpPr>
          <p:nvPr/>
        </p:nvSpPr>
        <p:spPr bwMode="auto">
          <a:xfrm>
            <a:off x="5014170" y="2084010"/>
            <a:ext cx="2834430" cy="692497"/>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Q3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F3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Integer;</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Q3;</a:t>
            </a:r>
          </a:p>
        </p:txBody>
      </p:sp>
      <p:sp>
        <p:nvSpPr>
          <p:cNvPr id="10" name="Text Box 9">
            <a:extLst>
              <a:ext uri="{FF2B5EF4-FFF2-40B4-BE49-F238E27FC236}">
                <a16:creationId xmlns:a16="http://schemas.microsoft.com/office/drawing/2014/main" id="{A93F3C9C-EC1C-4E09-BB2D-0D40469CC83C}"/>
              </a:ext>
            </a:extLst>
          </p:cNvPr>
          <p:cNvSpPr txBox="1">
            <a:spLocks noChangeArrowheads="1"/>
          </p:cNvSpPr>
          <p:nvPr/>
        </p:nvSpPr>
        <p:spPr bwMode="auto">
          <a:xfrm>
            <a:off x="5014170" y="3124200"/>
            <a:ext cx="2834430" cy="1692771"/>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Q2;</a:t>
            </a:r>
            <a:br>
              <a:rPr lang="en-US" altLang="en-US" sz="1300" dirty="0">
                <a:solidFill>
                  <a:srgbClr val="0066FF"/>
                </a:solidFill>
                <a:latin typeface="Consolas" panose="020B0609020204030204" pitchFamily="49" charset="0"/>
              </a:rPr>
            </a:br>
            <a:r>
              <a:rPr lang="en-US" altLang="en-US" sz="1300" dirty="0">
                <a:solidFill>
                  <a:srgbClr val="0066FF"/>
                </a:solidFill>
                <a:latin typeface="Consolas" panose="020B0609020204030204" pitchFamily="49" charset="0"/>
              </a:rPr>
              <a:t>package body</a:t>
            </a:r>
            <a:r>
              <a:rPr lang="en-US" altLang="en-US" sz="1300" b="0" dirty="0">
                <a:solidFill>
                  <a:srgbClr val="0066FF"/>
                </a:solidFill>
                <a:latin typeface="Consolas" panose="020B0609020204030204" pitchFamily="49" charset="0"/>
              </a:rPr>
              <a:t> Q3 </a:t>
            </a:r>
            <a:r>
              <a:rPr lang="en-US" altLang="en-US" sz="1300" dirty="0">
                <a:solidFill>
                  <a:srgbClr val="0066FF"/>
                </a:solidFill>
                <a:latin typeface="Consolas" panose="020B0609020204030204" pitchFamily="49" charset="0"/>
              </a:rPr>
              <a:t>is</a:t>
            </a:r>
          </a:p>
          <a:p>
            <a:r>
              <a:rPr lang="en-US" altLang="en-US" sz="1300" dirty="0">
                <a:solidFill>
                  <a:srgbClr val="0066FF"/>
                </a:solidFill>
                <a:latin typeface="Consolas" panose="020B0609020204030204" pitchFamily="49" charset="0"/>
              </a:rPr>
              <a:t>   </a:t>
            </a:r>
            <a:r>
              <a:rPr lang="en-US" altLang="en-US" sz="1300" b="0" dirty="0">
                <a:solidFill>
                  <a:srgbClr val="0066FF"/>
                </a:solidFill>
                <a:latin typeface="Consolas" panose="020B0609020204030204" pitchFamily="49" charset="0"/>
              </a:rPr>
              <a:t>N : Integer := 10;</a:t>
            </a:r>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function</a:t>
            </a:r>
            <a:r>
              <a:rPr lang="en-US" altLang="en-US" sz="1300" b="0" dirty="0">
                <a:solidFill>
                  <a:srgbClr val="0066FF"/>
                </a:solidFill>
                <a:latin typeface="Consolas" panose="020B0609020204030204" pitchFamily="49" charset="0"/>
              </a:rPr>
              <a:t> F3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Integer </a:t>
            </a:r>
            <a:r>
              <a:rPr lang="en-US" altLang="en-US" sz="1300" dirty="0">
                <a:solidFill>
                  <a:srgbClr val="0066FF"/>
                </a:solidFill>
                <a:latin typeface="Consolas" panose="020B0609020204030204" pitchFamily="49" charset="0"/>
              </a:rPr>
              <a:t>is</a:t>
            </a:r>
          </a:p>
          <a:p>
            <a:r>
              <a:rPr lang="en-US" altLang="en-US" sz="1300" dirty="0">
                <a:solidFill>
                  <a:srgbClr val="0066FF"/>
                </a:solidFill>
                <a:latin typeface="Consolas" panose="020B0609020204030204" pitchFamily="49" charset="0"/>
              </a:rPr>
              <a:t>   begin </a:t>
            </a:r>
          </a:p>
          <a:p>
            <a:r>
              <a:rPr lang="en-US" altLang="en-US" sz="1300" dirty="0">
                <a:solidFill>
                  <a:srgbClr val="0066FF"/>
                </a:solidFill>
                <a:latin typeface="Consolas" panose="020B0609020204030204" pitchFamily="49" charset="0"/>
              </a:rPr>
              <a:t>    return</a:t>
            </a:r>
            <a:r>
              <a:rPr lang="en-US" altLang="en-US" sz="1300" b="0" dirty="0">
                <a:solidFill>
                  <a:srgbClr val="0066FF"/>
                </a:solidFill>
                <a:latin typeface="Consolas" panose="020B0609020204030204" pitchFamily="49" charset="0"/>
              </a:rPr>
              <a:t> N; </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F3;</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Q3;</a:t>
            </a:r>
          </a:p>
        </p:txBody>
      </p:sp>
      <p:cxnSp>
        <p:nvCxnSpPr>
          <p:cNvPr id="11" name="AutoShape 10">
            <a:extLst>
              <a:ext uri="{FF2B5EF4-FFF2-40B4-BE49-F238E27FC236}">
                <a16:creationId xmlns:a16="http://schemas.microsoft.com/office/drawing/2014/main" id="{24B52199-8C33-4DA6-8432-13F185CA396D}"/>
              </a:ext>
            </a:extLst>
          </p:cNvPr>
          <p:cNvCxnSpPr>
            <a:cxnSpLocks noChangeShapeType="1"/>
            <a:stCxn id="8" idx="0"/>
            <a:endCxn id="7" idx="2"/>
          </p:cNvCxnSpPr>
          <p:nvPr/>
        </p:nvCxnSpPr>
        <p:spPr bwMode="auto">
          <a:xfrm flipH="1" flipV="1">
            <a:off x="2300756" y="2771745"/>
            <a:ext cx="1" cy="354042"/>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2" name="AutoShape 11">
            <a:extLst>
              <a:ext uri="{FF2B5EF4-FFF2-40B4-BE49-F238E27FC236}">
                <a16:creationId xmlns:a16="http://schemas.microsoft.com/office/drawing/2014/main" id="{C1897F42-9B71-45CB-BEBE-4EAE3FA9123A}"/>
              </a:ext>
            </a:extLst>
          </p:cNvPr>
          <p:cNvCxnSpPr>
            <a:cxnSpLocks noChangeShapeType="1"/>
            <a:stCxn id="8" idx="0"/>
            <a:endCxn id="9" idx="2"/>
          </p:cNvCxnSpPr>
          <p:nvPr/>
        </p:nvCxnSpPr>
        <p:spPr bwMode="auto">
          <a:xfrm flipV="1">
            <a:off x="2300757" y="2776507"/>
            <a:ext cx="4130628" cy="34928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3" name="AutoShape 12">
            <a:extLst>
              <a:ext uri="{FF2B5EF4-FFF2-40B4-BE49-F238E27FC236}">
                <a16:creationId xmlns:a16="http://schemas.microsoft.com/office/drawing/2014/main" id="{12A05D9A-219B-4111-A739-3D7F65ECEF28}"/>
              </a:ext>
            </a:extLst>
          </p:cNvPr>
          <p:cNvCxnSpPr>
            <a:cxnSpLocks noChangeShapeType="1"/>
            <a:stCxn id="10" idx="0"/>
            <a:endCxn id="9" idx="2"/>
          </p:cNvCxnSpPr>
          <p:nvPr/>
        </p:nvCxnSpPr>
        <p:spPr bwMode="auto">
          <a:xfrm flipV="1">
            <a:off x="6431385" y="2776507"/>
            <a:ext cx="0" cy="347693"/>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8" name="Straight Arrow Connector 17">
            <a:extLst>
              <a:ext uri="{FF2B5EF4-FFF2-40B4-BE49-F238E27FC236}">
                <a16:creationId xmlns:a16="http://schemas.microsoft.com/office/drawing/2014/main" id="{3230258A-3FE9-4AEB-ACF5-5D9BCB9E65E0}"/>
              </a:ext>
            </a:extLst>
          </p:cNvPr>
          <p:cNvCxnSpPr>
            <a:cxnSpLocks/>
            <a:stCxn id="10" idx="0"/>
            <a:endCxn id="7" idx="2"/>
          </p:cNvCxnSpPr>
          <p:nvPr/>
        </p:nvCxnSpPr>
        <p:spPr>
          <a:xfrm flipH="1" flipV="1">
            <a:off x="2300756" y="2771745"/>
            <a:ext cx="4130629" cy="3524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94816870-5DC2-4959-B4A7-F46A4A37490B}"/>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760384" y="40732"/>
            <a:ext cx="1155016" cy="1178468"/>
          </a:xfrm>
          <a:prstGeom prst="rect">
            <a:avLst/>
          </a:prstGeom>
        </p:spPr>
      </p:pic>
    </p:spTree>
    <p:extLst>
      <p:ext uri="{BB962C8B-B14F-4D97-AF65-F5344CB8AC3E}">
        <p14:creationId xmlns:p14="http://schemas.microsoft.com/office/powerpoint/2010/main" val="202281063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44489-A7DC-49FD-97BC-ABC860A45C42}"/>
              </a:ext>
            </a:extLst>
          </p:cNvPr>
          <p:cNvSpPr>
            <a:spLocks noGrp="1"/>
          </p:cNvSpPr>
          <p:nvPr>
            <p:ph type="title"/>
          </p:nvPr>
        </p:nvSpPr>
        <p:spPr/>
        <p:txBody>
          <a:bodyPr/>
          <a:lstStyle/>
          <a:p>
            <a:r>
              <a:rPr lang="en-US" dirty="0"/>
              <a:t>Pragma </a:t>
            </a:r>
            <a:r>
              <a:rPr lang="en-US" dirty="0" err="1"/>
              <a:t>Preelaborate</a:t>
            </a:r>
            <a:r>
              <a:rPr lang="en-US" dirty="0"/>
              <a:t> (1)</a:t>
            </a:r>
          </a:p>
        </p:txBody>
      </p:sp>
      <p:sp>
        <p:nvSpPr>
          <p:cNvPr id="3" name="Content Placeholder 2">
            <a:extLst>
              <a:ext uri="{FF2B5EF4-FFF2-40B4-BE49-F238E27FC236}">
                <a16:creationId xmlns:a16="http://schemas.microsoft.com/office/drawing/2014/main" id="{0A08C629-833D-48E2-9A02-223AD3BBEC2A}"/>
              </a:ext>
            </a:extLst>
          </p:cNvPr>
          <p:cNvSpPr>
            <a:spLocks noGrp="1"/>
          </p:cNvSpPr>
          <p:nvPr>
            <p:ph idx="1"/>
          </p:nvPr>
        </p:nvSpPr>
        <p:spPr/>
        <p:txBody>
          <a:bodyPr/>
          <a:lstStyle/>
          <a:p>
            <a:pPr eaLnBrk="1" hangingPunct="1"/>
            <a:r>
              <a:rPr lang="en-US" altLang="en-US" dirty="0"/>
              <a:t>Semantics of </a:t>
            </a:r>
            <a:r>
              <a:rPr lang="en-US" altLang="en-US" dirty="0">
                <a:latin typeface="Consolas" panose="020B0609020204030204" pitchFamily="49" charset="0"/>
              </a:rPr>
              <a:t>pragma </a:t>
            </a:r>
            <a:r>
              <a:rPr lang="en-US" altLang="en-US" dirty="0" err="1">
                <a:latin typeface="Consolas" panose="020B0609020204030204" pitchFamily="49" charset="0"/>
              </a:rPr>
              <a:t>Preelaborate</a:t>
            </a:r>
            <a:r>
              <a:rPr lang="en-US" altLang="en-US" dirty="0">
                <a:latin typeface="Lucida Sans Typewriter" panose="020B0509030504030204" pitchFamily="49" charset="0"/>
              </a:rPr>
              <a:t> </a:t>
            </a:r>
          </a:p>
          <a:p>
            <a:pPr lvl="1" eaLnBrk="1" hangingPunct="1"/>
            <a:r>
              <a:rPr lang="en-US" altLang="en-US" dirty="0"/>
              <a:t>Package must adhere to several restrictions, guaranteeing that elaboration-time effects are statically evaluable </a:t>
            </a:r>
          </a:p>
          <a:p>
            <a:pPr lvl="2" eaLnBrk="1" hangingPunct="1"/>
            <a:r>
              <a:rPr lang="en-US" altLang="en-US" dirty="0"/>
              <a:t>No (non-null) statements in package body</a:t>
            </a:r>
          </a:p>
          <a:p>
            <a:pPr lvl="2" eaLnBrk="1" hangingPunct="1"/>
            <a:r>
              <a:rPr lang="en-US" altLang="en-US" dirty="0"/>
              <a:t>All initialization expressions static</a:t>
            </a:r>
          </a:p>
          <a:p>
            <a:pPr lvl="1" eaLnBrk="1" hangingPunct="1"/>
            <a:r>
              <a:rPr lang="en-US" altLang="en-US" dirty="0"/>
              <a:t>A package declared with this pragma is said to be </a:t>
            </a:r>
            <a:r>
              <a:rPr lang="en-US" altLang="en-US" i="1" dirty="0" err="1"/>
              <a:t>preelaborated</a:t>
            </a:r>
            <a:endParaRPr lang="en-US" altLang="en-US" i="1" dirty="0"/>
          </a:p>
          <a:p>
            <a:pPr lvl="1" eaLnBrk="1" hangingPunct="1"/>
            <a:r>
              <a:rPr lang="en-US" altLang="en-US" dirty="0"/>
              <a:t>A </a:t>
            </a:r>
            <a:r>
              <a:rPr lang="en-US" altLang="en-US" dirty="0" err="1"/>
              <a:t>preelaborated</a:t>
            </a:r>
            <a:r>
              <a:rPr lang="en-US" altLang="en-US" dirty="0"/>
              <a:t> package is elaborated before other units not declared with this pragma, and may only depend on </a:t>
            </a:r>
            <a:r>
              <a:rPr lang="en-US" altLang="en-US" dirty="0" err="1"/>
              <a:t>preelaborated</a:t>
            </a:r>
            <a:r>
              <a:rPr lang="en-US" altLang="en-US" dirty="0"/>
              <a:t> units</a:t>
            </a:r>
          </a:p>
          <a:p>
            <a:endParaRPr lang="en-US" dirty="0"/>
          </a:p>
        </p:txBody>
      </p:sp>
      <p:sp>
        <p:nvSpPr>
          <p:cNvPr id="4" name="Slide Number Placeholder 3">
            <a:extLst>
              <a:ext uri="{FF2B5EF4-FFF2-40B4-BE49-F238E27FC236}">
                <a16:creationId xmlns:a16="http://schemas.microsoft.com/office/drawing/2014/main" id="{7ACCED85-9C0D-4A14-96FB-27B0B6877C79}"/>
              </a:ext>
            </a:extLst>
          </p:cNvPr>
          <p:cNvSpPr>
            <a:spLocks noGrp="1"/>
          </p:cNvSpPr>
          <p:nvPr>
            <p:ph type="sldNum" sz="quarter" idx="12"/>
          </p:nvPr>
        </p:nvSpPr>
        <p:spPr/>
        <p:txBody>
          <a:bodyPr/>
          <a:lstStyle/>
          <a:p>
            <a:pPr>
              <a:defRPr/>
            </a:pPr>
            <a:fld id="{0E2ECCEA-E2CD-49A1-A9F1-1E7E4CC53232}" type="slidenum">
              <a:rPr lang="en-US" smtClean="0"/>
              <a:pPr>
                <a:defRPr/>
              </a:pPr>
              <a:t>82</a:t>
            </a:fld>
            <a:endParaRPr lang="en-US"/>
          </a:p>
        </p:txBody>
      </p:sp>
    </p:spTree>
    <p:extLst>
      <p:ext uri="{BB962C8B-B14F-4D97-AF65-F5344CB8AC3E}">
        <p14:creationId xmlns:p14="http://schemas.microsoft.com/office/powerpoint/2010/main" val="193355745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94EDE-1C37-4D17-8420-5EB0B80920F7}"/>
              </a:ext>
            </a:extLst>
          </p:cNvPr>
          <p:cNvSpPr>
            <a:spLocks noGrp="1"/>
          </p:cNvSpPr>
          <p:nvPr>
            <p:ph type="title"/>
          </p:nvPr>
        </p:nvSpPr>
        <p:spPr/>
        <p:txBody>
          <a:bodyPr/>
          <a:lstStyle/>
          <a:p>
            <a:r>
              <a:rPr lang="en-US" dirty="0"/>
              <a:t>Pragma </a:t>
            </a:r>
            <a:r>
              <a:rPr lang="en-US" dirty="0" err="1"/>
              <a:t>Preelaborate</a:t>
            </a:r>
            <a:r>
              <a:rPr lang="en-US" dirty="0"/>
              <a:t> (2)</a:t>
            </a:r>
          </a:p>
        </p:txBody>
      </p:sp>
      <p:sp>
        <p:nvSpPr>
          <p:cNvPr id="3" name="Content Placeholder 2">
            <a:extLst>
              <a:ext uri="{FF2B5EF4-FFF2-40B4-BE49-F238E27FC236}">
                <a16:creationId xmlns:a16="http://schemas.microsoft.com/office/drawing/2014/main" id="{CE6698E1-502D-41AD-9AFB-BEF9F732621E}"/>
              </a:ext>
            </a:extLst>
          </p:cNvPr>
          <p:cNvSpPr>
            <a:spLocks noGrp="1"/>
          </p:cNvSpPr>
          <p:nvPr>
            <p:ph idx="1"/>
          </p:nvPr>
        </p:nvSpPr>
        <p:spPr/>
        <p:txBody>
          <a:bodyPr/>
          <a:lstStyle/>
          <a:p>
            <a:r>
              <a:rPr lang="en-US" dirty="0"/>
              <a:t>Example</a:t>
            </a:r>
          </a:p>
          <a:p>
            <a:endParaRPr lang="en-US" dirty="0"/>
          </a:p>
          <a:p>
            <a:endParaRPr lang="en-US" dirty="0"/>
          </a:p>
          <a:p>
            <a:endParaRPr lang="en-US" dirty="0"/>
          </a:p>
          <a:p>
            <a:endParaRPr lang="en-US" dirty="0"/>
          </a:p>
          <a:p>
            <a:endParaRPr lang="en-US" dirty="0"/>
          </a:p>
          <a:p>
            <a:endParaRPr lang="en-US" dirty="0"/>
          </a:p>
          <a:p>
            <a:endParaRPr lang="en-US" dirty="0"/>
          </a:p>
          <a:p>
            <a:pPr lvl="1"/>
            <a:r>
              <a:rPr lang="en-US" dirty="0"/>
              <a:t>The specs and bodies of Q2 and Q3 will be elaborated before Q1, thus avoiding the ABE</a:t>
            </a:r>
          </a:p>
          <a:p>
            <a:pPr lvl="1"/>
            <a:r>
              <a:rPr lang="en-US" dirty="0"/>
              <a:t>Binder can choose any order for elaborating the specs and bodies of Q2 and Q3, consistent with the dependencies </a:t>
            </a:r>
          </a:p>
        </p:txBody>
      </p:sp>
      <p:sp>
        <p:nvSpPr>
          <p:cNvPr id="4" name="Slide Number Placeholder 3">
            <a:extLst>
              <a:ext uri="{FF2B5EF4-FFF2-40B4-BE49-F238E27FC236}">
                <a16:creationId xmlns:a16="http://schemas.microsoft.com/office/drawing/2014/main" id="{DABC8A61-5599-404D-BF78-9F6F7F158852}"/>
              </a:ext>
            </a:extLst>
          </p:cNvPr>
          <p:cNvSpPr>
            <a:spLocks noGrp="1"/>
          </p:cNvSpPr>
          <p:nvPr>
            <p:ph type="sldNum" sz="quarter" idx="12"/>
          </p:nvPr>
        </p:nvSpPr>
        <p:spPr/>
        <p:txBody>
          <a:bodyPr/>
          <a:lstStyle/>
          <a:p>
            <a:pPr>
              <a:defRPr/>
            </a:pPr>
            <a:fld id="{0E2ECCEA-E2CD-49A1-A9F1-1E7E4CC53232}" type="slidenum">
              <a:rPr lang="en-US" smtClean="0"/>
              <a:pPr>
                <a:defRPr/>
              </a:pPr>
              <a:t>83</a:t>
            </a:fld>
            <a:endParaRPr lang="en-US"/>
          </a:p>
        </p:txBody>
      </p:sp>
      <p:sp>
        <p:nvSpPr>
          <p:cNvPr id="5" name="Text Box 5">
            <a:extLst>
              <a:ext uri="{FF2B5EF4-FFF2-40B4-BE49-F238E27FC236}">
                <a16:creationId xmlns:a16="http://schemas.microsoft.com/office/drawing/2014/main" id="{3740D4A0-4961-4571-8ABC-B3912EBD0AFE}"/>
              </a:ext>
            </a:extLst>
          </p:cNvPr>
          <p:cNvSpPr txBox="1">
            <a:spLocks noChangeArrowheads="1"/>
          </p:cNvSpPr>
          <p:nvPr/>
        </p:nvSpPr>
        <p:spPr bwMode="auto">
          <a:xfrm>
            <a:off x="213533" y="1828800"/>
            <a:ext cx="2377574" cy="892552"/>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Q2;</a:t>
            </a:r>
          </a:p>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Q1 </a:t>
            </a:r>
            <a:r>
              <a:rPr lang="en-US" altLang="en-US" sz="1300" dirty="0">
                <a:solidFill>
                  <a:srgbClr val="0066FF"/>
                </a:solidFill>
                <a:latin typeface="Consolas" panose="020B0609020204030204" pitchFamily="49" charset="0"/>
              </a:rPr>
              <a:t>is</a:t>
            </a:r>
            <a:endParaRPr lang="en-US" altLang="en-US" sz="1300" b="0" dirty="0">
              <a:solidFill>
                <a:srgbClr val="0066FF"/>
              </a:solidFill>
              <a:latin typeface="Consolas" panose="020B0609020204030204" pitchFamily="49" charset="0"/>
            </a:endParaRPr>
          </a:p>
          <a:p>
            <a:r>
              <a:rPr lang="en-US" altLang="en-US" sz="1300" b="0" dirty="0">
                <a:solidFill>
                  <a:srgbClr val="0066FF"/>
                </a:solidFill>
                <a:latin typeface="Consolas" panose="020B0609020204030204" pitchFamily="49" charset="0"/>
              </a:rPr>
              <a:t>  A1 : Integer := Q2.F2;</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Q1;</a:t>
            </a:r>
          </a:p>
        </p:txBody>
      </p:sp>
      <p:sp>
        <p:nvSpPr>
          <p:cNvPr id="6" name="Text Box 6">
            <a:extLst>
              <a:ext uri="{FF2B5EF4-FFF2-40B4-BE49-F238E27FC236}">
                <a16:creationId xmlns:a16="http://schemas.microsoft.com/office/drawing/2014/main" id="{74EA7A40-F156-483A-8A0D-1E582D95C04C}"/>
              </a:ext>
            </a:extLst>
          </p:cNvPr>
          <p:cNvSpPr txBox="1">
            <a:spLocks noChangeArrowheads="1"/>
          </p:cNvSpPr>
          <p:nvPr/>
        </p:nvSpPr>
        <p:spPr bwMode="auto">
          <a:xfrm>
            <a:off x="2869421" y="1828800"/>
            <a:ext cx="2834430" cy="892552"/>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Q2 </a:t>
            </a:r>
            <a:r>
              <a:rPr lang="en-US" altLang="en-US" sz="1300" dirty="0">
                <a:solidFill>
                  <a:srgbClr val="0066FF"/>
                </a:solidFill>
                <a:latin typeface="Consolas" panose="020B0609020204030204" pitchFamily="49" charset="0"/>
              </a:rPr>
              <a:t>is</a:t>
            </a:r>
            <a:br>
              <a:rPr lang="en-US" altLang="en-US" sz="1300" dirty="0">
                <a:solidFill>
                  <a:srgbClr val="0066FF"/>
                </a:solidFill>
                <a:latin typeface="Consolas" panose="020B0609020204030204" pitchFamily="49" charset="0"/>
              </a:rPr>
            </a:br>
            <a:r>
              <a:rPr lang="en-US" altLang="en-US" sz="1300" dirty="0">
                <a:solidFill>
                  <a:srgbClr val="FF0000"/>
                </a:solidFill>
                <a:latin typeface="Consolas" panose="020B0609020204030204" pitchFamily="49" charset="0"/>
              </a:rPr>
              <a:t>  pragma </a:t>
            </a:r>
            <a:r>
              <a:rPr lang="en-US" altLang="en-US" sz="1300" b="0" dirty="0" err="1">
                <a:solidFill>
                  <a:srgbClr val="FF0000"/>
                </a:solidFill>
                <a:latin typeface="Consolas" panose="020B0609020204030204" pitchFamily="49" charset="0"/>
              </a:rPr>
              <a:t>Preelaborate</a:t>
            </a:r>
            <a:r>
              <a:rPr lang="en-US" altLang="en-US" sz="1300" b="0" dirty="0">
                <a:solidFill>
                  <a:srgbClr val="FF0000"/>
                </a:solidFill>
                <a:latin typeface="Consolas" panose="020B0609020204030204" pitchFamily="49" charset="0"/>
              </a:rPr>
              <a:t>;</a:t>
            </a: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F2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Integer;</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Q2;</a:t>
            </a:r>
          </a:p>
        </p:txBody>
      </p:sp>
      <p:sp>
        <p:nvSpPr>
          <p:cNvPr id="7" name="Text Box 7">
            <a:extLst>
              <a:ext uri="{FF2B5EF4-FFF2-40B4-BE49-F238E27FC236}">
                <a16:creationId xmlns:a16="http://schemas.microsoft.com/office/drawing/2014/main" id="{7A02F86E-660D-43D8-A513-4792AFC561E1}"/>
              </a:ext>
            </a:extLst>
          </p:cNvPr>
          <p:cNvSpPr txBox="1">
            <a:spLocks noChangeArrowheads="1"/>
          </p:cNvSpPr>
          <p:nvPr/>
        </p:nvSpPr>
        <p:spPr bwMode="auto">
          <a:xfrm>
            <a:off x="2820208" y="3155484"/>
            <a:ext cx="2925801" cy="1492716"/>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with </a:t>
            </a:r>
            <a:r>
              <a:rPr lang="en-US" altLang="en-US" sz="1300" b="0" dirty="0">
                <a:solidFill>
                  <a:srgbClr val="0066FF"/>
                </a:solidFill>
                <a:latin typeface="Consolas" panose="020B0609020204030204" pitchFamily="49" charset="0"/>
              </a:rPr>
              <a:t>Q3;</a:t>
            </a:r>
            <a:endParaRPr lang="en-US" altLang="en-US" sz="130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package body</a:t>
            </a:r>
            <a:r>
              <a:rPr lang="en-US" altLang="en-US" sz="1300" b="0" dirty="0">
                <a:solidFill>
                  <a:srgbClr val="0066FF"/>
                </a:solidFill>
                <a:latin typeface="Consolas" panose="020B0609020204030204" pitchFamily="49" charset="0"/>
              </a:rPr>
              <a:t> Q2 </a:t>
            </a:r>
            <a:r>
              <a:rPr lang="en-US" altLang="en-US" sz="1300" dirty="0">
                <a:solidFill>
                  <a:srgbClr val="0066FF"/>
                </a:solidFill>
                <a:latin typeface="Consolas" panose="020B0609020204030204" pitchFamily="49" charset="0"/>
              </a:rPr>
              <a:t>is</a:t>
            </a: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F2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Integer </a:t>
            </a:r>
            <a:r>
              <a:rPr lang="en-US" altLang="en-US" sz="1300" dirty="0">
                <a:solidFill>
                  <a:srgbClr val="0066FF"/>
                </a:solidFill>
                <a:latin typeface="Consolas" panose="020B0609020204030204" pitchFamily="49" charset="0"/>
              </a:rPr>
              <a:t>is</a:t>
            </a:r>
          </a:p>
          <a:p>
            <a:r>
              <a:rPr lang="en-US" altLang="en-US" sz="1300" dirty="0">
                <a:solidFill>
                  <a:srgbClr val="0066FF"/>
                </a:solidFill>
                <a:latin typeface="Consolas" panose="020B0609020204030204" pitchFamily="49" charset="0"/>
              </a:rPr>
              <a:t> begin </a:t>
            </a:r>
          </a:p>
          <a:p>
            <a:r>
              <a:rPr lang="en-US" altLang="en-US" sz="1300" dirty="0">
                <a:solidFill>
                  <a:srgbClr val="0066FF"/>
                </a:solidFill>
                <a:latin typeface="Consolas" panose="020B0609020204030204" pitchFamily="49" charset="0"/>
              </a:rPr>
              <a:t>   return</a:t>
            </a:r>
            <a:r>
              <a:rPr lang="en-US" altLang="en-US" sz="1300" b="0" dirty="0">
                <a:solidFill>
                  <a:srgbClr val="0066FF"/>
                </a:solidFill>
                <a:latin typeface="Consolas" panose="020B0609020204030204" pitchFamily="49" charset="0"/>
              </a:rPr>
              <a:t> Q3.F3; </a:t>
            </a:r>
          </a:p>
          <a:p>
            <a:r>
              <a:rPr lang="en-US" altLang="en-US" sz="1300" b="0" dirty="0">
                <a:solidFill>
                  <a:srgbClr val="0066FF"/>
                </a:solidFill>
                <a:latin typeface="Consolas" panose="020B0609020204030204" pitchFamily="49" charset="0"/>
              </a:rPr>
              <a:t> </a:t>
            </a:r>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F2;</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Q2;</a:t>
            </a:r>
          </a:p>
        </p:txBody>
      </p:sp>
      <p:sp>
        <p:nvSpPr>
          <p:cNvPr id="8" name="Text Box 8">
            <a:extLst>
              <a:ext uri="{FF2B5EF4-FFF2-40B4-BE49-F238E27FC236}">
                <a16:creationId xmlns:a16="http://schemas.microsoft.com/office/drawing/2014/main" id="{05C7FB8F-F37A-4179-833A-90BABB9E3D88}"/>
              </a:ext>
            </a:extLst>
          </p:cNvPr>
          <p:cNvSpPr txBox="1">
            <a:spLocks noChangeArrowheads="1"/>
          </p:cNvSpPr>
          <p:nvPr/>
        </p:nvSpPr>
        <p:spPr bwMode="auto">
          <a:xfrm>
            <a:off x="6026962" y="1828800"/>
            <a:ext cx="2834430" cy="892552"/>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dirty="0">
                <a:solidFill>
                  <a:srgbClr val="0066FF"/>
                </a:solidFill>
                <a:latin typeface="Consolas" panose="020B0609020204030204" pitchFamily="49" charset="0"/>
              </a:rPr>
              <a:t>package</a:t>
            </a:r>
            <a:r>
              <a:rPr lang="en-US" altLang="en-US" sz="1300" b="0" dirty="0">
                <a:solidFill>
                  <a:srgbClr val="0066FF"/>
                </a:solidFill>
                <a:latin typeface="Consolas" panose="020B0609020204030204" pitchFamily="49" charset="0"/>
              </a:rPr>
              <a:t> Q3 </a:t>
            </a:r>
            <a:r>
              <a:rPr lang="en-US" altLang="en-US" sz="1300" dirty="0">
                <a:solidFill>
                  <a:srgbClr val="0066FF"/>
                </a:solidFill>
                <a:latin typeface="Consolas" panose="020B0609020204030204" pitchFamily="49" charset="0"/>
              </a:rPr>
              <a:t>is</a:t>
            </a:r>
          </a:p>
          <a:p>
            <a:r>
              <a:rPr lang="en-US" altLang="en-US" sz="1300" dirty="0">
                <a:solidFill>
                  <a:srgbClr val="FF0000"/>
                </a:solidFill>
                <a:latin typeface="Consolas" panose="020B0609020204030204" pitchFamily="49" charset="0"/>
              </a:rPr>
              <a:t>  pragma </a:t>
            </a:r>
            <a:r>
              <a:rPr lang="en-US" altLang="en-US" sz="1300" b="0" dirty="0" err="1">
                <a:solidFill>
                  <a:srgbClr val="FF0000"/>
                </a:solidFill>
                <a:latin typeface="Consolas" panose="020B0609020204030204" pitchFamily="49" charset="0"/>
              </a:rPr>
              <a:t>Preelaborate</a:t>
            </a:r>
            <a:r>
              <a:rPr lang="en-US" altLang="en-US" sz="1300" b="0" dirty="0">
                <a:solidFill>
                  <a:srgbClr val="FF0000"/>
                </a:solidFill>
                <a:latin typeface="Consolas" panose="020B0609020204030204" pitchFamily="49" charset="0"/>
              </a:rPr>
              <a:t>;</a:t>
            </a:r>
            <a:endParaRPr lang="en-US" altLang="en-US" sz="1300" b="0" dirty="0">
              <a:solidFill>
                <a:srgbClr val="0066FF"/>
              </a:solidFill>
              <a:latin typeface="Consolas" panose="020B0609020204030204" pitchFamily="49" charset="0"/>
            </a:endParaRPr>
          </a:p>
          <a:p>
            <a:r>
              <a:rPr lang="en-US" altLang="en-US" sz="1300" dirty="0">
                <a:solidFill>
                  <a:srgbClr val="0066FF"/>
                </a:solidFill>
                <a:latin typeface="Consolas" panose="020B0609020204030204" pitchFamily="49" charset="0"/>
              </a:rPr>
              <a:t>  function</a:t>
            </a:r>
            <a:r>
              <a:rPr lang="en-US" altLang="en-US" sz="1300" b="0" dirty="0">
                <a:solidFill>
                  <a:srgbClr val="0066FF"/>
                </a:solidFill>
                <a:latin typeface="Consolas" panose="020B0609020204030204" pitchFamily="49" charset="0"/>
              </a:rPr>
              <a:t> F3 </a:t>
            </a:r>
            <a:r>
              <a:rPr lang="en-US" altLang="en-US" sz="1300" dirty="0">
                <a:solidFill>
                  <a:srgbClr val="0066FF"/>
                </a:solidFill>
                <a:latin typeface="Consolas" panose="020B0609020204030204" pitchFamily="49" charset="0"/>
              </a:rPr>
              <a:t>return</a:t>
            </a:r>
            <a:r>
              <a:rPr lang="en-US" altLang="en-US" sz="1300" b="0" dirty="0">
                <a:solidFill>
                  <a:srgbClr val="0066FF"/>
                </a:solidFill>
                <a:latin typeface="Consolas" panose="020B0609020204030204" pitchFamily="49" charset="0"/>
              </a:rPr>
              <a:t> Integer;</a:t>
            </a:r>
          </a:p>
          <a:p>
            <a:r>
              <a:rPr lang="en-US" altLang="en-US" sz="1300" dirty="0">
                <a:solidFill>
                  <a:srgbClr val="0066FF"/>
                </a:solidFill>
                <a:latin typeface="Consolas" panose="020B0609020204030204" pitchFamily="49" charset="0"/>
              </a:rPr>
              <a:t>end</a:t>
            </a:r>
            <a:r>
              <a:rPr lang="en-US" altLang="en-US" sz="1300" b="0" dirty="0">
                <a:solidFill>
                  <a:srgbClr val="0066FF"/>
                </a:solidFill>
                <a:latin typeface="Consolas" panose="020B0609020204030204" pitchFamily="49" charset="0"/>
              </a:rPr>
              <a:t> Q3;</a:t>
            </a:r>
          </a:p>
        </p:txBody>
      </p:sp>
      <p:sp>
        <p:nvSpPr>
          <p:cNvPr id="9" name="Text Box 9">
            <a:extLst>
              <a:ext uri="{FF2B5EF4-FFF2-40B4-BE49-F238E27FC236}">
                <a16:creationId xmlns:a16="http://schemas.microsoft.com/office/drawing/2014/main" id="{ADB5C6C6-301F-4DB0-9334-544133A2BDC3}"/>
              </a:ext>
            </a:extLst>
          </p:cNvPr>
          <p:cNvSpPr txBox="1">
            <a:spLocks noChangeArrowheads="1"/>
          </p:cNvSpPr>
          <p:nvPr/>
        </p:nvSpPr>
        <p:spPr bwMode="auto">
          <a:xfrm>
            <a:off x="5977749" y="3153897"/>
            <a:ext cx="2925801" cy="1492716"/>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sz="2400" b="1">
                <a:solidFill>
                  <a:schemeClr val="tx1"/>
                </a:solidFill>
                <a:latin typeface="Times" panose="02020603050405020304" pitchFamily="18" charset="0"/>
              </a:defRPr>
            </a:lvl1pPr>
            <a:lvl2pPr marL="742950" indent="-285750">
              <a:defRPr sz="2400" b="1">
                <a:solidFill>
                  <a:schemeClr val="tx1"/>
                </a:solidFill>
                <a:latin typeface="Times" panose="02020603050405020304" pitchFamily="18" charset="0"/>
              </a:defRPr>
            </a:lvl2pPr>
            <a:lvl3pPr marL="1143000" indent="-228600">
              <a:defRPr sz="2400" b="1">
                <a:solidFill>
                  <a:schemeClr val="tx1"/>
                </a:solidFill>
                <a:latin typeface="Times" panose="02020603050405020304" pitchFamily="18" charset="0"/>
              </a:defRPr>
            </a:lvl3pPr>
            <a:lvl4pPr marL="1600200" indent="-228600">
              <a:defRPr sz="2400" b="1">
                <a:solidFill>
                  <a:schemeClr val="tx1"/>
                </a:solidFill>
                <a:latin typeface="Times" panose="02020603050405020304" pitchFamily="18" charset="0"/>
              </a:defRPr>
            </a:lvl4pPr>
            <a:lvl5pPr marL="2057400" indent="-228600">
              <a:defRPr sz="2400" b="1">
                <a:solidFill>
                  <a:schemeClr val="tx1"/>
                </a:solidFill>
                <a:latin typeface="Times" panose="02020603050405020304" pitchFamily="18" charset="0"/>
              </a:defRPr>
            </a:lvl5pPr>
            <a:lvl6pPr marL="2514600" indent="-228600" eaLnBrk="0" fontAlgn="base" hangingPunct="0">
              <a:spcBef>
                <a:spcPct val="0"/>
              </a:spcBef>
              <a:spcAft>
                <a:spcPct val="0"/>
              </a:spcAft>
              <a:defRPr sz="2400" b="1">
                <a:solidFill>
                  <a:schemeClr val="tx1"/>
                </a:solidFill>
                <a:latin typeface="Times" panose="02020603050405020304" pitchFamily="18" charset="0"/>
              </a:defRPr>
            </a:lvl6pPr>
            <a:lvl7pPr marL="2971800" indent="-228600" eaLnBrk="0" fontAlgn="base" hangingPunct="0">
              <a:spcBef>
                <a:spcPct val="0"/>
              </a:spcBef>
              <a:spcAft>
                <a:spcPct val="0"/>
              </a:spcAft>
              <a:defRPr sz="2400" b="1">
                <a:solidFill>
                  <a:schemeClr val="tx1"/>
                </a:solidFill>
                <a:latin typeface="Times" panose="02020603050405020304" pitchFamily="18" charset="0"/>
              </a:defRPr>
            </a:lvl7pPr>
            <a:lvl8pPr marL="3429000" indent="-228600" eaLnBrk="0" fontAlgn="base" hangingPunct="0">
              <a:spcBef>
                <a:spcPct val="0"/>
              </a:spcBef>
              <a:spcAft>
                <a:spcPct val="0"/>
              </a:spcAft>
              <a:defRPr sz="2400" b="1">
                <a:solidFill>
                  <a:schemeClr val="tx1"/>
                </a:solidFill>
                <a:latin typeface="Times" panose="02020603050405020304" pitchFamily="18" charset="0"/>
              </a:defRPr>
            </a:lvl8pPr>
            <a:lvl9pPr marL="3886200" indent="-228600" eaLnBrk="0" fontAlgn="base" hangingPunct="0">
              <a:spcBef>
                <a:spcPct val="0"/>
              </a:spcBef>
              <a:spcAft>
                <a:spcPct val="0"/>
              </a:spcAft>
              <a:defRPr sz="2400" b="1">
                <a:solidFill>
                  <a:schemeClr val="tx1"/>
                </a:solidFill>
                <a:latin typeface="Times" panose="02020603050405020304" pitchFamily="18" charset="0"/>
              </a:defRPr>
            </a:lvl9pPr>
          </a:lstStyle>
          <a:p>
            <a:r>
              <a:rPr lang="en-US" altLang="en-US" sz="1300">
                <a:solidFill>
                  <a:srgbClr val="0066FF"/>
                </a:solidFill>
                <a:latin typeface="Consolas" panose="020B0609020204030204" pitchFamily="49" charset="0"/>
              </a:rPr>
              <a:t>package body</a:t>
            </a:r>
            <a:r>
              <a:rPr lang="en-US" altLang="en-US" sz="1300" b="0">
                <a:solidFill>
                  <a:srgbClr val="0066FF"/>
                </a:solidFill>
                <a:latin typeface="Consolas" panose="020B0609020204030204" pitchFamily="49" charset="0"/>
              </a:rPr>
              <a:t> Q3 </a:t>
            </a:r>
            <a:r>
              <a:rPr lang="en-US" altLang="en-US" sz="1300">
                <a:solidFill>
                  <a:srgbClr val="0066FF"/>
                </a:solidFill>
                <a:latin typeface="Consolas" panose="020B0609020204030204" pitchFamily="49" charset="0"/>
              </a:rPr>
              <a:t>is</a:t>
            </a:r>
          </a:p>
          <a:p>
            <a:r>
              <a:rPr lang="en-US" altLang="en-US" sz="1300">
                <a:solidFill>
                  <a:srgbClr val="0066FF"/>
                </a:solidFill>
                <a:latin typeface="Consolas" panose="020B0609020204030204" pitchFamily="49" charset="0"/>
              </a:rPr>
              <a:t> </a:t>
            </a:r>
            <a:r>
              <a:rPr lang="en-US" altLang="en-US" sz="1300" b="0">
                <a:solidFill>
                  <a:srgbClr val="0066FF"/>
                </a:solidFill>
                <a:latin typeface="Consolas" panose="020B0609020204030204" pitchFamily="49" charset="0"/>
              </a:rPr>
              <a:t>K3 : Integer := 300; </a:t>
            </a:r>
          </a:p>
          <a:p>
            <a:r>
              <a:rPr lang="en-US" altLang="en-US" sz="1300">
                <a:solidFill>
                  <a:srgbClr val="0066FF"/>
                </a:solidFill>
                <a:latin typeface="Consolas" panose="020B0609020204030204" pitchFamily="49" charset="0"/>
              </a:rPr>
              <a:t> function</a:t>
            </a:r>
            <a:r>
              <a:rPr lang="en-US" altLang="en-US" sz="1300" b="0">
                <a:solidFill>
                  <a:srgbClr val="0066FF"/>
                </a:solidFill>
                <a:latin typeface="Consolas" panose="020B0609020204030204" pitchFamily="49" charset="0"/>
              </a:rPr>
              <a:t> F3 </a:t>
            </a:r>
            <a:r>
              <a:rPr lang="en-US" altLang="en-US" sz="1300">
                <a:solidFill>
                  <a:srgbClr val="0066FF"/>
                </a:solidFill>
                <a:latin typeface="Consolas" panose="020B0609020204030204" pitchFamily="49" charset="0"/>
              </a:rPr>
              <a:t>return</a:t>
            </a:r>
            <a:r>
              <a:rPr lang="en-US" altLang="en-US" sz="1300" b="0">
                <a:solidFill>
                  <a:srgbClr val="0066FF"/>
                </a:solidFill>
                <a:latin typeface="Consolas" panose="020B0609020204030204" pitchFamily="49" charset="0"/>
              </a:rPr>
              <a:t> Integer </a:t>
            </a:r>
            <a:r>
              <a:rPr lang="en-US" altLang="en-US" sz="1300">
                <a:solidFill>
                  <a:srgbClr val="0066FF"/>
                </a:solidFill>
                <a:latin typeface="Consolas" panose="020B0609020204030204" pitchFamily="49" charset="0"/>
              </a:rPr>
              <a:t>is</a:t>
            </a:r>
          </a:p>
          <a:p>
            <a:r>
              <a:rPr lang="en-US" altLang="en-US" sz="1300">
                <a:solidFill>
                  <a:srgbClr val="0066FF"/>
                </a:solidFill>
                <a:latin typeface="Consolas" panose="020B0609020204030204" pitchFamily="49" charset="0"/>
              </a:rPr>
              <a:t>   begin </a:t>
            </a:r>
          </a:p>
          <a:p>
            <a:r>
              <a:rPr lang="en-US" altLang="en-US" sz="1300">
                <a:solidFill>
                  <a:srgbClr val="0066FF"/>
                </a:solidFill>
                <a:latin typeface="Consolas" panose="020B0609020204030204" pitchFamily="49" charset="0"/>
              </a:rPr>
              <a:t>    return</a:t>
            </a:r>
            <a:r>
              <a:rPr lang="en-US" altLang="en-US" sz="1300" b="0">
                <a:solidFill>
                  <a:srgbClr val="0066FF"/>
                </a:solidFill>
                <a:latin typeface="Consolas" panose="020B0609020204030204" pitchFamily="49" charset="0"/>
              </a:rPr>
              <a:t> K3; </a:t>
            </a:r>
          </a:p>
          <a:p>
            <a:r>
              <a:rPr lang="en-US" altLang="en-US" sz="1300" b="0">
                <a:solidFill>
                  <a:srgbClr val="0066FF"/>
                </a:solidFill>
                <a:latin typeface="Consolas" panose="020B0609020204030204" pitchFamily="49" charset="0"/>
              </a:rPr>
              <a:t>   </a:t>
            </a:r>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F3;</a:t>
            </a:r>
          </a:p>
          <a:p>
            <a:r>
              <a:rPr lang="en-US" altLang="en-US" sz="1300">
                <a:solidFill>
                  <a:srgbClr val="0066FF"/>
                </a:solidFill>
                <a:latin typeface="Consolas" panose="020B0609020204030204" pitchFamily="49" charset="0"/>
              </a:rPr>
              <a:t>end</a:t>
            </a:r>
            <a:r>
              <a:rPr lang="en-US" altLang="en-US" sz="1300" b="0">
                <a:solidFill>
                  <a:srgbClr val="0066FF"/>
                </a:solidFill>
                <a:latin typeface="Consolas" panose="020B0609020204030204" pitchFamily="49" charset="0"/>
              </a:rPr>
              <a:t> Q3;</a:t>
            </a:r>
          </a:p>
        </p:txBody>
      </p:sp>
      <p:cxnSp>
        <p:nvCxnSpPr>
          <p:cNvPr id="10" name="AutoShape 10">
            <a:extLst>
              <a:ext uri="{FF2B5EF4-FFF2-40B4-BE49-F238E27FC236}">
                <a16:creationId xmlns:a16="http://schemas.microsoft.com/office/drawing/2014/main" id="{50A28A61-48B6-465A-B148-4844930D6E85}"/>
              </a:ext>
            </a:extLst>
          </p:cNvPr>
          <p:cNvCxnSpPr>
            <a:cxnSpLocks noChangeShapeType="1"/>
            <a:stCxn id="7" idx="0"/>
            <a:endCxn id="6" idx="2"/>
          </p:cNvCxnSpPr>
          <p:nvPr/>
        </p:nvCxnSpPr>
        <p:spPr bwMode="auto">
          <a:xfrm flipV="1">
            <a:off x="4283109" y="2721352"/>
            <a:ext cx="3527" cy="434132"/>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1" name="AutoShape 11">
            <a:extLst>
              <a:ext uri="{FF2B5EF4-FFF2-40B4-BE49-F238E27FC236}">
                <a16:creationId xmlns:a16="http://schemas.microsoft.com/office/drawing/2014/main" id="{1ED1B4BE-607B-4E5B-BD83-19703BB18548}"/>
              </a:ext>
            </a:extLst>
          </p:cNvPr>
          <p:cNvCxnSpPr>
            <a:cxnSpLocks noChangeShapeType="1"/>
            <a:stCxn id="7" idx="0"/>
            <a:endCxn id="8" idx="2"/>
          </p:cNvCxnSpPr>
          <p:nvPr/>
        </p:nvCxnSpPr>
        <p:spPr bwMode="auto">
          <a:xfrm flipV="1">
            <a:off x="4283109" y="2721352"/>
            <a:ext cx="3161068" cy="434132"/>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2" name="AutoShape 12">
            <a:extLst>
              <a:ext uri="{FF2B5EF4-FFF2-40B4-BE49-F238E27FC236}">
                <a16:creationId xmlns:a16="http://schemas.microsoft.com/office/drawing/2014/main" id="{CA63AD01-9388-4E15-AAF0-980877697A68}"/>
              </a:ext>
            </a:extLst>
          </p:cNvPr>
          <p:cNvCxnSpPr>
            <a:cxnSpLocks noChangeShapeType="1"/>
            <a:stCxn id="9" idx="0"/>
            <a:endCxn id="8" idx="2"/>
          </p:cNvCxnSpPr>
          <p:nvPr/>
        </p:nvCxnSpPr>
        <p:spPr bwMode="auto">
          <a:xfrm flipV="1">
            <a:off x="7440650" y="2721352"/>
            <a:ext cx="3527" cy="43254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3" name="AutoShape 15">
            <a:extLst>
              <a:ext uri="{FF2B5EF4-FFF2-40B4-BE49-F238E27FC236}">
                <a16:creationId xmlns:a16="http://schemas.microsoft.com/office/drawing/2014/main" id="{B0D6069B-34A1-48C1-92D1-20F6E4F9CD3C}"/>
              </a:ext>
            </a:extLst>
          </p:cNvPr>
          <p:cNvCxnSpPr>
            <a:cxnSpLocks noChangeShapeType="1"/>
            <a:stCxn id="5" idx="3"/>
            <a:endCxn id="6" idx="1"/>
          </p:cNvCxnSpPr>
          <p:nvPr/>
        </p:nvCxnSpPr>
        <p:spPr bwMode="auto">
          <a:xfrm>
            <a:off x="2591107" y="2275076"/>
            <a:ext cx="278314"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74964807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30F96-54AA-4960-8C77-CEF39FF01745}"/>
              </a:ext>
            </a:extLst>
          </p:cNvPr>
          <p:cNvSpPr>
            <a:spLocks noGrp="1"/>
          </p:cNvSpPr>
          <p:nvPr>
            <p:ph type="title"/>
          </p:nvPr>
        </p:nvSpPr>
        <p:spPr/>
        <p:txBody>
          <a:bodyPr/>
          <a:lstStyle/>
          <a:p>
            <a:r>
              <a:rPr lang="en-US" dirty="0"/>
              <a:t>Pragma Pure</a:t>
            </a:r>
          </a:p>
        </p:txBody>
      </p:sp>
      <p:sp>
        <p:nvSpPr>
          <p:cNvPr id="3" name="Content Placeholder 2">
            <a:extLst>
              <a:ext uri="{FF2B5EF4-FFF2-40B4-BE49-F238E27FC236}">
                <a16:creationId xmlns:a16="http://schemas.microsoft.com/office/drawing/2014/main" id="{1B93C067-4640-45EA-B464-161323F2A9D7}"/>
              </a:ext>
            </a:extLst>
          </p:cNvPr>
          <p:cNvSpPr>
            <a:spLocks noGrp="1"/>
          </p:cNvSpPr>
          <p:nvPr>
            <p:ph idx="1"/>
          </p:nvPr>
        </p:nvSpPr>
        <p:spPr/>
        <p:txBody>
          <a:bodyPr/>
          <a:lstStyle/>
          <a:p>
            <a:pPr eaLnBrk="1" hangingPunct="1"/>
            <a:r>
              <a:rPr lang="en-US" altLang="en-US" dirty="0"/>
              <a:t>Semantics of </a:t>
            </a:r>
            <a:r>
              <a:rPr lang="en-US" altLang="en-US" dirty="0">
                <a:latin typeface="Consolas" panose="020B0609020204030204" pitchFamily="49" charset="0"/>
              </a:rPr>
              <a:t>pragma Pure</a:t>
            </a:r>
          </a:p>
          <a:p>
            <a:pPr lvl="1" eaLnBrk="1" hangingPunct="1"/>
            <a:r>
              <a:rPr lang="en-US" altLang="en-US" dirty="0"/>
              <a:t> A package declared with this pragma (a “pure package”) must satisfy the requirements for </a:t>
            </a:r>
            <a:r>
              <a:rPr lang="en-US" altLang="en-US" b="1" dirty="0">
                <a:latin typeface="Lucida Sans Typewriter" panose="020B0509030504030204" pitchFamily="49" charset="0"/>
              </a:rPr>
              <a:t>pragma</a:t>
            </a:r>
            <a:r>
              <a:rPr lang="en-US" altLang="en-US" dirty="0">
                <a:latin typeface="Lucida Sans Typewriter" panose="020B0509030504030204" pitchFamily="49" charset="0"/>
              </a:rPr>
              <a:t> </a:t>
            </a:r>
            <a:r>
              <a:rPr lang="en-US" altLang="en-US" dirty="0" err="1">
                <a:latin typeface="Lucida Sans Typewriter" panose="020B0509030504030204" pitchFamily="49" charset="0"/>
              </a:rPr>
              <a:t>Preelaborate</a:t>
            </a:r>
            <a:r>
              <a:rPr lang="en-US" altLang="en-US" dirty="0"/>
              <a:t> and also some additional restrictions to ensure “statelessness”</a:t>
            </a:r>
          </a:p>
          <a:p>
            <a:pPr lvl="2" eaLnBrk="1" hangingPunct="1"/>
            <a:r>
              <a:rPr lang="en-US" altLang="en-US" dirty="0"/>
              <a:t>No variables (in either spec or body)</a:t>
            </a:r>
          </a:p>
          <a:p>
            <a:pPr lvl="2" eaLnBrk="1" hangingPunct="1"/>
            <a:r>
              <a:rPr lang="en-US" altLang="en-US" dirty="0"/>
              <a:t>No access types</a:t>
            </a:r>
          </a:p>
          <a:p>
            <a:pPr lvl="1" eaLnBrk="1" hangingPunct="1"/>
            <a:r>
              <a:rPr lang="en-US" altLang="en-US" dirty="0"/>
              <a:t> A pure package may only depend on other pure packages</a:t>
            </a:r>
          </a:p>
          <a:p>
            <a:pPr lvl="1" eaLnBrk="1" hangingPunct="1"/>
            <a:r>
              <a:rPr lang="en-US" altLang="en-US" dirty="0"/>
              <a:t> </a:t>
            </a:r>
            <a:r>
              <a:rPr lang="en-US" altLang="en-US" dirty="0">
                <a:latin typeface="Lucida Console" panose="020B0609040504020204" pitchFamily="49" charset="0"/>
              </a:rPr>
              <a:t>Q3</a:t>
            </a:r>
            <a:r>
              <a:rPr lang="en-US" altLang="en-US" dirty="0"/>
              <a:t> above is not pure (contains a variable) and thus neither is </a:t>
            </a:r>
            <a:r>
              <a:rPr lang="en-US" altLang="en-US" dirty="0">
                <a:latin typeface="Lucida Console" panose="020B0609040504020204" pitchFamily="49" charset="0"/>
              </a:rPr>
              <a:t>Q2</a:t>
            </a:r>
            <a:r>
              <a:rPr lang="en-US" altLang="en-US" dirty="0"/>
              <a:t> (</a:t>
            </a:r>
            <a:r>
              <a:rPr lang="en-US" altLang="en-US" b="1" dirty="0" err="1">
                <a:latin typeface="Lucida Sans Typewriter" panose="020B0509030504030204" pitchFamily="49" charset="0"/>
              </a:rPr>
              <a:t>with</a:t>
            </a:r>
            <a:r>
              <a:rPr lang="en-US" altLang="en-US" dirty="0" err="1"/>
              <a:t>s</a:t>
            </a:r>
            <a:r>
              <a:rPr lang="en-US" altLang="en-US" dirty="0"/>
              <a:t> </a:t>
            </a:r>
            <a:r>
              <a:rPr lang="en-US" altLang="en-US" dirty="0">
                <a:latin typeface="Lucida Sans Typewriter" panose="020B0509030504030204" pitchFamily="49" charset="0"/>
              </a:rPr>
              <a:t>Q3</a:t>
            </a:r>
            <a:r>
              <a:rPr lang="en-US" altLang="en-US" dirty="0"/>
              <a:t>)</a:t>
            </a:r>
          </a:p>
          <a:p>
            <a:endParaRPr lang="en-US" dirty="0"/>
          </a:p>
        </p:txBody>
      </p:sp>
      <p:sp>
        <p:nvSpPr>
          <p:cNvPr id="4" name="Slide Number Placeholder 3">
            <a:extLst>
              <a:ext uri="{FF2B5EF4-FFF2-40B4-BE49-F238E27FC236}">
                <a16:creationId xmlns:a16="http://schemas.microsoft.com/office/drawing/2014/main" id="{B3AE1FF3-E55E-46A1-B71F-B72B9D32B2D0}"/>
              </a:ext>
            </a:extLst>
          </p:cNvPr>
          <p:cNvSpPr>
            <a:spLocks noGrp="1"/>
          </p:cNvSpPr>
          <p:nvPr>
            <p:ph type="sldNum" sz="quarter" idx="12"/>
          </p:nvPr>
        </p:nvSpPr>
        <p:spPr/>
        <p:txBody>
          <a:bodyPr/>
          <a:lstStyle/>
          <a:p>
            <a:pPr>
              <a:defRPr/>
            </a:pPr>
            <a:fld id="{0E2ECCEA-E2CD-49A1-A9F1-1E7E4CC53232}" type="slidenum">
              <a:rPr lang="en-US" smtClean="0"/>
              <a:pPr>
                <a:defRPr/>
              </a:pPr>
              <a:t>84</a:t>
            </a:fld>
            <a:endParaRPr lang="en-US"/>
          </a:p>
        </p:txBody>
      </p:sp>
    </p:spTree>
    <p:extLst>
      <p:ext uri="{BB962C8B-B14F-4D97-AF65-F5344CB8AC3E}">
        <p14:creationId xmlns:p14="http://schemas.microsoft.com/office/powerpoint/2010/main" val="328831708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3BC8D-26F9-4A2E-BB4C-79CD488CD1D9}"/>
              </a:ext>
            </a:extLst>
          </p:cNvPr>
          <p:cNvSpPr>
            <a:spLocks noGrp="1"/>
          </p:cNvSpPr>
          <p:nvPr>
            <p:ph type="title"/>
          </p:nvPr>
        </p:nvSpPr>
        <p:spPr/>
        <p:txBody>
          <a:bodyPr/>
          <a:lstStyle/>
          <a:p>
            <a:r>
              <a:rPr lang="en-US" dirty="0"/>
              <a:t>Elaboration Guidelines (1)</a:t>
            </a:r>
          </a:p>
        </p:txBody>
      </p:sp>
      <p:sp>
        <p:nvSpPr>
          <p:cNvPr id="3" name="Content Placeholder 2">
            <a:extLst>
              <a:ext uri="{FF2B5EF4-FFF2-40B4-BE49-F238E27FC236}">
                <a16:creationId xmlns:a16="http://schemas.microsoft.com/office/drawing/2014/main" id="{6243295F-B2B3-4782-B760-ADBD2CCC1819}"/>
              </a:ext>
            </a:extLst>
          </p:cNvPr>
          <p:cNvSpPr>
            <a:spLocks noGrp="1"/>
          </p:cNvSpPr>
          <p:nvPr>
            <p:ph idx="1"/>
          </p:nvPr>
        </p:nvSpPr>
        <p:spPr/>
        <p:txBody>
          <a:bodyPr/>
          <a:lstStyle/>
          <a:p>
            <a:pPr eaLnBrk="1" hangingPunct="1"/>
            <a:r>
              <a:rPr lang="en-US" altLang="en-US" dirty="0"/>
              <a:t>Declare packages with </a:t>
            </a:r>
            <a:r>
              <a:rPr lang="en-US" altLang="en-US" dirty="0">
                <a:latin typeface="Lucida Sans Typewriter" panose="020B0509030504030204" pitchFamily="49" charset="0"/>
              </a:rPr>
              <a:t>pragma </a:t>
            </a:r>
            <a:r>
              <a:rPr lang="en-US" altLang="en-US" dirty="0" err="1">
                <a:latin typeface="Lucida Sans Typewriter" panose="020B0509030504030204" pitchFamily="49" charset="0"/>
              </a:rPr>
              <a:t>Preelaborate</a:t>
            </a:r>
            <a:br>
              <a:rPr lang="en-US" altLang="en-US" dirty="0">
                <a:latin typeface="Lucida Sans Typewriter" panose="020B0509030504030204" pitchFamily="49" charset="0"/>
              </a:rPr>
            </a:br>
            <a:r>
              <a:rPr lang="en-US" altLang="en-US" dirty="0"/>
              <a:t>or </a:t>
            </a:r>
            <a:r>
              <a:rPr lang="en-US" altLang="en-US" dirty="0">
                <a:latin typeface="Lucida Sans Typewriter" panose="020B0509030504030204" pitchFamily="49" charset="0"/>
              </a:rPr>
              <a:t>Pure</a:t>
            </a:r>
            <a:r>
              <a:rPr lang="en-US" altLang="en-US" dirty="0"/>
              <a:t> if possible</a:t>
            </a:r>
          </a:p>
          <a:p>
            <a:pPr lvl="1" eaLnBrk="1" hangingPunct="1"/>
            <a:r>
              <a:rPr lang="en-US" altLang="en-US" dirty="0"/>
              <a:t>If a unit </a:t>
            </a:r>
            <a:r>
              <a:rPr lang="en-US" altLang="en-US" dirty="0">
                <a:latin typeface="Lucida Sans Typewriter" panose="020B0509030504030204" pitchFamily="49" charset="0"/>
              </a:rPr>
              <a:t>Q</a:t>
            </a:r>
            <a:r>
              <a:rPr lang="en-US" altLang="en-US" dirty="0"/>
              <a:t> </a:t>
            </a:r>
            <a:r>
              <a:rPr lang="en-US" altLang="en-US" b="1" dirty="0" err="1">
                <a:latin typeface="Lucida Sans Typewriter" panose="020B0509030504030204" pitchFamily="49" charset="0"/>
              </a:rPr>
              <a:t>with</a:t>
            </a:r>
            <a:r>
              <a:rPr lang="en-US" altLang="en-US" dirty="0" err="1"/>
              <a:t>s</a:t>
            </a:r>
            <a:r>
              <a:rPr lang="en-US" altLang="en-US" dirty="0"/>
              <a:t> such a package </a:t>
            </a:r>
            <a:r>
              <a:rPr lang="en-US" altLang="en-US" dirty="0">
                <a:latin typeface="Lucida Sans Typewriter" panose="020B0509030504030204" pitchFamily="49" charset="0"/>
              </a:rPr>
              <a:t>P</a:t>
            </a:r>
            <a:r>
              <a:rPr lang="en-US" altLang="en-US" dirty="0"/>
              <a:t>, then </a:t>
            </a:r>
            <a:r>
              <a:rPr lang="en-US" altLang="en-US" dirty="0">
                <a:latin typeface="Lucida Sans Typewriter" panose="020B0509030504030204" pitchFamily="49" charset="0"/>
              </a:rPr>
              <a:t>Q</a:t>
            </a:r>
            <a:r>
              <a:rPr lang="en-US" altLang="en-US" dirty="0"/>
              <a:t> does not need to supply a </a:t>
            </a:r>
            <a:r>
              <a:rPr lang="en-US" altLang="en-US" b="1" dirty="0">
                <a:latin typeface="Lucida Sans Typewriter" panose="020B0509030504030204" pitchFamily="49" charset="0"/>
              </a:rPr>
              <a:t>pragma</a:t>
            </a:r>
            <a:r>
              <a:rPr lang="en-US" altLang="en-US" dirty="0">
                <a:latin typeface="Lucida Sans Typewriter" panose="020B0509030504030204" pitchFamily="49" charset="0"/>
              </a:rPr>
              <a:t> Elaborate</a:t>
            </a:r>
            <a:r>
              <a:rPr lang="en-US" altLang="en-US" dirty="0"/>
              <a:t> or </a:t>
            </a:r>
            <a:r>
              <a:rPr lang="en-US" altLang="en-US" dirty="0" err="1">
                <a:latin typeface="Lucida Sans Typewriter" panose="020B0509030504030204" pitchFamily="49" charset="0"/>
              </a:rPr>
              <a:t>Elaborate_All</a:t>
            </a:r>
            <a:r>
              <a:rPr lang="en-US" altLang="en-US" dirty="0"/>
              <a:t> for </a:t>
            </a:r>
            <a:r>
              <a:rPr lang="en-US" altLang="en-US" dirty="0">
                <a:latin typeface="Lucida Sans Typewriter" panose="020B0509030504030204" pitchFamily="49" charset="0"/>
              </a:rPr>
              <a:t>P</a:t>
            </a:r>
          </a:p>
          <a:p>
            <a:pPr lvl="2" eaLnBrk="1" hangingPunct="1"/>
            <a:r>
              <a:rPr lang="en-US" altLang="en-US" dirty="0"/>
              <a:t>No run-time ABE errors will occur, even if </a:t>
            </a:r>
            <a:r>
              <a:rPr lang="en-US" altLang="en-US" dirty="0">
                <a:latin typeface="Lucida Sans Typewriter" panose="020B0509030504030204" pitchFamily="49" charset="0"/>
              </a:rPr>
              <a:t>Q</a:t>
            </a:r>
            <a:r>
              <a:rPr lang="en-US" altLang="en-US" dirty="0"/>
              <a:t> has elaboration-time calls on </a:t>
            </a:r>
            <a:r>
              <a:rPr lang="en-US" altLang="en-US" dirty="0">
                <a:latin typeface="Lucida Sans Typewriter" panose="020B0509030504030204" pitchFamily="49" charset="0"/>
              </a:rPr>
              <a:t>P</a:t>
            </a:r>
            <a:r>
              <a:rPr lang="en-US" altLang="en-US" dirty="0"/>
              <a:t>’s subprograms</a:t>
            </a:r>
          </a:p>
          <a:p>
            <a:pPr lvl="1" eaLnBrk="1" hangingPunct="1"/>
            <a:r>
              <a:rPr lang="en-US" altLang="en-US" dirty="0"/>
              <a:t>Better stylistically for elaboration order control to be localized in “server” versus relying on “clients”</a:t>
            </a:r>
          </a:p>
          <a:p>
            <a:pPr eaLnBrk="1" hangingPunct="1"/>
            <a:r>
              <a:rPr lang="en-US" altLang="en-US" dirty="0"/>
              <a:t>If a “</a:t>
            </a:r>
            <a:r>
              <a:rPr lang="en-US" altLang="en-US" dirty="0" err="1">
                <a:latin typeface="Lucida Sans Typewriter" panose="020B0509030504030204" pitchFamily="49" charset="0"/>
              </a:rPr>
              <a:t>with</a:t>
            </a:r>
            <a:r>
              <a:rPr lang="en-US" altLang="en-US" dirty="0" err="1"/>
              <a:t>”ed</a:t>
            </a:r>
            <a:r>
              <a:rPr lang="en-US" altLang="en-US" dirty="0"/>
              <a:t> unit </a:t>
            </a:r>
            <a:r>
              <a:rPr lang="en-US" altLang="en-US" dirty="0">
                <a:latin typeface="Lucida Sans Typewriter" panose="020B0509030504030204" pitchFamily="49" charset="0"/>
              </a:rPr>
              <a:t>P</a:t>
            </a:r>
            <a:r>
              <a:rPr lang="en-US" altLang="en-US" dirty="0"/>
              <a:t> cannot be declared with one of these pragmas, and a “</a:t>
            </a:r>
            <a:r>
              <a:rPr lang="en-US" altLang="en-US" dirty="0" err="1">
                <a:latin typeface="Lucida Sans Typewriter" panose="020B0509030504030204" pitchFamily="49" charset="0"/>
              </a:rPr>
              <a:t>with</a:t>
            </a:r>
            <a:r>
              <a:rPr lang="en-US" altLang="en-US" dirty="0" err="1"/>
              <a:t>”ing</a:t>
            </a:r>
            <a:r>
              <a:rPr lang="en-US" altLang="en-US" dirty="0"/>
              <a:t> unit </a:t>
            </a:r>
            <a:r>
              <a:rPr lang="en-US" altLang="en-US" dirty="0">
                <a:latin typeface="Lucida Sans Typewriter" panose="020B0509030504030204" pitchFamily="49" charset="0"/>
              </a:rPr>
              <a:t>Q</a:t>
            </a:r>
            <a:r>
              <a:rPr lang="en-US" altLang="en-US" dirty="0"/>
              <a:t> invokes a subprogram from </a:t>
            </a:r>
            <a:r>
              <a:rPr lang="en-US" altLang="en-US" dirty="0">
                <a:latin typeface="Lucida Sans Typewriter" panose="020B0509030504030204" pitchFamily="49" charset="0"/>
              </a:rPr>
              <a:t>P</a:t>
            </a:r>
            <a:r>
              <a:rPr lang="en-US" altLang="en-US" dirty="0"/>
              <a:t> at elaboration time, then </a:t>
            </a:r>
            <a:r>
              <a:rPr lang="en-US" altLang="en-US" dirty="0">
                <a:latin typeface="Lucida Sans Typewriter" panose="020B0509030504030204" pitchFamily="49" charset="0"/>
              </a:rPr>
              <a:t>Q</a:t>
            </a:r>
            <a:r>
              <a:rPr lang="en-US" altLang="en-US" dirty="0"/>
              <a:t> should specify </a:t>
            </a:r>
            <a:r>
              <a:rPr lang="en-US" altLang="en-US" dirty="0">
                <a:latin typeface="Lucida Sans Typewriter" panose="020B0509030504030204" pitchFamily="49" charset="0"/>
              </a:rPr>
              <a:t>pragma </a:t>
            </a:r>
            <a:r>
              <a:rPr lang="en-US" altLang="en-US" dirty="0" err="1">
                <a:latin typeface="Lucida Sans Typewriter" panose="020B0509030504030204" pitchFamily="49" charset="0"/>
              </a:rPr>
              <a:t>Elaborate_All</a:t>
            </a:r>
            <a:r>
              <a:rPr lang="en-US" altLang="en-US" dirty="0">
                <a:latin typeface="Lucida Sans Typewriter" panose="020B0509030504030204" pitchFamily="49" charset="0"/>
              </a:rPr>
              <a:t>(P)</a:t>
            </a:r>
          </a:p>
          <a:p>
            <a:pPr lvl="1" eaLnBrk="1" hangingPunct="1"/>
            <a:r>
              <a:rPr lang="en-US" altLang="en-US" dirty="0"/>
              <a:t>If the binder can find an elaboration order (i.e. no circularities) then no run-time ABE errors will occur</a:t>
            </a:r>
          </a:p>
          <a:p>
            <a:pPr lvl="1" eaLnBrk="1" hangingPunct="1"/>
            <a:r>
              <a:rPr lang="en-US" altLang="en-US" dirty="0"/>
              <a:t>If circularity exists, programmer will need to investigate further</a:t>
            </a:r>
          </a:p>
        </p:txBody>
      </p:sp>
      <p:sp>
        <p:nvSpPr>
          <p:cNvPr id="4" name="Slide Number Placeholder 3">
            <a:extLst>
              <a:ext uri="{FF2B5EF4-FFF2-40B4-BE49-F238E27FC236}">
                <a16:creationId xmlns:a16="http://schemas.microsoft.com/office/drawing/2014/main" id="{53346724-BEB4-4E34-8197-CCE891F4C2C4}"/>
              </a:ext>
            </a:extLst>
          </p:cNvPr>
          <p:cNvSpPr>
            <a:spLocks noGrp="1"/>
          </p:cNvSpPr>
          <p:nvPr>
            <p:ph type="sldNum" sz="quarter" idx="12"/>
          </p:nvPr>
        </p:nvSpPr>
        <p:spPr/>
        <p:txBody>
          <a:bodyPr/>
          <a:lstStyle/>
          <a:p>
            <a:pPr>
              <a:defRPr/>
            </a:pPr>
            <a:fld id="{0E2ECCEA-E2CD-49A1-A9F1-1E7E4CC53232}" type="slidenum">
              <a:rPr lang="en-US" smtClean="0"/>
              <a:pPr>
                <a:defRPr/>
              </a:pPr>
              <a:t>85</a:t>
            </a:fld>
            <a:endParaRPr lang="en-US"/>
          </a:p>
        </p:txBody>
      </p:sp>
      <p:pic>
        <p:nvPicPr>
          <p:cNvPr id="6" name="Picture 5">
            <a:extLst>
              <a:ext uri="{FF2B5EF4-FFF2-40B4-BE49-F238E27FC236}">
                <a16:creationId xmlns:a16="http://schemas.microsoft.com/office/drawing/2014/main" id="{2E72A1EC-55E2-4933-9393-8D3DC057A1AE}"/>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620000" y="228600"/>
            <a:ext cx="1371600" cy="1363028"/>
          </a:xfrm>
          <a:prstGeom prst="rect">
            <a:avLst/>
          </a:prstGeom>
          <a:solidFill>
            <a:schemeClr val="bg1"/>
          </a:solidFill>
        </p:spPr>
      </p:pic>
    </p:spTree>
    <p:extLst>
      <p:ext uri="{BB962C8B-B14F-4D97-AF65-F5344CB8AC3E}">
        <p14:creationId xmlns:p14="http://schemas.microsoft.com/office/powerpoint/2010/main" val="329089390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3BC8D-26F9-4A2E-BB4C-79CD488CD1D9}"/>
              </a:ext>
            </a:extLst>
          </p:cNvPr>
          <p:cNvSpPr>
            <a:spLocks noGrp="1"/>
          </p:cNvSpPr>
          <p:nvPr>
            <p:ph type="title"/>
          </p:nvPr>
        </p:nvSpPr>
        <p:spPr/>
        <p:txBody>
          <a:bodyPr/>
          <a:lstStyle/>
          <a:p>
            <a:r>
              <a:rPr lang="en-US" dirty="0"/>
              <a:t>Elaboration Guidelines (2)</a:t>
            </a:r>
          </a:p>
        </p:txBody>
      </p:sp>
      <p:sp>
        <p:nvSpPr>
          <p:cNvPr id="3" name="Content Placeholder 2">
            <a:extLst>
              <a:ext uri="{FF2B5EF4-FFF2-40B4-BE49-F238E27FC236}">
                <a16:creationId xmlns:a16="http://schemas.microsoft.com/office/drawing/2014/main" id="{6243295F-B2B3-4782-B760-ADBD2CCC1819}"/>
              </a:ext>
            </a:extLst>
          </p:cNvPr>
          <p:cNvSpPr>
            <a:spLocks noGrp="1"/>
          </p:cNvSpPr>
          <p:nvPr>
            <p:ph idx="1"/>
          </p:nvPr>
        </p:nvSpPr>
        <p:spPr/>
        <p:txBody>
          <a:bodyPr/>
          <a:lstStyle/>
          <a:p>
            <a:pPr eaLnBrk="1" hangingPunct="1"/>
            <a:r>
              <a:rPr lang="en-US" altLang="en-US" dirty="0">
                <a:latin typeface="Lucida Sans Typewriter" panose="020B0509030504030204" pitchFamily="49" charset="0"/>
              </a:rPr>
              <a:t>pragma </a:t>
            </a:r>
            <a:r>
              <a:rPr lang="en-US" altLang="en-US" dirty="0" err="1">
                <a:latin typeface="Lucida Sans Typewriter" panose="020B0509030504030204" pitchFamily="49" charset="0"/>
              </a:rPr>
              <a:t>Elaborate_Body</a:t>
            </a:r>
            <a:r>
              <a:rPr lang="en-US" altLang="en-US" dirty="0"/>
              <a:t> on a “</a:t>
            </a:r>
            <a:r>
              <a:rPr lang="en-US" altLang="en-US" dirty="0" err="1">
                <a:latin typeface="Lucida Sans Typewriter" panose="020B0509030504030204" pitchFamily="49" charset="0"/>
              </a:rPr>
              <a:t>with</a:t>
            </a:r>
            <a:r>
              <a:rPr lang="en-US" altLang="en-US" dirty="0" err="1"/>
              <a:t>”ed</a:t>
            </a:r>
            <a:r>
              <a:rPr lang="en-US" altLang="en-US" dirty="0"/>
              <a:t> </a:t>
            </a:r>
            <a:br>
              <a:rPr lang="en-US" altLang="en-US" dirty="0"/>
            </a:br>
            <a:r>
              <a:rPr lang="en-US" altLang="en-US" dirty="0"/>
              <a:t>package </a:t>
            </a:r>
            <a:r>
              <a:rPr lang="en-US" altLang="en-US" dirty="0">
                <a:latin typeface="Lucida Sans Typewriter" panose="020B0509030504030204" pitchFamily="49" charset="0"/>
              </a:rPr>
              <a:t>P</a:t>
            </a:r>
            <a:r>
              <a:rPr lang="en-US" altLang="en-US" dirty="0"/>
              <a:t> may be useful but is not sufficient to avoid elaboration order problems</a:t>
            </a:r>
          </a:p>
          <a:p>
            <a:pPr lvl="1" eaLnBrk="1" hangingPunct="1"/>
            <a:r>
              <a:rPr lang="en-US" altLang="en-US" dirty="0"/>
              <a:t>A “</a:t>
            </a:r>
            <a:r>
              <a:rPr lang="en-US" altLang="en-US" b="1" dirty="0" err="1">
                <a:latin typeface="Lucida Sans Typewriter" panose="020B0509030504030204" pitchFamily="49" charset="0"/>
              </a:rPr>
              <a:t>with</a:t>
            </a:r>
            <a:r>
              <a:rPr lang="en-US" altLang="en-US" dirty="0" err="1"/>
              <a:t>”ing</a:t>
            </a:r>
            <a:r>
              <a:rPr lang="en-US" altLang="en-US" dirty="0"/>
              <a:t> unit </a:t>
            </a:r>
            <a:r>
              <a:rPr lang="en-US" altLang="en-US" dirty="0">
                <a:latin typeface="Lucida Sans Typewriter" panose="020B0509030504030204" pitchFamily="49" charset="0"/>
              </a:rPr>
              <a:t>Q</a:t>
            </a:r>
            <a:r>
              <a:rPr lang="en-US" altLang="en-US" dirty="0"/>
              <a:t> that invokes one of </a:t>
            </a:r>
            <a:r>
              <a:rPr lang="en-US" altLang="en-US" dirty="0">
                <a:latin typeface="Lucida Sans Typewriter" panose="020B0509030504030204" pitchFamily="49" charset="0"/>
              </a:rPr>
              <a:t>P</a:t>
            </a:r>
            <a:r>
              <a:rPr lang="en-US" altLang="en-US" dirty="0"/>
              <a:t>’s subprograms at elaboration time may still need to apply </a:t>
            </a:r>
            <a:r>
              <a:rPr lang="en-US" altLang="en-US" b="1" dirty="0">
                <a:latin typeface="Lucida Sans Typewriter" panose="020B0509030504030204" pitchFamily="49" charset="0"/>
              </a:rPr>
              <a:t>pragma</a:t>
            </a:r>
            <a:r>
              <a:rPr lang="en-US" altLang="en-US" dirty="0">
                <a:latin typeface="Lucida Sans Typewriter" panose="020B0509030504030204" pitchFamily="49" charset="0"/>
              </a:rPr>
              <a:t> </a:t>
            </a:r>
            <a:r>
              <a:rPr lang="en-US" altLang="en-US" dirty="0" err="1">
                <a:latin typeface="Lucida Sans Typewriter" panose="020B0509030504030204" pitchFamily="49" charset="0"/>
              </a:rPr>
              <a:t>Elaborate_All</a:t>
            </a:r>
            <a:r>
              <a:rPr lang="en-US" altLang="en-US" dirty="0">
                <a:latin typeface="Lucida Sans Typewriter" panose="020B0509030504030204" pitchFamily="49" charset="0"/>
              </a:rPr>
              <a:t>(P)</a:t>
            </a:r>
            <a:r>
              <a:rPr lang="en-US" altLang="en-US" dirty="0"/>
              <a:t>, depending on the kinds of packages that </a:t>
            </a:r>
            <a:r>
              <a:rPr lang="en-US" altLang="en-US" dirty="0">
                <a:latin typeface="Lucida Sans Typewriter" panose="020B0509030504030204" pitchFamily="49" charset="0"/>
              </a:rPr>
              <a:t>P</a:t>
            </a:r>
            <a:r>
              <a:rPr lang="en-US" altLang="en-US" dirty="0"/>
              <a:t>’s body “</a:t>
            </a:r>
            <a:r>
              <a:rPr lang="en-US" altLang="en-US" dirty="0" err="1">
                <a:latin typeface="Lucida Sans Typewriter" panose="020B0509030504030204" pitchFamily="49" charset="0"/>
              </a:rPr>
              <a:t>with</a:t>
            </a:r>
            <a:r>
              <a:rPr lang="en-US" altLang="en-US" dirty="0" err="1"/>
              <a:t>”s</a:t>
            </a:r>
            <a:endParaRPr lang="en-US" altLang="en-US" dirty="0"/>
          </a:p>
          <a:p>
            <a:pPr marL="0" indent="0" eaLnBrk="1" hangingPunct="1"/>
            <a:endParaRPr lang="en-US" altLang="en-US" sz="1400" dirty="0"/>
          </a:p>
          <a:p>
            <a:endParaRPr lang="en-US" dirty="0"/>
          </a:p>
        </p:txBody>
      </p:sp>
      <p:sp>
        <p:nvSpPr>
          <p:cNvPr id="4" name="Slide Number Placeholder 3">
            <a:extLst>
              <a:ext uri="{FF2B5EF4-FFF2-40B4-BE49-F238E27FC236}">
                <a16:creationId xmlns:a16="http://schemas.microsoft.com/office/drawing/2014/main" id="{53346724-BEB4-4E34-8197-CCE891F4C2C4}"/>
              </a:ext>
            </a:extLst>
          </p:cNvPr>
          <p:cNvSpPr>
            <a:spLocks noGrp="1"/>
          </p:cNvSpPr>
          <p:nvPr>
            <p:ph type="sldNum" sz="quarter" idx="12"/>
          </p:nvPr>
        </p:nvSpPr>
        <p:spPr/>
        <p:txBody>
          <a:bodyPr/>
          <a:lstStyle/>
          <a:p>
            <a:pPr>
              <a:defRPr/>
            </a:pPr>
            <a:fld id="{0E2ECCEA-E2CD-49A1-A9F1-1E7E4CC53232}" type="slidenum">
              <a:rPr lang="en-US" smtClean="0"/>
              <a:pPr>
                <a:defRPr/>
              </a:pPr>
              <a:t>86</a:t>
            </a:fld>
            <a:endParaRPr lang="en-US"/>
          </a:p>
        </p:txBody>
      </p:sp>
      <p:pic>
        <p:nvPicPr>
          <p:cNvPr id="5" name="Picture 4">
            <a:extLst>
              <a:ext uri="{FF2B5EF4-FFF2-40B4-BE49-F238E27FC236}">
                <a16:creationId xmlns:a16="http://schemas.microsoft.com/office/drawing/2014/main" id="{8FD5452C-7779-45C2-9799-9952E67A4EB0}"/>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620000" y="228600"/>
            <a:ext cx="1371600" cy="1363028"/>
          </a:xfrm>
          <a:prstGeom prst="rect">
            <a:avLst/>
          </a:prstGeom>
          <a:solidFill>
            <a:schemeClr val="bg1"/>
          </a:solidFill>
        </p:spPr>
      </p:pic>
    </p:spTree>
    <p:extLst>
      <p:ext uri="{BB962C8B-B14F-4D97-AF65-F5344CB8AC3E}">
        <p14:creationId xmlns:p14="http://schemas.microsoft.com/office/powerpoint/2010/main" val="337125188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D6C83-AE0B-4B43-BD46-2058B3067784}"/>
              </a:ext>
            </a:extLst>
          </p:cNvPr>
          <p:cNvSpPr>
            <a:spLocks noGrp="1"/>
          </p:cNvSpPr>
          <p:nvPr>
            <p:ph type="title"/>
          </p:nvPr>
        </p:nvSpPr>
        <p:spPr/>
        <p:txBody>
          <a:bodyPr/>
          <a:lstStyle/>
          <a:p>
            <a:r>
              <a:rPr lang="en-US" dirty="0"/>
              <a:t>GNAT and Elaboration Order (1)</a:t>
            </a:r>
          </a:p>
        </p:txBody>
      </p:sp>
      <p:sp>
        <p:nvSpPr>
          <p:cNvPr id="3" name="Content Placeholder 2">
            <a:extLst>
              <a:ext uri="{FF2B5EF4-FFF2-40B4-BE49-F238E27FC236}">
                <a16:creationId xmlns:a16="http://schemas.microsoft.com/office/drawing/2014/main" id="{03960A3E-CB19-4A03-9D6D-781A085B3177}"/>
              </a:ext>
            </a:extLst>
          </p:cNvPr>
          <p:cNvSpPr>
            <a:spLocks noGrp="1"/>
          </p:cNvSpPr>
          <p:nvPr>
            <p:ph idx="1"/>
          </p:nvPr>
        </p:nvSpPr>
        <p:spPr/>
        <p:txBody>
          <a:bodyPr/>
          <a:lstStyle/>
          <a:p>
            <a:pPr eaLnBrk="1" hangingPunct="1"/>
            <a:r>
              <a:rPr lang="en-US" altLang="en-US" dirty="0"/>
              <a:t>Default behavior opts for safety, efficiency</a:t>
            </a:r>
          </a:p>
          <a:p>
            <a:pPr lvl="1" eaLnBrk="1" hangingPunct="1"/>
            <a:r>
              <a:rPr lang="en-US" altLang="en-US" dirty="0"/>
              <a:t>Compiler analyzes potential elaboration-time calls across compilation units and implicitly places </a:t>
            </a:r>
            <a:r>
              <a:rPr lang="en-US" altLang="en-US" b="1" dirty="0">
                <a:latin typeface="Consolas" panose="020B0609020204030204" pitchFamily="49" charset="0"/>
              </a:rPr>
              <a:t>pragma </a:t>
            </a:r>
            <a:r>
              <a:rPr lang="en-US" altLang="en-US" dirty="0">
                <a:latin typeface="Consolas" panose="020B0609020204030204" pitchFamily="49" charset="0"/>
              </a:rPr>
              <a:t>Elaborate</a:t>
            </a:r>
            <a:r>
              <a:rPr lang="en-US" altLang="en-US" dirty="0">
                <a:latin typeface="Lucida Sans Typewriter" panose="020B0509030504030204" pitchFamily="49" charset="0"/>
              </a:rPr>
              <a:t> </a:t>
            </a:r>
            <a:r>
              <a:rPr lang="en-US" altLang="en-US" dirty="0"/>
              <a:t>or</a:t>
            </a:r>
            <a:r>
              <a:rPr lang="en-US" altLang="en-US" dirty="0">
                <a:latin typeface="Lucida Sans Typewriter" panose="020B0509030504030204" pitchFamily="49" charset="0"/>
              </a:rPr>
              <a:t> </a:t>
            </a:r>
            <a:r>
              <a:rPr lang="en-US" altLang="en-US" b="1" dirty="0">
                <a:latin typeface="Consolas" panose="020B0609020204030204" pitchFamily="49" charset="0"/>
              </a:rPr>
              <a:t>pragma</a:t>
            </a:r>
            <a:r>
              <a:rPr lang="en-US" altLang="en-US" dirty="0">
                <a:latin typeface="Consolas" panose="020B0609020204030204" pitchFamily="49" charset="0"/>
              </a:rPr>
              <a:t> </a:t>
            </a:r>
            <a:r>
              <a:rPr lang="en-US" altLang="en-US" dirty="0" err="1">
                <a:latin typeface="Consolas" panose="020B0609020204030204" pitchFamily="49" charset="0"/>
              </a:rPr>
              <a:t>Elaborate_All</a:t>
            </a:r>
            <a:r>
              <a:rPr lang="en-US" altLang="en-US" dirty="0"/>
              <a:t> on the calling unit if needed</a:t>
            </a:r>
          </a:p>
          <a:p>
            <a:pPr lvl="2" eaLnBrk="1" hangingPunct="1"/>
            <a:r>
              <a:rPr lang="en-US" altLang="en-US" dirty="0"/>
              <a:t>Analysis applies to subprogram calls, but not to references to variables from other packages</a:t>
            </a:r>
          </a:p>
          <a:p>
            <a:pPr lvl="1" eaLnBrk="1" hangingPunct="1"/>
            <a:r>
              <a:rPr lang="en-US" altLang="en-US" dirty="0"/>
              <a:t>This will work, guaranteeing no run-time access-before-elaboration (“ABE”) errors, unless mutual dependence results in a bind-time circularity</a:t>
            </a:r>
          </a:p>
          <a:p>
            <a:pPr eaLnBrk="1" hangingPunct="1"/>
            <a:r>
              <a:rPr lang="en-US" altLang="en-US" dirty="0"/>
              <a:t>Note on mutual dependence</a:t>
            </a:r>
          </a:p>
          <a:p>
            <a:pPr lvl="1" eaLnBrk="1" hangingPunct="1"/>
            <a:r>
              <a:rPr lang="en-US" altLang="en-US" dirty="0"/>
              <a:t>Package bodies </a:t>
            </a:r>
            <a:r>
              <a:rPr lang="en-US" altLang="en-US" b="1" dirty="0" err="1">
                <a:latin typeface="Lucida Sans Typewriter" panose="020B0509030504030204" pitchFamily="49" charset="0"/>
              </a:rPr>
              <a:t>with</a:t>
            </a:r>
            <a:r>
              <a:rPr lang="en-US" altLang="en-US" dirty="0" err="1"/>
              <a:t>ing</a:t>
            </a:r>
            <a:r>
              <a:rPr lang="en-US" altLang="en-US" dirty="0"/>
              <a:t> each other’s specs will not, by themselves, cause a circularity</a:t>
            </a:r>
          </a:p>
          <a:p>
            <a:pPr lvl="1" eaLnBrk="1" hangingPunct="1"/>
            <a:r>
              <a:rPr lang="en-US" altLang="en-US" dirty="0"/>
              <a:t>Problem only arises if at least one has possible elaboration-time call on a subprogram from the other</a:t>
            </a:r>
          </a:p>
        </p:txBody>
      </p:sp>
      <p:sp>
        <p:nvSpPr>
          <p:cNvPr id="4" name="Slide Number Placeholder 3">
            <a:extLst>
              <a:ext uri="{FF2B5EF4-FFF2-40B4-BE49-F238E27FC236}">
                <a16:creationId xmlns:a16="http://schemas.microsoft.com/office/drawing/2014/main" id="{B8D39CFD-B6B0-4EC7-8B0B-C22E2DD221A9}"/>
              </a:ext>
            </a:extLst>
          </p:cNvPr>
          <p:cNvSpPr>
            <a:spLocks noGrp="1"/>
          </p:cNvSpPr>
          <p:nvPr>
            <p:ph type="sldNum" sz="quarter" idx="12"/>
          </p:nvPr>
        </p:nvSpPr>
        <p:spPr/>
        <p:txBody>
          <a:bodyPr/>
          <a:lstStyle/>
          <a:p>
            <a:pPr>
              <a:defRPr/>
            </a:pPr>
            <a:fld id="{0E2ECCEA-E2CD-49A1-A9F1-1E7E4CC53232}" type="slidenum">
              <a:rPr lang="en-US" smtClean="0"/>
              <a:pPr>
                <a:defRPr/>
              </a:pPr>
              <a:t>87</a:t>
            </a:fld>
            <a:endParaRPr lang="en-US"/>
          </a:p>
        </p:txBody>
      </p:sp>
    </p:spTree>
    <p:extLst>
      <p:ext uri="{BB962C8B-B14F-4D97-AF65-F5344CB8AC3E}">
        <p14:creationId xmlns:p14="http://schemas.microsoft.com/office/powerpoint/2010/main" val="155030621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D6C83-AE0B-4B43-BD46-2058B3067784}"/>
              </a:ext>
            </a:extLst>
          </p:cNvPr>
          <p:cNvSpPr>
            <a:spLocks noGrp="1"/>
          </p:cNvSpPr>
          <p:nvPr>
            <p:ph type="title"/>
          </p:nvPr>
        </p:nvSpPr>
        <p:spPr/>
        <p:txBody>
          <a:bodyPr/>
          <a:lstStyle/>
          <a:p>
            <a:r>
              <a:rPr lang="en-US" dirty="0"/>
              <a:t>GNAT and Elaboration Order (2)</a:t>
            </a:r>
          </a:p>
        </p:txBody>
      </p:sp>
      <p:sp>
        <p:nvSpPr>
          <p:cNvPr id="3" name="Content Placeholder 2">
            <a:extLst>
              <a:ext uri="{FF2B5EF4-FFF2-40B4-BE49-F238E27FC236}">
                <a16:creationId xmlns:a16="http://schemas.microsoft.com/office/drawing/2014/main" id="{03960A3E-CB19-4A03-9D6D-781A085B3177}"/>
              </a:ext>
            </a:extLst>
          </p:cNvPr>
          <p:cNvSpPr>
            <a:spLocks noGrp="1"/>
          </p:cNvSpPr>
          <p:nvPr>
            <p:ph idx="1"/>
          </p:nvPr>
        </p:nvSpPr>
        <p:spPr/>
        <p:txBody>
          <a:bodyPr/>
          <a:lstStyle/>
          <a:p>
            <a:pPr eaLnBrk="1" hangingPunct="1"/>
            <a:r>
              <a:rPr lang="en-US" altLang="en-US" dirty="0"/>
              <a:t>Several techniques if bind fails</a:t>
            </a:r>
          </a:p>
          <a:p>
            <a:pPr lvl="1" eaLnBrk="1" hangingPunct="1"/>
            <a:r>
              <a:rPr lang="en-US" altLang="en-US" dirty="0"/>
              <a:t>Insert pragma </a:t>
            </a:r>
            <a:r>
              <a:rPr lang="en-US" altLang="en-US" dirty="0">
                <a:latin typeface="Lucida Sans Typewriter" panose="020B0509030504030204" pitchFamily="49" charset="0"/>
              </a:rPr>
              <a:t>Pure</a:t>
            </a:r>
            <a:r>
              <a:rPr lang="en-US" altLang="en-US" dirty="0"/>
              <a:t> and/or </a:t>
            </a:r>
            <a:r>
              <a:rPr lang="en-US" altLang="en-US" dirty="0" err="1">
                <a:latin typeface="Lucida Sans Typewriter" panose="020B0509030504030204" pitchFamily="49" charset="0"/>
              </a:rPr>
              <a:t>Preelaborate</a:t>
            </a:r>
            <a:r>
              <a:rPr lang="en-US" altLang="en-US" dirty="0"/>
              <a:t> where possible</a:t>
            </a:r>
          </a:p>
          <a:p>
            <a:pPr lvl="1" eaLnBrk="1" hangingPunct="1"/>
            <a:r>
              <a:rPr lang="en-US" altLang="en-US" dirty="0"/>
              <a:t>Modify program to eliminate circularities</a:t>
            </a:r>
          </a:p>
          <a:p>
            <a:pPr lvl="2" eaLnBrk="1" hangingPunct="1"/>
            <a:r>
              <a:rPr lang="en-US" altLang="en-US" dirty="0"/>
              <a:t>Move elaboration code into explicit procedures</a:t>
            </a:r>
          </a:p>
          <a:p>
            <a:pPr lvl="1" eaLnBrk="1" hangingPunct="1"/>
            <a:r>
              <a:rPr lang="en-US" altLang="en-US" dirty="0"/>
              <a:t>Constrain order via pragma </a:t>
            </a:r>
            <a:r>
              <a:rPr lang="en-US" altLang="en-US" dirty="0" err="1">
                <a:latin typeface="Lucida Sans Typewriter" panose="020B0509030504030204" pitchFamily="49" charset="0"/>
              </a:rPr>
              <a:t>Elaborate_Body</a:t>
            </a:r>
            <a:r>
              <a:rPr lang="en-US" altLang="en-US" dirty="0"/>
              <a:t> or </a:t>
            </a:r>
            <a:r>
              <a:rPr lang="en-US" altLang="en-US" dirty="0">
                <a:latin typeface="Lucida Sans Typewriter" panose="020B0509030504030204" pitchFamily="49" charset="0"/>
              </a:rPr>
              <a:t>Elaborate</a:t>
            </a:r>
            <a:r>
              <a:rPr lang="en-US" altLang="en-US" dirty="0"/>
              <a:t>, and then inhibit generation of implicit </a:t>
            </a:r>
            <a:r>
              <a:rPr lang="en-US" altLang="en-US" dirty="0" err="1">
                <a:latin typeface="Lucida Sans Typewriter" panose="020B0509030504030204" pitchFamily="49" charset="0"/>
              </a:rPr>
              <a:t>Elaborate_All</a:t>
            </a:r>
            <a:r>
              <a:rPr lang="en-US" altLang="en-US" dirty="0"/>
              <a:t> pragmas:</a:t>
            </a:r>
          </a:p>
          <a:p>
            <a:pPr lvl="2" eaLnBrk="1" hangingPunct="1"/>
            <a:r>
              <a:rPr lang="en-US" altLang="en-US" dirty="0"/>
              <a:t>Globally, by compiling program with run-time ABE checks (</a:t>
            </a:r>
            <a:r>
              <a:rPr lang="en-US" altLang="en-US" dirty="0">
                <a:latin typeface="Consolas" panose="020B0609020204030204" pitchFamily="49" charset="0"/>
              </a:rPr>
              <a:t>-</a:t>
            </a:r>
            <a:r>
              <a:rPr lang="en-US" altLang="en-US" dirty="0" err="1">
                <a:latin typeface="Consolas" panose="020B0609020204030204" pitchFamily="49" charset="0"/>
              </a:rPr>
              <a:t>gnatE</a:t>
            </a:r>
            <a:r>
              <a:rPr lang="en-US" altLang="en-US" dirty="0"/>
              <a:t> switch to compiler), or </a:t>
            </a:r>
          </a:p>
          <a:p>
            <a:pPr lvl="2" eaLnBrk="1" hangingPunct="1"/>
            <a:r>
              <a:rPr lang="en-US" altLang="en-US" dirty="0"/>
              <a:t>Locally, by selectively suppressing elaboration checks via</a:t>
            </a:r>
            <a:br>
              <a:rPr lang="en-US" altLang="en-US" dirty="0"/>
            </a:br>
            <a:r>
              <a:rPr lang="en-US" altLang="en-US" b="1" dirty="0">
                <a:latin typeface="Consolas" panose="020B0609020204030204" pitchFamily="49" charset="0"/>
              </a:rPr>
              <a:t>pragma</a:t>
            </a:r>
            <a:r>
              <a:rPr lang="en-US" altLang="en-US" dirty="0">
                <a:latin typeface="Consolas" panose="020B0609020204030204" pitchFamily="49" charset="0"/>
              </a:rPr>
              <a:t> Suppress(</a:t>
            </a:r>
            <a:r>
              <a:rPr lang="en-US" altLang="en-US" dirty="0" err="1">
                <a:latin typeface="Consolas" panose="020B0609020204030204" pitchFamily="49" charset="0"/>
              </a:rPr>
              <a:t>Elaboration_Check</a:t>
            </a:r>
            <a:r>
              <a:rPr lang="en-US" altLang="en-US" dirty="0">
                <a:latin typeface="Consolas" panose="020B0609020204030204" pitchFamily="49" charset="0"/>
              </a:rPr>
              <a:t>)</a:t>
            </a:r>
            <a:r>
              <a:rPr lang="en-US" altLang="en-US" dirty="0"/>
              <a:t> when it is safe to do so</a:t>
            </a:r>
          </a:p>
          <a:p>
            <a:pPr lvl="1" eaLnBrk="1" hangingPunct="1"/>
            <a:r>
              <a:rPr lang="en-US" altLang="en-US" dirty="0"/>
              <a:t>Specify exact order via binder script</a:t>
            </a:r>
          </a:p>
          <a:p>
            <a:pPr lvl="2" eaLnBrk="1" hangingPunct="1"/>
            <a:r>
              <a:rPr lang="en-US" altLang="en-US" dirty="0"/>
              <a:t>Useful if porting code from other compilation environment into GNAT and you know the order chosen by the other environment</a:t>
            </a:r>
          </a:p>
          <a:p>
            <a:endParaRPr lang="en-US" dirty="0"/>
          </a:p>
        </p:txBody>
      </p:sp>
      <p:sp>
        <p:nvSpPr>
          <p:cNvPr id="4" name="Slide Number Placeholder 3">
            <a:extLst>
              <a:ext uri="{FF2B5EF4-FFF2-40B4-BE49-F238E27FC236}">
                <a16:creationId xmlns:a16="http://schemas.microsoft.com/office/drawing/2014/main" id="{B8D39CFD-B6B0-4EC7-8B0B-C22E2DD221A9}"/>
              </a:ext>
            </a:extLst>
          </p:cNvPr>
          <p:cNvSpPr>
            <a:spLocks noGrp="1"/>
          </p:cNvSpPr>
          <p:nvPr>
            <p:ph type="sldNum" sz="quarter" idx="12"/>
          </p:nvPr>
        </p:nvSpPr>
        <p:spPr/>
        <p:txBody>
          <a:bodyPr/>
          <a:lstStyle/>
          <a:p>
            <a:pPr>
              <a:defRPr/>
            </a:pPr>
            <a:fld id="{0E2ECCEA-E2CD-49A1-A9F1-1E7E4CC53232}" type="slidenum">
              <a:rPr lang="en-US" smtClean="0"/>
              <a:pPr>
                <a:defRPr/>
              </a:pPr>
              <a:t>88</a:t>
            </a:fld>
            <a:endParaRPr lang="en-US"/>
          </a:p>
        </p:txBody>
      </p:sp>
    </p:spTree>
    <p:extLst>
      <p:ext uri="{BB962C8B-B14F-4D97-AF65-F5344CB8AC3E}">
        <p14:creationId xmlns:p14="http://schemas.microsoft.com/office/powerpoint/2010/main" val="3039337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B4C12-A121-4394-B34C-0DA417C6AB76}"/>
              </a:ext>
            </a:extLst>
          </p:cNvPr>
          <p:cNvSpPr>
            <a:spLocks noGrp="1"/>
          </p:cNvSpPr>
          <p:nvPr>
            <p:ph type="title"/>
          </p:nvPr>
        </p:nvSpPr>
        <p:spPr/>
        <p:txBody>
          <a:bodyPr>
            <a:normAutofit fontScale="90000"/>
          </a:bodyPr>
          <a:lstStyle/>
          <a:p>
            <a:r>
              <a:rPr lang="en-US" dirty="0"/>
              <a:t>Software Engineering Principles and Packages (1)</a:t>
            </a:r>
          </a:p>
        </p:txBody>
      </p:sp>
      <p:sp>
        <p:nvSpPr>
          <p:cNvPr id="3" name="Content Placeholder 2">
            <a:extLst>
              <a:ext uri="{FF2B5EF4-FFF2-40B4-BE49-F238E27FC236}">
                <a16:creationId xmlns:a16="http://schemas.microsoft.com/office/drawing/2014/main" id="{5976814D-D0C3-404C-9FB3-2E77D147D4A9}"/>
              </a:ext>
            </a:extLst>
          </p:cNvPr>
          <p:cNvSpPr>
            <a:spLocks noGrp="1"/>
          </p:cNvSpPr>
          <p:nvPr>
            <p:ph idx="1"/>
          </p:nvPr>
        </p:nvSpPr>
        <p:spPr/>
        <p:txBody>
          <a:bodyPr/>
          <a:lstStyle/>
          <a:p>
            <a:pPr eaLnBrk="1" hangingPunct="1"/>
            <a:r>
              <a:rPr lang="en-US" altLang="en-US" dirty="0">
                <a:highlight>
                  <a:srgbClr val="FFFF00"/>
                </a:highlight>
              </a:rPr>
              <a:t>High Cohesion</a:t>
            </a:r>
          </a:p>
          <a:p>
            <a:pPr lvl="1" eaLnBrk="1" hangingPunct="1"/>
            <a:r>
              <a:rPr lang="en-US" altLang="en-US" dirty="0"/>
              <a:t>Declare related entities in the same package</a:t>
            </a:r>
          </a:p>
          <a:p>
            <a:pPr eaLnBrk="1" hangingPunct="1"/>
            <a:r>
              <a:rPr lang="en-US" altLang="en-US" dirty="0">
                <a:highlight>
                  <a:srgbClr val="FFFF00"/>
                </a:highlight>
              </a:rPr>
              <a:t>Low Coupling</a:t>
            </a:r>
          </a:p>
          <a:p>
            <a:pPr lvl="1" eaLnBrk="1" hangingPunct="1"/>
            <a:r>
              <a:rPr lang="en-US" altLang="en-US" dirty="0"/>
              <a:t>Also known as </a:t>
            </a:r>
            <a:r>
              <a:rPr lang="en-US" altLang="en-US" i="1" dirty="0"/>
              <a:t>encapsulation</a:t>
            </a:r>
            <a:r>
              <a:rPr lang="en-US" altLang="en-US" dirty="0"/>
              <a:t>, </a:t>
            </a:r>
            <a:r>
              <a:rPr lang="en-US" altLang="en-US" i="1" dirty="0"/>
              <a:t>information hiding</a:t>
            </a:r>
            <a:endParaRPr lang="en-US" altLang="en-US" dirty="0"/>
          </a:p>
          <a:p>
            <a:pPr lvl="1" eaLnBrk="1" hangingPunct="1"/>
            <a:r>
              <a:rPr lang="en-US" altLang="en-US" dirty="0"/>
              <a:t>Principle: expose in an interface only that which clients need to know</a:t>
            </a:r>
          </a:p>
          <a:p>
            <a:pPr lvl="2" eaLnBrk="1" hangingPunct="1"/>
            <a:r>
              <a:rPr lang="en-US" altLang="en-US" dirty="0"/>
              <a:t>Changes to the implementation are localized to the defining module(s)</a:t>
            </a:r>
          </a:p>
          <a:p>
            <a:pPr lvl="2" eaLnBrk="1" hangingPunct="1"/>
            <a:r>
              <a:rPr lang="en-US" altLang="en-US" dirty="0"/>
              <a:t>Client code cannot corrupt the encapsulated data</a:t>
            </a:r>
          </a:p>
          <a:p>
            <a:pPr lvl="1" eaLnBrk="1" hangingPunct="1"/>
            <a:r>
              <a:rPr lang="en-US" altLang="en-US" dirty="0"/>
              <a:t>Realized through separation of package into parts with different visibility properties</a:t>
            </a:r>
          </a:p>
          <a:p>
            <a:pPr lvl="2" eaLnBrk="1" hangingPunct="1"/>
            <a:r>
              <a:rPr lang="en-US" altLang="en-US" dirty="0"/>
              <a:t>Specification </a:t>
            </a:r>
          </a:p>
          <a:p>
            <a:pPr lvl="3" eaLnBrk="1" hangingPunct="1"/>
            <a:r>
              <a:rPr lang="en-US" altLang="en-US" dirty="0"/>
              <a:t>Visible part: interface to clients</a:t>
            </a:r>
          </a:p>
          <a:p>
            <a:pPr lvl="3" eaLnBrk="1" hangingPunct="1"/>
            <a:r>
              <a:rPr lang="en-US" altLang="en-US" dirty="0"/>
              <a:t>Private part: interface to child units</a:t>
            </a:r>
          </a:p>
          <a:p>
            <a:pPr lvl="2" eaLnBrk="1" hangingPunct="1"/>
            <a:r>
              <a:rPr lang="en-US" altLang="en-US" dirty="0"/>
              <a:t>Body: implementation</a:t>
            </a:r>
          </a:p>
        </p:txBody>
      </p:sp>
      <p:sp>
        <p:nvSpPr>
          <p:cNvPr id="4" name="Slide Number Placeholder 3">
            <a:extLst>
              <a:ext uri="{FF2B5EF4-FFF2-40B4-BE49-F238E27FC236}">
                <a16:creationId xmlns:a16="http://schemas.microsoft.com/office/drawing/2014/main" id="{FF4E2796-438C-457B-BB10-B1B3DCE9492F}"/>
              </a:ext>
            </a:extLst>
          </p:cNvPr>
          <p:cNvSpPr>
            <a:spLocks noGrp="1"/>
          </p:cNvSpPr>
          <p:nvPr>
            <p:ph type="sldNum" sz="quarter" idx="12"/>
          </p:nvPr>
        </p:nvSpPr>
        <p:spPr/>
        <p:txBody>
          <a:bodyPr/>
          <a:lstStyle/>
          <a:p>
            <a:pPr>
              <a:defRPr/>
            </a:pPr>
            <a:fld id="{0E2ECCEA-E2CD-49A1-A9F1-1E7E4CC53232}" type="slidenum">
              <a:rPr lang="en-US" smtClean="0"/>
              <a:pPr>
                <a:defRPr/>
              </a:pPr>
              <a:t>8</a:t>
            </a:fld>
            <a:endParaRPr lang="en-US"/>
          </a:p>
        </p:txBody>
      </p:sp>
      <p:pic>
        <p:nvPicPr>
          <p:cNvPr id="6" name="Picture 5">
            <a:extLst>
              <a:ext uri="{FF2B5EF4-FFF2-40B4-BE49-F238E27FC236}">
                <a16:creationId xmlns:a16="http://schemas.microsoft.com/office/drawing/2014/main" id="{776433D4-EF71-44A7-9135-D64F827B3E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861775"/>
            <a:ext cx="1085587" cy="738425"/>
          </a:xfrm>
          <a:prstGeom prst="rect">
            <a:avLst/>
          </a:prstGeom>
          <a:solidFill>
            <a:schemeClr val="bg1"/>
          </a:solidFill>
        </p:spPr>
      </p:pic>
    </p:spTree>
    <p:extLst>
      <p:ext uri="{BB962C8B-B14F-4D97-AF65-F5344CB8AC3E}">
        <p14:creationId xmlns:p14="http://schemas.microsoft.com/office/powerpoint/2010/main" val="7434726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307341</TotalTime>
  <Words>10684</Words>
  <Application>Microsoft Office PowerPoint</Application>
  <PresentationFormat>On-screen Show (4:3)</PresentationFormat>
  <Paragraphs>1875</Paragraphs>
  <Slides>89</Slides>
  <Notes>89</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89</vt:i4>
      </vt:variant>
    </vt:vector>
  </HeadingPairs>
  <TitlesOfParts>
    <vt:vector size="103" baseType="lpstr">
      <vt:lpstr>Arial</vt:lpstr>
      <vt:lpstr>Calibri</vt:lpstr>
      <vt:lpstr>Comic Sans MS</vt:lpstr>
      <vt:lpstr>Consolas</vt:lpstr>
      <vt:lpstr>Courier New</vt:lpstr>
      <vt:lpstr>Lucida Console</vt:lpstr>
      <vt:lpstr>Lucida Sans</vt:lpstr>
      <vt:lpstr>Lucida Sans Typewriter</vt:lpstr>
      <vt:lpstr>Monotype Sorts</vt:lpstr>
      <vt:lpstr>Symbol</vt:lpstr>
      <vt:lpstr>Times</vt:lpstr>
      <vt:lpstr>Verdana</vt:lpstr>
      <vt:lpstr>Wingdings</vt:lpstr>
      <vt:lpstr>Office Theme</vt:lpstr>
      <vt:lpstr>Part 4: Program Composition</vt:lpstr>
      <vt:lpstr>Outline</vt:lpstr>
      <vt:lpstr>4.1 Packages</vt:lpstr>
      <vt:lpstr>Packages: Basic Concepts (1)</vt:lpstr>
      <vt:lpstr>Packages: Basic Concepts (2)</vt:lpstr>
      <vt:lpstr>Usage Styles for Packages (1)</vt:lpstr>
      <vt:lpstr>Usage Styles for Packages (2)</vt:lpstr>
      <vt:lpstr>Package Syntax</vt:lpstr>
      <vt:lpstr>Software Engineering Principles and Packages (1)</vt:lpstr>
      <vt:lpstr>Software Engineering Principles and Packages (2)</vt:lpstr>
      <vt:lpstr>Software Engineering Principles and Packages (3)</vt:lpstr>
      <vt:lpstr>Software Engineering Principles and Packages (4)</vt:lpstr>
      <vt:lpstr>Semantics of Packages (1)</vt:lpstr>
      <vt:lpstr>Semantics of Packages (2)</vt:lpstr>
      <vt:lpstr>Semantics of Packages (3)</vt:lpstr>
      <vt:lpstr>Ada Analog to C Static Data</vt:lpstr>
      <vt:lpstr>FIFO Queue Package / Exposed Object (1)</vt:lpstr>
      <vt:lpstr>FIFO Queue Package / Exposed Object (2)</vt:lpstr>
      <vt:lpstr>FIFO Queue Package / Encapsulated Object (1)</vt:lpstr>
      <vt:lpstr>FIFO Queue Package / Encapsulated Object (2)</vt:lpstr>
      <vt:lpstr>FIFO Queue Package / Encapsulated Object (3)</vt:lpstr>
      <vt:lpstr>Generalizing the Package: Allow Several Queues (1)</vt:lpstr>
      <vt:lpstr>Generalizing the Package: Allow Several Queues (2)</vt:lpstr>
      <vt:lpstr>FIFO Queue Package / Exposed Type</vt:lpstr>
      <vt:lpstr>FIFO Queue Package / Private Type</vt:lpstr>
      <vt:lpstr>Semantics of Private Types</vt:lpstr>
      <vt:lpstr>Private Type Methodology</vt:lpstr>
      <vt:lpstr>Private Type Functionality</vt:lpstr>
      <vt:lpstr>Assignment Issues</vt:lpstr>
      <vt:lpstr>Equality Issues</vt:lpstr>
      <vt:lpstr>Limited Types (1)</vt:lpstr>
      <vt:lpstr>Limited Types (2)</vt:lpstr>
      <vt:lpstr>Example: Limited Private Type (1)</vt:lpstr>
      <vt:lpstr>Example: Limited Private Type (2)</vt:lpstr>
      <vt:lpstr>Choosing between Private and Exposed Types (1)</vt:lpstr>
      <vt:lpstr>Choosing between Private and Exposed Types (2)</vt:lpstr>
      <vt:lpstr>Exceptions and Data Abstraction (1)</vt:lpstr>
      <vt:lpstr>Exceptions and Data Abstraction (2)</vt:lpstr>
      <vt:lpstr>Exceptions and Data Abstraction (3) - Ada 2012</vt:lpstr>
      <vt:lpstr>A Note about Postconditions</vt:lpstr>
      <vt:lpstr>4.2 Separate Compilation</vt:lpstr>
      <vt:lpstr>Separate Compilation Principles (1)</vt:lpstr>
      <vt:lpstr>Separate Compilation Principles (2)</vt:lpstr>
      <vt:lpstr>“With”, “Use”, and “Use Type” Clauses</vt:lpstr>
      <vt:lpstr>Properties of “With” Clauses</vt:lpstr>
      <vt:lpstr>Visibility Issues with Overloaded Operators</vt:lpstr>
      <vt:lpstr>Operator Visibility: “Use” Clause</vt:lpstr>
      <vt:lpstr>Operator Visibility: “Renaming” Declarations</vt:lpstr>
      <vt:lpstr>Operator Visibility: “use type” Clause</vt:lpstr>
      <vt:lpstr>Subunits (1)</vt:lpstr>
      <vt:lpstr>Subunits (2)</vt:lpstr>
      <vt:lpstr>Child Units: Basic Properties</vt:lpstr>
      <vt:lpstr>Uses of Child Units</vt:lpstr>
      <vt:lpstr>Child Units in Predefined Library (Partial List)</vt:lpstr>
      <vt:lpstr>Child Units and Programming by Extension (1)</vt:lpstr>
      <vt:lpstr>Child Units and Programming by Extension (2)</vt:lpstr>
      <vt:lpstr>Child Units and Programming by Extension (3)</vt:lpstr>
      <vt:lpstr>Child Units and Programming by Extension (4)</vt:lpstr>
      <vt:lpstr>Visibility for Public Child Units (1)</vt:lpstr>
      <vt:lpstr>Visibility for Public Child Units (2)</vt:lpstr>
      <vt:lpstr>Child Unit Example: Queue Package (1)</vt:lpstr>
      <vt:lpstr>Child Unit Example: Queue Package (2)</vt:lpstr>
      <vt:lpstr>Child Unit Example: Queue Package (3)</vt:lpstr>
      <vt:lpstr>Properties of Child Units</vt:lpstr>
      <vt:lpstr>Private Child Units: Basics</vt:lpstr>
      <vt:lpstr>Private Child Units: Semantics</vt:lpstr>
      <vt:lpstr>Unit Dependence and “Version Skew” (1)</vt:lpstr>
      <vt:lpstr>Unit Dependence and “Version Skew” (2)</vt:lpstr>
      <vt:lpstr>Techniques for Reducing Recompilations (1)</vt:lpstr>
      <vt:lpstr>Techniques for Reducing Recompilations (2)</vt:lpstr>
      <vt:lpstr>Ada “with” versus C / C++ “#include”</vt:lpstr>
      <vt:lpstr>Elaboration Issues: Introduction</vt:lpstr>
      <vt:lpstr>Access before Elaboration (1)</vt:lpstr>
      <vt:lpstr>Access before Elaboration (2)</vt:lpstr>
      <vt:lpstr>Elaboration Order (1)</vt:lpstr>
      <vt:lpstr>Elaboration Order (2)</vt:lpstr>
      <vt:lpstr>Ada Approaches to Elaboration Order</vt:lpstr>
      <vt:lpstr>Pragma Elaborate (1)</vt:lpstr>
      <vt:lpstr>Pragma Elaborate (2)</vt:lpstr>
      <vt:lpstr>Pragma Elaborate_All</vt:lpstr>
      <vt:lpstr>Pragma Elaborate_Body</vt:lpstr>
      <vt:lpstr>What’s the Catch?</vt:lpstr>
      <vt:lpstr>Pragma Preelaborate (1)</vt:lpstr>
      <vt:lpstr>Pragma Preelaborate (2)</vt:lpstr>
      <vt:lpstr>Pragma Pure</vt:lpstr>
      <vt:lpstr>Elaboration Guidelines (1)</vt:lpstr>
      <vt:lpstr>Elaboration Guidelines (2)</vt:lpstr>
      <vt:lpstr>GNAT and Elaboration Order (1)</vt:lpstr>
      <vt:lpstr>GNAT and Elaboration Order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brosgol</dc:creator>
  <cp:lastModifiedBy>brosgol</cp:lastModifiedBy>
  <cp:revision>2263</cp:revision>
  <cp:lastPrinted>2015-06-04T04:35:27Z</cp:lastPrinted>
  <dcterms:created xsi:type="dcterms:W3CDTF">2013-03-28T20:49:23Z</dcterms:created>
  <dcterms:modified xsi:type="dcterms:W3CDTF">2018-04-27T20:00:59Z</dcterms:modified>
</cp:coreProperties>
</file>