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82"/>
  </p:notesMasterIdLst>
  <p:handoutMasterIdLst>
    <p:handoutMasterId r:id="rId83"/>
  </p:handoutMasterIdLst>
  <p:sldIdLst>
    <p:sldId id="683" r:id="rId2"/>
    <p:sldId id="682" r:id="rId3"/>
    <p:sldId id="685" r:id="rId4"/>
    <p:sldId id="684" r:id="rId5"/>
    <p:sldId id="686" r:id="rId6"/>
    <p:sldId id="689" r:id="rId7"/>
    <p:sldId id="687" r:id="rId8"/>
    <p:sldId id="688" r:id="rId9"/>
    <p:sldId id="690" r:id="rId10"/>
    <p:sldId id="694" r:id="rId11"/>
    <p:sldId id="691" r:id="rId12"/>
    <p:sldId id="692" r:id="rId13"/>
    <p:sldId id="693" r:id="rId14"/>
    <p:sldId id="695" r:id="rId15"/>
    <p:sldId id="696" r:id="rId16"/>
    <p:sldId id="697" r:id="rId17"/>
    <p:sldId id="698" r:id="rId18"/>
    <p:sldId id="699" r:id="rId19"/>
    <p:sldId id="700" r:id="rId20"/>
    <p:sldId id="701" r:id="rId21"/>
    <p:sldId id="702" r:id="rId22"/>
    <p:sldId id="703" r:id="rId23"/>
    <p:sldId id="704" r:id="rId24"/>
    <p:sldId id="705" r:id="rId25"/>
    <p:sldId id="706" r:id="rId26"/>
    <p:sldId id="707" r:id="rId27"/>
    <p:sldId id="708" r:id="rId28"/>
    <p:sldId id="709" r:id="rId29"/>
    <p:sldId id="710" r:id="rId30"/>
    <p:sldId id="711" r:id="rId31"/>
    <p:sldId id="712" r:id="rId32"/>
    <p:sldId id="713" r:id="rId33"/>
    <p:sldId id="722" r:id="rId34"/>
    <p:sldId id="714" r:id="rId35"/>
    <p:sldId id="715" r:id="rId36"/>
    <p:sldId id="723" r:id="rId37"/>
    <p:sldId id="717" r:id="rId38"/>
    <p:sldId id="718" r:id="rId39"/>
    <p:sldId id="719" r:id="rId40"/>
    <p:sldId id="720" r:id="rId41"/>
    <p:sldId id="721" r:id="rId42"/>
    <p:sldId id="724" r:id="rId43"/>
    <p:sldId id="725" r:id="rId44"/>
    <p:sldId id="726" r:id="rId45"/>
    <p:sldId id="727" r:id="rId46"/>
    <p:sldId id="728" r:id="rId47"/>
    <p:sldId id="729" r:id="rId48"/>
    <p:sldId id="730" r:id="rId49"/>
    <p:sldId id="731" r:id="rId50"/>
    <p:sldId id="732" r:id="rId51"/>
    <p:sldId id="733" r:id="rId52"/>
    <p:sldId id="734" r:id="rId53"/>
    <p:sldId id="735" r:id="rId54"/>
    <p:sldId id="736" r:id="rId55"/>
    <p:sldId id="737" r:id="rId56"/>
    <p:sldId id="738" r:id="rId57"/>
    <p:sldId id="739" r:id="rId58"/>
    <p:sldId id="740" r:id="rId59"/>
    <p:sldId id="741" r:id="rId60"/>
    <p:sldId id="742" r:id="rId61"/>
    <p:sldId id="743" r:id="rId62"/>
    <p:sldId id="744" r:id="rId63"/>
    <p:sldId id="745" r:id="rId64"/>
    <p:sldId id="746" r:id="rId65"/>
    <p:sldId id="747" r:id="rId66"/>
    <p:sldId id="748" r:id="rId67"/>
    <p:sldId id="749" r:id="rId68"/>
    <p:sldId id="750" r:id="rId69"/>
    <p:sldId id="751" r:id="rId70"/>
    <p:sldId id="752" r:id="rId71"/>
    <p:sldId id="753" r:id="rId72"/>
    <p:sldId id="754" r:id="rId73"/>
    <p:sldId id="755" r:id="rId74"/>
    <p:sldId id="756" r:id="rId75"/>
    <p:sldId id="757" r:id="rId76"/>
    <p:sldId id="758" r:id="rId77"/>
    <p:sldId id="759" r:id="rId78"/>
    <p:sldId id="760" r:id="rId79"/>
    <p:sldId id="761" r:id="rId80"/>
    <p:sldId id="762" r:id="rId81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6600"/>
    <a:srgbClr val="0099CC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660"/>
  </p:normalViewPr>
  <p:slideViewPr>
    <p:cSldViewPr>
      <p:cViewPr varScale="1">
        <p:scale>
          <a:sx n="62" d="100"/>
          <a:sy n="62" d="100"/>
        </p:scale>
        <p:origin x="1416" y="67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0637"/>
    </p:cViewPr>
  </p:sorterViewPr>
  <p:notesViewPr>
    <p:cSldViewPr>
      <p:cViewPr>
        <p:scale>
          <a:sx n="100" d="100"/>
          <a:sy n="100" d="100"/>
        </p:scale>
        <p:origin x="1524" y="-816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presProps" Target="pres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55" cy="479399"/>
          </a:xfrm>
          <a:prstGeom prst="rect">
            <a:avLst/>
          </a:prstGeom>
        </p:spPr>
        <p:txBody>
          <a:bodyPr vert="horz" lIns="96644" tIns="48321" rIns="96644" bIns="48321" rtlCol="0"/>
          <a:lstStyle>
            <a:lvl1pPr algn="l">
              <a:defRPr sz="13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49"/>
            <a:ext cx="4267200" cy="479399"/>
          </a:xfrm>
          <a:prstGeom prst="rect">
            <a:avLst/>
          </a:prstGeom>
        </p:spPr>
        <p:txBody>
          <a:bodyPr vert="horz" lIns="96644" tIns="48321" rIns="96644" bIns="48321" rtlCol="0" anchor="b"/>
          <a:lstStyle>
            <a:lvl1pPr algn="l">
              <a:defRPr sz="1300" i="1" dirty="0">
                <a:cs typeface="Arial" charset="0"/>
              </a:defRPr>
            </a:lvl1pPr>
          </a:lstStyle>
          <a:p>
            <a:pPr>
              <a:defRPr/>
            </a:pPr>
            <a:r>
              <a:rPr lang="en-US" dirty="0"/>
              <a:t>Ada Programming with GNAT: Fundamentals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343400" y="9120149"/>
            <a:ext cx="2970126" cy="479399"/>
          </a:xfrm>
          <a:prstGeom prst="rect">
            <a:avLst/>
          </a:prstGeom>
        </p:spPr>
        <p:txBody>
          <a:bodyPr vert="horz" lIns="96644" tIns="48321" rIns="96644" bIns="48321" rtlCol="0" anchor="b"/>
          <a:lstStyle>
            <a:lvl1pPr algn="l">
              <a:tabLst/>
              <a:defRPr sz="1300" i="1">
                <a:cs typeface="Arial" charset="0"/>
              </a:defRPr>
            </a:lvl1pPr>
          </a:lstStyle>
          <a:p>
            <a:pPr>
              <a:tabLst>
                <a:tab pos="6282667" algn="r"/>
              </a:tabLst>
              <a:defRPr/>
            </a:pPr>
            <a:r>
              <a:rPr lang="en-US" dirty="0"/>
              <a:t>	3 / </a:t>
            </a:r>
            <a:fld id="{092B3718-8748-4B07-B826-8DD5F24E43F9}" type="slidenum">
              <a:rPr lang="en-US"/>
              <a:pPr>
                <a:tabLst>
                  <a:tab pos="6282667" algn="r"/>
                </a:tabLst>
                <a:defRPr/>
              </a:pPr>
              <a:t>‹#›</a:t>
            </a:fld>
            <a:endParaRPr lang="en-US" dirty="0"/>
          </a:p>
        </p:txBody>
      </p:sp>
      <p:pic>
        <p:nvPicPr>
          <p:cNvPr id="137221" name="Picture 8" descr="ac_b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59" y="147127"/>
            <a:ext cx="1612761" cy="312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45060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55" cy="479399"/>
          </a:xfrm>
          <a:prstGeom prst="rect">
            <a:avLst/>
          </a:prstGeom>
        </p:spPr>
        <p:txBody>
          <a:bodyPr vert="horz" lIns="96644" tIns="48321" rIns="96644" bIns="4832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271" y="0"/>
            <a:ext cx="3170255" cy="479399"/>
          </a:xfrm>
          <a:prstGeom prst="rect">
            <a:avLst/>
          </a:prstGeom>
        </p:spPr>
        <p:txBody>
          <a:bodyPr vert="horz" lIns="96644" tIns="48321" rIns="96644" bIns="4832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B387072C-30C3-404D-9073-3CD0C32EE57F}" type="datetimeFigureOut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5713" y="719138"/>
            <a:ext cx="4803775" cy="3602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44" tIns="48321" rIns="96644" bIns="4832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56" y="4560901"/>
            <a:ext cx="5851490" cy="4319548"/>
          </a:xfrm>
          <a:prstGeom prst="rect">
            <a:avLst/>
          </a:prstGeom>
        </p:spPr>
        <p:txBody>
          <a:bodyPr vert="horz" lIns="96644" tIns="48321" rIns="96644" bIns="48321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49"/>
            <a:ext cx="3170255" cy="479399"/>
          </a:xfrm>
          <a:prstGeom prst="rect">
            <a:avLst/>
          </a:prstGeom>
        </p:spPr>
        <p:txBody>
          <a:bodyPr vert="horz" lIns="96644" tIns="48321" rIns="96644" bIns="4832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271" y="9120149"/>
            <a:ext cx="3170255" cy="479399"/>
          </a:xfrm>
          <a:prstGeom prst="rect">
            <a:avLst/>
          </a:prstGeom>
        </p:spPr>
        <p:txBody>
          <a:bodyPr vert="horz" lIns="96644" tIns="48321" rIns="96644" bIns="4832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2970BC62-CB7D-449B-B4D1-1C419D52BF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0000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"Toto, we're not in Kansas anymore"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5726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5638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Use clause can go in any declarative part</a:t>
            </a:r>
          </a:p>
          <a:p>
            <a:r>
              <a:rPr lang="en-US" sz="2000" dirty="0"/>
              <a:t>Typical idiom, using case statement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1755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>
                <a:solidFill>
                  <a:srgbClr val="FF0000"/>
                </a:solidFill>
              </a:rPr>
              <a:t>Error: The bullet items go with the next slide!</a:t>
            </a:r>
          </a:p>
          <a:p>
            <a:r>
              <a:rPr lang="en-US" sz="2000" dirty="0"/>
              <a:t>Initializing the record is similar to initializing an array; here we retrieve the Tag via field selection, versus array bounds attributes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283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000" dirty="0">
                <a:solidFill>
                  <a:srgbClr val="FF0000"/>
                </a:solidFill>
              </a:rPr>
              <a:t>Technique is similar to declaring an array where the bounds are not known until run time</a:t>
            </a:r>
          </a:p>
          <a:p>
            <a:pPr eaLnBrk="1" hangingPunct="1"/>
            <a:r>
              <a:rPr lang="en-US" altLang="en-US" sz="2000" dirty="0"/>
              <a:t>Get does not (cannot) modify the Tag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3511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Usage: Processing a file with heterogeneous data, want to read in a record but don't know in advance what kind of data it will be</a:t>
            </a:r>
          </a:p>
          <a:p>
            <a:r>
              <a:rPr lang="en-US" sz="2000" dirty="0"/>
              <a:t>Minor syntactic variation (presence of default </a:t>
            </a:r>
            <a:r>
              <a:rPr lang="en-US" sz="2000" dirty="0" err="1"/>
              <a:t>init</a:t>
            </a:r>
            <a:r>
              <a:rPr lang="en-US" sz="2000" dirty="0"/>
              <a:t>) has major semantic impact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661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8281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7662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We should have a better exception than </a:t>
            </a:r>
            <a:r>
              <a:rPr lang="en-US" sz="2000" dirty="0" err="1"/>
              <a:t>Constraint_Error</a:t>
            </a:r>
            <a:r>
              <a:rPr lang="en-US" sz="2000" dirty="0"/>
              <a:t>; we'll fix this later</a:t>
            </a:r>
          </a:p>
          <a:p>
            <a:r>
              <a:rPr lang="en-US" sz="2000" dirty="0"/>
              <a:t>Let's look at two solutions with discriminated records, which solve this problem</a:t>
            </a:r>
          </a:p>
          <a:p>
            <a:r>
              <a:rPr lang="en-US" sz="2000" dirty="0"/>
              <a:t>There are some subtle semantics, but the feature is extremely important and heavily used in practice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6286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Shows semantics, not style (the data should be manipulated through subprograms not directly)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4430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6688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Some in Ada 83, others in Ada 95</a:t>
            </a:r>
          </a:p>
          <a:p>
            <a:r>
              <a:rPr lang="en-US" sz="2000" dirty="0"/>
              <a:t>Important but there are some subtleties to be aware of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5320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3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8375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[Explain this starting from the declaration of </a:t>
            </a:r>
            <a:r>
              <a:rPr lang="en-US" sz="2000" dirty="0" err="1"/>
              <a:t>Mutant_String</a:t>
            </a:r>
            <a:r>
              <a:rPr lang="en-US" sz="2000" dirty="0"/>
              <a:t> and then describing the </a:t>
            </a:r>
            <a:r>
              <a:rPr lang="en-US" sz="2000" dirty="0" err="1"/>
              <a:t>Length_Range</a:t>
            </a:r>
            <a:r>
              <a:rPr lang="en-US" sz="2000" dirty="0"/>
              <a:t> subtype]</a:t>
            </a:r>
          </a:p>
          <a:p>
            <a:r>
              <a:rPr lang="en-US" sz="2000" dirty="0"/>
              <a:t>What varies within the same object is the Length, so that's the discriminant</a:t>
            </a:r>
          </a:p>
          <a:p>
            <a:r>
              <a:rPr lang="en-US" sz="2000" dirty="0"/>
              <a:t>It can vary between 0 and some </a:t>
            </a:r>
            <a:r>
              <a:rPr lang="en-US" sz="2000" dirty="0" err="1"/>
              <a:t>Max_Length</a:t>
            </a:r>
            <a:r>
              <a:rPr lang="en-US" sz="2000" dirty="0"/>
              <a:t>, so declare a subtype accordingly</a:t>
            </a:r>
          </a:p>
          <a:p>
            <a:r>
              <a:rPr lang="en-US" sz="2000" dirty="0"/>
              <a:t>Discriminant can only change via whole record assignment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29262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GNAT warns on X : </a:t>
            </a:r>
            <a:r>
              <a:rPr lang="en-US" sz="2000" dirty="0" err="1"/>
              <a:t>Exploding_String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75332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94443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25887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83134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Simple record type: ":=" works but is inefficient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6607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Parameter: supply at object creation, can vary from object to object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61305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0413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19926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77457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If field names not unique, compiler can't tell which field to select; need run-time type checking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34725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Blatant </a:t>
            </a:r>
            <a:r>
              <a:rPr lang="en-US" sz="2000" dirty="0" err="1"/>
              <a:t>hemispherism</a:t>
            </a:r>
            <a:r>
              <a:rPr lang="en-US" sz="2000" dirty="0"/>
              <a:t> (different activities in Oz, NZ)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87384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36669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Dangling reference: need to explicitly indicate usage of feature that can cause a dangling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08184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No pointer arithmetic</a:t>
            </a:r>
          </a:p>
          <a:p>
            <a:r>
              <a:rPr lang="en-US" sz="2000" dirty="0" err="1"/>
              <a:t>String_Ref</a:t>
            </a:r>
            <a:r>
              <a:rPr lang="en-US" sz="2000" dirty="0"/>
              <a:t> is like char**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25221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Need the ' for initialization (avoids ambiguity)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36427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8599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09768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846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Example: messages with different formats, want single type for common processing</a:t>
            </a:r>
          </a:p>
          <a:p>
            <a:r>
              <a:rPr lang="en-US" sz="2000" dirty="0"/>
              <a:t>C loophole is more like the Grand Canyon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07873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Need rep clause to get contiguous representation</a:t>
            </a:r>
          </a:p>
          <a:p>
            <a:r>
              <a:rPr lang="en-US" sz="2000" dirty="0"/>
              <a:t>GNAT default is "fat pointer"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03337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Illustrates table of strings of different sizes</a:t>
            </a:r>
          </a:p>
          <a:p>
            <a:r>
              <a:rPr lang="en-US" sz="2000" dirty="0"/>
              <a:t>Hmm, Saturn is not in the table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29191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45245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Very few uses of incomplete types (nothing where compiler would need to know the object size)</a:t>
            </a:r>
          </a:p>
          <a:p>
            <a:r>
              <a:rPr lang="en-US" sz="2000" dirty="0"/>
              <a:t>Need Ref as local variable in Sum since List is an </a:t>
            </a:r>
            <a:r>
              <a:rPr lang="en-US" sz="2000" b="1" dirty="0"/>
              <a:t>in</a:t>
            </a:r>
            <a:r>
              <a:rPr lang="en-US" sz="2000" dirty="0"/>
              <a:t> parameter</a:t>
            </a:r>
          </a:p>
          <a:p>
            <a:r>
              <a:rPr lang="en-US" sz="2000" dirty="0"/>
              <a:t>If list not linear: infinite  loop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0108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72736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24776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Need reclamation of inaccessible storage</a:t>
            </a:r>
          </a:p>
          <a:p>
            <a:r>
              <a:rPr lang="en-US" sz="2000" dirty="0"/>
              <a:t>Per-access type: not for real time, doesn't work for global types</a:t>
            </a:r>
          </a:p>
          <a:p>
            <a:r>
              <a:rPr lang="en-US" sz="2000" dirty="0"/>
              <a:t>Controlled types: can implement reference counts, needs OOP</a:t>
            </a:r>
          </a:p>
          <a:p>
            <a:r>
              <a:rPr lang="en-US" sz="2000" dirty="0"/>
              <a:t>Storage pools: user-defined </a:t>
            </a:r>
            <a:r>
              <a:rPr lang="en-US" sz="2000" dirty="0" err="1"/>
              <a:t>alloc</a:t>
            </a:r>
            <a:r>
              <a:rPr lang="en-US" sz="2000" dirty="0"/>
              <a:t> and </a:t>
            </a:r>
            <a:r>
              <a:rPr lang="en-US" sz="2000" dirty="0" err="1"/>
              <a:t>dealloc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68256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Won't do this by accident</a:t>
            </a:r>
          </a:p>
          <a:p>
            <a:r>
              <a:rPr lang="en-US" sz="2000" dirty="0"/>
              <a:t>Generic instantiation is a "magic chant" at this point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72397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108799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To free a list, free it node by node</a:t>
            </a:r>
          </a:p>
          <a:p>
            <a:r>
              <a:rPr lang="en-US" sz="2000" dirty="0"/>
              <a:t>Algorithm works front to back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614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Discriminant must be of a discrete type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318879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(1): infinite loop if nodes not reused; dangling refs and general chaos if node is reused</a:t>
            </a:r>
          </a:p>
          <a:p>
            <a:r>
              <a:rPr lang="en-US" sz="2000" dirty="0"/>
              <a:t>(2) Dangling ref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725625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Free nodes from back to front</a:t>
            </a:r>
          </a:p>
          <a:p>
            <a:r>
              <a:rPr lang="en-US" sz="2000" dirty="0"/>
              <a:t>(1): infinite recursion, nothing gets freed</a:t>
            </a:r>
          </a:p>
          <a:p>
            <a:r>
              <a:rPr lang="en-US" sz="2000" dirty="0"/>
              <a:t>(2): Dangling ref</a:t>
            </a: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86272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Entering Ada 95 territory</a:t>
            </a:r>
          </a:p>
          <a:p>
            <a:r>
              <a:rPr lang="en-US" sz="2000" dirty="0"/>
              <a:t>Aliasing =&gt; can't store in registers</a:t>
            </a:r>
          </a:p>
          <a:p>
            <a:r>
              <a:rPr lang="en-US" sz="2000" dirty="0" err="1"/>
              <a:t>Imple</a:t>
            </a:r>
            <a:r>
              <a:rPr lang="en-US" sz="2000" dirty="0"/>
              <a:t> complexity: different reps based on declared vs allocated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448405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682758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 err="1"/>
              <a:t>ROMable</a:t>
            </a:r>
            <a:r>
              <a:rPr lang="en-US" sz="2000" dirty="0"/>
              <a:t> strings: easy in C, since </a:t>
            </a:r>
            <a:r>
              <a:rPr lang="en-US" sz="2000" dirty="0" err="1"/>
              <a:t>nul</a:t>
            </a:r>
            <a:r>
              <a:rPr lang="en-US" sz="2000" dirty="0"/>
              <a:t> termination and no issues with descriptors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434540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Marking variable as aliased is useful for human reader and for the compiler (inhibits optimizations)</a:t>
            </a:r>
          </a:p>
          <a:p>
            <a:r>
              <a:rPr lang="en-US" sz="2000" dirty="0"/>
              <a:t>Two forms of general access type: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Read/write access to variable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err="1"/>
              <a:t>Readonly</a:t>
            </a:r>
            <a:r>
              <a:rPr lang="en-US" sz="2000" dirty="0"/>
              <a:t> access to constant or variable</a:t>
            </a:r>
          </a:p>
          <a:p>
            <a:r>
              <a:rPr lang="en-US" sz="2000" dirty="0"/>
              <a:t>Access values from general access types can designated either allocated or declared objects</a:t>
            </a:r>
          </a:p>
          <a:p>
            <a:r>
              <a:rPr lang="en-US" sz="2000" dirty="0"/>
              <a:t>Be careful with unchecked deallocation for general access type; erroneous if designate object is declared</a:t>
            </a:r>
          </a:p>
          <a:p>
            <a:r>
              <a:rPr lang="en-US" sz="2000" dirty="0"/>
              <a:t>No unchecked </a:t>
            </a:r>
            <a:r>
              <a:rPr lang="en-US" sz="2000" dirty="0" err="1"/>
              <a:t>dealloc</a:t>
            </a:r>
            <a:r>
              <a:rPr lang="en-US" sz="2000" dirty="0"/>
              <a:t> for access to constant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343500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Conformance check: rare case where subtype check is done at compile time</a:t>
            </a:r>
          </a:p>
          <a:p>
            <a:r>
              <a:rPr lang="en-US" sz="2000" dirty="0"/>
              <a:t>Accessibility: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Object being 'Accessed can't be more nested than the access type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If type is global, then the object must likewise be global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Check is overly conservative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49787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Illustrates the semantics and the rationale</a:t>
            </a:r>
          </a:p>
          <a:p>
            <a:r>
              <a:rPr lang="en-US" sz="2000" dirty="0"/>
              <a:t>Ref := </a:t>
            </a:r>
            <a:r>
              <a:rPr lang="en-US" sz="2000" dirty="0" err="1"/>
              <a:t>J'Access</a:t>
            </a:r>
            <a:r>
              <a:rPr lang="en-US" sz="2000" dirty="0"/>
              <a:t> (not aliased)</a:t>
            </a:r>
          </a:p>
          <a:p>
            <a:r>
              <a:rPr lang="en-US" sz="2000" dirty="0"/>
              <a:t>Ref := </a:t>
            </a:r>
            <a:r>
              <a:rPr lang="en-US" sz="2000" dirty="0" err="1"/>
              <a:t>C'Access</a:t>
            </a:r>
            <a:r>
              <a:rPr lang="en-US" sz="2000" dirty="0"/>
              <a:t> (could modify a constant)</a:t>
            </a:r>
          </a:p>
          <a:p>
            <a:r>
              <a:rPr lang="en-US" sz="2000" dirty="0"/>
              <a:t>Ref := </a:t>
            </a:r>
            <a:r>
              <a:rPr lang="en-US" sz="2000" dirty="0" err="1"/>
              <a:t>N'Access</a:t>
            </a:r>
            <a:r>
              <a:rPr lang="en-US" sz="2000" dirty="0"/>
              <a:t> (could violate a constraint)</a:t>
            </a:r>
          </a:p>
          <a:p>
            <a:r>
              <a:rPr lang="en-US" sz="2000" dirty="0"/>
              <a:t>Ref := </a:t>
            </a:r>
            <a:r>
              <a:rPr lang="en-US" sz="2000" dirty="0" err="1"/>
              <a:t>K'Access</a:t>
            </a:r>
            <a:r>
              <a:rPr lang="en-US" sz="2000" dirty="0"/>
              <a:t> (illegal because of level of K)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703357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Modify Next to get different order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90570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Finally the example that motivated the feature</a:t>
            </a:r>
          </a:p>
          <a:p>
            <a:r>
              <a:rPr lang="en-US" sz="2000" dirty="0"/>
              <a:t>Ada83 approach required unchecked conversions, wasn't portable</a:t>
            </a:r>
          </a:p>
          <a:p>
            <a:r>
              <a:rPr lang="en-US" sz="2000" dirty="0"/>
              <a:t>Note: no constraint on String in constant </a:t>
            </a:r>
            <a:r>
              <a:rPr lang="en-US" sz="2000" dirty="0" err="1"/>
              <a:t>decls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8683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594179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String data need to be marked as aliased to get pointers to them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48289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Access parameter matches t* parameter in 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308257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No scope issue if only take .all of formal</a:t>
            </a:r>
          </a:p>
          <a:p>
            <a:r>
              <a:rPr lang="en-US" sz="2000" dirty="0"/>
              <a:t>For access constant, can only read and not write the object; can pass 'Access of either a variable or a constant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758361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Ada analog of ++N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675422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Sneaked in an example of Ada's interfacing features</a:t>
            </a:r>
          </a:p>
          <a:p>
            <a:r>
              <a:rPr lang="en-US" sz="2000" dirty="0"/>
              <a:t>Pragma Import =&gt; C calling convention, no Ada body</a:t>
            </a:r>
          </a:p>
          <a:p>
            <a:r>
              <a:rPr lang="en-US" sz="2000" dirty="0"/>
              <a:t>Note: no accessibility checks in C, so beware passing 'Access of a local </a:t>
            </a:r>
            <a:r>
              <a:rPr lang="en-US" sz="2000" dirty="0" err="1"/>
              <a:t>vbl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227261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223502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Last but not least…</a:t>
            </a: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45696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013134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Name of formal parameter does not affect matching (use name X from access declaration when call through .all)</a:t>
            </a:r>
          </a:p>
          <a:p>
            <a:r>
              <a:rPr lang="en-US" sz="2000" dirty="0"/>
              <a:t>Compiler uses </a:t>
            </a:r>
            <a:r>
              <a:rPr lang="en-US" sz="2000" dirty="0" err="1"/>
              <a:t>Func_Ref</a:t>
            </a:r>
            <a:r>
              <a:rPr lang="en-US" sz="2000" dirty="0"/>
              <a:t> </a:t>
            </a:r>
            <a:r>
              <a:rPr lang="en-US" sz="2000" dirty="0" err="1"/>
              <a:t>decl</a:t>
            </a:r>
            <a:r>
              <a:rPr lang="en-US" sz="2000" dirty="0"/>
              <a:t> to do type checking</a:t>
            </a:r>
          </a:p>
          <a:p>
            <a:r>
              <a:rPr lang="en-US" sz="2000" dirty="0" err="1"/>
              <a:t>Square'Access</a:t>
            </a:r>
            <a:r>
              <a:rPr lang="en-US" sz="2000" dirty="0"/>
              <a:t> does conformance and scope level check</a:t>
            </a:r>
          </a:p>
          <a:p>
            <a:r>
              <a:rPr lang="en-US" sz="2000" dirty="0"/>
              <a:t>Functions need to be at top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872286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Call back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1139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No object needs all the fields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487587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Checks on 'Access: conformance, scope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041681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Issue: code generated at call via a ref, using info from designated profile</a:t>
            </a:r>
          </a:p>
          <a:p>
            <a:r>
              <a:rPr lang="en-US" sz="2000" dirty="0"/>
              <a:t>Ada ensures that the actual subprogram meets these assumptions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001109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091230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Same as for </a:t>
            </a:r>
            <a:r>
              <a:rPr lang="en-US" sz="2000" dirty="0" err="1"/>
              <a:t>Object'Access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570512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Pascal: allows nesting, disallows subprograms as data</a:t>
            </a:r>
          </a:p>
          <a:p>
            <a:r>
              <a:rPr lang="en-US" sz="2000" dirty="0"/>
              <a:t>C: allows functions as data, disallows nesting</a:t>
            </a:r>
          </a:p>
          <a:p>
            <a:r>
              <a:rPr lang="en-US" sz="2000" dirty="0"/>
              <a:t>(Some C implementations allow both; user beware)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31438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330331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137459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2492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9300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Discriminant is like array bounds</a:t>
            </a:r>
          </a:p>
          <a:p>
            <a:pPr lvl="1"/>
            <a:r>
              <a:rPr lang="en-US" sz="2000" dirty="0"/>
              <a:t>Can't declare unconstrained objects</a:t>
            </a:r>
          </a:p>
          <a:p>
            <a:pPr lvl="1"/>
            <a:r>
              <a:rPr lang="en-US" sz="2000" dirty="0"/>
              <a:t>Assignment requires </a:t>
            </a:r>
            <a:r>
              <a:rPr lang="en-US" sz="2000" dirty="0" err="1"/>
              <a:t>discrim</a:t>
            </a:r>
            <a:r>
              <a:rPr lang="en-US" sz="2000" dirty="0"/>
              <a:t> identity</a:t>
            </a:r>
          </a:p>
          <a:p>
            <a:r>
              <a:rPr lang="en-US" sz="2000" dirty="0"/>
              <a:t>Constraint may be run-time computed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654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6B713-9EC8-461B-86BF-213E283964E8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E9103-169A-4390-8076-3FFAF6F2BB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087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F4E52-3B58-475E-8AD2-C0138D134A7F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EA57A-767E-4280-A9B7-7050F3D73E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215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C2686-0BBB-4191-BCE3-5EDA27C6C9C3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80609-12F8-4BFC-9CC8-AC98DEA1B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03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990600"/>
            <a:ext cx="82296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buClr>
                <a:schemeClr val="tx1"/>
              </a:buClr>
              <a:buFont typeface="Wingdings" pitchFamily="2" charset="2"/>
              <a:buChar char="§"/>
              <a:defRPr sz="2000">
                <a:latin typeface="Arial" pitchFamily="34" charset="0"/>
                <a:cs typeface="Arial" pitchFamily="34" charset="0"/>
              </a:defRPr>
            </a:lvl2pPr>
            <a:lvl3pPr>
              <a:buClr>
                <a:schemeClr val="tx1"/>
              </a:buClr>
              <a:defRPr sz="1800">
                <a:latin typeface="Arial" pitchFamily="34" charset="0"/>
                <a:cs typeface="Arial" pitchFamily="34" charset="0"/>
              </a:defRPr>
            </a:lvl3pPr>
            <a:lvl4pPr marL="1600200" indent="-228600"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8B78B-1514-48AB-BD11-423D7158F7B2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2ECCEA-E2CD-49A1-A9F1-1E7E4CC532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462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13C47-3DB1-4ECB-9120-99775282930A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A8924-A8CB-4BE4-80A2-40EEE28467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503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62E53-EA83-4B5A-8C7A-22EDBB21A50C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779DE-02E0-4D11-A391-861F25F4D2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903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44B7D-F21C-4A64-ADC6-D005225B6D99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02301-1D3C-45AE-80E1-B0C8C6C5E8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770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66506-1C9E-4B36-85E1-ECA6E0830457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63547-4AC7-4CBB-8A9B-56A01B972E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34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443A9-E4A4-4F16-AB3D-C64837A88050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F214A-23B3-445F-9654-7033258EA8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102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0996E-1F14-4B85-A9A5-239ECE5FEA6C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46D9E-83DD-4554-B379-33F7CCEA8A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159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36CAD-F6F4-4204-9291-70769283B11C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C6EF9-6154-4A90-9A3A-F08E7DADE8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233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AB3F86F-719F-4F9C-9391-FD142FC5435B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6D0A1F-31FE-4C0A-B3D0-CC56F3A0A5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5" r:id="rId1"/>
    <p:sldLayoutId id="2147484295" r:id="rId2"/>
    <p:sldLayoutId id="2147484286" r:id="rId3"/>
    <p:sldLayoutId id="2147484287" r:id="rId4"/>
    <p:sldLayoutId id="2147484288" r:id="rId5"/>
    <p:sldLayoutId id="2147484289" r:id="rId6"/>
    <p:sldLayoutId id="2147484290" r:id="rId7"/>
    <p:sldLayoutId id="2147484291" r:id="rId8"/>
    <p:sldLayoutId id="2147484292" r:id="rId9"/>
    <p:sldLayoutId id="2147484293" r:id="rId10"/>
    <p:sldLayoutId id="214748429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narlmathsci.wikispaces.com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iblicalpreaching.net/2013/02/19/beware-of-exemplar-christi-preaching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iblicalpreaching.net/2013/02/19/beware-of-exemplar-christi-preaching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iblicalpreaching.net/2013/02/19/beware-of-exemplar-christi-preaching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iblicalpreaching.net/2013/02/19/beware-of-exemplar-christi-preaching/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entralpedia.wikispaces.com/animal+abuse+-+period+4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iblicalpreaching.net/2013/02/19/beware-of-exemplar-christi-preaching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iblicalpreaching.net/2013/02/19/beware-of-exemplar-christi-preaching/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nfodome.wikidot.com/rules-of-combat-dome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nfodome.wikidot.com/rules-of-combat-dom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nfodome.wikidot.com/rules-of-combat-dome" TargetMode="Externa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iblicalpreaching.net/2013/02/19/beware-of-exemplar-christi-preaching/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iblicalpreaching.net/2013/02/19/beware-of-exemplar-christi-preaching/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iblicalpreaching.net/2013/02/19/beware-of-exemplar-christi-preaching/" TargetMode="Externa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biblicalpreaching.net/2013/02/19/beware-of-exemplar-christi-preaching/" TargetMode="External"/><Relationship Id="rId4" Type="http://schemas.openxmlformats.org/officeDocument/2006/relationships/image" Target="../media/image11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biblicalpreaching.net/2013/02/19/beware-of-exemplar-christi-preaching/" TargetMode="External"/><Relationship Id="rId4" Type="http://schemas.openxmlformats.org/officeDocument/2006/relationships/image" Target="../media/image11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iblicalpreaching.net/2013/02/19/beware-of-exemplar-christi-preaching/" TargetMode="Externa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iblicalpreaching.net/2013/02/19/beware-of-exemplar-christi-preaching/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mccli2.wikispaces.com/Trash+or+Treasure+Game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mccli2.wikispaces.com/Trash+or+Treasure+Game" TargetMode="Externa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iblicalpreaching.net/2013/02/19/beware-of-exemplar-christi-preaching/" TargetMode="Externa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iblicalpreaching.net/2013/02/19/beware-of-exemplar-christi-preaching/" TargetMode="External"/><Relationship Id="rId5" Type="http://schemas.openxmlformats.org/officeDocument/2006/relationships/image" Target="../media/image11.jpeg"/><Relationship Id="rId4" Type="http://schemas.openxmlformats.org/officeDocument/2006/relationships/image" Target="../media/image18.w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iblicalpreaching.net/2013/02/19/beware-of-exemplar-christi-preaching/" TargetMode="External"/><Relationship Id="rId5" Type="http://schemas.openxmlformats.org/officeDocument/2006/relationships/image" Target="../media/image11.jpeg"/><Relationship Id="rId4" Type="http://schemas.openxmlformats.org/officeDocument/2006/relationships/image" Target="../media/image18.wmf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iblicalpreaching.net/2013/02/19/beware-of-exemplar-christi-preaching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olbycriminaljustice.wikidot.com/criminal-investigations-2013" TargetMode="External"/><Relationship Id="rId4" Type="http://schemas.openxmlformats.org/officeDocument/2006/relationships/image" Target="../media/image6.jp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iblicalpreaching.net/2013/02/19/beware-of-exemplar-christi-preaching/" TargetMode="Externa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iblicalpreaching.net/2013/02/19/beware-of-exemplar-christi-preaching/" TargetMode="Externa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iblicalpreaching.net/2013/02/19/beware-of-exemplar-christi-preaching/" TargetMode="Externa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nfodome.wikidot.com/rules-of-combat-dome" TargetMode="Externa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iblicalpreaching.net/2013/02/19/beware-of-exemplar-christi-preaching/" TargetMode="Externa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iblicalpreaching.net/2013/02/19/beware-of-exemplar-christi-preaching/" TargetMode="Externa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hyperlink" Target="http://biblicalpreaching.net/2013/02/19/beware-of-exemplar-christi-preaching/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inephiledoc.wordpress.com/tag/bibliotheque/" TargetMode="Externa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iblicalpreaching.net/2013/02/19/beware-of-exemplar-christi-preaching/" TargetMode="Externa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iblicalpreaching.net/2013/02/19/beware-of-exemplar-christi-preaching/" TargetMode="Externa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iblicalpreaching.net/2013/02/19/beware-of-exemplar-christi-preaching/" TargetMode="Externa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nfodome.wikidot.com/rules-of-combat-dome" TargetMode="Externa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iblicalpreaching.net/2013/02/19/beware-of-exemplar-christi-preaching/" TargetMode="Externa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iblicalpreaching.net/2013/02/19/beware-of-exemplar-christi-preaching/" TargetMode="Externa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iblicalpreaching.net/2013/02/19/beware-of-exemplar-christi-preaching/" TargetMode="Externa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eadingstrategiesthatwork.wikispaces.com/Putting+the+Pieces+Together" TargetMode="External"/><Relationship Id="rId5" Type="http://schemas.openxmlformats.org/officeDocument/2006/relationships/image" Target="../media/image8.jpg"/><Relationship Id="rId4" Type="http://schemas.openxmlformats.org/officeDocument/2006/relationships/hyperlink" Target="http://2014.igem.org/Team:TU_Eindhoven/Safety/Biosafety" TargetMode="Externa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nfodome.wikidot.com/rules-of-combat-dom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0F95D-9BA0-4B8F-99EC-9361ED5D10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Part 3: Advanced Data Types</a:t>
            </a: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id="{6D8B06AA-636B-4712-8A78-2C873842CE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8488" y="933450"/>
            <a:ext cx="79470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3600" b="1" dirty="0">
                <a:solidFill>
                  <a:srgbClr val="0070C0"/>
                </a:solidFill>
                <a:latin typeface="Verdana" panose="020B0604030504040204" pitchFamily="34" charset="0"/>
              </a:rPr>
              <a:t>Ada Programming with GNAT:</a:t>
            </a:r>
            <a:br>
              <a:rPr lang="en-US" altLang="en-US" sz="3600" b="1" dirty="0">
                <a:solidFill>
                  <a:srgbClr val="0070C0"/>
                </a:solidFill>
                <a:latin typeface="Verdana" panose="020B0604030504040204" pitchFamily="34" charset="0"/>
              </a:rPr>
            </a:br>
            <a:r>
              <a:rPr lang="en-US" altLang="en-US" sz="3600" b="1" dirty="0">
                <a:solidFill>
                  <a:srgbClr val="0070C0"/>
                </a:solidFill>
                <a:latin typeface="Verdana" panose="020B0604030504040204" pitchFamily="34" charset="0"/>
              </a:rPr>
              <a:t>Fundamentals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2E0610E-6A01-40FF-9354-90CF4473E4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3103239" y="3733800"/>
            <a:ext cx="2840361" cy="2507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9022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E0C33-D590-4C18-8595-967EA08E6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Variant Record Package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00D55F-1F1A-47CA-B57C-7584B3F20A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type and its operations would typically be declared together in a package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296AD8-423F-44AB-9C82-AC03FE898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8E36762D-151B-4072-BCD6-CD667678AA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2057400"/>
            <a:ext cx="5245347" cy="2062103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package </a:t>
            </a:r>
            <a:r>
              <a:rPr lang="en-US" altLang="en-US" sz="16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Person_Pkg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is</a:t>
            </a:r>
          </a:p>
          <a:p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type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Person_Tag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(Student, Faculty);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Person (Tag : </a:t>
            </a:r>
            <a:r>
              <a:rPr lang="en-US" altLang="en-US" sz="16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Person_Tag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)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...</a:t>
            </a:r>
          </a:p>
          <a:p>
            <a:endParaRPr lang="en-US" altLang="en-US" sz="1600" i="1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procedure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Put ( Item :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in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Person );</a:t>
            </a:r>
            <a:endParaRPr lang="en-US" altLang="en-US" sz="1600" i="1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procedure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Get ( Item :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out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Person );</a:t>
            </a:r>
          </a:p>
          <a:p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Person_Pkg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 </a:t>
            </a: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DF2B44A9-18C9-4DE1-9001-12F652A5E7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4397276"/>
            <a:ext cx="5245347" cy="2308324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package body </a:t>
            </a:r>
            <a:r>
              <a:rPr lang="en-US" altLang="en-US" sz="16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Person_Pkg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is</a:t>
            </a:r>
          </a:p>
          <a:p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procedure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Put ( Item :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in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Person )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b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... 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Put;</a:t>
            </a:r>
            <a:endParaRPr lang="en-US" altLang="en-US" sz="1600" i="1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endParaRPr lang="en-US" altLang="en-US" sz="1600" b="1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procedure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Get ( Item :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out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Person )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b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...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Get;</a:t>
            </a:r>
          </a:p>
          <a:p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Person_Pkg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3F3088-29B0-43A3-9CD9-91DB56F77464}"/>
              </a:ext>
            </a:extLst>
          </p:cNvPr>
          <p:cNvSpPr txBox="1"/>
          <p:nvPr/>
        </p:nvSpPr>
        <p:spPr>
          <a:xfrm>
            <a:off x="5683066" y="3200400"/>
            <a:ext cx="33085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en-US" dirty="0"/>
              <a:t>The type for a formal parameter </a:t>
            </a:r>
            <a:br>
              <a:rPr lang="en-US" altLang="en-US" dirty="0"/>
            </a:br>
            <a:r>
              <a:rPr lang="en-US" altLang="en-US" dirty="0"/>
              <a:t>may be (unconstrained) </a:t>
            </a:r>
            <a:r>
              <a:rPr lang="en-US" altLang="en-US" dirty="0">
                <a:latin typeface="Consolas" panose="020B0609020204030204" pitchFamily="49" charset="0"/>
              </a:rPr>
              <a:t>Person</a:t>
            </a:r>
            <a:endParaRPr lang="en-US" dirty="0">
              <a:latin typeface="Consolas" panose="020B0609020204030204" pitchFamily="49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86995C4-93E9-46AF-8CB0-9E7D29B33FB0}"/>
              </a:ext>
            </a:extLst>
          </p:cNvPr>
          <p:cNvSpPr txBox="1"/>
          <p:nvPr/>
        </p:nvSpPr>
        <p:spPr>
          <a:xfrm>
            <a:off x="5867400" y="3925669"/>
            <a:ext cx="28577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Formal obtains </a:t>
            </a:r>
            <a:r>
              <a:rPr lang="en-US" altLang="en-US" dirty="0">
                <a:solidFill>
                  <a:schemeClr val="tx2"/>
                </a:solidFill>
                <a:latin typeface="Consolas" panose="020B0609020204030204" pitchFamily="49" charset="0"/>
              </a:rPr>
              <a:t>Tag</a:t>
            </a:r>
            <a:r>
              <a:rPr lang="en-US" altLang="en-US" dirty="0"/>
              <a:t> value</a:t>
            </a:r>
            <a:br>
              <a:rPr lang="en-US" altLang="en-US" dirty="0"/>
            </a:br>
            <a:r>
              <a:rPr lang="en-US" altLang="en-US" dirty="0"/>
              <a:t>from actual parameter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E300284-240E-4C66-9FDD-0F30B69F9FB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899400" y="152400"/>
            <a:ext cx="939800" cy="93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4018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41643A-1CE7-44B7-99E6-452F4F3EC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Variant Record Package Implementation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AC2210-337D-4DE2-ACCC-F5696930D6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Output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9D178D-1F4D-4856-B56C-29DB4BA78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DADB7CED-4513-48C8-93B4-0561A2A2FE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2949" y="1981200"/>
            <a:ext cx="7436651" cy="369331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Put ( Item : </a:t>
            </a:r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in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Person ) </a:t>
            </a:r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b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use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8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Ada.Text_IO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begin</a:t>
            </a:r>
            <a:b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8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Put_Line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("Tag:" &amp; </a:t>
            </a:r>
            <a:r>
              <a:rPr lang="en-US" altLang="en-US" sz="18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Person_Tag'Image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</a:t>
            </a:r>
            <a:r>
              <a:rPr lang="en-US" altLang="en-US" sz="18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Item.Tag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));</a:t>
            </a:r>
            <a:b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8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Put_Line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("Name: " &amp; </a:t>
            </a:r>
            <a:r>
              <a:rPr lang="en-US" altLang="en-US" sz="18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Item.Name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);</a:t>
            </a:r>
            <a:b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case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8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Item.Tag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b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when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Student =&gt;</a:t>
            </a:r>
            <a:b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 </a:t>
            </a:r>
            <a:r>
              <a:rPr lang="en-US" altLang="en-US" sz="18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Put_Line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("GPA:" &amp; </a:t>
            </a:r>
            <a:r>
              <a:rPr lang="en-US" altLang="en-US" sz="18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Float'Image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</a:t>
            </a:r>
            <a:r>
              <a:rPr lang="en-US" altLang="en-US" sz="18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Item.GPA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));</a:t>
            </a:r>
            <a:b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 </a:t>
            </a:r>
            <a:r>
              <a:rPr lang="en-US" altLang="en-US" sz="18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Put_Line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("Year:" &amp; </a:t>
            </a:r>
            <a:r>
              <a:rPr lang="en-US" altLang="en-US" sz="18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Integer'Image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</a:t>
            </a:r>
            <a:r>
              <a:rPr lang="en-US" altLang="en-US" sz="18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Item.Year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) );</a:t>
            </a:r>
            <a:b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when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Faculty =&gt;</a:t>
            </a:r>
            <a:b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 </a:t>
            </a:r>
            <a:r>
              <a:rPr lang="en-US" altLang="en-US" sz="18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Put_Line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("Pubs:" &amp; </a:t>
            </a:r>
            <a:r>
              <a:rPr lang="en-US" altLang="en-US" sz="18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Integer'Image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</a:t>
            </a:r>
            <a:r>
              <a:rPr lang="en-US" altLang="en-US" sz="18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Item.Pubs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) );</a:t>
            </a:r>
            <a:b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 case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Put;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4842332-8105-4C06-AE57-F4C8CA35EAC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899400" y="152400"/>
            <a:ext cx="939800" cy="93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676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437BB-99D4-4102-B697-7C8118891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Variant Record Package Implementation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25C371-987B-4875-8987-F863DA4D7D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Input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Although Item is uninitialized on entry, it has a well-defined Tag field</a:t>
            </a:r>
          </a:p>
          <a:p>
            <a:pPr lvl="1"/>
            <a:r>
              <a:rPr lang="en-US" dirty="0"/>
              <a:t>The Tag field is from the actual parameter that was passed</a:t>
            </a:r>
          </a:p>
          <a:p>
            <a:pPr lvl="1"/>
            <a:r>
              <a:rPr lang="en-US" dirty="0"/>
              <a:t>Similar to the situation with unconstrained arrays as formal parameters, where 'First and 'Last are well defined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eaLnBrk="1" hangingPunct="1"/>
            <a:endParaRPr lang="en-US" altLang="en-US" sz="20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52DC71-2193-4F24-8DAA-7A36F15CC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E197B4-0552-4D0E-B1FC-F8B6AD9D9DC7}"/>
              </a:ext>
            </a:extLst>
          </p:cNvPr>
          <p:cNvSpPr txBox="1"/>
          <p:nvPr/>
        </p:nvSpPr>
        <p:spPr>
          <a:xfrm>
            <a:off x="919471" y="1752600"/>
            <a:ext cx="7157729" cy="2308324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Get ( Item : 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out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Person ) 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begin</a:t>
            </a:r>
          </a:p>
          <a:p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... </a:t>
            </a:r>
            <a: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Get </a:t>
            </a:r>
            <a:r>
              <a:rPr lang="en-US" altLang="en-US" i="1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Item.Name</a:t>
            </a:r>
            <a:b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case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Item.Tag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when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Student =&gt; ... </a:t>
            </a:r>
            <a: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Get </a:t>
            </a:r>
            <a:r>
              <a:rPr lang="en-US" altLang="en-US" i="1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Item.GPA</a:t>
            </a:r>
            <a: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, </a:t>
            </a:r>
            <a:r>
              <a:rPr lang="en-US" altLang="en-US" i="1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Item.Year</a:t>
            </a:r>
            <a:b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when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Faculty =&gt; ... </a:t>
            </a:r>
            <a: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Get </a:t>
            </a:r>
            <a:r>
              <a:rPr lang="en-US" altLang="en-US" i="1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Item.Pubs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 case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Get;</a:t>
            </a:r>
            <a:endParaRPr lang="en-US" dirty="0">
              <a:solidFill>
                <a:srgbClr val="0066FF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9C2346-E874-42A2-AA1F-CFDEDD2A4C2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899400" y="152400"/>
            <a:ext cx="939800" cy="93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6876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E7043-FCE4-43EF-9DBC-18A90D554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Variant Record Usage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A3DD83-93CA-4E06-9A10-E24AE9010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13EE26-D7A9-492A-B084-FC8C17B56919}"/>
              </a:ext>
            </a:extLst>
          </p:cNvPr>
          <p:cNvSpPr txBox="1"/>
          <p:nvPr/>
        </p:nvSpPr>
        <p:spPr>
          <a:xfrm>
            <a:off x="1282265" y="1066800"/>
            <a:ext cx="6878806" cy="5632311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en-US" sz="15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with </a:t>
            </a:r>
            <a:r>
              <a:rPr lang="en-US" altLang="en-US" sz="15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Person_Pkg</a:t>
            </a:r>
            <a:r>
              <a:rPr lang="en-US" altLang="en-US" sz="15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 </a:t>
            </a:r>
            <a:r>
              <a:rPr lang="en-US" altLang="en-US" sz="15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use </a:t>
            </a:r>
            <a:r>
              <a:rPr lang="en-US" altLang="en-US" sz="15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Person_Pkg</a:t>
            </a:r>
            <a:r>
              <a:rPr lang="en-US" altLang="en-US" sz="15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5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with</a:t>
            </a:r>
            <a:r>
              <a:rPr lang="en-US" altLang="en-US" sz="15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5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Ada.Text_IO</a:t>
            </a:r>
            <a:r>
              <a:rPr lang="en-US" altLang="en-US" sz="15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 </a:t>
            </a:r>
            <a:r>
              <a:rPr lang="en-US" altLang="en-US" sz="15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use </a:t>
            </a:r>
            <a:r>
              <a:rPr lang="en-US" altLang="en-US" sz="15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Ada.Text_IO</a:t>
            </a:r>
            <a:r>
              <a:rPr lang="en-US" altLang="en-US" sz="15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5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5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5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5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Person_Test</a:t>
            </a:r>
            <a:r>
              <a:rPr lang="en-US" altLang="en-US" sz="15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5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br>
              <a:rPr lang="en-US" altLang="en-US" sz="15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5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Tag   : </a:t>
            </a:r>
            <a:r>
              <a:rPr lang="en-US" altLang="en-US" sz="15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Person_Tag</a:t>
            </a:r>
            <a:r>
              <a:rPr lang="en-US" altLang="en-US" sz="15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 </a:t>
            </a:r>
            <a:br>
              <a:rPr lang="en-US" altLang="en-US" sz="15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5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Line  : String(1..80); </a:t>
            </a:r>
            <a:br>
              <a:rPr lang="en-US" altLang="en-US" sz="15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5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Index : Natural;</a:t>
            </a:r>
            <a:br>
              <a:rPr lang="en-US" altLang="en-US" sz="15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5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begin</a:t>
            </a:r>
            <a:br>
              <a:rPr lang="en-US" altLang="en-US" sz="15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5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loop</a:t>
            </a:r>
            <a:br>
              <a:rPr lang="en-US" altLang="en-US" sz="15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5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Put("Tag (Student or Faculty, empty line to quit): ");</a:t>
            </a:r>
            <a:br>
              <a:rPr lang="en-US" altLang="en-US" sz="15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5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5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Get_Line</a:t>
            </a:r>
            <a:r>
              <a:rPr lang="en-US" altLang="en-US" sz="15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(Line, Index);</a:t>
            </a:r>
            <a:br>
              <a:rPr lang="en-US" altLang="en-US" sz="15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5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5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exit when</a:t>
            </a:r>
            <a:r>
              <a:rPr lang="en-US" altLang="en-US" sz="15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Index=0;</a:t>
            </a:r>
            <a:br>
              <a:rPr lang="en-US" altLang="en-US" sz="15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5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Tag := </a:t>
            </a:r>
            <a:r>
              <a:rPr lang="en-US" altLang="en-US" sz="15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Person_Tag'Value</a:t>
            </a:r>
            <a:r>
              <a:rPr lang="en-US" altLang="en-US" sz="15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(Line(1..Index));</a:t>
            </a:r>
            <a:br>
              <a:rPr lang="en-US" altLang="en-US" sz="15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5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5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5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declare</a:t>
            </a:r>
            <a:br>
              <a:rPr lang="en-US" altLang="en-US" sz="1500" dirty="0">
                <a:solidFill>
                  <a:srgbClr val="FF0000"/>
                </a:solidFill>
                <a:latin typeface="Lucida Sans Typewriter" panose="020B0509030504030204" pitchFamily="49" charset="0"/>
              </a:rPr>
            </a:br>
            <a:r>
              <a:rPr lang="en-US" altLang="en-US" sz="15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  Someone : Person(Tag);</a:t>
            </a:r>
            <a:br>
              <a:rPr lang="en-US" altLang="en-US" sz="1500" dirty="0">
                <a:solidFill>
                  <a:srgbClr val="FF0000"/>
                </a:solidFill>
                <a:latin typeface="Lucida Sans Typewriter" panose="020B0509030504030204" pitchFamily="49" charset="0"/>
              </a:rPr>
            </a:br>
            <a:r>
              <a:rPr lang="en-US" altLang="en-US" sz="15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5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begin</a:t>
            </a:r>
            <a:br>
              <a:rPr lang="en-US" altLang="en-US" sz="1500" dirty="0">
                <a:solidFill>
                  <a:srgbClr val="FF0000"/>
                </a:solidFill>
                <a:latin typeface="Lucida Sans Typewriter" panose="020B0509030504030204" pitchFamily="49" charset="0"/>
              </a:rPr>
            </a:br>
            <a:r>
              <a:rPr lang="en-US" altLang="en-US" sz="15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  Get(Someone);        </a:t>
            </a:r>
            <a:r>
              <a:rPr lang="en-US" altLang="en-US" sz="1500" i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-- Initialize based on Tag</a:t>
            </a:r>
            <a:br>
              <a:rPr lang="en-US" altLang="en-US" sz="1500" i="1" dirty="0">
                <a:solidFill>
                  <a:srgbClr val="FF0000"/>
                </a:solidFill>
                <a:latin typeface="Lucida Sans Typewriter" panose="020B0509030504030204" pitchFamily="49" charset="0"/>
              </a:rPr>
            </a:br>
            <a:r>
              <a:rPr lang="en-US" altLang="en-US" sz="15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  </a:t>
            </a:r>
            <a:r>
              <a:rPr lang="en-US" altLang="en-US" sz="15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case</a:t>
            </a:r>
            <a:r>
              <a:rPr lang="en-US" altLang="en-US" sz="15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5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Someone.Tag</a:t>
            </a:r>
            <a:r>
              <a:rPr lang="en-US" altLang="en-US" sz="15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5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sz="15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500" i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-- Process the data</a:t>
            </a:r>
            <a:br>
              <a:rPr lang="en-US" altLang="en-US" sz="1500" dirty="0">
                <a:solidFill>
                  <a:srgbClr val="FF0000"/>
                </a:solidFill>
                <a:latin typeface="Lucida Sans Typewriter" panose="020B0509030504030204" pitchFamily="49" charset="0"/>
              </a:rPr>
            </a:br>
            <a:r>
              <a:rPr lang="en-US" altLang="en-US" sz="15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    </a:t>
            </a:r>
            <a:r>
              <a:rPr lang="en-US" altLang="en-US" sz="15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when</a:t>
            </a:r>
            <a:r>
              <a:rPr lang="en-US" altLang="en-US" sz="15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Student =&gt; ...</a:t>
            </a:r>
            <a:br>
              <a:rPr lang="en-US" altLang="en-US" sz="1500" dirty="0">
                <a:solidFill>
                  <a:srgbClr val="FF0000"/>
                </a:solidFill>
                <a:latin typeface="Lucida Sans Typewriter" panose="020B0509030504030204" pitchFamily="49" charset="0"/>
              </a:rPr>
            </a:br>
            <a:r>
              <a:rPr lang="en-US" altLang="en-US" sz="15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    </a:t>
            </a:r>
            <a:r>
              <a:rPr lang="en-US" altLang="en-US" sz="15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when</a:t>
            </a:r>
            <a:r>
              <a:rPr lang="en-US" altLang="en-US" sz="15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Faculty =&gt; ... </a:t>
            </a:r>
            <a:br>
              <a:rPr lang="en-US" altLang="en-US" sz="1500" dirty="0">
                <a:solidFill>
                  <a:srgbClr val="FF0000"/>
                </a:solidFill>
                <a:latin typeface="Lucida Sans Typewriter" panose="020B0509030504030204" pitchFamily="49" charset="0"/>
              </a:rPr>
            </a:br>
            <a:r>
              <a:rPr lang="en-US" altLang="en-US" sz="15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  </a:t>
            </a:r>
            <a:r>
              <a:rPr lang="en-US" altLang="en-US" sz="15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end case</a:t>
            </a:r>
            <a:r>
              <a:rPr lang="en-US" altLang="en-US" sz="15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500" dirty="0">
                <a:solidFill>
                  <a:srgbClr val="FF0000"/>
                </a:solidFill>
                <a:latin typeface="Lucida Sans Typewriter" panose="020B0509030504030204" pitchFamily="49" charset="0"/>
              </a:rPr>
            </a:br>
            <a:r>
              <a:rPr lang="en-US" altLang="en-US" sz="15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  Put(Someone);  </a:t>
            </a:r>
            <a:r>
              <a:rPr lang="en-US" altLang="en-US" sz="1500" i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-- Display the fields</a:t>
            </a:r>
            <a:br>
              <a:rPr lang="en-US" altLang="en-US" sz="1500" i="1" dirty="0">
                <a:solidFill>
                  <a:srgbClr val="FF0000"/>
                </a:solidFill>
                <a:latin typeface="Lucida Sans Typewriter" panose="020B0509030504030204" pitchFamily="49" charset="0"/>
              </a:rPr>
            </a:br>
            <a:r>
              <a:rPr lang="en-US" altLang="en-US" sz="15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5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5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500" dirty="0">
                <a:solidFill>
                  <a:srgbClr val="FF0000"/>
                </a:solidFill>
                <a:latin typeface="Lucida Sans Typewriter" panose="020B0509030504030204" pitchFamily="49" charset="0"/>
              </a:rPr>
            </a:br>
            <a:r>
              <a:rPr lang="en-US" altLang="en-US" sz="15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5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 loop</a:t>
            </a:r>
            <a:r>
              <a:rPr lang="en-US" altLang="en-US" sz="15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5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5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5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5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Person_Test</a:t>
            </a:r>
            <a:r>
              <a:rPr lang="en-US" altLang="en-US" sz="15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endParaRPr lang="en-US" sz="1500" dirty="0">
              <a:solidFill>
                <a:srgbClr val="0066FF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759785-4C6D-4424-B6A1-905AA0311A5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899400" y="152400"/>
            <a:ext cx="939800" cy="93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9475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6BA10-A67E-4DBC-8D58-C977F4B9C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Unconstrained Variant Records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4A1B62-B940-4D57-BEE5-57BA92251D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The earlier declaration of type </a:t>
            </a:r>
            <a:r>
              <a:rPr lang="en-US" altLang="en-US" dirty="0">
                <a:latin typeface="Consolas" panose="020B0609020204030204" pitchFamily="49" charset="0"/>
              </a:rPr>
              <a:t>Person</a:t>
            </a:r>
            <a:r>
              <a:rPr lang="en-US" altLang="en-US" dirty="0"/>
              <a:t> implies that any object, once created, is always constrained by the initial value of the discriminant </a:t>
            </a:r>
            <a:r>
              <a:rPr lang="en-US" altLang="en-US" dirty="0">
                <a:latin typeface="Consolas" panose="020B0609020204030204" pitchFamily="49" charset="0"/>
              </a:rPr>
              <a:t>Tag</a:t>
            </a:r>
          </a:p>
          <a:p>
            <a:pPr lvl="1" eaLnBrk="1" hangingPunct="1"/>
            <a:r>
              <a:rPr lang="en-US" altLang="en-US" dirty="0"/>
              <a:t>Assigning a </a:t>
            </a:r>
            <a:r>
              <a:rPr lang="en-US" altLang="en-US" dirty="0">
                <a:latin typeface="Consolas" panose="020B0609020204030204" pitchFamily="49" charset="0"/>
              </a:rPr>
              <a:t>Person(Faculty)</a:t>
            </a:r>
            <a:r>
              <a:rPr lang="en-US" altLang="en-US" dirty="0"/>
              <a:t> to a </a:t>
            </a:r>
            <a:r>
              <a:rPr lang="en-US" altLang="en-US" dirty="0">
                <a:latin typeface="Consolas" panose="020B0609020204030204" pitchFamily="49" charset="0"/>
              </a:rPr>
              <a:t>Person(Student)</a:t>
            </a:r>
            <a:r>
              <a:rPr lang="en-US" altLang="en-US" dirty="0"/>
              <a:t>, or vice versa, raises </a:t>
            </a:r>
            <a:r>
              <a:rPr lang="en-US" altLang="en-US" dirty="0" err="1">
                <a:latin typeface="Consolas" panose="020B0609020204030204" pitchFamily="49" charset="0"/>
              </a:rPr>
              <a:t>Constraint_Error</a:t>
            </a:r>
            <a:endParaRPr lang="en-US" altLang="en-US" dirty="0">
              <a:latin typeface="Consolas" panose="020B0609020204030204" pitchFamily="49" charset="0"/>
            </a:endParaRPr>
          </a:p>
          <a:p>
            <a:pPr eaLnBrk="1" hangingPunct="1"/>
            <a:r>
              <a:rPr lang="en-US" altLang="en-US" dirty="0"/>
              <a:t>Additional flexibility is sometimes desired</a:t>
            </a:r>
          </a:p>
          <a:p>
            <a:pPr lvl="1" eaLnBrk="1" hangingPunct="1"/>
            <a:r>
              <a:rPr lang="en-US" altLang="en-US" dirty="0"/>
              <a:t>Allow declaration of unconstrained </a:t>
            </a:r>
            <a:r>
              <a:rPr lang="en-US" altLang="en-US" dirty="0">
                <a:latin typeface="Lucida Sans Typewriter" panose="020B0509030504030204" pitchFamily="49" charset="0"/>
              </a:rPr>
              <a:t>Person</a:t>
            </a:r>
            <a:r>
              <a:rPr lang="en-US" altLang="en-US" dirty="0"/>
              <a:t>, to which both a </a:t>
            </a:r>
            <a:r>
              <a:rPr lang="en-US" altLang="en-US" dirty="0">
                <a:latin typeface="Lucida Sans Typewriter" panose="020B0509030504030204" pitchFamily="49" charset="0"/>
              </a:rPr>
              <a:t>Person(Faculty)</a:t>
            </a:r>
            <a:r>
              <a:rPr lang="en-US" altLang="en-US" dirty="0"/>
              <a:t> and </a:t>
            </a:r>
            <a:r>
              <a:rPr lang="en-US" altLang="en-US" dirty="0">
                <a:latin typeface="Lucida Sans Typewriter" panose="020B0509030504030204" pitchFamily="49" charset="0"/>
              </a:rPr>
              <a:t>Person(Student)</a:t>
            </a:r>
            <a:r>
              <a:rPr lang="en-US" altLang="en-US" dirty="0"/>
              <a:t> can be assigned </a:t>
            </a:r>
          </a:p>
          <a:p>
            <a:pPr lvl="1" eaLnBrk="1" hangingPunct="1"/>
            <a:r>
              <a:rPr lang="en-US" altLang="en-US" dirty="0"/>
              <a:t>To get this effect, </a:t>
            </a:r>
            <a:r>
              <a:rPr lang="en-US" altLang="en-US" i="1" dirty="0">
                <a:solidFill>
                  <a:srgbClr val="FF0000"/>
                </a:solidFill>
              </a:rPr>
              <a:t>declare the discriminant with a default initialization</a:t>
            </a:r>
          </a:p>
          <a:p>
            <a:pPr eaLnBrk="1" hangingPunct="1"/>
            <a:r>
              <a:rPr lang="en-US" altLang="en-US" dirty="0"/>
              <a:t>Type safety is not compromised</a:t>
            </a:r>
          </a:p>
          <a:p>
            <a:pPr lvl="1" eaLnBrk="1" hangingPunct="1"/>
            <a:r>
              <a:rPr lang="en-US" altLang="en-US" dirty="0"/>
              <a:t>Although modification of the discriminant is permitted, which is disallowed if attempted directly …</a:t>
            </a:r>
          </a:p>
          <a:p>
            <a:pPr lvl="1" eaLnBrk="1" hangingPunct="1"/>
            <a:r>
              <a:rPr lang="en-US" altLang="en-US" dirty="0"/>
              <a:t>The whole record assignment ensures that the resultant variant will be consistent with the new discriminant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97B80C-19D8-4355-ADA1-47D55BB7F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8731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2C8BA-BC14-4524-9662-B6294C597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Unconstrained Variant Records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3B93FE-2143-46EE-9F4F-23A71D3B2D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Examples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eaLnBrk="1" hangingPunct="1"/>
            <a:r>
              <a:rPr lang="en-US" altLang="en-US" dirty="0"/>
              <a:t>Data representation for unconstrained object</a:t>
            </a:r>
          </a:p>
          <a:p>
            <a:pPr lvl="1" eaLnBrk="1" hangingPunct="1"/>
            <a:r>
              <a:rPr lang="en-US" altLang="en-US" dirty="0"/>
              <a:t>Most likely implementation is to reserve maximal amount of space needed for any variant</a:t>
            </a:r>
          </a:p>
          <a:p>
            <a:pPr lvl="1" eaLnBrk="1" hangingPunct="1"/>
            <a:r>
              <a:rPr lang="en-US" altLang="en-US" dirty="0"/>
              <a:t>Some Ada 83 implementations “optimized” by using a pointer to a heap object for the current variant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3DF051-3056-4F3F-B89B-8BA791F26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3D9234-2774-4A70-A319-364D4FC7E8F0}"/>
              </a:ext>
            </a:extLst>
          </p:cNvPr>
          <p:cNvSpPr txBox="1"/>
          <p:nvPr/>
        </p:nvSpPr>
        <p:spPr>
          <a:xfrm>
            <a:off x="533400" y="1676400"/>
            <a:ext cx="8133958" cy="2862322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Mutant( Tag : </a:t>
            </a:r>
            <a:r>
              <a:rPr lang="en-US" altLang="en-US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Person_Tag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:= Faculty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) 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...; 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endParaRPr lang="en-US" altLang="en-US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Pat  : Mutant( Student ); </a:t>
            </a:r>
            <a: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Constrained</a:t>
            </a:r>
            <a:b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Doc  : Mutant( Faculty ); </a:t>
            </a:r>
            <a: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Constrained</a:t>
            </a:r>
            <a:b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Zork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: Mutant; </a:t>
            </a:r>
            <a: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Unconstrained (</a:t>
            </a:r>
            <a:r>
              <a:rPr lang="en-US" altLang="en-US" i="1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Zork.Tag</a:t>
            </a:r>
            <a: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= 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Faculty</a:t>
            </a:r>
            <a: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)</a:t>
            </a:r>
            <a:b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...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Zork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:= Pat;     </a:t>
            </a:r>
            <a: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OK, </a:t>
            </a:r>
            <a:r>
              <a:rPr lang="en-US" altLang="en-US" i="1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Zork.Tag</a:t>
            </a:r>
            <a: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is now Student</a:t>
            </a:r>
            <a:b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Zork.Tag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:= Faculty;</a:t>
            </a:r>
            <a: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-- Illegal to assign to discriminant</a:t>
            </a:r>
            <a:b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Zork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:= Doc;     </a:t>
            </a:r>
            <a: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OK, </a:t>
            </a:r>
            <a:r>
              <a:rPr lang="en-US" altLang="en-US" i="1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Zork.Tag</a:t>
            </a:r>
            <a: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is now Faculty</a:t>
            </a:r>
            <a:b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Pat      := </a:t>
            </a:r>
            <a:r>
              <a:rPr lang="en-US" altLang="en-US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Zork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    </a:t>
            </a:r>
            <a: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Run-time error (</a:t>
            </a:r>
            <a:r>
              <a:rPr lang="en-US" altLang="en-US" i="1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Constraint_Error</a:t>
            </a:r>
            <a: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985390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D5B88-B03B-4F90-8ABC-2CD184768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“Varying-Length” Arrays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EB2FDD-711E-4E6D-95D6-0D28CBC7C5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Array objects in Ada are “fixed-length”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>
                <a:latin typeface="Lucida Console" panose="020B0609040504020204" pitchFamily="49" charset="0"/>
              </a:rPr>
              <a:t>S : String(1..80);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>
                <a:latin typeface="Lucida Console" panose="020B0609040504020204" pitchFamily="49" charset="0"/>
              </a:rPr>
              <a:t>A : </a:t>
            </a:r>
            <a:r>
              <a:rPr lang="en-US" altLang="en-US" b="1" dirty="0">
                <a:latin typeface="Lucida Console" panose="020B0609040504020204" pitchFamily="49" charset="0"/>
              </a:rPr>
              <a:t>array</a:t>
            </a:r>
            <a:r>
              <a:rPr lang="en-US" altLang="en-US" dirty="0">
                <a:latin typeface="Lucida Console" panose="020B0609040504020204" pitchFamily="49" charset="0"/>
              </a:rPr>
              <a:t> (M .. K*L) </a:t>
            </a:r>
            <a:r>
              <a:rPr lang="en-US" altLang="en-US" b="1" dirty="0">
                <a:latin typeface="Lucida Console" panose="020B0609040504020204" pitchFamily="49" charset="0"/>
              </a:rPr>
              <a:t>of</a:t>
            </a:r>
            <a:r>
              <a:rPr lang="en-US" altLang="en-US" dirty="0">
                <a:latin typeface="Lucida Console" panose="020B0609040504020204" pitchFamily="49" charset="0"/>
              </a:rPr>
              <a:t> Integer;</a:t>
            </a:r>
          </a:p>
          <a:p>
            <a:pPr eaLnBrk="1" hangingPunct="1"/>
            <a:r>
              <a:rPr lang="en-US" altLang="en-US" dirty="0"/>
              <a:t>How to model a data structure that is an array of some maximal length, but which has a “logical” length that may be less than or equal to its max length</a:t>
            </a:r>
          </a:p>
          <a:p>
            <a:pPr lvl="1" eaLnBrk="1" hangingPunct="1"/>
            <a:r>
              <a:rPr lang="en-US" altLang="en-US" dirty="0"/>
              <a:t>A “varying string” as in BASIC</a:t>
            </a:r>
          </a:p>
          <a:p>
            <a:pPr lvl="1" eaLnBrk="1" hangingPunct="1"/>
            <a:r>
              <a:rPr lang="en-US" altLang="en-US" dirty="0"/>
              <a:t>A container (e.g., stack or queue) with a fixed maximum length</a:t>
            </a:r>
          </a:p>
          <a:p>
            <a:pPr eaLnBrk="1" hangingPunct="1"/>
            <a:r>
              <a:rPr lang="en-US" altLang="en-US" dirty="0"/>
              <a:t>To get this effect, we need two data objects</a:t>
            </a:r>
          </a:p>
          <a:p>
            <a:pPr lvl="1" eaLnBrk="1" hangingPunct="1"/>
            <a:r>
              <a:rPr lang="en-US" altLang="en-US" dirty="0"/>
              <a:t>The array itself, of some maximal length</a:t>
            </a:r>
          </a:p>
          <a:p>
            <a:pPr lvl="1" eaLnBrk="1" hangingPunct="1"/>
            <a:r>
              <a:rPr lang="en-US" altLang="en-US" dirty="0"/>
              <a:t>An index giving the position of the last “logical” element</a:t>
            </a:r>
          </a:p>
          <a:p>
            <a:pPr eaLnBrk="1" hangingPunct="1"/>
            <a:r>
              <a:rPr lang="en-US" altLang="en-US" dirty="0"/>
              <a:t>If there is to be more than one instance of such a data structure, we need to declare a (record) type</a:t>
            </a:r>
          </a:p>
          <a:p>
            <a:pPr lvl="1" eaLnBrk="1" hangingPunct="1"/>
            <a:r>
              <a:rPr lang="en-US" altLang="en-US" dirty="0"/>
              <a:t>Fields are an index and a (fixed-length) array</a:t>
            </a:r>
          </a:p>
          <a:p>
            <a:pPr lvl="1" eaLnBrk="1" hangingPunct="1"/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0F19A-A867-409B-ACDC-BE1C42105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1894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CACBB-90D6-478F-94AF-CEAA5862D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Varying-Length String Type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F4E5AE9-FC30-4892-B3CB-A03F985EAC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Critique</a:t>
            </a:r>
          </a:p>
          <a:p>
            <a:pPr lvl="1"/>
            <a:r>
              <a:rPr lang="en-US" dirty="0"/>
              <a:t>Every </a:t>
            </a:r>
            <a:r>
              <a:rPr lang="en-US" altLang="en-US" dirty="0"/>
              <a:t>object has the same maximum length</a:t>
            </a:r>
          </a:p>
          <a:p>
            <a:pPr lvl="1"/>
            <a:r>
              <a:rPr lang="en-US" dirty="0">
                <a:latin typeface="Consolas" panose="020B0609020204030204" pitchFamily="49" charset="0"/>
              </a:rPr>
              <a:t>Length</a:t>
            </a:r>
            <a:r>
              <a:rPr lang="en-US" dirty="0"/>
              <a:t> field needs to be maintained by program logic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E66F22-1E8B-45EC-98B8-402B1AD24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8" name="Text Box 4">
            <a:extLst>
              <a:ext uri="{FF2B5EF4-FFF2-40B4-BE49-F238E27FC236}">
                <a16:creationId xmlns:a16="http://schemas.microsoft.com/office/drawing/2014/main" id="{EF0D5D00-F8D1-4F15-8E46-589FDC3948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605" y="1300639"/>
            <a:ext cx="7406195" cy="4185761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dirty="0" err="1">
                <a:solidFill>
                  <a:srgbClr val="3333CC"/>
                </a:solidFill>
                <a:latin typeface="Lucida Console" panose="020B0609040504020204" pitchFamily="49" charset="0"/>
              </a:rPr>
              <a:t>Max_Length</a:t>
            </a:r>
            <a:r>
              <a:rPr lang="en-US" altLang="en-US" sz="1400" dirty="0">
                <a:solidFill>
                  <a:srgbClr val="3333CC"/>
                </a:solidFill>
                <a:latin typeface="Lucida Console" panose="020B0609040504020204" pitchFamily="49" charset="0"/>
              </a:rPr>
              <a:t> : </a:t>
            </a:r>
            <a:r>
              <a:rPr lang="en-US" altLang="en-US" sz="1400" b="1" dirty="0">
                <a:solidFill>
                  <a:srgbClr val="3333CC"/>
                </a:solidFill>
                <a:latin typeface="Lucida Console" panose="020B0609040504020204" pitchFamily="49" charset="0"/>
              </a:rPr>
              <a:t>constant</a:t>
            </a:r>
            <a:r>
              <a:rPr lang="en-US" altLang="en-US" sz="1400" dirty="0">
                <a:solidFill>
                  <a:srgbClr val="3333CC"/>
                </a:solidFill>
                <a:latin typeface="Lucida Console" panose="020B0609040504020204" pitchFamily="49" charset="0"/>
              </a:rPr>
              <a:t> Integer := 100;</a:t>
            </a:r>
          </a:p>
          <a:p>
            <a:r>
              <a:rPr lang="en-US" altLang="en-US" sz="1400" b="1" dirty="0">
                <a:solidFill>
                  <a:srgbClr val="FF0000"/>
                </a:solidFill>
                <a:latin typeface="Lucida Console" panose="020B0609040504020204" pitchFamily="49" charset="0"/>
              </a:rPr>
              <a:t>type</a:t>
            </a:r>
            <a:r>
              <a:rPr lang="en-US" altLang="en-US" sz="1400" dirty="0">
                <a:solidFill>
                  <a:srgbClr val="FF0000"/>
                </a:solidFill>
                <a:latin typeface="Lucida Console" panose="020B0609040504020204" pitchFamily="49" charset="0"/>
              </a:rPr>
              <a:t> </a:t>
            </a:r>
            <a:r>
              <a:rPr lang="en-US" altLang="en-US" sz="1400" dirty="0" err="1">
                <a:solidFill>
                  <a:srgbClr val="FF0000"/>
                </a:solidFill>
                <a:latin typeface="Lucida Console" panose="020B0609040504020204" pitchFamily="49" charset="0"/>
              </a:rPr>
              <a:t>Simple_VString</a:t>
            </a:r>
            <a:r>
              <a:rPr lang="en-US" altLang="en-US" sz="1400" dirty="0">
                <a:solidFill>
                  <a:srgbClr val="FF0000"/>
                </a:solidFill>
                <a:latin typeface="Lucida Console" panose="020B0609040504020204" pitchFamily="49" charset="0"/>
              </a:rPr>
              <a:t> </a:t>
            </a:r>
            <a:r>
              <a:rPr lang="en-US" altLang="en-US" sz="1400" b="1" dirty="0">
                <a:solidFill>
                  <a:srgbClr val="FF0000"/>
                </a:solidFill>
                <a:latin typeface="Lucida Console" panose="020B0609040504020204" pitchFamily="49" charset="0"/>
              </a:rPr>
              <a:t>is</a:t>
            </a:r>
          </a:p>
          <a:p>
            <a:r>
              <a:rPr lang="en-US" altLang="en-US" sz="1400" dirty="0">
                <a:solidFill>
                  <a:srgbClr val="FF0000"/>
                </a:solidFill>
                <a:latin typeface="Lucida Console" panose="020B0609040504020204" pitchFamily="49" charset="0"/>
              </a:rPr>
              <a:t> </a:t>
            </a:r>
            <a:r>
              <a:rPr lang="en-US" altLang="en-US" sz="1400" b="1" dirty="0">
                <a:solidFill>
                  <a:srgbClr val="FF0000"/>
                </a:solidFill>
                <a:latin typeface="Lucida Console" panose="020B0609040504020204" pitchFamily="49" charset="0"/>
              </a:rPr>
              <a:t>  record</a:t>
            </a:r>
          </a:p>
          <a:p>
            <a:r>
              <a:rPr lang="en-US" altLang="en-US" sz="1400" dirty="0">
                <a:solidFill>
                  <a:srgbClr val="FF0000"/>
                </a:solidFill>
                <a:latin typeface="Lucida Console" panose="020B0609040504020204" pitchFamily="49" charset="0"/>
              </a:rPr>
              <a:t>      Length : Natural </a:t>
            </a:r>
            <a:r>
              <a:rPr lang="en-US" altLang="en-US" sz="1400" b="1" dirty="0">
                <a:solidFill>
                  <a:srgbClr val="FF0000"/>
                </a:solidFill>
                <a:latin typeface="Lucida Console" panose="020B0609040504020204" pitchFamily="49" charset="0"/>
              </a:rPr>
              <a:t>range</a:t>
            </a:r>
            <a:r>
              <a:rPr lang="en-US" altLang="en-US" sz="1400" dirty="0">
                <a:solidFill>
                  <a:srgbClr val="FF0000"/>
                </a:solidFill>
                <a:latin typeface="Lucida Console" panose="020B0609040504020204" pitchFamily="49" charset="0"/>
              </a:rPr>
              <a:t> 0..Max_Length := 0;</a:t>
            </a:r>
          </a:p>
          <a:p>
            <a:r>
              <a:rPr lang="en-US" altLang="en-US" sz="1400" dirty="0">
                <a:solidFill>
                  <a:srgbClr val="FF0000"/>
                </a:solidFill>
                <a:latin typeface="Lucida Console" panose="020B0609040504020204" pitchFamily="49" charset="0"/>
              </a:rPr>
              <a:t>      Data   : String(1..Max_Length) := (</a:t>
            </a:r>
            <a:r>
              <a:rPr lang="en-US" altLang="en-US" sz="1400" b="1" dirty="0">
                <a:solidFill>
                  <a:srgbClr val="FF0000"/>
                </a:solidFill>
                <a:latin typeface="Lucida Console" panose="020B0609040504020204" pitchFamily="49" charset="0"/>
              </a:rPr>
              <a:t>others</a:t>
            </a:r>
            <a:r>
              <a:rPr lang="en-US" altLang="en-US" sz="1400" dirty="0">
                <a:solidFill>
                  <a:srgbClr val="FF0000"/>
                </a:solidFill>
                <a:latin typeface="Lucida Console" panose="020B0609040504020204" pitchFamily="49" charset="0"/>
              </a:rPr>
              <a:t> =&gt; ' ');</a:t>
            </a:r>
          </a:p>
          <a:p>
            <a:r>
              <a:rPr lang="en-US" altLang="en-US" sz="1400" dirty="0">
                <a:solidFill>
                  <a:srgbClr val="FF0000"/>
                </a:solidFill>
                <a:latin typeface="Lucida Console" panose="020B0609040504020204" pitchFamily="49" charset="0"/>
              </a:rPr>
              <a:t>   </a:t>
            </a:r>
            <a:r>
              <a:rPr lang="en-US" altLang="en-US" sz="1400" b="1" dirty="0">
                <a:solidFill>
                  <a:srgbClr val="FF0000"/>
                </a:solidFill>
                <a:latin typeface="Lucida Console" panose="020B0609040504020204" pitchFamily="49" charset="0"/>
              </a:rPr>
              <a:t>end record</a:t>
            </a:r>
            <a:r>
              <a:rPr lang="en-US" altLang="en-US" sz="1400" dirty="0">
                <a:solidFill>
                  <a:srgbClr val="FF0000"/>
                </a:solidFill>
                <a:latin typeface="Lucida Console" panose="020B0609040504020204" pitchFamily="49" charset="0"/>
              </a:rPr>
              <a:t>;</a:t>
            </a:r>
          </a:p>
          <a:p>
            <a:r>
              <a:rPr lang="en-US" altLang="en-US" sz="1400" dirty="0">
                <a:solidFill>
                  <a:srgbClr val="3333CC"/>
                </a:solidFill>
                <a:latin typeface="Lucida Console" panose="020B0609040504020204" pitchFamily="49" charset="0"/>
              </a:rPr>
              <a:t>...</a:t>
            </a:r>
          </a:p>
          <a:p>
            <a:r>
              <a:rPr lang="en-US" altLang="en-US" sz="1400" b="1" dirty="0">
                <a:solidFill>
                  <a:srgbClr val="3333CC"/>
                </a:solidFill>
                <a:latin typeface="Lucida Console" panose="020B0609040504020204" pitchFamily="49" charset="0"/>
              </a:rPr>
              <a:t>function</a:t>
            </a:r>
            <a:r>
              <a:rPr lang="en-US" altLang="en-US" sz="1400" dirty="0">
                <a:solidFill>
                  <a:srgbClr val="3333CC"/>
                </a:solidFill>
                <a:latin typeface="Lucida Console" panose="020B0609040504020204" pitchFamily="49" charset="0"/>
              </a:rPr>
              <a:t> "&amp;"(Left, Right : </a:t>
            </a:r>
            <a:r>
              <a:rPr lang="en-US" altLang="en-US" sz="1400" dirty="0" err="1">
                <a:solidFill>
                  <a:srgbClr val="3333CC"/>
                </a:solidFill>
                <a:latin typeface="Lucida Console" panose="020B0609040504020204" pitchFamily="49" charset="0"/>
              </a:rPr>
              <a:t>Simple_VString</a:t>
            </a:r>
            <a:r>
              <a:rPr lang="en-US" altLang="en-US" sz="1400" dirty="0">
                <a:solidFill>
                  <a:srgbClr val="3333CC"/>
                </a:solidFill>
                <a:latin typeface="Lucida Console" panose="020B0609040504020204" pitchFamily="49" charset="0"/>
              </a:rPr>
              <a:t>) </a:t>
            </a:r>
            <a:r>
              <a:rPr lang="en-US" altLang="en-US" sz="1400" b="1" dirty="0">
                <a:solidFill>
                  <a:srgbClr val="3333CC"/>
                </a:solidFill>
                <a:latin typeface="Lucida Console" panose="020B0609040504020204" pitchFamily="49" charset="0"/>
              </a:rPr>
              <a:t>return</a:t>
            </a:r>
            <a:r>
              <a:rPr lang="en-US" altLang="en-US" sz="1400" dirty="0">
                <a:solidFill>
                  <a:srgbClr val="3333CC"/>
                </a:solidFill>
                <a:latin typeface="Lucida Console" panose="020B0609040504020204" pitchFamily="49" charset="0"/>
              </a:rPr>
              <a:t> </a:t>
            </a:r>
            <a:r>
              <a:rPr lang="en-US" altLang="en-US" sz="1400" dirty="0" err="1">
                <a:solidFill>
                  <a:srgbClr val="3333CC"/>
                </a:solidFill>
                <a:latin typeface="Lucida Console" panose="020B0609040504020204" pitchFamily="49" charset="0"/>
              </a:rPr>
              <a:t>Simple_VString</a:t>
            </a:r>
            <a:r>
              <a:rPr lang="en-US" altLang="en-US" sz="1400" dirty="0">
                <a:solidFill>
                  <a:srgbClr val="3333CC"/>
                </a:solidFill>
                <a:latin typeface="Lucida Console" panose="020B0609040504020204" pitchFamily="49" charset="0"/>
              </a:rPr>
              <a:t> </a:t>
            </a:r>
            <a:r>
              <a:rPr lang="en-US" altLang="en-US" sz="1400" b="1" dirty="0">
                <a:solidFill>
                  <a:srgbClr val="3333CC"/>
                </a:solidFill>
                <a:latin typeface="Lucida Console" panose="020B0609040504020204" pitchFamily="49" charset="0"/>
              </a:rPr>
              <a:t>is</a:t>
            </a:r>
          </a:p>
          <a:p>
            <a:r>
              <a:rPr lang="en-US" altLang="en-US" sz="1400" dirty="0">
                <a:solidFill>
                  <a:srgbClr val="3333CC"/>
                </a:solidFill>
                <a:latin typeface="Lucida Console" panose="020B0609040504020204" pitchFamily="49" charset="0"/>
              </a:rPr>
              <a:t>   Result : </a:t>
            </a:r>
            <a:r>
              <a:rPr lang="en-US" altLang="en-US" sz="1400" dirty="0" err="1">
                <a:solidFill>
                  <a:srgbClr val="3333CC"/>
                </a:solidFill>
                <a:latin typeface="Lucida Console" panose="020B0609040504020204" pitchFamily="49" charset="0"/>
              </a:rPr>
              <a:t>Simple_VString</a:t>
            </a:r>
            <a:r>
              <a:rPr lang="en-US" altLang="en-US" sz="1400" dirty="0">
                <a:solidFill>
                  <a:srgbClr val="3333CC"/>
                </a:solidFill>
                <a:latin typeface="Lucida Console" panose="020B0609040504020204" pitchFamily="49" charset="0"/>
              </a:rPr>
              <a:t>;</a:t>
            </a:r>
          </a:p>
          <a:p>
            <a:r>
              <a:rPr lang="en-US" altLang="en-US" sz="1400" b="1" dirty="0">
                <a:solidFill>
                  <a:srgbClr val="3333CC"/>
                </a:solidFill>
                <a:latin typeface="Lucida Console" panose="020B0609040504020204" pitchFamily="49" charset="0"/>
              </a:rPr>
              <a:t>begin</a:t>
            </a:r>
          </a:p>
          <a:p>
            <a:r>
              <a:rPr lang="en-US" altLang="en-US" sz="1400" b="1" dirty="0">
                <a:solidFill>
                  <a:srgbClr val="3333CC"/>
                </a:solidFill>
                <a:latin typeface="Lucida Console" panose="020B0609040504020204" pitchFamily="49" charset="0"/>
              </a:rPr>
              <a:t>   if</a:t>
            </a:r>
            <a:r>
              <a:rPr lang="en-US" altLang="en-US" sz="1400" dirty="0">
                <a:solidFill>
                  <a:srgbClr val="3333CC"/>
                </a:solidFill>
                <a:latin typeface="Lucida Console" panose="020B0609040504020204" pitchFamily="49" charset="0"/>
              </a:rPr>
              <a:t> </a:t>
            </a:r>
            <a:r>
              <a:rPr lang="en-US" altLang="en-US" sz="1400" dirty="0" err="1">
                <a:solidFill>
                  <a:srgbClr val="3333CC"/>
                </a:solidFill>
                <a:latin typeface="Lucida Console" panose="020B0609040504020204" pitchFamily="49" charset="0"/>
              </a:rPr>
              <a:t>Left.Length</a:t>
            </a:r>
            <a:r>
              <a:rPr lang="en-US" altLang="en-US" sz="1400" dirty="0">
                <a:solidFill>
                  <a:srgbClr val="3333CC"/>
                </a:solidFill>
                <a:latin typeface="Lucida Console" panose="020B0609040504020204" pitchFamily="49" charset="0"/>
              </a:rPr>
              <a:t> + </a:t>
            </a:r>
            <a:r>
              <a:rPr lang="en-US" altLang="en-US" sz="1400" dirty="0" err="1">
                <a:solidFill>
                  <a:srgbClr val="3333CC"/>
                </a:solidFill>
                <a:latin typeface="Lucida Console" panose="020B0609040504020204" pitchFamily="49" charset="0"/>
              </a:rPr>
              <a:t>Right.Length</a:t>
            </a:r>
            <a:r>
              <a:rPr lang="en-US" altLang="en-US" sz="1400" dirty="0">
                <a:solidFill>
                  <a:srgbClr val="3333CC"/>
                </a:solidFill>
                <a:latin typeface="Lucida Console" panose="020B0609040504020204" pitchFamily="49" charset="0"/>
              </a:rPr>
              <a:t> &gt; </a:t>
            </a:r>
            <a:r>
              <a:rPr lang="en-US" altLang="en-US" sz="1400" dirty="0" err="1">
                <a:solidFill>
                  <a:srgbClr val="3333CC"/>
                </a:solidFill>
                <a:latin typeface="Lucida Console" panose="020B0609040504020204" pitchFamily="49" charset="0"/>
              </a:rPr>
              <a:t>Max_Length</a:t>
            </a:r>
            <a:r>
              <a:rPr lang="en-US" altLang="en-US" sz="1400" dirty="0">
                <a:solidFill>
                  <a:srgbClr val="3333CC"/>
                </a:solidFill>
                <a:latin typeface="Lucida Console" panose="020B0609040504020204" pitchFamily="49" charset="0"/>
              </a:rPr>
              <a:t> </a:t>
            </a:r>
            <a:r>
              <a:rPr lang="en-US" altLang="en-US" sz="1400" b="1" dirty="0">
                <a:solidFill>
                  <a:srgbClr val="3333CC"/>
                </a:solidFill>
                <a:latin typeface="Lucida Console" panose="020B0609040504020204" pitchFamily="49" charset="0"/>
              </a:rPr>
              <a:t>then</a:t>
            </a:r>
          </a:p>
          <a:p>
            <a:r>
              <a:rPr lang="en-US" altLang="en-US" sz="1400" dirty="0">
                <a:solidFill>
                  <a:srgbClr val="3333CC"/>
                </a:solidFill>
                <a:latin typeface="Lucida Console" panose="020B0609040504020204" pitchFamily="49" charset="0"/>
              </a:rPr>
              <a:t>      </a:t>
            </a:r>
            <a:r>
              <a:rPr lang="en-US" altLang="en-US" sz="1400" b="1" dirty="0">
                <a:solidFill>
                  <a:srgbClr val="3333CC"/>
                </a:solidFill>
                <a:latin typeface="Lucida Console" panose="020B0609040504020204" pitchFamily="49" charset="0"/>
              </a:rPr>
              <a:t>raise</a:t>
            </a:r>
            <a:r>
              <a:rPr lang="en-US" altLang="en-US" sz="1400" dirty="0">
                <a:solidFill>
                  <a:srgbClr val="3333CC"/>
                </a:solidFill>
                <a:latin typeface="Lucida Console" panose="020B0609040504020204" pitchFamily="49" charset="0"/>
              </a:rPr>
              <a:t> </a:t>
            </a:r>
            <a:r>
              <a:rPr lang="en-US" altLang="en-US" sz="1400" dirty="0" err="1">
                <a:solidFill>
                  <a:srgbClr val="3333CC"/>
                </a:solidFill>
                <a:latin typeface="Lucida Console" panose="020B0609040504020204" pitchFamily="49" charset="0"/>
              </a:rPr>
              <a:t>Constraint_Error</a:t>
            </a:r>
            <a:r>
              <a:rPr lang="en-US" altLang="en-US" sz="1400" dirty="0">
                <a:solidFill>
                  <a:srgbClr val="3333CC"/>
                </a:solidFill>
                <a:latin typeface="Lucida Console" panose="020B0609040504020204" pitchFamily="49" charset="0"/>
              </a:rPr>
              <a:t>;</a:t>
            </a:r>
          </a:p>
          <a:p>
            <a:r>
              <a:rPr lang="en-US" altLang="en-US" sz="1400" dirty="0">
                <a:solidFill>
                  <a:srgbClr val="3333CC"/>
                </a:solidFill>
                <a:latin typeface="Lucida Console" panose="020B0609040504020204" pitchFamily="49" charset="0"/>
              </a:rPr>
              <a:t>   </a:t>
            </a:r>
            <a:r>
              <a:rPr lang="en-US" altLang="en-US" sz="1400" b="1" dirty="0">
                <a:solidFill>
                  <a:srgbClr val="3333CC"/>
                </a:solidFill>
                <a:latin typeface="Lucida Console" panose="020B0609040504020204" pitchFamily="49" charset="0"/>
              </a:rPr>
              <a:t>else</a:t>
            </a:r>
          </a:p>
          <a:p>
            <a:r>
              <a:rPr lang="en-US" altLang="en-US" sz="1400" dirty="0">
                <a:solidFill>
                  <a:srgbClr val="3333CC"/>
                </a:solidFill>
                <a:latin typeface="Lucida Console" panose="020B0609040504020204" pitchFamily="49" charset="0"/>
              </a:rPr>
              <a:t>      </a:t>
            </a:r>
            <a:r>
              <a:rPr lang="en-US" altLang="en-US" sz="1400" dirty="0" err="1">
                <a:solidFill>
                  <a:srgbClr val="3333CC"/>
                </a:solidFill>
                <a:latin typeface="Lucida Console" panose="020B0609040504020204" pitchFamily="49" charset="0"/>
              </a:rPr>
              <a:t>Result.Length</a:t>
            </a:r>
            <a:r>
              <a:rPr lang="en-US" altLang="en-US" sz="1400" dirty="0">
                <a:solidFill>
                  <a:srgbClr val="3333CC"/>
                </a:solidFill>
                <a:latin typeface="Lucida Console" panose="020B0609040504020204" pitchFamily="49" charset="0"/>
              </a:rPr>
              <a:t> := </a:t>
            </a:r>
            <a:r>
              <a:rPr lang="en-US" altLang="en-US" sz="1400" dirty="0" err="1">
                <a:solidFill>
                  <a:srgbClr val="3333CC"/>
                </a:solidFill>
                <a:latin typeface="Lucida Console" panose="020B0609040504020204" pitchFamily="49" charset="0"/>
              </a:rPr>
              <a:t>Left.Length</a:t>
            </a:r>
            <a:r>
              <a:rPr lang="en-US" altLang="en-US" sz="1400" dirty="0">
                <a:solidFill>
                  <a:srgbClr val="3333CC"/>
                </a:solidFill>
                <a:latin typeface="Lucida Console" panose="020B0609040504020204" pitchFamily="49" charset="0"/>
              </a:rPr>
              <a:t> + </a:t>
            </a:r>
            <a:r>
              <a:rPr lang="en-US" altLang="en-US" sz="1400" dirty="0" err="1">
                <a:solidFill>
                  <a:srgbClr val="3333CC"/>
                </a:solidFill>
                <a:latin typeface="Lucida Console" panose="020B0609040504020204" pitchFamily="49" charset="0"/>
              </a:rPr>
              <a:t>Right.Length</a:t>
            </a:r>
            <a:r>
              <a:rPr lang="en-US" altLang="en-US" sz="1400" dirty="0">
                <a:solidFill>
                  <a:srgbClr val="3333CC"/>
                </a:solidFill>
                <a:latin typeface="Lucida Console" panose="020B0609040504020204" pitchFamily="49" charset="0"/>
              </a:rPr>
              <a:t>;</a:t>
            </a:r>
          </a:p>
          <a:p>
            <a:r>
              <a:rPr lang="en-US" altLang="en-US" sz="1400" dirty="0">
                <a:solidFill>
                  <a:srgbClr val="3333CC"/>
                </a:solidFill>
                <a:latin typeface="Lucida Console" panose="020B0609040504020204" pitchFamily="49" charset="0"/>
              </a:rPr>
              <a:t>      </a:t>
            </a:r>
            <a:r>
              <a:rPr lang="en-US" altLang="en-US" sz="1400" dirty="0" err="1">
                <a:solidFill>
                  <a:srgbClr val="3333CC"/>
                </a:solidFill>
                <a:latin typeface="Lucida Console" panose="020B0609040504020204" pitchFamily="49" charset="0"/>
              </a:rPr>
              <a:t>Result.Data</a:t>
            </a:r>
            <a:r>
              <a:rPr lang="en-US" altLang="en-US" sz="1400" dirty="0">
                <a:solidFill>
                  <a:srgbClr val="3333CC"/>
                </a:solidFill>
                <a:latin typeface="Lucida Console" panose="020B0609040504020204" pitchFamily="49" charset="0"/>
              </a:rPr>
              <a:t>(1..Result.Length) :=</a:t>
            </a:r>
          </a:p>
          <a:p>
            <a:r>
              <a:rPr lang="en-US" altLang="en-US" sz="1400" dirty="0">
                <a:solidFill>
                  <a:srgbClr val="3333CC"/>
                </a:solidFill>
                <a:latin typeface="Lucida Console" panose="020B0609040504020204" pitchFamily="49" charset="0"/>
              </a:rPr>
              <a:t>         </a:t>
            </a:r>
            <a:r>
              <a:rPr lang="en-US" altLang="en-US" sz="1400" dirty="0" err="1">
                <a:solidFill>
                  <a:srgbClr val="3333CC"/>
                </a:solidFill>
                <a:latin typeface="Lucida Console" panose="020B0609040504020204" pitchFamily="49" charset="0"/>
              </a:rPr>
              <a:t>Left.Data</a:t>
            </a:r>
            <a:r>
              <a:rPr lang="en-US" altLang="en-US" sz="1400" dirty="0">
                <a:solidFill>
                  <a:srgbClr val="3333CC"/>
                </a:solidFill>
                <a:latin typeface="Lucida Console" panose="020B0609040504020204" pitchFamily="49" charset="0"/>
              </a:rPr>
              <a:t>(1..Left.Length) &amp; </a:t>
            </a:r>
            <a:r>
              <a:rPr lang="en-US" altLang="en-US" sz="1400" dirty="0" err="1">
                <a:solidFill>
                  <a:srgbClr val="3333CC"/>
                </a:solidFill>
                <a:latin typeface="Lucida Console" panose="020B0609040504020204" pitchFamily="49" charset="0"/>
              </a:rPr>
              <a:t>Right.Data</a:t>
            </a:r>
            <a:r>
              <a:rPr lang="en-US" altLang="en-US" sz="1400" dirty="0">
                <a:solidFill>
                  <a:srgbClr val="3333CC"/>
                </a:solidFill>
                <a:latin typeface="Lucida Console" panose="020B0609040504020204" pitchFamily="49" charset="0"/>
              </a:rPr>
              <a:t>(1..Right.Length);</a:t>
            </a:r>
          </a:p>
          <a:p>
            <a:r>
              <a:rPr lang="en-US" altLang="en-US" sz="1400" dirty="0">
                <a:solidFill>
                  <a:srgbClr val="3333CC"/>
                </a:solidFill>
                <a:latin typeface="Lucida Console" panose="020B0609040504020204" pitchFamily="49" charset="0"/>
              </a:rPr>
              <a:t>      </a:t>
            </a:r>
            <a:r>
              <a:rPr lang="en-US" altLang="en-US" sz="1400" b="1" dirty="0">
                <a:solidFill>
                  <a:srgbClr val="3333CC"/>
                </a:solidFill>
                <a:latin typeface="Lucida Console" panose="020B0609040504020204" pitchFamily="49" charset="0"/>
              </a:rPr>
              <a:t>return</a:t>
            </a:r>
            <a:r>
              <a:rPr lang="en-US" altLang="en-US" sz="1400" dirty="0">
                <a:solidFill>
                  <a:srgbClr val="3333CC"/>
                </a:solidFill>
                <a:latin typeface="Lucida Console" panose="020B0609040504020204" pitchFamily="49" charset="0"/>
              </a:rPr>
              <a:t> Result;</a:t>
            </a:r>
          </a:p>
          <a:p>
            <a:r>
              <a:rPr lang="en-US" altLang="en-US" sz="1400" dirty="0">
                <a:solidFill>
                  <a:srgbClr val="3333CC"/>
                </a:solidFill>
                <a:latin typeface="Lucida Console" panose="020B0609040504020204" pitchFamily="49" charset="0"/>
              </a:rPr>
              <a:t>   </a:t>
            </a:r>
            <a:r>
              <a:rPr lang="en-US" altLang="en-US" sz="1400" b="1" dirty="0">
                <a:solidFill>
                  <a:srgbClr val="3333CC"/>
                </a:solidFill>
                <a:latin typeface="Lucida Console" panose="020B0609040504020204" pitchFamily="49" charset="0"/>
              </a:rPr>
              <a:t>end if</a:t>
            </a:r>
            <a:r>
              <a:rPr lang="en-US" altLang="en-US" sz="1400" dirty="0">
                <a:solidFill>
                  <a:srgbClr val="3333CC"/>
                </a:solidFill>
                <a:latin typeface="Lucida Console" panose="020B0609040504020204" pitchFamily="49" charset="0"/>
              </a:rPr>
              <a:t>;</a:t>
            </a:r>
          </a:p>
          <a:p>
            <a:r>
              <a:rPr lang="en-US" altLang="en-US" sz="1400" b="1" dirty="0">
                <a:solidFill>
                  <a:srgbClr val="3333CC"/>
                </a:solidFill>
                <a:latin typeface="Lucida Console" panose="020B0609040504020204" pitchFamily="49" charset="0"/>
              </a:rPr>
              <a:t>end</a:t>
            </a:r>
            <a:r>
              <a:rPr lang="en-US" altLang="en-US" sz="1400" dirty="0">
                <a:solidFill>
                  <a:srgbClr val="3333CC"/>
                </a:solidFill>
                <a:latin typeface="Lucida Console" panose="020B0609040504020204" pitchFamily="49" charset="0"/>
              </a:rPr>
              <a:t> "&amp;";</a:t>
            </a:r>
          </a:p>
        </p:txBody>
      </p:sp>
    </p:spTree>
    <p:extLst>
      <p:ext uri="{BB962C8B-B14F-4D97-AF65-F5344CB8AC3E}">
        <p14:creationId xmlns:p14="http://schemas.microsoft.com/office/powerpoint/2010/main" val="41694060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ABA4E2-98EB-4858-B183-F601FB9FA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Records with Varying-Length Array Fields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EB0557-2E27-4188-8466-312F35B1C8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A discriminant can serve as the bound of an array that is a record component</a:t>
            </a:r>
          </a:p>
          <a:p>
            <a:pPr lvl="1" eaLnBrk="1" hangingPunct="1"/>
            <a:r>
              <a:rPr lang="en-US" altLang="en-US" dirty="0"/>
              <a:t>The program </a:t>
            </a:r>
            <a:br>
              <a:rPr lang="en-US" altLang="en-US" dirty="0"/>
            </a:br>
            <a:r>
              <a:rPr lang="en-US" altLang="en-US" dirty="0"/>
              <a:t>maintains the </a:t>
            </a:r>
            <a:br>
              <a:rPr lang="en-US" altLang="en-US" dirty="0"/>
            </a:br>
            <a:r>
              <a:rPr lang="en-US" altLang="en-US" dirty="0"/>
              <a:t>actual (“logical”) </a:t>
            </a:r>
            <a:br>
              <a:rPr lang="en-US" altLang="en-US" dirty="0"/>
            </a:br>
            <a:r>
              <a:rPr lang="en-US" altLang="en-US" dirty="0"/>
              <a:t>length as an </a:t>
            </a:r>
            <a:br>
              <a:rPr lang="en-US" altLang="en-US" dirty="0"/>
            </a:br>
            <a:r>
              <a:rPr lang="en-US" altLang="en-US" dirty="0"/>
              <a:t>index into this </a:t>
            </a:r>
            <a:br>
              <a:rPr lang="en-US" altLang="en-US" dirty="0"/>
            </a:br>
            <a:r>
              <a:rPr lang="en-US" altLang="en-US" dirty="0"/>
              <a:t>array 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B41CEE-F657-4E06-83C2-9F16D0635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2452359-DB89-42BC-9F35-B6D8F6675D07}"/>
              </a:ext>
            </a:extLst>
          </p:cNvPr>
          <p:cNvSpPr txBox="1"/>
          <p:nvPr/>
        </p:nvSpPr>
        <p:spPr>
          <a:xfrm>
            <a:off x="3168199" y="1980486"/>
            <a:ext cx="5594801" cy="4801314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txBody>
          <a:bodyPr wrap="none" rtlCol="0">
            <a:spAutoFit/>
          </a:bodyPr>
          <a:lstStyle/>
          <a:p>
            <a:pPr marL="0" indent="0" eaLnBrk="1" hangingPunct="1"/>
            <a:r>
              <a:rPr lang="en-US" altLang="en-US" sz="1700" b="1" dirty="0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700" dirty="0" err="1">
                <a:solidFill>
                  <a:srgbClr val="0066FF"/>
                </a:solidFill>
                <a:latin typeface="Consolas" panose="020B0609020204030204" pitchFamily="49" charset="0"/>
              </a:rPr>
              <a:t>VString</a:t>
            </a: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 ( </a:t>
            </a:r>
            <a:r>
              <a:rPr lang="en-US" altLang="en-US" sz="1700" dirty="0" err="1">
                <a:solidFill>
                  <a:srgbClr val="00B050"/>
                </a:solidFill>
                <a:latin typeface="Consolas" panose="020B0609020204030204" pitchFamily="49" charset="0"/>
              </a:rPr>
              <a:t>Max_Length</a:t>
            </a: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 : Natural ) </a:t>
            </a:r>
            <a:r>
              <a:rPr lang="en-US" altLang="en-US" sz="17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br>
              <a:rPr lang="en-US" altLang="en-US" sz="1700" b="1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700" b="1" dirty="0">
                <a:solidFill>
                  <a:srgbClr val="0066FF"/>
                </a:solidFill>
                <a:latin typeface="Consolas" panose="020B0609020204030204" pitchFamily="49" charset="0"/>
              </a:rPr>
              <a:t>  record</a:t>
            </a:r>
            <a:b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    Length : Natural := 0; </a:t>
            </a:r>
            <a:r>
              <a:rPr lang="en-US" altLang="en-US" sz="1700" i="1" dirty="0">
                <a:solidFill>
                  <a:srgbClr val="0066FF"/>
                </a:solidFill>
                <a:latin typeface="Consolas" panose="020B0609020204030204" pitchFamily="49" charset="0"/>
              </a:rPr>
              <a:t>-- Index into Data</a:t>
            </a:r>
            <a:b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    </a:t>
            </a:r>
            <a:r>
              <a:rPr lang="en-US" altLang="en-US" sz="1700" dirty="0" err="1">
                <a:solidFill>
                  <a:srgbClr val="0066FF"/>
                </a:solidFill>
                <a:latin typeface="Consolas" panose="020B0609020204030204" pitchFamily="49" charset="0"/>
              </a:rPr>
              <a:t>Data</a:t>
            </a: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   : String(1..</a:t>
            </a:r>
            <a:r>
              <a:rPr lang="en-US" altLang="en-US" sz="1700" dirty="0">
                <a:solidFill>
                  <a:srgbClr val="00B050"/>
                </a:solidFill>
                <a:latin typeface="Consolas" panose="020B0609020204030204" pitchFamily="49" charset="0"/>
              </a:rPr>
              <a:t>Max_Length</a:t>
            </a: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) := </a:t>
            </a:r>
            <a:b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                (</a:t>
            </a:r>
            <a:r>
              <a:rPr lang="en-US" altLang="en-US" sz="1700" b="1" dirty="0">
                <a:solidFill>
                  <a:srgbClr val="0066FF"/>
                </a:solidFill>
                <a:latin typeface="Consolas" panose="020B0609020204030204" pitchFamily="49" charset="0"/>
              </a:rPr>
              <a:t>others</a:t>
            </a: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 =&gt; ' ');</a:t>
            </a:r>
            <a:b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700" b="1" dirty="0">
                <a:solidFill>
                  <a:srgbClr val="0066FF"/>
                </a:solidFill>
                <a:latin typeface="Consolas" panose="020B0609020204030204" pitchFamily="49" charset="0"/>
              </a:rPr>
              <a:t>end record</a:t>
            </a: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 eaLnBrk="1" hangingPunct="1"/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VS_1, VS_2 : </a:t>
            </a:r>
            <a:r>
              <a:rPr lang="en-US" altLang="en-US" sz="1700" dirty="0" err="1">
                <a:solidFill>
                  <a:srgbClr val="0066FF"/>
                </a:solidFill>
                <a:latin typeface="Consolas" panose="020B0609020204030204" pitchFamily="49" charset="0"/>
              </a:rPr>
              <a:t>VString</a:t>
            </a: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(12);</a:t>
            </a:r>
            <a:b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VS_3       : </a:t>
            </a:r>
            <a:r>
              <a:rPr lang="en-US" altLang="en-US" sz="1700" dirty="0" err="1">
                <a:solidFill>
                  <a:srgbClr val="0066FF"/>
                </a:solidFill>
                <a:latin typeface="Consolas" panose="020B0609020204030204" pitchFamily="49" charset="0"/>
              </a:rPr>
              <a:t>VString</a:t>
            </a: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 := (5, 5, "Hello"); </a:t>
            </a:r>
            <a:b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700" dirty="0" err="1">
                <a:solidFill>
                  <a:srgbClr val="FF0000"/>
                </a:solidFill>
                <a:latin typeface="Consolas" panose="020B0609020204030204" pitchFamily="49" charset="0"/>
              </a:rPr>
              <a:t>VS_Bad</a:t>
            </a:r>
            <a:r>
              <a:rPr lang="en-US" altLang="en-US" sz="1700" dirty="0">
                <a:solidFill>
                  <a:srgbClr val="FF0000"/>
                </a:solidFill>
                <a:latin typeface="Consolas" panose="020B0609020204030204" pitchFamily="49" charset="0"/>
              </a:rPr>
              <a:t>     : </a:t>
            </a:r>
            <a:r>
              <a:rPr lang="en-US" altLang="en-US" sz="1700" dirty="0" err="1">
                <a:solidFill>
                  <a:srgbClr val="FF0000"/>
                </a:solidFill>
                <a:latin typeface="Consolas" panose="020B0609020204030204" pitchFamily="49" charset="0"/>
              </a:rPr>
              <a:t>VString</a:t>
            </a:r>
            <a:r>
              <a:rPr lang="en-US" altLang="en-US" sz="1700" dirty="0">
                <a:solidFill>
                  <a:srgbClr val="FF0000"/>
                </a:solidFill>
                <a:latin typeface="Consolas" panose="020B0609020204030204" pitchFamily="49" charset="0"/>
              </a:rPr>
              <a:t>;  </a:t>
            </a:r>
            <a:br>
              <a:rPr lang="en-US" altLang="en-US" sz="1700" dirty="0">
                <a:solidFill>
                  <a:srgbClr val="FF0000"/>
                </a:solidFill>
                <a:latin typeface="Consolas" panose="020B0609020204030204" pitchFamily="49" charset="0"/>
              </a:rPr>
            </a:br>
            <a:r>
              <a:rPr lang="en-US" altLang="en-US" sz="1700" i="1" dirty="0">
                <a:solidFill>
                  <a:srgbClr val="FF0000"/>
                </a:solidFill>
                <a:latin typeface="Consolas" panose="020B0609020204030204" pitchFamily="49" charset="0"/>
              </a:rPr>
              <a:t> -- Illegal; discriminant must be initialized</a:t>
            </a:r>
          </a:p>
          <a:p>
            <a:pPr marL="0" indent="0" eaLnBrk="1" hangingPunct="1"/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...</a:t>
            </a:r>
          </a:p>
          <a:p>
            <a:pPr marL="0" indent="0" eaLnBrk="1" hangingPunct="1"/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VS_1.Length     := 5;</a:t>
            </a:r>
            <a:b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VS_1.Data(1..5) := "Hello";</a:t>
            </a:r>
            <a:b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700" dirty="0">
                <a:solidFill>
                  <a:srgbClr val="FF0000"/>
                </a:solidFill>
                <a:latin typeface="Consolas" panose="020B0609020204030204" pitchFamily="49" charset="0"/>
              </a:rPr>
              <a:t>VS_1.Max_Length := 30;  </a:t>
            </a:r>
            <a:br>
              <a:rPr lang="en-US" altLang="en-US" sz="1700" dirty="0">
                <a:solidFill>
                  <a:srgbClr val="FF0000"/>
                </a:solidFill>
                <a:latin typeface="Consolas" panose="020B0609020204030204" pitchFamily="49" charset="0"/>
              </a:rPr>
            </a:br>
            <a:r>
              <a:rPr lang="en-US" altLang="en-US" sz="17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700" i="1" dirty="0">
                <a:solidFill>
                  <a:srgbClr val="FF0000"/>
                </a:solidFill>
                <a:latin typeface="Consolas" panose="020B0609020204030204" pitchFamily="49" charset="0"/>
              </a:rPr>
              <a:t> -- Illegal; discriminant not assignable</a:t>
            </a:r>
            <a:br>
              <a:rPr lang="en-US" altLang="en-US" sz="1700" i="1" dirty="0">
                <a:solidFill>
                  <a:srgbClr val="FF0000"/>
                </a:solidFill>
                <a:latin typeface="Consolas" panose="020B0609020204030204" pitchFamily="49" charset="0"/>
              </a:rPr>
            </a:b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VS_2 := VS_1;  </a:t>
            </a:r>
            <a:r>
              <a:rPr lang="en-US" altLang="en-US" sz="1700" i="1" dirty="0">
                <a:solidFill>
                  <a:srgbClr val="0066FF"/>
                </a:solidFill>
                <a:latin typeface="Consolas" panose="020B0609020204030204" pitchFamily="49" charset="0"/>
              </a:rPr>
              <a:t>-- OK</a:t>
            </a:r>
            <a:b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700" dirty="0">
                <a:solidFill>
                  <a:srgbClr val="FF0000"/>
                </a:solidFill>
                <a:latin typeface="Consolas" panose="020B0609020204030204" pitchFamily="49" charset="0"/>
              </a:rPr>
              <a:t>VS_3 := VS_1;  </a:t>
            </a:r>
            <a:br>
              <a:rPr lang="en-US" altLang="en-US" sz="1700" dirty="0">
                <a:solidFill>
                  <a:srgbClr val="FF0000"/>
                </a:solidFill>
                <a:latin typeface="Consolas" panose="020B0609020204030204" pitchFamily="49" charset="0"/>
              </a:rPr>
            </a:br>
            <a:r>
              <a:rPr lang="en-US" altLang="en-US" sz="1700" dirty="0">
                <a:solidFill>
                  <a:srgbClr val="FF0000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700" i="1" dirty="0">
                <a:solidFill>
                  <a:srgbClr val="FF0000"/>
                </a:solidFill>
                <a:latin typeface="Consolas" panose="020B0609020204030204" pitchFamily="49" charset="0"/>
              </a:rPr>
              <a:t>-- Run-time error, discriminants not equal</a:t>
            </a:r>
          </a:p>
        </p:txBody>
      </p:sp>
    </p:spTree>
    <p:extLst>
      <p:ext uri="{BB962C8B-B14F-4D97-AF65-F5344CB8AC3E}">
        <p14:creationId xmlns:p14="http://schemas.microsoft.com/office/powerpoint/2010/main" val="13699831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ABA4E2-98EB-4858-B183-F601FB9FA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Records with Varying-Length Array Fields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EB0557-2E27-4188-8466-312F35B1C8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As with variant record, an object is constrained by its discriminant value </a:t>
            </a:r>
          </a:p>
          <a:p>
            <a:pPr lvl="1" eaLnBrk="1" hangingPunct="1"/>
            <a:r>
              <a:rPr lang="en-US" altLang="en-US" dirty="0"/>
              <a:t>Assignment requires discriminant identity, else run-time error</a:t>
            </a:r>
          </a:p>
          <a:p>
            <a:pPr lvl="1" eaLnBrk="1" hangingPunct="1"/>
            <a:r>
              <a:rPr lang="en-US" altLang="en-US" dirty="0"/>
              <a:t>A user-defined </a:t>
            </a:r>
            <a:r>
              <a:rPr lang="en-US" altLang="en-US" dirty="0">
                <a:latin typeface="Lucida Sans Typewriter" panose="020B0509030504030204" pitchFamily="49" charset="0"/>
              </a:rPr>
              <a:t>Copy</a:t>
            </a:r>
            <a:r>
              <a:rPr lang="en-US" altLang="en-US" dirty="0"/>
              <a:t> procedure can be used for more generality</a:t>
            </a:r>
          </a:p>
          <a:p>
            <a:pPr lvl="1" eaLnBrk="1" hangingPunct="1"/>
            <a:r>
              <a:rPr lang="en-US" altLang="en-US" dirty="0" err="1">
                <a:latin typeface="Lucida Sans Typewriter" panose="020B0509030504030204" pitchFamily="49" charset="0"/>
              </a:rPr>
              <a:t>VString</a:t>
            </a:r>
            <a:r>
              <a:rPr lang="en-US" altLang="en-US" dirty="0"/>
              <a:t> would most likely be declared in a package along with relevant subprograms</a:t>
            </a:r>
          </a:p>
          <a:p>
            <a:pPr eaLnBrk="1" hangingPunct="1"/>
            <a:r>
              <a:rPr lang="en-US" altLang="en-US" dirty="0"/>
              <a:t>Data representation</a:t>
            </a:r>
          </a:p>
          <a:p>
            <a:pPr lvl="1" eaLnBrk="1" hangingPunct="1"/>
            <a:r>
              <a:rPr lang="en-US" altLang="en-US" dirty="0"/>
              <a:t>Only need to reserve as much space is required for the given value of the discriminant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B41CEE-F657-4E06-83C2-9F16D0635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C91F058-1F47-4891-822A-6B9F4ACEEA3B}"/>
              </a:ext>
            </a:extLst>
          </p:cNvPr>
          <p:cNvGrpSpPr/>
          <p:nvPr/>
        </p:nvGrpSpPr>
        <p:grpSpPr>
          <a:xfrm>
            <a:off x="2362200" y="4495800"/>
            <a:ext cx="4114800" cy="1782763"/>
            <a:chOff x="2362200" y="4495800"/>
            <a:chExt cx="4114800" cy="1782763"/>
          </a:xfrm>
        </p:grpSpPr>
        <p:sp>
          <p:nvSpPr>
            <p:cNvPr id="7" name="Rectangle 23">
              <a:extLst>
                <a:ext uri="{FF2B5EF4-FFF2-40B4-BE49-F238E27FC236}">
                  <a16:creationId xmlns:a16="http://schemas.microsoft.com/office/drawing/2014/main" id="{40A1BD40-CB73-4ED1-B2BD-EED452AE1F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0000" y="5638800"/>
              <a:ext cx="152400" cy="228600"/>
            </a:xfrm>
            <a:prstGeom prst="rect">
              <a:avLst/>
            </a:prstGeom>
            <a:noFill/>
            <a:ln w="9525" algn="ctr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200">
                  <a:latin typeface="Verdana" panose="020B0604030504040204" pitchFamily="34" charset="0"/>
                </a:rPr>
                <a:t>H</a:t>
              </a:r>
            </a:p>
          </p:txBody>
        </p:sp>
        <p:sp>
          <p:nvSpPr>
            <p:cNvPr id="8" name="Rectangle 24">
              <a:extLst>
                <a:ext uri="{FF2B5EF4-FFF2-40B4-BE49-F238E27FC236}">
                  <a16:creationId xmlns:a16="http://schemas.microsoft.com/office/drawing/2014/main" id="{161BC06D-AB0B-4D0B-82F4-2C3B850677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2400" y="5638800"/>
              <a:ext cx="152400" cy="228600"/>
            </a:xfrm>
            <a:prstGeom prst="rect">
              <a:avLst/>
            </a:prstGeom>
            <a:noFill/>
            <a:ln w="9525" algn="ctr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200">
                  <a:latin typeface="Verdana" panose="020B0604030504040204" pitchFamily="34" charset="0"/>
                </a:rPr>
                <a:t>e</a:t>
              </a:r>
            </a:p>
          </p:txBody>
        </p:sp>
        <p:sp>
          <p:nvSpPr>
            <p:cNvPr id="9" name="Rectangle 25">
              <a:extLst>
                <a:ext uri="{FF2B5EF4-FFF2-40B4-BE49-F238E27FC236}">
                  <a16:creationId xmlns:a16="http://schemas.microsoft.com/office/drawing/2014/main" id="{CAF21A94-3D88-4000-8A56-040DA27A48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5638800"/>
              <a:ext cx="152400" cy="228600"/>
            </a:xfrm>
            <a:prstGeom prst="rect">
              <a:avLst/>
            </a:prstGeom>
            <a:noFill/>
            <a:ln w="9525" algn="ctr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200">
                  <a:latin typeface="Verdana" panose="020B0604030504040204" pitchFamily="34" charset="0"/>
                </a:rPr>
                <a:t>l</a:t>
              </a:r>
            </a:p>
          </p:txBody>
        </p:sp>
        <p:sp>
          <p:nvSpPr>
            <p:cNvPr id="10" name="Rectangle 26">
              <a:extLst>
                <a:ext uri="{FF2B5EF4-FFF2-40B4-BE49-F238E27FC236}">
                  <a16:creationId xmlns:a16="http://schemas.microsoft.com/office/drawing/2014/main" id="{36C15206-64E9-4C5A-A945-1A27204874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7200" y="5638800"/>
              <a:ext cx="152400" cy="228600"/>
            </a:xfrm>
            <a:prstGeom prst="rect">
              <a:avLst/>
            </a:prstGeom>
            <a:noFill/>
            <a:ln w="9525" algn="ctr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200">
                  <a:latin typeface="Verdana" panose="020B0604030504040204" pitchFamily="34" charset="0"/>
                </a:rPr>
                <a:t>l</a:t>
              </a:r>
            </a:p>
          </p:txBody>
        </p:sp>
        <p:sp>
          <p:nvSpPr>
            <p:cNvPr id="11" name="Rectangle 27">
              <a:extLst>
                <a:ext uri="{FF2B5EF4-FFF2-40B4-BE49-F238E27FC236}">
                  <a16:creationId xmlns:a16="http://schemas.microsoft.com/office/drawing/2014/main" id="{FFB0FD97-1880-4D63-9B13-3283318FCC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9600" y="5638800"/>
              <a:ext cx="152400" cy="228600"/>
            </a:xfrm>
            <a:prstGeom prst="rect">
              <a:avLst/>
            </a:prstGeom>
            <a:noFill/>
            <a:ln w="9525" algn="ctr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200">
                  <a:latin typeface="Verdana" panose="020B0604030504040204" pitchFamily="34" charset="0"/>
                </a:rPr>
                <a:t>o</a:t>
              </a:r>
            </a:p>
          </p:txBody>
        </p:sp>
        <p:sp>
          <p:nvSpPr>
            <p:cNvPr id="12" name="Rectangle 28">
              <a:extLst>
                <a:ext uri="{FF2B5EF4-FFF2-40B4-BE49-F238E27FC236}">
                  <a16:creationId xmlns:a16="http://schemas.microsoft.com/office/drawing/2014/main" id="{2B53A3B5-6A9F-4A1C-A4A3-DED4905642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2000" y="5638800"/>
              <a:ext cx="152400" cy="2286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 algn="ctr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3" name="Rectangle 29">
              <a:extLst>
                <a:ext uri="{FF2B5EF4-FFF2-40B4-BE49-F238E27FC236}">
                  <a16:creationId xmlns:a16="http://schemas.microsoft.com/office/drawing/2014/main" id="{2D5EA753-C2BF-41B7-ABAD-0B6C6F420A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4400" y="5638800"/>
              <a:ext cx="152400" cy="2286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 algn="ctr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4" name="Rectangle 30">
              <a:extLst>
                <a:ext uri="{FF2B5EF4-FFF2-40B4-BE49-F238E27FC236}">
                  <a16:creationId xmlns:a16="http://schemas.microsoft.com/office/drawing/2014/main" id="{8A76EF6A-226D-4D5B-8BE2-F288E25535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6800" y="5638800"/>
              <a:ext cx="152400" cy="2286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 algn="ctr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5" name="Rectangle 31">
              <a:extLst>
                <a:ext uri="{FF2B5EF4-FFF2-40B4-BE49-F238E27FC236}">
                  <a16:creationId xmlns:a16="http://schemas.microsoft.com/office/drawing/2014/main" id="{EC320083-232F-4341-8CF4-5DD60846E7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9200" y="5638800"/>
              <a:ext cx="152400" cy="2286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 algn="ctr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6" name="Rectangle 32">
              <a:extLst>
                <a:ext uri="{FF2B5EF4-FFF2-40B4-BE49-F238E27FC236}">
                  <a16:creationId xmlns:a16="http://schemas.microsoft.com/office/drawing/2014/main" id="{6551D482-CF8C-4F87-AD40-A07FF0E122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1600" y="5638800"/>
              <a:ext cx="152400" cy="2286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 algn="ctr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7" name="Rectangle 33">
              <a:extLst>
                <a:ext uri="{FF2B5EF4-FFF2-40B4-BE49-F238E27FC236}">
                  <a16:creationId xmlns:a16="http://schemas.microsoft.com/office/drawing/2014/main" id="{E4B0F59A-B2AE-48A9-BA55-8578841DD8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4000" y="5638800"/>
              <a:ext cx="152400" cy="2286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 algn="ctr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8" name="Rectangle 34">
              <a:extLst>
                <a:ext uri="{FF2B5EF4-FFF2-40B4-BE49-F238E27FC236}">
                  <a16:creationId xmlns:a16="http://schemas.microsoft.com/office/drawing/2014/main" id="{7F4246FD-0ABD-41F1-9559-73217CE00B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6400" y="5638800"/>
              <a:ext cx="152400" cy="2286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 algn="ctr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9" name="Rectangle 48">
              <a:extLst>
                <a:ext uri="{FF2B5EF4-FFF2-40B4-BE49-F238E27FC236}">
                  <a16:creationId xmlns:a16="http://schemas.microsoft.com/office/drawing/2014/main" id="{7D805C8F-21BE-4EF8-9B2C-7B2BA232A9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0000" y="5181600"/>
              <a:ext cx="609600" cy="228600"/>
            </a:xfrm>
            <a:prstGeom prst="rect">
              <a:avLst/>
            </a:prstGeom>
            <a:noFill/>
            <a:ln w="9525" algn="ctr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r"/>
              <a:r>
                <a:rPr lang="en-US" altLang="en-US" sz="1200">
                  <a:latin typeface="Verdana" panose="020B0604030504040204" pitchFamily="34" charset="0"/>
                </a:rPr>
                <a:t>12</a:t>
              </a:r>
            </a:p>
          </p:txBody>
        </p:sp>
        <p:sp>
          <p:nvSpPr>
            <p:cNvPr id="20" name="Rectangle 49">
              <a:extLst>
                <a:ext uri="{FF2B5EF4-FFF2-40B4-BE49-F238E27FC236}">
                  <a16:creationId xmlns:a16="http://schemas.microsoft.com/office/drawing/2014/main" id="{B02E9170-57E2-4317-9A75-3E05260F77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0000" y="5410200"/>
              <a:ext cx="609600" cy="228600"/>
            </a:xfrm>
            <a:prstGeom prst="rect">
              <a:avLst/>
            </a:prstGeom>
            <a:noFill/>
            <a:ln w="9525" algn="ctr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r"/>
              <a:r>
                <a:rPr lang="en-US" altLang="en-US" sz="1200">
                  <a:latin typeface="Verdana" panose="020B0604030504040204" pitchFamily="34" charset="0"/>
                </a:rPr>
                <a:t>5</a:t>
              </a:r>
            </a:p>
          </p:txBody>
        </p:sp>
        <p:sp>
          <p:nvSpPr>
            <p:cNvPr id="21" name="Text Box 52">
              <a:extLst>
                <a:ext uri="{FF2B5EF4-FFF2-40B4-BE49-F238E27FC236}">
                  <a16:creationId xmlns:a16="http://schemas.microsoft.com/office/drawing/2014/main" id="{EE077DC2-DE6A-4C7A-AB84-1ECCEA4A77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4600" y="5119688"/>
              <a:ext cx="1193800" cy="290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300" dirty="0" err="1">
                  <a:solidFill>
                    <a:srgbClr val="0066FF"/>
                  </a:solidFill>
                  <a:latin typeface="Verdana" panose="020B0604030504040204" pitchFamily="34" charset="0"/>
                </a:rPr>
                <a:t>Max_Length</a:t>
              </a:r>
              <a:endParaRPr lang="en-US" altLang="en-US" sz="1300" dirty="0">
                <a:solidFill>
                  <a:srgbClr val="0066FF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22" name="Text Box 53">
              <a:extLst>
                <a:ext uri="{FF2B5EF4-FFF2-40B4-BE49-F238E27FC236}">
                  <a16:creationId xmlns:a16="http://schemas.microsoft.com/office/drawing/2014/main" id="{978AFEE2-42AC-4D3C-A814-B40D6F55CA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55925" y="5348288"/>
              <a:ext cx="752475" cy="290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300" dirty="0">
                  <a:solidFill>
                    <a:srgbClr val="0066FF"/>
                  </a:solidFill>
                  <a:latin typeface="Verdana" panose="020B0604030504040204" pitchFamily="34" charset="0"/>
                </a:rPr>
                <a:t>Length</a:t>
              </a:r>
            </a:p>
          </p:txBody>
        </p:sp>
        <p:sp>
          <p:nvSpPr>
            <p:cNvPr id="23" name="Text Box 54">
              <a:extLst>
                <a:ext uri="{FF2B5EF4-FFF2-40B4-BE49-F238E27FC236}">
                  <a16:creationId xmlns:a16="http://schemas.microsoft.com/office/drawing/2014/main" id="{9694A787-9537-4079-9C5D-79B2ECBA7B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35313" y="5562600"/>
              <a:ext cx="573087" cy="2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300">
                  <a:solidFill>
                    <a:srgbClr val="0066FF"/>
                  </a:solidFill>
                  <a:latin typeface="Verdana" panose="020B0604030504040204" pitchFamily="34" charset="0"/>
                </a:rPr>
                <a:t>Data</a:t>
              </a:r>
            </a:p>
          </p:txBody>
        </p:sp>
        <p:sp>
          <p:nvSpPr>
            <p:cNvPr id="24" name="Text Box 56">
              <a:extLst>
                <a:ext uri="{FF2B5EF4-FFF2-40B4-BE49-F238E27FC236}">
                  <a16:creationId xmlns:a16="http://schemas.microsoft.com/office/drawing/2014/main" id="{5B351F61-C72E-4A0F-AB41-0C6E6337CF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81400" y="4724400"/>
              <a:ext cx="2205038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400">
                  <a:solidFill>
                    <a:srgbClr val="0066FF"/>
                  </a:solidFill>
                  <a:latin typeface="Lucida Sans Typewriter" panose="020B0509030504030204" pitchFamily="49" charset="0"/>
                </a:rPr>
                <a:t>VS_1 : VString(12);</a:t>
              </a:r>
            </a:p>
          </p:txBody>
        </p:sp>
        <p:sp>
          <p:nvSpPr>
            <p:cNvPr id="26" name="Rectangle 58">
              <a:extLst>
                <a:ext uri="{FF2B5EF4-FFF2-40B4-BE49-F238E27FC236}">
                  <a16:creationId xmlns:a16="http://schemas.microsoft.com/office/drawing/2014/main" id="{9AE91778-E86C-4686-8624-5E355A9C7E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2200" y="4495800"/>
              <a:ext cx="4114800" cy="1782763"/>
            </a:xfrm>
            <a:prstGeom prst="rect">
              <a:avLst/>
            </a:prstGeom>
            <a:noFill/>
            <a:ln w="9525" algn="ctr">
              <a:solidFill>
                <a:schemeClr val="accent1">
                  <a:lumMod val="40000"/>
                  <a:lumOff val="6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01251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073D7-B136-48D0-B1C9-F0E6BA0F8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6167E7-1C63-4C78-8E0F-B1443AA552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Discriminated record types</a:t>
            </a:r>
          </a:p>
          <a:p>
            <a:pPr lvl="1" eaLnBrk="1" hangingPunct="1"/>
            <a:r>
              <a:rPr lang="en-US" altLang="en-US" dirty="0"/>
              <a:t>Variant records</a:t>
            </a:r>
          </a:p>
          <a:p>
            <a:pPr lvl="1" eaLnBrk="1" hangingPunct="1"/>
            <a:r>
              <a:rPr lang="en-US" altLang="en-US" dirty="0"/>
              <a:t>Records with varying-length array components</a:t>
            </a:r>
          </a:p>
          <a:p>
            <a:pPr eaLnBrk="1" hangingPunct="1"/>
            <a:r>
              <a:rPr lang="en-US" altLang="en-US" dirty="0"/>
              <a:t>Access types (“pointers”)</a:t>
            </a:r>
          </a:p>
          <a:p>
            <a:pPr lvl="1" eaLnBrk="1" hangingPunct="1"/>
            <a:r>
              <a:rPr lang="en-US" altLang="en-US" dirty="0"/>
              <a:t>Access-to-object types</a:t>
            </a:r>
          </a:p>
          <a:p>
            <a:pPr lvl="2" eaLnBrk="1" hangingPunct="1"/>
            <a:r>
              <a:rPr lang="en-US" altLang="en-US" dirty="0"/>
              <a:t>Pool-specific access types</a:t>
            </a:r>
          </a:p>
          <a:p>
            <a:pPr lvl="3" eaLnBrk="1" hangingPunct="1"/>
            <a:r>
              <a:rPr lang="en-US" altLang="en-US" dirty="0"/>
              <a:t>Standard idioms</a:t>
            </a:r>
          </a:p>
          <a:p>
            <a:pPr lvl="3" eaLnBrk="1" hangingPunct="1"/>
            <a:r>
              <a:rPr lang="en-US" altLang="en-US" dirty="0"/>
              <a:t>Unchecked deallocation</a:t>
            </a:r>
          </a:p>
          <a:p>
            <a:pPr lvl="2" eaLnBrk="1" hangingPunct="1"/>
            <a:r>
              <a:rPr lang="en-US" altLang="en-US" dirty="0"/>
              <a:t>General access types</a:t>
            </a:r>
          </a:p>
          <a:p>
            <a:pPr lvl="2" eaLnBrk="1" hangingPunct="1"/>
            <a:r>
              <a:rPr lang="en-US" altLang="en-US" dirty="0"/>
              <a:t>access parameters</a:t>
            </a:r>
          </a:p>
          <a:p>
            <a:pPr lvl="1" eaLnBrk="1" hangingPunct="1"/>
            <a:r>
              <a:rPr lang="en-US" altLang="en-US" dirty="0"/>
              <a:t>Access-to-subprogram types</a:t>
            </a:r>
          </a:p>
          <a:p>
            <a:pPr lvl="2" eaLnBrk="1" hangingPunct="1"/>
            <a:r>
              <a:rPr lang="en-US" altLang="en-US" dirty="0"/>
              <a:t>Principles</a:t>
            </a:r>
          </a:p>
          <a:p>
            <a:pPr lvl="2" eaLnBrk="1" hangingPunct="1"/>
            <a:r>
              <a:rPr lang="en-US" altLang="en-US" dirty="0"/>
              <a:t>Examples</a:t>
            </a:r>
          </a:p>
          <a:p>
            <a:pPr lvl="1" eaLnBrk="1" hangingPunct="1"/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65449C-19D7-46F1-A3A1-13872B192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F91E67-FD50-4CEC-BCDA-7EBF9C6F5D7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737311" y="381000"/>
            <a:ext cx="1949489" cy="193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9176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6C2FAF-370D-4ADF-A6D2-EAFD2786AA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Varying-String Package (1)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0DA224-7D1D-4C80-9483-FCB0AE36B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BE42F021-29AC-4F1C-B236-BA10B4B130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400" y="1219200"/>
            <a:ext cx="7943200" cy="5016758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 b="1" dirty="0">
                <a:solidFill>
                  <a:srgbClr val="0066FF"/>
                </a:solidFill>
                <a:latin typeface="Consolas" panose="020B0609020204030204" pitchFamily="49" charset="0"/>
              </a:rPr>
              <a:t>package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dirty="0" err="1">
                <a:solidFill>
                  <a:srgbClr val="0066FF"/>
                </a:solidFill>
                <a:latin typeface="Consolas" panose="020B0609020204030204" pitchFamily="49" charset="0"/>
              </a:rPr>
              <a:t>VString_Pkg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endParaRPr lang="en-US" altLang="en-US" sz="20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endParaRPr lang="en-US" altLang="en-US" sz="20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b="1" dirty="0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  <a:latin typeface="Consolas" panose="020B0609020204030204" pitchFamily="49" charset="0"/>
              </a:rPr>
              <a:t>VString</a:t>
            </a:r>
            <a:r>
              <a:rPr lang="en-US" altLang="en-US" sz="2000" dirty="0">
                <a:solidFill>
                  <a:srgbClr val="FF0000"/>
                </a:solidFill>
                <a:latin typeface="Consolas" panose="020B0609020204030204" pitchFamily="49" charset="0"/>
              </a:rPr>
              <a:t>( </a:t>
            </a:r>
            <a:r>
              <a:rPr lang="en-US" altLang="en-US" sz="2000" dirty="0" err="1">
                <a:solidFill>
                  <a:srgbClr val="FF0000"/>
                </a:solidFill>
                <a:latin typeface="Consolas" panose="020B0609020204030204" pitchFamily="49" charset="0"/>
              </a:rPr>
              <a:t>Max_Length</a:t>
            </a:r>
            <a:r>
              <a:rPr lang="en-US" altLang="en-US" sz="2000" dirty="0">
                <a:solidFill>
                  <a:srgbClr val="FF0000"/>
                </a:solidFill>
                <a:latin typeface="Consolas" panose="020B0609020204030204" pitchFamily="49" charset="0"/>
              </a:rPr>
              <a:t> : Natural )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b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2000" b="1" dirty="0">
                <a:solidFill>
                  <a:srgbClr val="0066FF"/>
                </a:solidFill>
                <a:latin typeface="Consolas" panose="020B0609020204030204" pitchFamily="49" charset="0"/>
              </a:rPr>
              <a:t>record</a:t>
            </a:r>
            <a:b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     Length : Natural := 0; </a:t>
            </a:r>
            <a:r>
              <a:rPr lang="en-US" altLang="en-US" sz="2000" i="1" dirty="0">
                <a:solidFill>
                  <a:srgbClr val="0066FF"/>
                </a:solidFill>
                <a:latin typeface="Consolas" panose="020B0609020204030204" pitchFamily="49" charset="0"/>
              </a:rPr>
              <a:t>-- Index into Data</a:t>
            </a:r>
            <a:br>
              <a:rPr lang="en-US" altLang="en-US" sz="2000" i="1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     </a:t>
            </a:r>
            <a:r>
              <a:rPr lang="en-US" altLang="en-US" sz="2000" dirty="0" err="1">
                <a:solidFill>
                  <a:srgbClr val="0066FF"/>
                </a:solidFill>
                <a:latin typeface="Consolas" panose="020B0609020204030204" pitchFamily="49" charset="0"/>
              </a:rPr>
              <a:t>Data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   : String(1..Max_Length) := (</a:t>
            </a:r>
            <a:r>
              <a:rPr lang="en-US" altLang="en-US" sz="2000" b="1" dirty="0">
                <a:solidFill>
                  <a:srgbClr val="0066FF"/>
                </a:solidFill>
                <a:latin typeface="Consolas" panose="020B0609020204030204" pitchFamily="49" charset="0"/>
              </a:rPr>
              <a:t>others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 =&gt; ' ');</a:t>
            </a:r>
            <a:b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2000" b="1" dirty="0">
                <a:solidFill>
                  <a:srgbClr val="0066FF"/>
                </a:solidFill>
                <a:latin typeface="Consolas" panose="020B0609020204030204" pitchFamily="49" charset="0"/>
              </a:rPr>
              <a:t>end record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endParaRPr lang="en-US" altLang="en-US" sz="20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b="1" dirty="0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dirty="0">
                <a:solidFill>
                  <a:srgbClr val="FF0000"/>
                </a:solidFill>
                <a:latin typeface="Consolas" panose="020B0609020204030204" pitchFamily="49" charset="0"/>
              </a:rPr>
              <a:t>Copy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( From : </a:t>
            </a:r>
            <a:r>
              <a:rPr lang="en-US" altLang="en-US" sz="2000" b="1" dirty="0">
                <a:solidFill>
                  <a:srgbClr val="0066FF"/>
                </a:solidFill>
                <a:latin typeface="Consolas" panose="020B0609020204030204" pitchFamily="49" charset="0"/>
              </a:rPr>
              <a:t>in </a:t>
            </a:r>
            <a:r>
              <a:rPr lang="en-US" altLang="en-US" sz="2000" dirty="0" err="1">
                <a:solidFill>
                  <a:srgbClr val="0066FF"/>
                </a:solidFill>
                <a:latin typeface="Consolas" panose="020B0609020204030204" pitchFamily="49" charset="0"/>
              </a:rPr>
              <a:t>VString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; To : </a:t>
            </a:r>
            <a:r>
              <a:rPr lang="en-US" altLang="en-US" sz="2000" b="1" dirty="0">
                <a:solidFill>
                  <a:srgbClr val="0066FF"/>
                </a:solidFill>
                <a:latin typeface="Consolas" panose="020B0609020204030204" pitchFamily="49" charset="0"/>
              </a:rPr>
              <a:t>out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dirty="0" err="1">
                <a:solidFill>
                  <a:srgbClr val="0066FF"/>
                </a:solidFill>
                <a:latin typeface="Consolas" panose="020B0609020204030204" pitchFamily="49" charset="0"/>
              </a:rPr>
              <a:t>VString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 );</a:t>
            </a:r>
          </a:p>
          <a:p>
            <a:endParaRPr lang="en-US" altLang="en-US" sz="20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b="1" dirty="0">
                <a:solidFill>
                  <a:srgbClr val="0066FF"/>
                </a:solidFill>
                <a:latin typeface="Consolas" panose="020B0609020204030204" pitchFamily="49" charset="0"/>
              </a:rPr>
              <a:t>function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  <a:latin typeface="Consolas" panose="020B0609020204030204" pitchFamily="49" charset="0"/>
              </a:rPr>
              <a:t>To_VString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( S : String )  </a:t>
            </a:r>
            <a:r>
              <a:rPr lang="en-US" altLang="en-US" sz="2000" b="1" dirty="0">
                <a:solidFill>
                  <a:srgbClr val="0066FF"/>
                </a:solidFill>
                <a:latin typeface="Consolas" panose="020B0609020204030204" pitchFamily="49" charset="0"/>
              </a:rPr>
              <a:t>return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dirty="0" err="1">
                <a:solidFill>
                  <a:srgbClr val="0066FF"/>
                </a:solidFill>
                <a:latin typeface="Consolas" panose="020B0609020204030204" pitchFamily="49" charset="0"/>
              </a:rPr>
              <a:t>VString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b="1" dirty="0">
                <a:solidFill>
                  <a:srgbClr val="0066FF"/>
                </a:solidFill>
                <a:latin typeface="Consolas" panose="020B0609020204030204" pitchFamily="49" charset="0"/>
              </a:rPr>
              <a:t>function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  <a:latin typeface="Consolas" panose="020B0609020204030204" pitchFamily="49" charset="0"/>
              </a:rPr>
              <a:t>To_String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(  V : </a:t>
            </a:r>
            <a:r>
              <a:rPr lang="en-US" altLang="en-US" sz="2000" dirty="0" err="1">
                <a:solidFill>
                  <a:srgbClr val="0066FF"/>
                </a:solidFill>
                <a:latin typeface="Consolas" panose="020B0609020204030204" pitchFamily="49" charset="0"/>
              </a:rPr>
              <a:t>VString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 ) </a:t>
            </a:r>
            <a:r>
              <a:rPr lang="en-US" altLang="en-US" sz="2000" b="1" dirty="0">
                <a:solidFill>
                  <a:srgbClr val="0066FF"/>
                </a:solidFill>
                <a:latin typeface="Consolas" panose="020B0609020204030204" pitchFamily="49" charset="0"/>
              </a:rPr>
              <a:t>return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 String;</a:t>
            </a:r>
          </a:p>
          <a:p>
            <a:endParaRPr lang="en-US" altLang="en-US" sz="20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b="1" dirty="0">
                <a:solidFill>
                  <a:srgbClr val="0066FF"/>
                </a:solidFill>
                <a:latin typeface="Consolas" panose="020B0609020204030204" pitchFamily="49" charset="0"/>
              </a:rPr>
              <a:t>function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dirty="0">
                <a:solidFill>
                  <a:srgbClr val="FF0000"/>
                </a:solidFill>
                <a:latin typeface="Consolas" panose="020B0609020204030204" pitchFamily="49" charset="0"/>
              </a:rPr>
              <a:t>"="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( L, R : </a:t>
            </a:r>
            <a:r>
              <a:rPr lang="en-US" altLang="en-US" sz="2000" dirty="0" err="1">
                <a:solidFill>
                  <a:srgbClr val="0066FF"/>
                </a:solidFill>
                <a:latin typeface="Consolas" panose="020B0609020204030204" pitchFamily="49" charset="0"/>
              </a:rPr>
              <a:t>VString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 ) </a:t>
            </a:r>
            <a:r>
              <a:rPr lang="en-US" altLang="en-US" sz="2000" b="1" dirty="0">
                <a:solidFill>
                  <a:srgbClr val="0066FF"/>
                </a:solidFill>
                <a:latin typeface="Consolas" panose="020B0609020204030204" pitchFamily="49" charset="0"/>
              </a:rPr>
              <a:t>return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 Boolean;</a:t>
            </a:r>
          </a:p>
          <a:p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 ...  </a:t>
            </a:r>
            <a:r>
              <a:rPr lang="en-US" altLang="en-US" sz="2000" i="1" dirty="0">
                <a:solidFill>
                  <a:srgbClr val="0066FF"/>
                </a:solidFill>
                <a:latin typeface="Consolas" panose="020B0609020204030204" pitchFamily="49" charset="0"/>
              </a:rPr>
              <a:t>-- Other subprograms</a:t>
            </a:r>
          </a:p>
          <a:p>
            <a:r>
              <a:rPr lang="en-US" altLang="en-US" sz="20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dirty="0" err="1">
                <a:solidFill>
                  <a:srgbClr val="0066FF"/>
                </a:solidFill>
                <a:latin typeface="Consolas" panose="020B0609020204030204" pitchFamily="49" charset="0"/>
              </a:rPr>
              <a:t>VString_Pkg</a:t>
            </a:r>
            <a:r>
              <a:rPr lang="en-US" altLang="en-US" sz="20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F4EEDFB-76E2-485E-9C48-16E328A20B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0470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9679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6C2FAF-370D-4ADF-A6D2-EAFD2786AA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Varying-String Package (2)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0DA224-7D1D-4C80-9483-FCB0AE36B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6" name="Text Box 6">
            <a:extLst>
              <a:ext uri="{FF2B5EF4-FFF2-40B4-BE49-F238E27FC236}">
                <a16:creationId xmlns:a16="http://schemas.microsoft.com/office/drawing/2014/main" id="{640A4A95-C2A3-465E-AE9B-6B1ECA7F8D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3421" y="1066800"/>
            <a:ext cx="8465779" cy="5693866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package body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3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VString_Pkg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endParaRPr lang="en-US" altLang="en-US" sz="13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function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3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To_VString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 S : String ) </a:t>
            </a:r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3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VString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endParaRPr lang="en-US" altLang="en-US" sz="13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Result : </a:t>
            </a:r>
            <a:r>
              <a:rPr lang="en-US" altLang="en-US" sz="13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VString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:= ( </a:t>
            </a:r>
            <a:r>
              <a:rPr lang="en-US" altLang="en-US" sz="13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S'Length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, </a:t>
            </a:r>
            <a:r>
              <a:rPr lang="en-US" altLang="en-US" sz="13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S'Length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, S );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begin</a:t>
            </a:r>
            <a:endParaRPr lang="en-US" altLang="en-US" sz="13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Result;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3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To_VString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endParaRPr lang="en-US" altLang="en-US" sz="13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function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3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To_String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 V : </a:t>
            </a:r>
            <a:r>
              <a:rPr lang="en-US" altLang="en-US" sz="13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VString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) </a:t>
            </a:r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String </a:t>
            </a:r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endParaRPr lang="en-US" altLang="en-US" sz="13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begin</a:t>
            </a:r>
            <a:endParaRPr lang="en-US" altLang="en-US" sz="13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3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V.Data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(1 .. </a:t>
            </a:r>
            <a:r>
              <a:rPr lang="en-US" altLang="en-US" sz="13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V.Length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);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3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To_String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endParaRPr lang="en-US" altLang="en-US" sz="13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3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Copy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 From : </a:t>
            </a:r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in </a:t>
            </a:r>
            <a:r>
              <a:rPr lang="en-US" altLang="en-US" sz="13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VString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 To: </a:t>
            </a:r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out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3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VString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) </a:t>
            </a:r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b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begin</a:t>
            </a:r>
            <a:b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</a:t>
            </a:r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if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3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From.Length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&lt;= </a:t>
            </a:r>
            <a:r>
              <a:rPr lang="en-US" altLang="en-US" sz="13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To.Max_Length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then</a:t>
            </a:r>
            <a:b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   </a:t>
            </a:r>
            <a:r>
              <a:rPr lang="en-US" altLang="en-US" sz="13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To.Length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        := </a:t>
            </a:r>
            <a:r>
              <a:rPr lang="en-US" altLang="en-US" sz="13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From.Length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   </a:t>
            </a:r>
            <a:r>
              <a:rPr lang="en-US" altLang="en-US" sz="13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To.Data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(1..To.Length) := </a:t>
            </a:r>
            <a:r>
              <a:rPr lang="en-US" altLang="en-US" sz="13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From.Data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(1..From.Length);</a:t>
            </a:r>
            <a:b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</a:t>
            </a:r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else</a:t>
            </a:r>
            <a:b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   </a:t>
            </a:r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raise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3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Constraint_Error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</a:t>
            </a:r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 if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Copy;</a:t>
            </a:r>
          </a:p>
          <a:p>
            <a:endParaRPr lang="en-US" altLang="en-US" sz="13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function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3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"="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 L, R : </a:t>
            </a:r>
            <a:r>
              <a:rPr lang="en-US" altLang="en-US" sz="13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VString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) </a:t>
            </a:r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Boolean </a:t>
            </a:r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endParaRPr lang="en-US" altLang="en-US" sz="13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begin</a:t>
            </a:r>
            <a:endParaRPr lang="en-US" altLang="en-US" sz="13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3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L.Length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= </a:t>
            </a:r>
            <a:r>
              <a:rPr lang="en-US" altLang="en-US" sz="13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R.Length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and then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3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L.Data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(1..L.Length) = </a:t>
            </a:r>
            <a:r>
              <a:rPr lang="en-US" altLang="en-US" sz="13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R.Data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(1..R.Length);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"=";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...</a:t>
            </a:r>
          </a:p>
          <a:p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3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VString_Pkg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</p:txBody>
      </p:sp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2A7C7B01-8948-4FF9-A9E5-616E815200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0470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0438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2CAF0-79EA-4072-889C-561A5C15D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715962"/>
          </a:xfrm>
        </p:spPr>
        <p:txBody>
          <a:bodyPr>
            <a:normAutofit fontScale="90000"/>
          </a:bodyPr>
          <a:lstStyle/>
          <a:p>
            <a:r>
              <a:rPr lang="en-US" dirty="0"/>
              <a:t>Unconstrained Records with Varying-Length Arrays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84584D-BD21-4CF3-B897-9BD55D4984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As with variant records, the flexibility of having “unconstrained” objects is provided by supplying a default initialization for the discriminant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9C2DB8-197D-4B7D-8CB4-40B6B8BA8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AAED64-228B-4799-9ECF-2310E9F97042}"/>
              </a:ext>
            </a:extLst>
          </p:cNvPr>
          <p:cNvSpPr txBox="1"/>
          <p:nvPr/>
        </p:nvSpPr>
        <p:spPr>
          <a:xfrm>
            <a:off x="882054" y="2438400"/>
            <a:ext cx="7436651" cy="2031325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en-US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Max_Length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: 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constant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:= 100;</a:t>
            </a:r>
          </a:p>
          <a:p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subtype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Length_Range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Integer 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range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0..Max_Length;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endParaRPr lang="en-US" altLang="en-US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Mutant_String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( 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Length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: </a:t>
            </a:r>
            <a:r>
              <a:rPr lang="en-US" altLang="en-US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Length_Range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dirty="0">
                <a:latin typeface="Lucida Sans Typewriter" panose="020B0509030504030204" pitchFamily="49" charset="0"/>
              </a:rPr>
              <a:t>:= 0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)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is</a:t>
            </a:r>
            <a:b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record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Data: String(1 .. 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Length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) := (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others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=&gt; ' ');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 record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F01F7A-9397-4349-8A10-D0AE6568A41B}"/>
              </a:ext>
            </a:extLst>
          </p:cNvPr>
          <p:cNvSpPr txBox="1"/>
          <p:nvPr/>
        </p:nvSpPr>
        <p:spPr>
          <a:xfrm>
            <a:off x="533400" y="4875074"/>
            <a:ext cx="8133958" cy="1754326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txBody>
          <a:bodyPr wrap="none" rtlCol="0">
            <a:spAutoFit/>
          </a:bodyPr>
          <a:lstStyle/>
          <a:p>
            <a:pPr marL="0" indent="0" eaLnBrk="1" hangingPunct="1"/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UMS: </a:t>
            </a:r>
            <a:r>
              <a:rPr lang="en-US" altLang="en-US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Mutant_String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 </a:t>
            </a:r>
            <a: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Unconstrained, </a:t>
            </a:r>
            <a:r>
              <a:rPr lang="en-US" altLang="en-US" i="1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UMS.Length</a:t>
            </a:r>
            <a: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=0</a:t>
            </a:r>
            <a:b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...</a:t>
            </a:r>
          </a:p>
          <a:p>
            <a:pPr marL="0" indent="0" eaLnBrk="1" hangingPunct="1"/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UMS   := (Length =&gt; 3, Data =&gt; "ABC"); </a:t>
            </a:r>
            <a: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--OK</a:t>
            </a:r>
          </a:p>
          <a:p>
            <a:pPr marL="0" indent="0" eaLnBrk="1" hangingPunct="1"/>
            <a:b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UMS.Length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:= 20; </a:t>
            </a:r>
            <a: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Illegal; discriminant not assignable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UMS   := (300, (1..300=&gt; ' ')); </a:t>
            </a:r>
            <a: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Run-time error</a:t>
            </a:r>
          </a:p>
        </p:txBody>
      </p:sp>
    </p:spTree>
    <p:extLst>
      <p:ext uri="{BB962C8B-B14F-4D97-AF65-F5344CB8AC3E}">
        <p14:creationId xmlns:p14="http://schemas.microsoft.com/office/powerpoint/2010/main" val="26811057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D2676-948C-40E5-8FF9-7EBCE3053E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715962"/>
          </a:xfrm>
        </p:spPr>
        <p:txBody>
          <a:bodyPr>
            <a:normAutofit fontScale="90000"/>
          </a:bodyPr>
          <a:lstStyle/>
          <a:p>
            <a:r>
              <a:rPr lang="en-US" dirty="0"/>
              <a:t>Unconstrained Records with Varying-Length Arrays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B13F8-7C3F-438C-9E7A-228A3418D2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Representation</a:t>
            </a:r>
          </a:p>
          <a:p>
            <a:pPr lvl="1" eaLnBrk="1" hangingPunct="1"/>
            <a:r>
              <a:rPr lang="en-US" altLang="en-US" dirty="0"/>
              <a:t>Expect the maximum potentially-required space to be reserved for an unconstrained object </a:t>
            </a:r>
          </a:p>
          <a:p>
            <a:pPr lvl="1" eaLnBrk="1" hangingPunct="1"/>
            <a:r>
              <a:rPr lang="en-US" altLang="en-US" dirty="0"/>
              <a:t>Declare a “reasonably small” subrange for the discriminant when it is used as an array bound</a:t>
            </a:r>
          </a:p>
          <a:p>
            <a:pPr lvl="1" eaLnBrk="1" hangingPunct="1"/>
            <a:r>
              <a:rPr lang="en-US" altLang="en-US" dirty="0"/>
              <a:t>Max length depends on the range of the discriminant’s subtype</a:t>
            </a:r>
          </a:p>
          <a:p>
            <a:pPr lvl="1" eaLnBrk="1" hangingPunct="1"/>
            <a:endParaRPr lang="en-US" altLang="en-US" dirty="0"/>
          </a:p>
          <a:p>
            <a:pPr lvl="1" eaLnBrk="1" hangingPunct="1"/>
            <a:endParaRPr lang="en-US" altLang="en-US" dirty="0"/>
          </a:p>
          <a:p>
            <a:pPr lvl="1" eaLnBrk="1" hangingPunct="1"/>
            <a:endParaRPr lang="en-US" altLang="en-US" dirty="0"/>
          </a:p>
          <a:p>
            <a:pPr lvl="1" eaLnBrk="1" hangingPunct="1"/>
            <a:endParaRPr lang="en-US" altLang="en-US" dirty="0"/>
          </a:p>
          <a:p>
            <a:pPr lvl="1"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/>
              <a:t>As with </a:t>
            </a:r>
            <a:r>
              <a:rPr lang="en-US" altLang="en-US" dirty="0" err="1">
                <a:latin typeface="Consolas" panose="020B0609020204030204" pitchFamily="49" charset="0"/>
              </a:rPr>
              <a:t>VString</a:t>
            </a:r>
            <a:r>
              <a:rPr lang="en-US" altLang="en-US" dirty="0"/>
              <a:t>, the type </a:t>
            </a:r>
            <a:r>
              <a:rPr lang="en-US" altLang="en-US" dirty="0" err="1">
                <a:latin typeface="Consolas" panose="020B0609020204030204" pitchFamily="49" charset="0"/>
              </a:rPr>
              <a:t>Mutant_String</a:t>
            </a:r>
            <a:r>
              <a:rPr lang="en-US" altLang="en-US" dirty="0"/>
              <a:t> would typically be declared in a package, along with relevant subprograms</a:t>
            </a:r>
            <a:endParaRPr lang="en-US" altLang="en-US" sz="2200" dirty="0"/>
          </a:p>
          <a:p>
            <a:pPr lvl="1" eaLnBrk="1" hangingPunct="1"/>
            <a:endParaRPr lang="en-US" alt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D50810-C892-4BB1-B528-CD9953AFD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FE9378-7A7B-4C16-B277-E758953F0FE5}"/>
              </a:ext>
            </a:extLst>
          </p:cNvPr>
          <p:cNvSpPr txBox="1"/>
          <p:nvPr/>
        </p:nvSpPr>
        <p:spPr>
          <a:xfrm>
            <a:off x="679365" y="3505200"/>
            <a:ext cx="7855035" cy="1754326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txBody>
          <a:bodyPr wrap="none" rtlCol="0">
            <a:spAutoFit/>
          </a:bodyPr>
          <a:lstStyle/>
          <a:p>
            <a:pPr marL="0" indent="0" eaLnBrk="1" hangingPunct="1"/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Exploding_String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( Length : Natural := 0 ) 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b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record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Data: String(1 .. Length) := (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others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=&gt; ' ');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end record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pPr marL="0" indent="0" eaLnBrk="1" hangingPunct="1"/>
            <a:endParaRPr lang="en-US" altLang="en-US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pPr marL="0" indent="0" eaLnBrk="1" hangingPunct="1"/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X : </a:t>
            </a:r>
            <a:r>
              <a:rPr lang="en-US" altLang="en-US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Exploding_String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 </a:t>
            </a:r>
            <a: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May require </a:t>
            </a:r>
            <a:r>
              <a:rPr lang="en-US" altLang="en-US" i="1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Natural'Last</a:t>
            </a:r>
            <a: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bytes</a:t>
            </a:r>
          </a:p>
        </p:txBody>
      </p:sp>
    </p:spTree>
    <p:extLst>
      <p:ext uri="{BB962C8B-B14F-4D97-AF65-F5344CB8AC3E}">
        <p14:creationId xmlns:p14="http://schemas.microsoft.com/office/powerpoint/2010/main" val="38381353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0DB7B-C09E-4ED3-96D9-7DE33E48A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“Varying Array” Approaches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A957BB-F3D9-4C95-81AC-8EFF4C3CD3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Simple record type (no discriminant)</a:t>
            </a:r>
          </a:p>
          <a:p>
            <a:pPr lvl="1" eaLnBrk="1" hangingPunct="1"/>
            <a:r>
              <a:rPr lang="en-US" altLang="en-US" dirty="0" err="1"/>
              <a:t>Max_Length</a:t>
            </a:r>
            <a:r>
              <a:rPr lang="en-US" altLang="en-US" dirty="0"/>
              <a:t> is a constant, used as the upper bound of an array component</a:t>
            </a:r>
          </a:p>
          <a:p>
            <a:pPr lvl="1" eaLnBrk="1" hangingPunct="1"/>
            <a:r>
              <a:rPr lang="en-US" altLang="en-US" dirty="0"/>
              <a:t>Length is an explicit field</a:t>
            </a:r>
          </a:p>
          <a:p>
            <a:pPr lvl="1" eaLnBrk="1" hangingPunct="1"/>
            <a:r>
              <a:rPr lang="en-US" altLang="en-US" dirty="0"/>
              <a:t>All objects have same </a:t>
            </a:r>
            <a:r>
              <a:rPr lang="en-US" altLang="en-US" dirty="0" err="1"/>
              <a:t>Max_Length</a:t>
            </a:r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AE5FB9-8B6E-4535-9FBD-0EA35AE62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5" name="Text Box 6">
            <a:extLst>
              <a:ext uri="{FF2B5EF4-FFF2-40B4-BE49-F238E27FC236}">
                <a16:creationId xmlns:a16="http://schemas.microsoft.com/office/drawing/2014/main" id="{2E721533-66A6-40C4-8D9B-BB3A48F392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3124200"/>
            <a:ext cx="8494633" cy="3170099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Max_Length</a:t>
            </a:r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: </a:t>
            </a:r>
            <a:r>
              <a:rPr lang="en-US" altLang="en-US" sz="20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constant</a:t>
            </a:r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Integer := 100;</a:t>
            </a:r>
          </a:p>
          <a:p>
            <a:endParaRPr lang="en-US" altLang="en-US" sz="2000" b="1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20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20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Simple_VString</a:t>
            </a:r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20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</a:p>
          <a:p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20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record</a:t>
            </a:r>
          </a:p>
          <a:p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Length : Natural </a:t>
            </a:r>
            <a:r>
              <a:rPr lang="en-US" altLang="en-US" sz="20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range</a:t>
            </a:r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0..</a:t>
            </a:r>
            <a:r>
              <a:rPr lang="en-US" altLang="en-US" sz="20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Max_Length</a:t>
            </a:r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:= 0;</a:t>
            </a:r>
            <a:b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 </a:t>
            </a:r>
            <a:r>
              <a:rPr lang="en-US" altLang="en-US" sz="20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Index into Data</a:t>
            </a:r>
          </a:p>
          <a:p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Data   : String(1..</a:t>
            </a:r>
            <a:r>
              <a:rPr lang="en-US" altLang="en-US" sz="20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Max_Length</a:t>
            </a:r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) := (</a:t>
            </a:r>
            <a:r>
              <a:rPr lang="en-US" altLang="en-US" sz="20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others</a:t>
            </a:r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=&gt; ' ');</a:t>
            </a:r>
          </a:p>
          <a:p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20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 record</a:t>
            </a:r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endParaRPr lang="en-US" altLang="en-US" sz="20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V : </a:t>
            </a:r>
            <a:r>
              <a:rPr lang="en-US" altLang="en-US" sz="20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Simple_VString</a:t>
            </a:r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8357146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0DB7B-C09E-4ED3-96D9-7DE33E48A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“Varying Array” Approaches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A957BB-F3D9-4C95-81AC-8EFF4C3CD3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Discriminant with no default initialization</a:t>
            </a:r>
          </a:p>
          <a:p>
            <a:pPr lvl="1" eaLnBrk="1" hangingPunct="1"/>
            <a:r>
              <a:rPr lang="en-US" altLang="en-US" dirty="0" err="1"/>
              <a:t>Max_Length</a:t>
            </a:r>
            <a:r>
              <a:rPr lang="en-US" altLang="en-US" dirty="0"/>
              <a:t> is discriminant</a:t>
            </a:r>
          </a:p>
          <a:p>
            <a:pPr lvl="1" eaLnBrk="1" hangingPunct="1"/>
            <a:r>
              <a:rPr lang="en-US" altLang="en-US" dirty="0"/>
              <a:t>Length is an explicit field</a:t>
            </a:r>
          </a:p>
          <a:p>
            <a:pPr lvl="1" eaLnBrk="1" hangingPunct="1"/>
            <a:r>
              <a:rPr lang="en-US" altLang="en-US" dirty="0"/>
              <a:t>Objects must be constrained when created</a:t>
            </a:r>
          </a:p>
          <a:p>
            <a:pPr lvl="1" eaLnBrk="1" hangingPunct="1"/>
            <a:r>
              <a:rPr lang="en-US" altLang="en-US" dirty="0"/>
              <a:t>Different objects may have different </a:t>
            </a:r>
            <a:r>
              <a:rPr lang="en-US" altLang="en-US" dirty="0" err="1"/>
              <a:t>Max_Length</a:t>
            </a:r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AE5FB9-8B6E-4535-9FBD-0EA35AE62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16274D32-63E7-4551-ABEF-BBD8630F0D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3345120"/>
            <a:ext cx="8494633" cy="2369880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en-US" sz="20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20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VString</a:t>
            </a:r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 </a:t>
            </a:r>
            <a:r>
              <a:rPr lang="en-US" altLang="en-US" sz="20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Max_Length</a:t>
            </a:r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: Natural ) </a:t>
            </a:r>
            <a:r>
              <a:rPr lang="en-US" altLang="en-US" sz="20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b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20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record</a:t>
            </a:r>
            <a:b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Length : Natural := 0; </a:t>
            </a:r>
            <a:r>
              <a:rPr lang="en-US" altLang="en-US" sz="20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Index into Data</a:t>
            </a:r>
            <a:b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20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Data</a:t>
            </a:r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: String(1..</a:t>
            </a:r>
            <a:r>
              <a:rPr lang="en-US" altLang="en-US" sz="20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Max_Length</a:t>
            </a:r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) := (</a:t>
            </a:r>
            <a:r>
              <a:rPr lang="en-US" altLang="en-US" sz="20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others</a:t>
            </a:r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=&gt; ' ');</a:t>
            </a:r>
            <a:b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20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 record</a:t>
            </a:r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V : </a:t>
            </a:r>
            <a:r>
              <a:rPr lang="en-US" altLang="en-US" sz="20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VString</a:t>
            </a:r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(100);</a:t>
            </a:r>
          </a:p>
        </p:txBody>
      </p:sp>
    </p:spTree>
    <p:extLst>
      <p:ext uri="{BB962C8B-B14F-4D97-AF65-F5344CB8AC3E}">
        <p14:creationId xmlns:p14="http://schemas.microsoft.com/office/powerpoint/2010/main" val="18026006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0DB7B-C09E-4ED3-96D9-7DE33E48A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“Varying Array” Approaches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A957BB-F3D9-4C95-81AC-8EFF4C3CD3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Discriminant with default initialization</a:t>
            </a:r>
          </a:p>
          <a:p>
            <a:pPr lvl="1" eaLnBrk="1" hangingPunct="1"/>
            <a:r>
              <a:rPr lang="en-US" altLang="en-US" dirty="0"/>
              <a:t>Length is discriminant</a:t>
            </a:r>
          </a:p>
          <a:p>
            <a:pPr lvl="1" eaLnBrk="1" hangingPunct="1"/>
            <a:r>
              <a:rPr lang="en-US" altLang="en-US" dirty="0" err="1"/>
              <a:t>Max_Length</a:t>
            </a:r>
            <a:r>
              <a:rPr lang="en-US" altLang="en-US" dirty="0"/>
              <a:t> is number of values in discriminant subtype</a:t>
            </a:r>
          </a:p>
          <a:p>
            <a:pPr lvl="1" eaLnBrk="1" hangingPunct="1"/>
            <a:r>
              <a:rPr lang="en-US" altLang="en-US" dirty="0"/>
              <a:t>Objects may be declared as unconstrained</a:t>
            </a:r>
          </a:p>
          <a:p>
            <a:pPr lvl="1" eaLnBrk="1" hangingPunct="1"/>
            <a:r>
              <a:rPr lang="en-US" altLang="en-US" dirty="0"/>
              <a:t>All objects have same </a:t>
            </a:r>
            <a:r>
              <a:rPr lang="en-US" altLang="en-US" dirty="0" err="1"/>
              <a:t>Max_Length</a:t>
            </a:r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AE5FB9-8B6E-4535-9FBD-0EA35AE62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7" name="Text Box 5">
            <a:extLst>
              <a:ext uri="{FF2B5EF4-FFF2-40B4-BE49-F238E27FC236}">
                <a16:creationId xmlns:a16="http://schemas.microsoft.com/office/drawing/2014/main" id="{6E48282E-FA5C-43BB-8781-A7AEC9198B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3124200"/>
            <a:ext cx="8186857" cy="3662541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en-US" sz="20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Max_Length</a:t>
            </a:r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: </a:t>
            </a:r>
            <a:r>
              <a:rPr lang="en-US" altLang="en-US" sz="20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constant</a:t>
            </a:r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Integer := 100;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en-US" sz="20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subtype</a:t>
            </a:r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20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Length_Range</a:t>
            </a:r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20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Integer </a:t>
            </a:r>
            <a:r>
              <a:rPr lang="en-US" altLang="en-US" sz="20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range</a:t>
            </a:r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0..</a:t>
            </a:r>
            <a:r>
              <a:rPr lang="en-US" altLang="en-US" sz="20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Max_Length</a:t>
            </a:r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endParaRPr lang="en-US" altLang="en-US" sz="20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en-US" sz="20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20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Mutant_String</a:t>
            </a:r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 Length : </a:t>
            </a:r>
            <a:r>
              <a:rPr lang="en-US" altLang="en-US" sz="20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Length_Range</a:t>
            </a:r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:=0 ) </a:t>
            </a:r>
            <a:r>
              <a:rPr lang="en-US" altLang="en-US" sz="20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b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20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record</a:t>
            </a:r>
            <a:b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Data: String(1 .. Length) := (</a:t>
            </a:r>
            <a:r>
              <a:rPr lang="en-US" altLang="en-US" sz="20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others</a:t>
            </a:r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=&gt; ‘ ‘);</a:t>
            </a:r>
            <a:b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20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 record</a:t>
            </a:r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</a:pPr>
            <a:endParaRPr lang="en-US" altLang="en-US" sz="20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V : </a:t>
            </a:r>
            <a:r>
              <a:rPr lang="en-US" altLang="en-US" sz="20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VString</a:t>
            </a:r>
            <a:r>
              <a:rPr lang="en-US" altLang="en-US" sz="20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34411497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5D70D8-5DA2-44BF-B507-FF6A0CC91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of Approaches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A464D3-A89F-4D4E-93E5-E351B4084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028E4CF-DC38-45D5-B6AB-F5FFEEB68F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1154565"/>
              </p:ext>
            </p:extLst>
          </p:nvPr>
        </p:nvGraphicFramePr>
        <p:xfrm>
          <a:off x="304800" y="1143000"/>
          <a:ext cx="8534400" cy="4058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3036455759"/>
                    </a:ext>
                  </a:extLst>
                </a:gridCol>
                <a:gridCol w="2819400">
                  <a:extLst>
                    <a:ext uri="{9D8B030D-6E8A-4147-A177-3AD203B41FA5}">
                      <a16:colId xmlns:a16="http://schemas.microsoft.com/office/drawing/2014/main" val="254834288"/>
                    </a:ext>
                  </a:extLst>
                </a:gridCol>
                <a:gridCol w="4191000">
                  <a:extLst>
                    <a:ext uri="{9D8B030D-6E8A-4147-A177-3AD203B41FA5}">
                      <a16:colId xmlns:a16="http://schemas.microsoft.com/office/drawing/2014/main" val="371982457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Advantages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Disadvantages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51340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/>
                        <a:t>Simple record type</a:t>
                      </a:r>
                      <a:br>
                        <a:rPr lang="en-US" sz="1600" b="1" dirty="0"/>
                      </a:b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en-US" sz="1600" b="1" dirty="0">
                          <a:solidFill>
                            <a:srgbClr val="009900"/>
                          </a:solidFill>
                        </a:rPr>
                        <a:t>Simple to use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en-US" sz="1600" b="1" dirty="0">
                          <a:solidFill>
                            <a:srgbClr val="009900"/>
                          </a:solidFill>
                        </a:rPr>
                        <a:t>No need for discriminant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lvl="0" indent="-285750" ea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en-US" sz="1600" b="1" dirty="0">
                          <a:solidFill>
                            <a:srgbClr val="FF0000"/>
                          </a:solidFill>
                        </a:rPr>
                        <a:t>Need different types for different max sizes</a:t>
                      </a:r>
                    </a:p>
                    <a:p>
                      <a:pPr marL="285750" lvl="0" indent="-285750" ea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en-US" sz="1600" b="1" dirty="0">
                          <a:solidFill>
                            <a:srgbClr val="FF0000"/>
                          </a:solidFill>
                        </a:rPr>
                        <a:t>Default “=” needs to be overridden (compares “junk” elements in array)</a:t>
                      </a:r>
                    </a:p>
                    <a:p>
                      <a:pPr marL="285750" lvl="0" indent="-285750" ea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Length field must be managed by program</a:t>
                      </a:r>
                      <a:endParaRPr lang="en-US" sz="16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4516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/>
                        <a:t>Discriminant, no default initialization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lvl="0" indent="-285750" ea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en-US" sz="1600" b="1" dirty="0">
                          <a:solidFill>
                            <a:srgbClr val="009900"/>
                          </a:solidFill>
                        </a:rPr>
                        <a:t>Different objects of the same type can have different maximum lengths</a:t>
                      </a:r>
                    </a:p>
                    <a:p>
                      <a:pPr marL="285750" lvl="0" indent="-285750" ea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en-US" sz="1600" b="1" dirty="0">
                          <a:solidFill>
                            <a:srgbClr val="009900"/>
                          </a:solidFill>
                        </a:rPr>
                        <a:t>No need to declare special subtype for discriminant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lvl="0" indent="-285750" ea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en-US" sz="1600" b="1" dirty="0">
                          <a:solidFill>
                            <a:srgbClr val="FF0000"/>
                          </a:solidFill>
                        </a:rPr>
                        <a:t>Default “:= ” raises </a:t>
                      </a:r>
                      <a:r>
                        <a:rPr lang="en-US" altLang="en-US" sz="1600" b="1" dirty="0" err="1">
                          <a:solidFill>
                            <a:srgbClr val="FF0000"/>
                          </a:solidFill>
                        </a:rPr>
                        <a:t>Constraint_Error</a:t>
                      </a:r>
                      <a:r>
                        <a:rPr lang="en-US" altLang="en-US" sz="1600" b="1" dirty="0">
                          <a:solidFill>
                            <a:srgbClr val="FF0000"/>
                          </a:solidFill>
                        </a:rPr>
                        <a:t> if max lengths are different</a:t>
                      </a:r>
                    </a:p>
                    <a:p>
                      <a:pPr marL="285750" lvl="0" indent="-285750" ea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en-US" sz="1600" b="1" dirty="0">
                          <a:solidFill>
                            <a:srgbClr val="FF0000"/>
                          </a:solidFill>
                        </a:rPr>
                        <a:t>Default “= ” needs to be overridden</a:t>
                      </a:r>
                    </a:p>
                    <a:p>
                      <a:pPr marL="285750" lvl="0" indent="-285750" ea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en-US" sz="1600" b="1" dirty="0">
                          <a:solidFill>
                            <a:srgbClr val="FF0000"/>
                          </a:solidFill>
                        </a:rPr>
                        <a:t>Can’t use </a:t>
                      </a:r>
                      <a:r>
                        <a:rPr lang="en-US" altLang="en-US" sz="1600" b="1" dirty="0" err="1">
                          <a:solidFill>
                            <a:srgbClr val="FF0000"/>
                          </a:solidFill>
                        </a:rPr>
                        <a:t>Max_Length</a:t>
                      </a:r>
                      <a:r>
                        <a:rPr lang="en-US" altLang="en-US" sz="1600" b="1" dirty="0">
                          <a:solidFill>
                            <a:srgbClr val="FF0000"/>
                          </a:solidFill>
                        </a:rPr>
                        <a:t> discriminant as range constraint on Length field</a:t>
                      </a:r>
                    </a:p>
                    <a:p>
                      <a:pPr marL="285750" lvl="0" indent="-285750" ea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en-US" sz="1600" b="1" dirty="0">
                          <a:solidFill>
                            <a:srgbClr val="FF0000"/>
                          </a:solidFill>
                        </a:rPr>
                        <a:t>Length field must be managed by program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023445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/>
                        <a:t>Discriminant, default initialization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lvl="0" indent="-285750" ea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en-US" sz="1600" b="1" dirty="0">
                          <a:solidFill>
                            <a:srgbClr val="009900"/>
                          </a:solidFill>
                        </a:rPr>
                        <a:t>Default “:= ” and “=” work correctly</a:t>
                      </a:r>
                    </a:p>
                    <a:p>
                      <a:pPr marL="285750" lvl="0" indent="-285750" ea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en-US" sz="1600" b="1" dirty="0">
                          <a:solidFill>
                            <a:srgbClr val="009900"/>
                          </a:solidFill>
                        </a:rPr>
                        <a:t>Length field is managed automatically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lvl="0" indent="-285750" ea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en-US" sz="1600" b="1" dirty="0">
                          <a:solidFill>
                            <a:srgbClr val="FF0000"/>
                          </a:solidFill>
                        </a:rPr>
                        <a:t>Need different types for different max sizes</a:t>
                      </a:r>
                    </a:p>
                    <a:p>
                      <a:pPr marL="285750" lvl="0" indent="-285750" ea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en-US" sz="1600" b="1" dirty="0">
                          <a:solidFill>
                            <a:srgbClr val="FF0000"/>
                          </a:solidFill>
                        </a:rPr>
                        <a:t>Need to declare subtype for discriminant</a:t>
                      </a:r>
                      <a:endParaRPr lang="en-US" sz="16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21794818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E3EB4DAB-BA3B-4333-99B4-16021789F0B9}"/>
              </a:ext>
            </a:extLst>
          </p:cNvPr>
          <p:cNvSpPr txBox="1"/>
          <p:nvPr/>
        </p:nvSpPr>
        <p:spPr>
          <a:xfrm>
            <a:off x="256108" y="5181600"/>
            <a:ext cx="827829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 eaLnBrk="1" hangingPunct="1"/>
            <a:r>
              <a:rPr lang="en-US" altLang="en-US" sz="2400" b="1" dirty="0"/>
              <a:t>Bottom line?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2000" dirty="0"/>
              <a:t>In Ada predefined environment, Bounded String package uses type with </a:t>
            </a:r>
            <a:br>
              <a:rPr lang="en-US" altLang="en-US" sz="2000" dirty="0"/>
            </a:br>
            <a:r>
              <a:rPr lang="en-US" altLang="en-US" sz="2000" dirty="0"/>
              <a:t>default value for discriminant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2000" dirty="0"/>
              <a:t>Type with no default value for discriminant is probably the better approach</a:t>
            </a:r>
          </a:p>
        </p:txBody>
      </p:sp>
    </p:spTree>
    <p:extLst>
      <p:ext uri="{BB962C8B-B14F-4D97-AF65-F5344CB8AC3E}">
        <p14:creationId xmlns:p14="http://schemas.microsoft.com/office/powerpoint/2010/main" val="6414503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85A5BD-D009-4868-B1AB-CFF3B8A96E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Semantics of Discriminated Records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0D2890-B235-4872-8028-0824C62284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A discriminant is a parameter to a record type</a:t>
            </a:r>
          </a:p>
          <a:p>
            <a:pPr lvl="1" eaLnBrk="1" hangingPunct="1"/>
            <a:r>
              <a:rPr lang="en-US" altLang="en-US" dirty="0"/>
              <a:t>The value of a discriminant affects the presence, constraints, or initialization of other components</a:t>
            </a:r>
          </a:p>
          <a:p>
            <a:pPr eaLnBrk="1" hangingPunct="1"/>
            <a:r>
              <a:rPr lang="en-US" altLang="en-US" dirty="0"/>
              <a:t>A type may have more than one discriminant</a:t>
            </a:r>
          </a:p>
          <a:p>
            <a:pPr lvl="1" eaLnBrk="1" hangingPunct="1"/>
            <a:r>
              <a:rPr lang="en-US" altLang="en-US" dirty="0"/>
              <a:t>Either all have default initializations, or none do</a:t>
            </a:r>
          </a:p>
          <a:p>
            <a:pPr eaLnBrk="1" hangingPunct="1"/>
            <a:r>
              <a:rPr lang="en-US" altLang="en-US" dirty="0"/>
              <a:t>Ada restricts the kinds of types that may be used to declare a discriminant</a:t>
            </a:r>
          </a:p>
          <a:p>
            <a:pPr lvl="1" eaLnBrk="1" hangingPunct="1"/>
            <a:r>
              <a:rPr lang="en-US" altLang="en-US" dirty="0"/>
              <a:t>Discrete types (i.e., enumeration or integer type)</a:t>
            </a:r>
          </a:p>
          <a:p>
            <a:pPr lvl="1" eaLnBrk="1" hangingPunct="1"/>
            <a:r>
              <a:rPr lang="en-US" altLang="en-US" dirty="0"/>
              <a:t>Access types, to be covered later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FEBAFC-E780-41C8-A199-5C04BDC68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78CB0C9-1D3C-40B8-BAE8-DD0F77F453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287883" y="76200"/>
            <a:ext cx="1627517" cy="109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7461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85A5BD-D009-4868-B1AB-CFF3B8A96E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Semantics of Discriminated Records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0D2890-B235-4872-8028-0824C62284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Within the record type definition, a discriminant may only be referenced in the following contexts</a:t>
            </a:r>
          </a:p>
          <a:p>
            <a:pPr lvl="1" eaLnBrk="1" hangingPunct="1"/>
            <a:r>
              <a:rPr lang="en-US" altLang="en-US" dirty="0"/>
              <a:t>In a “</a:t>
            </a:r>
            <a:r>
              <a:rPr lang="en-US" altLang="en-US" b="1" dirty="0">
                <a:latin typeface="Lucida Sans Typewriter" panose="020B0509030504030204" pitchFamily="49" charset="0"/>
              </a:rPr>
              <a:t>case</a:t>
            </a:r>
            <a:r>
              <a:rPr lang="en-US" altLang="en-US" dirty="0"/>
              <a:t>” of a variant part </a:t>
            </a:r>
          </a:p>
          <a:p>
            <a:pPr lvl="1" eaLnBrk="1" hangingPunct="1"/>
            <a:r>
              <a:rPr lang="en-US" altLang="en-US" dirty="0"/>
              <a:t>As a bound of a record component that is of an unconstrained array type</a:t>
            </a:r>
          </a:p>
          <a:p>
            <a:pPr lvl="1" eaLnBrk="1" hangingPunct="1"/>
            <a:r>
              <a:rPr lang="en-US" altLang="en-US" dirty="0"/>
              <a:t>As an initialization expression for a component</a:t>
            </a:r>
          </a:p>
          <a:p>
            <a:pPr lvl="1" eaLnBrk="1" hangingPunct="1"/>
            <a:r>
              <a:rPr lang="en-US" altLang="en-US" dirty="0"/>
              <a:t>As the value of a discriminant for a component that itself is of a discriminated type</a:t>
            </a:r>
          </a:p>
          <a:p>
            <a:pPr eaLnBrk="1" hangingPunct="1"/>
            <a:r>
              <a:rPr lang="en-US" altLang="en-US" dirty="0"/>
              <a:t>A discriminant is not allowed as the bound of a range constraint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FEBAFC-E780-41C8-A199-5C04BDC68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5E66443-A81E-4975-A2EA-0FE73062C1D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287883" y="76200"/>
            <a:ext cx="1627517" cy="109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423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/>
          <a:lstStyle/>
          <a:p>
            <a:r>
              <a:rPr lang="en-US" altLang="en-US" b="1" dirty="0"/>
              <a:t>3.1 Discriminated Records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028700" y="2133600"/>
            <a:ext cx="70866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C:\Documents and Settings\Ben\Local Settings\Temporary Internet Files\Content.IE5\GVEVDJ30\MC900078812[1].wmf">
            <a:extLst>
              <a:ext uri="{FF2B5EF4-FFF2-40B4-BE49-F238E27FC236}">
                <a16:creationId xmlns:a16="http://schemas.microsoft.com/office/drawing/2014/main" id="{8E650FFA-E109-4980-BE59-9FFEB95AA0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369" y="3276600"/>
            <a:ext cx="1408831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17240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85A5BD-D009-4868-B1AB-CFF3B8A96E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Semantics of Discriminated Records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0D2890-B235-4872-8028-0824C62284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A discriminated type where the discriminants do not have default initializations is similar semantically to an unconstrained array type</a:t>
            </a:r>
          </a:p>
          <a:p>
            <a:pPr lvl="1" eaLnBrk="1" hangingPunct="1"/>
            <a:r>
              <a:rPr lang="en-US" altLang="en-US" dirty="0"/>
              <a:t>The type may not be used (unless constrained) to declare uninitialized variables, uninitialized components of records, or array components</a:t>
            </a:r>
          </a:p>
          <a:p>
            <a:pPr lvl="1" eaLnBrk="1" hangingPunct="1"/>
            <a:r>
              <a:rPr lang="en-US" altLang="en-US" dirty="0"/>
              <a:t>It may be used (“unconstrained”) for a formal parameter</a:t>
            </a:r>
          </a:p>
          <a:p>
            <a:pPr lvl="2" eaLnBrk="1" hangingPunct="1"/>
            <a:r>
              <a:rPr lang="en-US" altLang="en-US" dirty="0"/>
              <a:t>The formal parameter gets its discriminant value from the actual parameter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FEBAFC-E780-41C8-A199-5C04BDC68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A45E34-C4D4-423C-B89C-BB75F1BE3C8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287883" y="76200"/>
            <a:ext cx="1627517" cy="109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2033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74F97-9A93-4872-9873-C894263B0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Properties of Variant Record 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047BC3-B056-4E33-BD20-FD4869A8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Rules</a:t>
            </a:r>
          </a:p>
          <a:p>
            <a:pPr lvl="1" eaLnBrk="1" hangingPunct="1"/>
            <a:r>
              <a:rPr lang="en-US" altLang="en-US" dirty="0"/>
              <a:t>The case choices for the variants must partition the possible values for the discriminant</a:t>
            </a:r>
          </a:p>
          <a:p>
            <a:pPr lvl="1" eaLnBrk="1" hangingPunct="1"/>
            <a:r>
              <a:rPr lang="en-US" altLang="en-US" dirty="0"/>
              <a:t>Field names must be unique across all variants</a:t>
            </a:r>
          </a:p>
          <a:p>
            <a:pPr eaLnBrk="1" hangingPunct="1"/>
            <a:r>
              <a:rPr lang="en-US" altLang="en-US" dirty="0"/>
              <a:t>Style</a:t>
            </a:r>
          </a:p>
          <a:p>
            <a:pPr lvl="1" eaLnBrk="1" hangingPunct="1"/>
            <a:r>
              <a:rPr lang="en-US" altLang="en-US" dirty="0"/>
              <a:t>Typical processing is via a case statement that “dispatches” based on the discriminant</a:t>
            </a:r>
          </a:p>
          <a:p>
            <a:pPr lvl="1" eaLnBrk="1" hangingPunct="1"/>
            <a:r>
              <a:rPr lang="en-US" altLang="en-US" dirty="0"/>
              <a:t>This centralized functional processing is in contrast to the decentralized object-oriented approach</a:t>
            </a:r>
          </a:p>
          <a:p>
            <a:pPr eaLnBrk="1" hangingPunct="1"/>
            <a:r>
              <a:rPr lang="en-US" altLang="en-US" dirty="0"/>
              <a:t>Flexibility</a:t>
            </a:r>
          </a:p>
          <a:p>
            <a:pPr lvl="1" eaLnBrk="1" hangingPunct="1"/>
            <a:r>
              <a:rPr lang="en-US" altLang="en-US" dirty="0"/>
              <a:t>Variant parts may be nested, if some fields common to a set of variants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2A2BA0-628F-4AB2-8E65-7C2369D5A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1408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431FE-CC68-4A38-8381-1DB97A62B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Nested Variant Record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4CE0F0-EF70-4EF5-99F3-63471E6E9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786F1B-2E86-4BD7-AD8B-EFA4DE126BC6}"/>
              </a:ext>
            </a:extLst>
          </p:cNvPr>
          <p:cNvSpPr txBox="1"/>
          <p:nvPr/>
        </p:nvSpPr>
        <p:spPr>
          <a:xfrm>
            <a:off x="1295400" y="1066800"/>
            <a:ext cx="6638356" cy="5632311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Month_Type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is range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1..12;</a:t>
            </a:r>
            <a:b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Sport_Activity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( Month : 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Month_Type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)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b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   record</a:t>
            </a:r>
            <a:b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    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Swimming_Laps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: Natural; </a:t>
            </a:r>
            <a:r>
              <a:rPr lang="en-US" altLang="en-US" sz="1500" i="1" dirty="0">
                <a:solidFill>
                  <a:srgbClr val="0066FF"/>
                </a:solidFill>
                <a:latin typeface="Consolas" panose="020B0609020204030204" pitchFamily="49" charset="0"/>
              </a:rPr>
              <a:t>-- present for any month</a:t>
            </a:r>
            <a:br>
              <a:rPr lang="en-US" altLang="en-US" sz="1500" i="1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   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case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Month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b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        when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1..2 | 12 =&gt; </a:t>
            </a:r>
            <a:r>
              <a:rPr lang="en-US" altLang="en-US" sz="1500" i="1" dirty="0">
                <a:solidFill>
                  <a:srgbClr val="0066FF"/>
                </a:solidFill>
                <a:latin typeface="Consolas" panose="020B0609020204030204" pitchFamily="49" charset="0"/>
              </a:rPr>
              <a:t>-- Winter</a:t>
            </a:r>
            <a:br>
              <a:rPr lang="en-US" altLang="en-US" sz="1500" i="1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         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Skiing_Trips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: Natural;</a:t>
            </a:r>
            <a:b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        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case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Month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b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             when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2 =&gt; 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Watch_Super_Bowl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: Boolean;</a:t>
            </a:r>
            <a:b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          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when others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=&gt;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null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  <a:b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           end case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  <a:b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     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when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3..11 =&gt; </a:t>
            </a:r>
            <a:r>
              <a:rPr lang="en-US" altLang="en-US" sz="1500" i="1" dirty="0">
                <a:solidFill>
                  <a:srgbClr val="0066FF"/>
                </a:solidFill>
                <a:latin typeface="Consolas" panose="020B0609020204030204" pitchFamily="49" charset="0"/>
              </a:rPr>
              <a:t>-- Spring, Summer, Fall</a:t>
            </a:r>
            <a:br>
              <a:rPr lang="en-US" altLang="en-US" sz="1500" i="1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         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Mountain_Height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: Float;</a:t>
            </a:r>
            <a:b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        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case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Month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b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             when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6..8   =&gt; </a:t>
            </a:r>
            <a:b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                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Sun_Bathing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: Duration;</a:t>
            </a:r>
            <a:b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          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when others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=&gt; </a:t>
            </a:r>
            <a:b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                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Volleyball_Matches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: Natural;</a:t>
            </a:r>
            <a:b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        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end case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  <a:b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   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end case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  <a:b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end record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  <a:b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b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X : 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Sport_Activity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(7); </a:t>
            </a:r>
            <a:r>
              <a:rPr lang="en-US" altLang="en-US" sz="1500" i="1" dirty="0">
                <a:solidFill>
                  <a:srgbClr val="0066FF"/>
                </a:solidFill>
                <a:latin typeface="Consolas" panose="020B0609020204030204" pitchFamily="49" charset="0"/>
              </a:rPr>
              <a:t>-- X has fields Month, </a:t>
            </a:r>
            <a:r>
              <a:rPr lang="en-US" altLang="en-US" sz="1500" i="1" dirty="0" err="1">
                <a:solidFill>
                  <a:srgbClr val="0066FF"/>
                </a:solidFill>
                <a:latin typeface="Consolas" panose="020B0609020204030204" pitchFamily="49" charset="0"/>
              </a:rPr>
              <a:t>Swimming_Laps</a:t>
            </a:r>
            <a:r>
              <a:rPr lang="en-US" altLang="en-US" sz="1500" i="1" dirty="0">
                <a:solidFill>
                  <a:srgbClr val="0066FF"/>
                </a:solidFill>
                <a:latin typeface="Consolas" panose="020B0609020204030204" pitchFamily="49" charset="0"/>
              </a:rPr>
              <a:t>, </a:t>
            </a:r>
            <a:br>
              <a:rPr lang="en-US" altLang="en-US" sz="1500" i="1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500" i="1" dirty="0">
                <a:solidFill>
                  <a:srgbClr val="0066FF"/>
                </a:solidFill>
                <a:latin typeface="Consolas" panose="020B0609020204030204" pitchFamily="49" charset="0"/>
              </a:rPr>
              <a:t>                       -- </a:t>
            </a:r>
            <a:r>
              <a:rPr lang="en-US" altLang="en-US" sz="1500" i="1" dirty="0" err="1">
                <a:solidFill>
                  <a:srgbClr val="0066FF"/>
                </a:solidFill>
                <a:latin typeface="Consolas" panose="020B0609020204030204" pitchFamily="49" charset="0"/>
              </a:rPr>
              <a:t>Mountain_Height</a:t>
            </a:r>
            <a:r>
              <a:rPr lang="en-US" altLang="en-US" sz="1500" i="1" dirty="0">
                <a:solidFill>
                  <a:srgbClr val="0066FF"/>
                </a:solidFill>
                <a:latin typeface="Consolas" panose="020B0609020204030204" pitchFamily="49" charset="0"/>
              </a:rPr>
              <a:t>, </a:t>
            </a:r>
            <a:r>
              <a:rPr lang="en-US" altLang="en-US" sz="1500" i="1" dirty="0" err="1">
                <a:solidFill>
                  <a:srgbClr val="0066FF"/>
                </a:solidFill>
                <a:latin typeface="Consolas" panose="020B0609020204030204" pitchFamily="49" charset="0"/>
              </a:rPr>
              <a:t>Sun_Bathing</a:t>
            </a:r>
            <a:endParaRPr lang="en-US" altLang="en-US" sz="1500" i="1" dirty="0">
              <a:solidFill>
                <a:srgbClr val="0066FF"/>
              </a:solidFill>
              <a:latin typeface="Consolas" panose="020B0609020204030204" pitchFamily="49" charset="0"/>
            </a:endParaRPr>
          </a:p>
        </p:txBody>
      </p:sp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96EB1908-92FE-4792-8364-83D0894A93C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0470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0426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/>
          <a:lstStyle/>
          <a:p>
            <a:r>
              <a:rPr lang="en-US" altLang="en-US" b="1" dirty="0"/>
              <a:t>3.2 Access Types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028700" y="2133600"/>
            <a:ext cx="70866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C:\Documents and Settings\Ben\Local Settings\Temporary Internet Files\Content.IE5\GVEVDJ30\MC900078812[1].wmf">
            <a:extLst>
              <a:ext uri="{FF2B5EF4-FFF2-40B4-BE49-F238E27FC236}">
                <a16:creationId xmlns:a16="http://schemas.microsoft.com/office/drawing/2014/main" id="{8E650FFA-E109-4980-BE59-9FFEB95AA0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369" y="3276600"/>
            <a:ext cx="1408831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70971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F18C0-0BD0-4C59-9E04-FB53243E1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 Types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9A7917-03DB-4466-9090-D69085CDA5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Access types in Ada provide three kinds of facilities</a:t>
            </a:r>
          </a:p>
          <a:p>
            <a:pPr lvl="1" eaLnBrk="1" hangingPunct="1"/>
            <a:r>
              <a:rPr lang="en-US" altLang="en-US" dirty="0"/>
              <a:t>Pointers to dynamically allocated (heap) objects</a:t>
            </a:r>
          </a:p>
          <a:p>
            <a:pPr lvl="2" eaLnBrk="1" hangingPunct="1"/>
            <a:r>
              <a:rPr lang="en-US" altLang="en-US" dirty="0"/>
              <a:t>Interconnected data structures such as lists, trees</a:t>
            </a:r>
          </a:p>
          <a:p>
            <a:pPr lvl="2" eaLnBrk="1" hangingPunct="1"/>
            <a:r>
              <a:rPr lang="en-US" altLang="en-US" dirty="0"/>
              <a:t>Containers (“unbounded” length) that can grow or shrink</a:t>
            </a:r>
          </a:p>
          <a:p>
            <a:pPr lvl="1" eaLnBrk="1" hangingPunct="1"/>
            <a:r>
              <a:rPr lang="en-US" altLang="en-US" dirty="0"/>
              <a:t>Pointers to certain kinds of declared (global or stack) data objects </a:t>
            </a:r>
          </a:p>
          <a:p>
            <a:pPr lvl="1" eaLnBrk="1" hangingPunct="1"/>
            <a:r>
              <a:rPr lang="en-US" altLang="en-US" dirty="0"/>
              <a:t>Pointers to subprograms, to be stored in data structures or passed as run-time parameters</a:t>
            </a:r>
          </a:p>
          <a:p>
            <a:pPr eaLnBrk="1" hangingPunct="1"/>
            <a:r>
              <a:rPr lang="en-US" altLang="en-US" dirty="0"/>
              <a:t>Basic principles</a:t>
            </a:r>
          </a:p>
          <a:p>
            <a:pPr lvl="1" eaLnBrk="1" hangingPunct="1"/>
            <a:r>
              <a:rPr lang="en-US" altLang="en-US" dirty="0"/>
              <a:t>All “pointers” (known in Ada as “access values”) are typed</a:t>
            </a:r>
          </a:p>
          <a:p>
            <a:pPr lvl="1" eaLnBrk="1" hangingPunct="1"/>
            <a:r>
              <a:rPr lang="en-US" altLang="en-US" dirty="0"/>
              <a:t>An access value is said to </a:t>
            </a:r>
            <a:r>
              <a:rPr lang="en-US" altLang="en-US" i="1" dirty="0"/>
              <a:t>designate </a:t>
            </a:r>
            <a:r>
              <a:rPr lang="en-US" altLang="en-US" dirty="0"/>
              <a:t>the object it is pointing to</a:t>
            </a:r>
          </a:p>
          <a:p>
            <a:pPr lvl="1" eaLnBrk="1" hangingPunct="1"/>
            <a:r>
              <a:rPr lang="en-US" altLang="en-US" dirty="0"/>
              <a:t>Uninitialized access values are prevented</a:t>
            </a:r>
          </a:p>
          <a:p>
            <a:pPr lvl="2" eaLnBrk="1" hangingPunct="1"/>
            <a:r>
              <a:rPr lang="en-US" altLang="en-US" b="1" dirty="0">
                <a:latin typeface="Lucida Sans Typewriter" panose="020B0509030504030204" pitchFamily="49" charset="0"/>
              </a:rPr>
              <a:t>null</a:t>
            </a:r>
            <a:r>
              <a:rPr lang="en-US" altLang="en-US" dirty="0"/>
              <a:t> is the default value for all access types</a:t>
            </a:r>
          </a:p>
          <a:p>
            <a:pPr lvl="1" eaLnBrk="1" hangingPunct="1"/>
            <a:r>
              <a:rPr lang="en-US" altLang="en-US" dirty="0"/>
              <a:t>Dangling references are prevented, as far as is practical </a:t>
            </a:r>
          </a:p>
          <a:p>
            <a:pPr lvl="1" eaLnBrk="1" hangingPunct="1"/>
            <a:r>
              <a:rPr lang="en-US" altLang="en-US" dirty="0"/>
              <a:t>Automatic garbage collection is not required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54F0E6-FFBB-445F-BADA-C822FCCB6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E4AB0F6-0FF6-4F05-9820-FBB0D0DBFA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55565" y="152400"/>
            <a:ext cx="1683635" cy="84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36159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9C87837-F27C-42D4-8667-6059A9D9FED5}"/>
              </a:ext>
            </a:extLst>
          </p:cNvPr>
          <p:cNvCxnSpPr>
            <a:cxnSpLocks/>
          </p:cNvCxnSpPr>
          <p:nvPr/>
        </p:nvCxnSpPr>
        <p:spPr>
          <a:xfrm flipH="1">
            <a:off x="6400800" y="4572002"/>
            <a:ext cx="609600" cy="68579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F1A34D7-548A-4BDC-A8DC-FCAA1FA2E169}"/>
              </a:ext>
            </a:extLst>
          </p:cNvPr>
          <p:cNvCxnSpPr>
            <a:cxnSpLocks/>
          </p:cNvCxnSpPr>
          <p:nvPr/>
        </p:nvCxnSpPr>
        <p:spPr>
          <a:xfrm flipH="1" flipV="1">
            <a:off x="5638800" y="4038602"/>
            <a:ext cx="1219200" cy="30479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FD381DF2-5C18-4D3D-9EAC-667978A73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 Types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E6A5F5-2FFA-4784-A3FD-657930654B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Note</a:t>
            </a:r>
          </a:p>
          <a:p>
            <a:pPr lvl="1" eaLnBrk="1" hangingPunct="1"/>
            <a:r>
              <a:rPr lang="en-US" altLang="en-US" dirty="0"/>
              <a:t>An access value may or may not have the same representation as a pointer / address</a:t>
            </a:r>
          </a:p>
          <a:p>
            <a:pPr lvl="2" eaLnBrk="1" hangingPunct="1"/>
            <a:r>
              <a:rPr lang="en-US" altLang="en-US" dirty="0" err="1">
                <a:latin typeface="Lucida Sans Typewriter" panose="020B0509030504030204" pitchFamily="49" charset="0"/>
              </a:rPr>
              <a:t>System.Address</a:t>
            </a:r>
            <a:r>
              <a:rPr lang="en-US" altLang="en-US" dirty="0"/>
              <a:t> is the type for addresses (like C’s </a:t>
            </a:r>
            <a:r>
              <a:rPr lang="en-US" altLang="en-US" dirty="0">
                <a:latin typeface="Lucida Sans Typewriter" panose="020B0509030504030204" pitchFamily="49" charset="0"/>
              </a:rPr>
              <a:t>void*</a:t>
            </a:r>
            <a:r>
              <a:rPr lang="en-US" altLang="en-US" dirty="0"/>
              <a:t>)</a:t>
            </a:r>
          </a:p>
          <a:p>
            <a:pPr lvl="1" eaLnBrk="1" hangingPunct="1"/>
            <a:r>
              <a:rPr lang="en-US" altLang="en-US" dirty="0"/>
              <a:t>News for C aficionados: an array is not equivalent to an access value designating its initial element</a:t>
            </a:r>
          </a:p>
          <a:p>
            <a:pPr eaLnBrk="1" hangingPunct="1"/>
            <a:r>
              <a:rPr lang="en-US" altLang="en-US" i="1" dirty="0"/>
              <a:t>Pool-specific</a:t>
            </a:r>
            <a:r>
              <a:rPr lang="en-US" altLang="en-US" dirty="0"/>
              <a:t> access type</a:t>
            </a:r>
          </a:p>
          <a:p>
            <a:pPr lvl="1" eaLnBrk="1" hangingPunct="1">
              <a:buFontTx/>
              <a:buNone/>
            </a:pPr>
            <a:r>
              <a:rPr lang="en-US" altLang="en-US" b="1" dirty="0">
                <a:latin typeface="Lucida Sans Typewriter" panose="020B0509030504030204" pitchFamily="49" charset="0"/>
              </a:rPr>
              <a:t>type</a:t>
            </a:r>
            <a:r>
              <a:rPr lang="en-US" altLang="en-US" dirty="0">
                <a:latin typeface="Lucida Sans Typewriter" panose="020B0509030504030204" pitchFamily="49" charset="0"/>
              </a:rPr>
              <a:t> </a:t>
            </a:r>
            <a:r>
              <a:rPr lang="en-US" altLang="en-US" dirty="0" err="1">
                <a:latin typeface="Lucida Sans Typewriter" panose="020B0509030504030204" pitchFamily="49" charset="0"/>
              </a:rPr>
              <a:t>String_Ref</a:t>
            </a:r>
            <a:r>
              <a:rPr lang="en-US" altLang="en-US" dirty="0">
                <a:latin typeface="Lucida Sans Typewriter" panose="020B0509030504030204" pitchFamily="49" charset="0"/>
              </a:rPr>
              <a:t> </a:t>
            </a:r>
            <a:r>
              <a:rPr lang="en-US" altLang="en-US" b="1" dirty="0">
                <a:latin typeface="Lucida Sans Typewriter" panose="020B0509030504030204" pitchFamily="49" charset="0"/>
              </a:rPr>
              <a:t>is </a:t>
            </a:r>
            <a:r>
              <a:rPr lang="en-US" altLang="en-US" b="1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access</a:t>
            </a:r>
            <a:r>
              <a:rPr lang="en-US" altLang="en-US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 String</a:t>
            </a:r>
            <a:r>
              <a:rPr lang="en-US" altLang="en-US" dirty="0">
                <a:latin typeface="Lucida Sans Typewriter" panose="020B0509030504030204" pitchFamily="49" charset="0"/>
              </a:rPr>
              <a:t>;</a:t>
            </a:r>
            <a:r>
              <a:rPr lang="en-US" altLang="en-US" sz="1200" dirty="0">
                <a:latin typeface="Lucida Sans Typewriter" panose="020B0509030504030204" pitchFamily="49" charset="0"/>
              </a:rPr>
              <a:t> </a:t>
            </a:r>
          </a:p>
          <a:p>
            <a:pPr lvl="1" eaLnBrk="1" hangingPunct="1"/>
            <a:r>
              <a:rPr lang="en-US" altLang="en-US" dirty="0"/>
              <a:t>A </a:t>
            </a:r>
            <a:r>
              <a:rPr lang="en-US" altLang="en-US" dirty="0" err="1">
                <a:latin typeface="Lucida Sans Typewriter" panose="020B0509030504030204" pitchFamily="49" charset="0"/>
              </a:rPr>
              <a:t>String_Ref</a:t>
            </a:r>
            <a:r>
              <a:rPr lang="en-US" altLang="en-US" dirty="0"/>
              <a:t> object can only</a:t>
            </a:r>
            <a:br>
              <a:rPr lang="en-US" altLang="en-US" dirty="0"/>
            </a:br>
            <a:r>
              <a:rPr lang="en-US" altLang="en-US" dirty="0"/>
              <a:t>designate a dynamically allocated </a:t>
            </a:r>
            <a:r>
              <a:rPr lang="en-US" altLang="en-US" dirty="0">
                <a:latin typeface="Lucida Sans Typewriter" panose="020B0509030504030204" pitchFamily="49" charset="0"/>
              </a:rPr>
              <a:t>String</a:t>
            </a:r>
            <a:endParaRPr lang="en-US" altLang="en-US" dirty="0"/>
          </a:p>
          <a:p>
            <a:pPr eaLnBrk="1" hangingPunct="1"/>
            <a:r>
              <a:rPr lang="en-US" altLang="en-US" i="1" dirty="0"/>
              <a:t>General</a:t>
            </a:r>
            <a:r>
              <a:rPr lang="en-US" altLang="en-US" dirty="0"/>
              <a:t> access type</a:t>
            </a:r>
          </a:p>
          <a:p>
            <a:pPr lvl="1" eaLnBrk="1" hangingPunct="1">
              <a:buFontTx/>
              <a:buNone/>
            </a:pPr>
            <a:r>
              <a:rPr lang="en-US" altLang="en-US" b="1" dirty="0">
                <a:latin typeface="Lucida Sans Typewriter" panose="020B0509030504030204" pitchFamily="49" charset="0"/>
              </a:rPr>
              <a:t>type</a:t>
            </a:r>
            <a:r>
              <a:rPr lang="en-US" altLang="en-US" dirty="0">
                <a:latin typeface="Lucida Sans Typewriter" panose="020B0509030504030204" pitchFamily="49" charset="0"/>
              </a:rPr>
              <a:t> </a:t>
            </a:r>
            <a:r>
              <a:rPr lang="en-US" altLang="en-US" dirty="0" err="1">
                <a:latin typeface="Lucida Sans Typewriter" panose="020B0509030504030204" pitchFamily="49" charset="0"/>
              </a:rPr>
              <a:t>Integer_Ref</a:t>
            </a:r>
            <a:r>
              <a:rPr lang="en-US" altLang="en-US" dirty="0">
                <a:latin typeface="Lucida Sans Typewriter" panose="020B0509030504030204" pitchFamily="49" charset="0"/>
              </a:rPr>
              <a:t> </a:t>
            </a:r>
            <a:r>
              <a:rPr lang="en-US" altLang="en-US" b="1" dirty="0">
                <a:latin typeface="Lucida Sans Typewriter" panose="020B0509030504030204" pitchFamily="49" charset="0"/>
              </a:rPr>
              <a:t>is </a:t>
            </a:r>
            <a:r>
              <a:rPr lang="en-US" altLang="en-US" b="1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access all</a:t>
            </a:r>
            <a:r>
              <a:rPr lang="en-US" altLang="en-US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 Integer</a:t>
            </a:r>
            <a:r>
              <a:rPr lang="en-US" altLang="en-US" dirty="0">
                <a:latin typeface="Lucida Sans Typewriter" panose="020B0509030504030204" pitchFamily="49" charset="0"/>
              </a:rPr>
              <a:t>;</a:t>
            </a:r>
            <a:r>
              <a:rPr lang="en-US" altLang="en-US" sz="1200" dirty="0">
                <a:latin typeface="Lucida Sans Typewriter" panose="020B0509030504030204" pitchFamily="49" charset="0"/>
              </a:rPr>
              <a:t> </a:t>
            </a:r>
          </a:p>
          <a:p>
            <a:pPr lvl="1" eaLnBrk="1" hangingPunct="1"/>
            <a:r>
              <a:rPr lang="en-US" altLang="en-US" dirty="0"/>
              <a:t>An </a:t>
            </a:r>
            <a:r>
              <a:rPr lang="en-US" altLang="en-US" dirty="0" err="1">
                <a:latin typeface="Lucida Sans Typewriter" panose="020B0509030504030204" pitchFamily="49" charset="0"/>
              </a:rPr>
              <a:t>Integer_Ref</a:t>
            </a:r>
            <a:r>
              <a:rPr lang="en-US" altLang="en-US" dirty="0"/>
              <a:t> object can designate a dynamically allocated </a:t>
            </a:r>
            <a:r>
              <a:rPr lang="en-US" altLang="en-US" dirty="0">
                <a:latin typeface="Lucida Sans Typewriter" panose="020B0509030504030204" pitchFamily="49" charset="0"/>
              </a:rPr>
              <a:t>Integer</a:t>
            </a:r>
            <a:r>
              <a:rPr lang="en-US" altLang="en-US" dirty="0"/>
              <a:t> or an “aliased” </a:t>
            </a:r>
            <a:r>
              <a:rPr lang="en-US" altLang="en-US" dirty="0">
                <a:latin typeface="Lucida Sans Typewriter" panose="020B0509030504030204" pitchFamily="49" charset="0"/>
              </a:rPr>
              <a:t>Integer</a:t>
            </a:r>
            <a:r>
              <a:rPr lang="en-US" altLang="en-US" dirty="0"/>
              <a:t> variable declared at an appropriate scope level</a:t>
            </a:r>
          </a:p>
          <a:p>
            <a:pPr eaLnBrk="1" hangingPunct="1"/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762693-2E71-465A-B388-F87FDAF01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DE99A7A-6AF9-4975-AE33-00CA8CC8FE8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55565" y="152400"/>
            <a:ext cx="1683635" cy="845325"/>
          </a:xfrm>
          <a:prstGeom prst="rect">
            <a:avLst/>
          </a:prstGeom>
        </p:spPr>
      </p:pic>
      <p:sp>
        <p:nvSpPr>
          <p:cNvPr id="6" name="Explosion: 8 Points 5">
            <a:extLst>
              <a:ext uri="{FF2B5EF4-FFF2-40B4-BE49-F238E27FC236}">
                <a16:creationId xmlns:a16="http://schemas.microsoft.com/office/drawing/2014/main" id="{4BBA9EEE-BF41-4EBE-8850-442E6E4FB320}"/>
              </a:ext>
            </a:extLst>
          </p:cNvPr>
          <p:cNvSpPr/>
          <p:nvPr/>
        </p:nvSpPr>
        <p:spPr>
          <a:xfrm>
            <a:off x="6019800" y="3810000"/>
            <a:ext cx="2293234" cy="13716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Designated type</a:t>
            </a:r>
          </a:p>
        </p:txBody>
      </p:sp>
    </p:spTree>
    <p:extLst>
      <p:ext uri="{BB962C8B-B14F-4D97-AF65-F5344CB8AC3E}">
        <p14:creationId xmlns:p14="http://schemas.microsoft.com/office/powerpoint/2010/main" val="40743989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0660D-18B6-4ECC-81FD-B09D9BD93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 Type Operations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21B4F-B483-4736-B46E-FC115761B8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4983163"/>
          </a:xfrm>
        </p:spPr>
        <p:txBody>
          <a:bodyPr/>
          <a:lstStyle/>
          <a:p>
            <a:pPr eaLnBrk="1" hangingPunct="1"/>
            <a:r>
              <a:rPr lang="en-US" altLang="en-US" dirty="0"/>
              <a:t>Allocator</a:t>
            </a:r>
          </a:p>
          <a:p>
            <a:pPr lvl="1" eaLnBrk="1" hangingPunct="1">
              <a:buNone/>
            </a:pPr>
            <a:r>
              <a:rPr lang="en-US" altLang="en-US" dirty="0"/>
              <a:t>	</a:t>
            </a:r>
            <a:r>
              <a:rPr lang="en-US" altLang="en-US" b="1" dirty="0">
                <a:latin typeface="Lucida Sans Typewriter" panose="020B0509030504030204" pitchFamily="49" charset="0"/>
              </a:rPr>
              <a:t>new</a:t>
            </a:r>
            <a:r>
              <a:rPr lang="en-US" altLang="en-US" dirty="0">
                <a:latin typeface="Lucida Sans Typewriter" panose="020B0509030504030204" pitchFamily="49" charset="0"/>
              </a:rPr>
              <a:t> </a:t>
            </a:r>
            <a:r>
              <a:rPr lang="en-US" altLang="en-US" dirty="0" err="1">
                <a:latin typeface="Lucida Sans Typewriter" panose="020B0509030504030204" pitchFamily="49" charset="0"/>
              </a:rPr>
              <a:t>Designated_Type</a:t>
            </a:r>
            <a:br>
              <a:rPr lang="en-US" altLang="en-US" dirty="0">
                <a:latin typeface="Lucida Sans Typewriter" panose="020B0509030504030204" pitchFamily="49" charset="0"/>
              </a:rPr>
            </a:br>
            <a:r>
              <a:rPr lang="en-US" altLang="en-US" b="1" dirty="0">
                <a:latin typeface="Lucida Sans Typewriter" panose="020B0509030504030204" pitchFamily="49" charset="0"/>
              </a:rPr>
              <a:t>new</a:t>
            </a:r>
            <a:r>
              <a:rPr lang="en-US" altLang="en-US" dirty="0">
                <a:latin typeface="Lucida Sans Typewriter" panose="020B0509030504030204" pitchFamily="49" charset="0"/>
              </a:rPr>
              <a:t> </a:t>
            </a:r>
            <a:r>
              <a:rPr lang="en-US" altLang="en-US" dirty="0" err="1">
                <a:latin typeface="Lucida Sans Typewriter" panose="020B0509030504030204" pitchFamily="49" charset="0"/>
              </a:rPr>
              <a:t>Designated_Type</a:t>
            </a:r>
            <a:r>
              <a:rPr lang="en-US" altLang="en-US" dirty="0">
                <a:latin typeface="Lucida Sans Typewriter" panose="020B0509030504030204" pitchFamily="49" charset="0"/>
              </a:rPr>
              <a:t>( </a:t>
            </a:r>
            <a:r>
              <a:rPr lang="en-US" altLang="en-US" i="1" dirty="0"/>
              <a:t>constraints</a:t>
            </a:r>
            <a:r>
              <a:rPr lang="en-US" altLang="en-US" dirty="0">
                <a:latin typeface="Lucida Sans Typewriter" panose="020B0509030504030204" pitchFamily="49" charset="0"/>
              </a:rPr>
              <a:t> )</a:t>
            </a:r>
            <a:br>
              <a:rPr lang="en-US" altLang="en-US" dirty="0">
                <a:latin typeface="Lucida Sans Typewriter" panose="020B0509030504030204" pitchFamily="49" charset="0"/>
              </a:rPr>
            </a:br>
            <a:r>
              <a:rPr lang="en-US" altLang="en-US" b="1" dirty="0">
                <a:latin typeface="Lucida Sans Typewriter" panose="020B0509030504030204" pitchFamily="49" charset="0"/>
              </a:rPr>
              <a:t>new</a:t>
            </a:r>
            <a:r>
              <a:rPr lang="en-US" altLang="en-US" dirty="0">
                <a:latin typeface="Lucida Sans Typewriter" panose="020B0509030504030204" pitchFamily="49" charset="0"/>
              </a:rPr>
              <a:t> </a:t>
            </a:r>
            <a:r>
              <a:rPr lang="en-US" altLang="en-US" dirty="0" err="1">
                <a:latin typeface="Lucida Sans Typewriter" panose="020B0509030504030204" pitchFamily="49" charset="0"/>
              </a:rPr>
              <a:t>Designated_Type</a:t>
            </a:r>
            <a:r>
              <a:rPr lang="en-US" altLang="en-US" dirty="0">
                <a:latin typeface="Lucida Sans Typewriter" panose="020B0509030504030204" pitchFamily="49" charset="0"/>
              </a:rPr>
              <a:t>'( </a:t>
            </a:r>
            <a:r>
              <a:rPr lang="en-US" altLang="en-US" i="1" dirty="0" err="1"/>
              <a:t>initialization_expr</a:t>
            </a:r>
            <a:r>
              <a:rPr lang="en-US" altLang="en-US" dirty="0">
                <a:latin typeface="Lucida Sans Typewriter" panose="020B0509030504030204" pitchFamily="49" charset="0"/>
              </a:rPr>
              <a:t> )</a:t>
            </a:r>
          </a:p>
          <a:p>
            <a:pPr lvl="1" eaLnBrk="1" hangingPunct="1"/>
            <a:r>
              <a:rPr lang="en-US" altLang="en-US" dirty="0"/>
              <a:t>Each returns an access value designating a newly created object of type </a:t>
            </a:r>
            <a:r>
              <a:rPr lang="en-US" altLang="en-US" dirty="0" err="1">
                <a:latin typeface="Lucida Sans Typewriter" panose="020B0509030504030204" pitchFamily="49" charset="0"/>
              </a:rPr>
              <a:t>Designated_Type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Raises </a:t>
            </a:r>
            <a:r>
              <a:rPr lang="en-US" altLang="en-US" dirty="0" err="1">
                <a:latin typeface="Lucida Sans Typewriter" panose="020B0509030504030204" pitchFamily="49" charset="0"/>
              </a:rPr>
              <a:t>Storage_Error</a:t>
            </a:r>
            <a:r>
              <a:rPr lang="en-US" altLang="en-US" dirty="0"/>
              <a:t> if not enough space</a:t>
            </a:r>
          </a:p>
          <a:p>
            <a:pPr eaLnBrk="1" hangingPunct="1"/>
            <a:r>
              <a:rPr lang="en-US" altLang="en-US" dirty="0"/>
              <a:t>Object dereference</a:t>
            </a:r>
          </a:p>
          <a:p>
            <a:pPr lvl="1" eaLnBrk="1" hangingPunct="1">
              <a:buNone/>
            </a:pPr>
            <a:r>
              <a:rPr lang="en-US" altLang="en-US" dirty="0"/>
              <a:t>	</a:t>
            </a:r>
            <a:r>
              <a:rPr lang="en-US" altLang="en-US" i="1" dirty="0" err="1">
                <a:latin typeface="Lucida Sans Typewriter" panose="020B0509030504030204" pitchFamily="49" charset="0"/>
              </a:rPr>
              <a:t>access_value</a:t>
            </a:r>
            <a:r>
              <a:rPr lang="en-US" altLang="en-US" dirty="0" err="1">
                <a:latin typeface="Lucida Sans Typewriter" panose="020B0509030504030204" pitchFamily="49" charset="0"/>
              </a:rPr>
              <a:t>.</a:t>
            </a:r>
            <a:r>
              <a:rPr lang="en-US" altLang="en-US" b="1" dirty="0" err="1">
                <a:latin typeface="Lucida Sans Typewriter" panose="020B0509030504030204" pitchFamily="49" charset="0"/>
              </a:rPr>
              <a:t>all</a:t>
            </a:r>
            <a:r>
              <a:rPr lang="en-US" altLang="en-US" sz="1300" dirty="0">
                <a:latin typeface="Lucida Sans Typewriter" panose="020B0509030504030204" pitchFamily="49" charset="0"/>
              </a:rPr>
              <a:t> </a:t>
            </a:r>
            <a:r>
              <a:rPr lang="en-US" altLang="en-US" dirty="0"/>
              <a:t> </a:t>
            </a:r>
          </a:p>
          <a:p>
            <a:pPr lvl="1" eaLnBrk="1" hangingPunct="1"/>
            <a:r>
              <a:rPr lang="en-US" altLang="en-US" dirty="0"/>
              <a:t>The object designated by </a:t>
            </a:r>
            <a:r>
              <a:rPr lang="en-US" altLang="en-US" i="1" dirty="0" err="1">
                <a:latin typeface="Lucida Sans Typewriter" panose="020B0509030504030204" pitchFamily="49" charset="0"/>
              </a:rPr>
              <a:t>access_value</a:t>
            </a:r>
            <a:r>
              <a:rPr lang="en-US" altLang="en-US" dirty="0"/>
              <a:t> (like *p in C)</a:t>
            </a:r>
          </a:p>
          <a:p>
            <a:pPr lvl="2" eaLnBrk="1" hangingPunct="1"/>
            <a:r>
              <a:rPr lang="en-US" altLang="en-US" dirty="0"/>
              <a:t>Raises </a:t>
            </a:r>
            <a:r>
              <a:rPr lang="en-US" altLang="en-US" dirty="0" err="1">
                <a:latin typeface="Consolas" panose="020B0609020204030204" pitchFamily="49" charset="0"/>
              </a:rPr>
              <a:t>Constraint_Error</a:t>
            </a:r>
            <a:r>
              <a:rPr lang="en-US" altLang="en-US" sz="1100" dirty="0">
                <a:latin typeface="Lucida Sans Typewriter" panose="020B0509030504030204" pitchFamily="49" charset="0"/>
              </a:rPr>
              <a:t> </a:t>
            </a:r>
            <a:r>
              <a:rPr lang="en-US" altLang="en-US" dirty="0"/>
              <a:t>if </a:t>
            </a:r>
            <a:r>
              <a:rPr lang="en-US" altLang="en-US" dirty="0" err="1">
                <a:latin typeface="Consolas" panose="020B0609020204030204" pitchFamily="49" charset="0"/>
              </a:rPr>
              <a:t>access_value</a:t>
            </a:r>
            <a:r>
              <a:rPr lang="en-US" altLang="en-US" dirty="0"/>
              <a:t> = </a:t>
            </a:r>
            <a:r>
              <a:rPr lang="en-US" altLang="en-US" b="1" dirty="0">
                <a:latin typeface="Consolas" panose="020B0609020204030204" pitchFamily="49" charset="0"/>
              </a:rPr>
              <a:t>null</a:t>
            </a:r>
            <a:endParaRPr lang="en-US" altLang="en-US" dirty="0"/>
          </a:p>
          <a:p>
            <a:pPr eaLnBrk="1" hangingPunct="1"/>
            <a:r>
              <a:rPr lang="en-US" altLang="en-US" dirty="0"/>
              <a:t>Assignment (“</a:t>
            </a:r>
            <a:r>
              <a:rPr lang="en-US" altLang="en-US" sz="1600" dirty="0">
                <a:latin typeface="Lucida Sans Typewriter" panose="020B0509030504030204" pitchFamily="49" charset="0"/>
              </a:rPr>
              <a:t>:=</a:t>
            </a:r>
            <a:r>
              <a:rPr lang="en-US" altLang="en-US" dirty="0"/>
              <a:t>”), equality (“</a:t>
            </a:r>
            <a:r>
              <a:rPr lang="en-US" altLang="en-US" sz="1600" dirty="0">
                <a:latin typeface="Lucida Sans Typewriter" panose="020B0509030504030204" pitchFamily="49" charset="0"/>
              </a:rPr>
              <a:t>=</a:t>
            </a:r>
            <a:r>
              <a:rPr lang="en-US" altLang="en-US" dirty="0"/>
              <a:t>”), inequality (“</a:t>
            </a:r>
            <a:r>
              <a:rPr lang="en-US" altLang="en-US" sz="1600" dirty="0">
                <a:latin typeface="Lucida Sans Typewriter" panose="020B0509030504030204" pitchFamily="49" charset="0"/>
              </a:rPr>
              <a:t>/=</a:t>
            </a:r>
            <a:r>
              <a:rPr lang="en-US" altLang="en-US" dirty="0"/>
              <a:t>”)</a:t>
            </a:r>
          </a:p>
          <a:p>
            <a:pPr lvl="1" eaLnBrk="1" hangingPunct="1"/>
            <a:r>
              <a:rPr lang="en-US" altLang="en-US" dirty="0"/>
              <a:t>Copies/compares access values, not the objects</a:t>
            </a:r>
          </a:p>
          <a:p>
            <a:r>
              <a:rPr lang="en-US" dirty="0"/>
              <a:t>No arithmetic operations for access values</a:t>
            </a:r>
          </a:p>
          <a:p>
            <a:pPr lvl="1"/>
            <a:r>
              <a:rPr lang="en-US" dirty="0"/>
              <a:t>But there are low-level features for dealing with addresses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862A7F-09D6-4BA1-A8FD-73B8E99E5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81065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EC05C0-3FE9-4726-9D0C-6FFF0F35D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 Type Basic Properties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A71967-341E-4E79-9188-EB0943EB2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0B2518EB-586C-4767-BA6D-6CB9BD70CD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2054225"/>
            <a:ext cx="4451350" cy="3508375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Example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String_Ref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 access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String;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Ref_1, Ref_2 :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String_Ref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begin</a:t>
            </a:r>
            <a:endParaRPr lang="en-US" altLang="en-US" sz="14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Ref_1 :=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new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String; </a:t>
            </a:r>
            <a:r>
              <a:rPr lang="en-US" altLang="en-US" sz="14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Illegal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Ref_1 :=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new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String(1..10);      </a:t>
            </a:r>
            <a:r>
              <a:rPr lang="en-US" altLang="en-US" sz="14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--(1)</a:t>
            </a:r>
          </a:p>
          <a:p>
            <a:r>
              <a:rPr lang="en-US" altLang="en-US" sz="14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-- Ref_1.all uninitialized</a:t>
            </a:r>
          </a:p>
          <a:p>
            <a:endParaRPr lang="en-US" altLang="en-US" sz="14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Ref_1 :=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new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String'("mystery"); </a:t>
            </a:r>
            <a:r>
              <a:rPr lang="en-US" altLang="en-US" sz="14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--(2)</a:t>
            </a:r>
          </a:p>
          <a:p>
            <a:r>
              <a:rPr lang="en-US" altLang="en-US" sz="14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-- Old Ref_1.all is garbage</a:t>
            </a:r>
          </a:p>
          <a:p>
            <a:endParaRPr lang="en-US" altLang="en-US" sz="14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Ref_2 := Ref_1;                  </a:t>
            </a:r>
            <a:r>
              <a:rPr lang="en-US" altLang="en-US" sz="14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--(3)</a:t>
            </a:r>
          </a:p>
          <a:p>
            <a:r>
              <a:rPr lang="en-US" altLang="en-US" sz="14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-- They designate the same object</a:t>
            </a:r>
          </a:p>
          <a:p>
            <a:endParaRPr lang="en-US" altLang="en-US" sz="14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Ref_1.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all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(2) := 'a';             </a:t>
            </a:r>
            <a:r>
              <a:rPr lang="en-US" altLang="en-US" sz="14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--(4)</a:t>
            </a:r>
          </a:p>
          <a:p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Example;</a:t>
            </a:r>
          </a:p>
        </p:txBody>
      </p:sp>
      <p:sp>
        <p:nvSpPr>
          <p:cNvPr id="6" name="Text Box 6">
            <a:extLst>
              <a:ext uri="{FF2B5EF4-FFF2-40B4-BE49-F238E27FC236}">
                <a16:creationId xmlns:a16="http://schemas.microsoft.com/office/drawing/2014/main" id="{39AB7456-7404-40FB-8190-F1A9FB96C0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3750" y="1447800"/>
            <a:ext cx="1314450" cy="349250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600">
                <a:solidFill>
                  <a:schemeClr val="accent2"/>
                </a:solidFill>
                <a:latin typeface="Lucida Sans Typewriter" panose="020B0509030504030204" pitchFamily="49" charset="0"/>
              </a:rPr>
              <a:t>Ref_1</a:t>
            </a:r>
          </a:p>
        </p:txBody>
      </p:sp>
      <p:sp>
        <p:nvSpPr>
          <p:cNvPr id="7" name="Text Box 7">
            <a:extLst>
              <a:ext uri="{FF2B5EF4-FFF2-40B4-BE49-F238E27FC236}">
                <a16:creationId xmlns:a16="http://schemas.microsoft.com/office/drawing/2014/main" id="{71E01936-BF74-468D-B73F-B49F6796E0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3750" y="1804988"/>
            <a:ext cx="1314450" cy="349250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600">
                <a:solidFill>
                  <a:schemeClr val="accent2"/>
                </a:solidFill>
                <a:latin typeface="Lucida Sans Typewriter" panose="020B0509030504030204" pitchFamily="49" charset="0"/>
              </a:rPr>
              <a:t>Ref_2</a:t>
            </a:r>
          </a:p>
        </p:txBody>
      </p:sp>
      <p:cxnSp>
        <p:nvCxnSpPr>
          <p:cNvPr id="8" name="AutoShape 8">
            <a:extLst>
              <a:ext uri="{FF2B5EF4-FFF2-40B4-BE49-F238E27FC236}">
                <a16:creationId xmlns:a16="http://schemas.microsoft.com/office/drawing/2014/main" id="{4DC8D11E-CEDC-4DB1-BAEA-27AC4057132B}"/>
              </a:ext>
            </a:extLst>
          </p:cNvPr>
          <p:cNvCxnSpPr>
            <a:cxnSpLocks noChangeShapeType="1"/>
            <a:stCxn id="6" idx="3"/>
            <a:endCxn id="10" idx="1"/>
          </p:cNvCxnSpPr>
          <p:nvPr/>
        </p:nvCxnSpPr>
        <p:spPr bwMode="auto">
          <a:xfrm>
            <a:off x="5918200" y="1622425"/>
            <a:ext cx="863600" cy="0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9" name="Group 9">
            <a:extLst>
              <a:ext uri="{FF2B5EF4-FFF2-40B4-BE49-F238E27FC236}">
                <a16:creationId xmlns:a16="http://schemas.microsoft.com/office/drawing/2014/main" id="{89F17BEA-BA95-4344-9114-AE458B2A8ED7}"/>
              </a:ext>
            </a:extLst>
          </p:cNvPr>
          <p:cNvGrpSpPr>
            <a:grpSpLocks/>
          </p:cNvGrpSpPr>
          <p:nvPr/>
        </p:nvGrpSpPr>
        <p:grpSpPr bwMode="auto">
          <a:xfrm>
            <a:off x="6781800" y="1427163"/>
            <a:ext cx="2286000" cy="390525"/>
            <a:chOff x="2262" y="3797"/>
            <a:chExt cx="1440" cy="246"/>
          </a:xfrm>
        </p:grpSpPr>
        <p:sp>
          <p:nvSpPr>
            <p:cNvPr id="10" name="Rectangle 10">
              <a:extLst>
                <a:ext uri="{FF2B5EF4-FFF2-40B4-BE49-F238E27FC236}">
                  <a16:creationId xmlns:a16="http://schemas.microsoft.com/office/drawing/2014/main" id="{EE672AD3-4AAD-4945-8BD3-042774C44E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2" y="3797"/>
              <a:ext cx="144" cy="24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1" name="Rectangle 11">
              <a:extLst>
                <a:ext uri="{FF2B5EF4-FFF2-40B4-BE49-F238E27FC236}">
                  <a16:creationId xmlns:a16="http://schemas.microsoft.com/office/drawing/2014/main" id="{22725568-9B72-4E13-ADED-46B2F24E92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6" y="3797"/>
              <a:ext cx="144" cy="24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2" name="Rectangle 12">
              <a:extLst>
                <a:ext uri="{FF2B5EF4-FFF2-40B4-BE49-F238E27FC236}">
                  <a16:creationId xmlns:a16="http://schemas.microsoft.com/office/drawing/2014/main" id="{F80D40C4-7596-4378-913A-E8B3B9E7ED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0" y="3797"/>
              <a:ext cx="144" cy="24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3" name="Rectangle 13">
              <a:extLst>
                <a:ext uri="{FF2B5EF4-FFF2-40B4-BE49-F238E27FC236}">
                  <a16:creationId xmlns:a16="http://schemas.microsoft.com/office/drawing/2014/main" id="{A8B88E25-7150-4295-9D49-F40C5F48B8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4" y="3797"/>
              <a:ext cx="144" cy="24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4" name="Rectangle 14">
              <a:extLst>
                <a:ext uri="{FF2B5EF4-FFF2-40B4-BE49-F238E27FC236}">
                  <a16:creationId xmlns:a16="http://schemas.microsoft.com/office/drawing/2014/main" id="{52B05840-B084-49A9-99BB-0F18480BE4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8" y="3797"/>
              <a:ext cx="144" cy="24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5" name="Rectangle 15">
              <a:extLst>
                <a:ext uri="{FF2B5EF4-FFF2-40B4-BE49-F238E27FC236}">
                  <a16:creationId xmlns:a16="http://schemas.microsoft.com/office/drawing/2014/main" id="{1CE018E3-6823-4910-93F8-F0FC9A6B24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2" y="3797"/>
              <a:ext cx="144" cy="24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6" name="Rectangle 16">
              <a:extLst>
                <a:ext uri="{FF2B5EF4-FFF2-40B4-BE49-F238E27FC236}">
                  <a16:creationId xmlns:a16="http://schemas.microsoft.com/office/drawing/2014/main" id="{8D486A89-42B4-47A5-9F96-239A77BD0D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6" y="3797"/>
              <a:ext cx="144" cy="24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7" name="Rectangle 17">
              <a:extLst>
                <a:ext uri="{FF2B5EF4-FFF2-40B4-BE49-F238E27FC236}">
                  <a16:creationId xmlns:a16="http://schemas.microsoft.com/office/drawing/2014/main" id="{E70A0A93-D318-4119-BA00-3C0C4B491F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0" y="3797"/>
              <a:ext cx="144" cy="24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8" name="Rectangle 18">
              <a:extLst>
                <a:ext uri="{FF2B5EF4-FFF2-40B4-BE49-F238E27FC236}">
                  <a16:creationId xmlns:a16="http://schemas.microsoft.com/office/drawing/2014/main" id="{D6B929A7-7628-4C08-811C-B675351B01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4" y="3797"/>
              <a:ext cx="144" cy="24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9" name="Rectangle 19">
              <a:extLst>
                <a:ext uri="{FF2B5EF4-FFF2-40B4-BE49-F238E27FC236}">
                  <a16:creationId xmlns:a16="http://schemas.microsoft.com/office/drawing/2014/main" id="{B3E166A1-BD33-48FA-BEDE-0D6B3C4295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8" y="3797"/>
              <a:ext cx="144" cy="24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</p:grpSp>
      <p:sp>
        <p:nvSpPr>
          <p:cNvPr id="20" name="Text Box 20">
            <a:extLst>
              <a:ext uri="{FF2B5EF4-FFF2-40B4-BE49-F238E27FC236}">
                <a16:creationId xmlns:a16="http://schemas.microsoft.com/office/drawing/2014/main" id="{20776CC9-6955-44E6-A603-129F51F3B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1135063"/>
            <a:ext cx="7524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>
                <a:latin typeface="Verdana" panose="020B0604030504040204" pitchFamily="34" charset="0"/>
              </a:rPr>
              <a:t>Stack</a:t>
            </a:r>
          </a:p>
        </p:txBody>
      </p:sp>
      <p:sp>
        <p:nvSpPr>
          <p:cNvPr id="21" name="Text Box 21">
            <a:extLst>
              <a:ext uri="{FF2B5EF4-FFF2-40B4-BE49-F238E27FC236}">
                <a16:creationId xmlns:a16="http://schemas.microsoft.com/office/drawing/2014/main" id="{BD915927-F6F4-4F96-B523-6B9BB52795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5688" y="1135063"/>
            <a:ext cx="7064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>
                <a:latin typeface="Verdana" panose="020B0604030504040204" pitchFamily="34" charset="0"/>
              </a:rPr>
              <a:t>Heap</a:t>
            </a:r>
          </a:p>
        </p:txBody>
      </p:sp>
      <p:sp>
        <p:nvSpPr>
          <p:cNvPr id="22" name="Text Box 22">
            <a:extLst>
              <a:ext uri="{FF2B5EF4-FFF2-40B4-BE49-F238E27FC236}">
                <a16:creationId xmlns:a16="http://schemas.microsoft.com/office/drawing/2014/main" id="{706E3B32-A62F-4253-BA14-B6DBF5F8E3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2563" y="6491288"/>
            <a:ext cx="29686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>
                <a:solidFill>
                  <a:schemeClr val="accent2"/>
                </a:solidFill>
                <a:latin typeface="Verdana" panose="020B0604030504040204" pitchFamily="34" charset="0"/>
              </a:rPr>
              <a:t>Snapshots of data areas</a:t>
            </a:r>
          </a:p>
        </p:txBody>
      </p:sp>
      <p:sp>
        <p:nvSpPr>
          <p:cNvPr id="23" name="Text Box 23">
            <a:extLst>
              <a:ext uri="{FF2B5EF4-FFF2-40B4-BE49-F238E27FC236}">
                <a16:creationId xmlns:a16="http://schemas.microsoft.com/office/drawing/2014/main" id="{7CEC2F00-770A-402A-859D-FC5BDE6205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3750" y="3152775"/>
            <a:ext cx="1314450" cy="349250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600">
                <a:solidFill>
                  <a:schemeClr val="accent2"/>
                </a:solidFill>
                <a:latin typeface="Lucida Sans Typewriter" panose="020B0509030504030204" pitchFamily="49" charset="0"/>
              </a:rPr>
              <a:t>Ref_1</a:t>
            </a:r>
          </a:p>
        </p:txBody>
      </p:sp>
      <p:grpSp>
        <p:nvGrpSpPr>
          <p:cNvPr id="24" name="Group 24">
            <a:extLst>
              <a:ext uri="{FF2B5EF4-FFF2-40B4-BE49-F238E27FC236}">
                <a16:creationId xmlns:a16="http://schemas.microsoft.com/office/drawing/2014/main" id="{A9E0563F-98F1-4528-8A7A-85406890C8F2}"/>
              </a:ext>
            </a:extLst>
          </p:cNvPr>
          <p:cNvGrpSpPr>
            <a:grpSpLocks/>
          </p:cNvGrpSpPr>
          <p:nvPr/>
        </p:nvGrpSpPr>
        <p:grpSpPr bwMode="auto">
          <a:xfrm>
            <a:off x="6781800" y="3132138"/>
            <a:ext cx="1600200" cy="390525"/>
            <a:chOff x="2262" y="4139"/>
            <a:chExt cx="1008" cy="246"/>
          </a:xfrm>
        </p:grpSpPr>
        <p:sp>
          <p:nvSpPr>
            <p:cNvPr id="25" name="Rectangle 25">
              <a:extLst>
                <a:ext uri="{FF2B5EF4-FFF2-40B4-BE49-F238E27FC236}">
                  <a16:creationId xmlns:a16="http://schemas.microsoft.com/office/drawing/2014/main" id="{6EEE01B4-188A-4D04-9BCA-A0802BAD2F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2" y="4139"/>
              <a:ext cx="144" cy="24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m</a:t>
              </a:r>
              <a:endParaRPr lang="en-US" altLang="en-US" sz="1400">
                <a:solidFill>
                  <a:schemeClr val="accent2"/>
                </a:solidFill>
                <a:latin typeface="Courier New" panose="02070309020205020404" pitchFamily="49" charset="0"/>
              </a:endParaRPr>
            </a:p>
          </p:txBody>
        </p:sp>
        <p:sp>
          <p:nvSpPr>
            <p:cNvPr id="26" name="Rectangle 26">
              <a:extLst>
                <a:ext uri="{FF2B5EF4-FFF2-40B4-BE49-F238E27FC236}">
                  <a16:creationId xmlns:a16="http://schemas.microsoft.com/office/drawing/2014/main" id="{070722D9-9C61-4FF6-BB71-6C39102B27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6" y="4139"/>
              <a:ext cx="144" cy="24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y</a:t>
              </a:r>
              <a:endParaRPr lang="en-US" altLang="en-US" sz="1600">
                <a:solidFill>
                  <a:schemeClr val="accent2"/>
                </a:solidFill>
                <a:latin typeface="Courier New" panose="02070309020205020404" pitchFamily="49" charset="0"/>
              </a:endParaRPr>
            </a:p>
          </p:txBody>
        </p:sp>
        <p:sp>
          <p:nvSpPr>
            <p:cNvPr id="27" name="Rectangle 27">
              <a:extLst>
                <a:ext uri="{FF2B5EF4-FFF2-40B4-BE49-F238E27FC236}">
                  <a16:creationId xmlns:a16="http://schemas.microsoft.com/office/drawing/2014/main" id="{929C06CE-AEFE-49E2-9F3B-67DA8EC952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0" y="4139"/>
              <a:ext cx="144" cy="24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s</a:t>
              </a:r>
              <a:endParaRPr lang="en-US" altLang="en-US" sz="1600">
                <a:solidFill>
                  <a:schemeClr val="accent2"/>
                </a:solidFill>
                <a:latin typeface="Courier New" panose="02070309020205020404" pitchFamily="49" charset="0"/>
              </a:endParaRPr>
            </a:p>
          </p:txBody>
        </p:sp>
        <p:sp>
          <p:nvSpPr>
            <p:cNvPr id="28" name="Rectangle 28">
              <a:extLst>
                <a:ext uri="{FF2B5EF4-FFF2-40B4-BE49-F238E27FC236}">
                  <a16:creationId xmlns:a16="http://schemas.microsoft.com/office/drawing/2014/main" id="{A1FAF57F-35BF-4264-8195-D44373DD8E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4" y="4139"/>
              <a:ext cx="144" cy="24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t</a:t>
              </a:r>
              <a:endParaRPr lang="en-US" altLang="en-US" sz="1600">
                <a:solidFill>
                  <a:schemeClr val="accent2"/>
                </a:solidFill>
                <a:latin typeface="Courier New" panose="02070309020205020404" pitchFamily="49" charset="0"/>
              </a:endParaRPr>
            </a:p>
          </p:txBody>
        </p:sp>
        <p:sp>
          <p:nvSpPr>
            <p:cNvPr id="29" name="Rectangle 29">
              <a:extLst>
                <a:ext uri="{FF2B5EF4-FFF2-40B4-BE49-F238E27FC236}">
                  <a16:creationId xmlns:a16="http://schemas.microsoft.com/office/drawing/2014/main" id="{59F67A41-1228-4593-B2FB-8080305DE3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8" y="4139"/>
              <a:ext cx="144" cy="24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e</a:t>
              </a:r>
              <a:endParaRPr lang="en-US" altLang="en-US" sz="1600">
                <a:solidFill>
                  <a:schemeClr val="accent2"/>
                </a:solidFill>
                <a:latin typeface="Courier New" panose="02070309020205020404" pitchFamily="49" charset="0"/>
              </a:endParaRPr>
            </a:p>
          </p:txBody>
        </p:sp>
        <p:sp>
          <p:nvSpPr>
            <p:cNvPr id="30" name="Rectangle 30">
              <a:extLst>
                <a:ext uri="{FF2B5EF4-FFF2-40B4-BE49-F238E27FC236}">
                  <a16:creationId xmlns:a16="http://schemas.microsoft.com/office/drawing/2014/main" id="{68571211-7DDA-4BB9-8CA4-207074EC89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2" y="4139"/>
              <a:ext cx="144" cy="24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r</a:t>
              </a:r>
              <a:endParaRPr lang="en-US" altLang="en-US" sz="1600">
                <a:solidFill>
                  <a:schemeClr val="accent2"/>
                </a:solidFill>
                <a:latin typeface="Courier New" panose="02070309020205020404" pitchFamily="49" charset="0"/>
              </a:endParaRPr>
            </a:p>
          </p:txBody>
        </p:sp>
        <p:sp>
          <p:nvSpPr>
            <p:cNvPr id="31" name="Rectangle 31">
              <a:extLst>
                <a:ext uri="{FF2B5EF4-FFF2-40B4-BE49-F238E27FC236}">
                  <a16:creationId xmlns:a16="http://schemas.microsoft.com/office/drawing/2014/main" id="{79295F96-2E4C-4E68-AE04-7D0E66EBF2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6" y="4139"/>
              <a:ext cx="144" cy="24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y</a:t>
              </a:r>
              <a:endParaRPr lang="en-US" altLang="en-US" sz="1600">
                <a:solidFill>
                  <a:schemeClr val="accent2"/>
                </a:solidFill>
                <a:latin typeface="Courier New" panose="02070309020205020404" pitchFamily="49" charset="0"/>
              </a:endParaRPr>
            </a:p>
          </p:txBody>
        </p:sp>
      </p:grpSp>
      <p:cxnSp>
        <p:nvCxnSpPr>
          <p:cNvPr id="32" name="AutoShape 32">
            <a:extLst>
              <a:ext uri="{FF2B5EF4-FFF2-40B4-BE49-F238E27FC236}">
                <a16:creationId xmlns:a16="http://schemas.microsoft.com/office/drawing/2014/main" id="{6C603E5F-1083-46FE-99F1-BE80BBE64677}"/>
              </a:ext>
            </a:extLst>
          </p:cNvPr>
          <p:cNvCxnSpPr>
            <a:cxnSpLocks noChangeShapeType="1"/>
            <a:stCxn id="23" idx="3"/>
            <a:endCxn id="25" idx="1"/>
          </p:cNvCxnSpPr>
          <p:nvPr/>
        </p:nvCxnSpPr>
        <p:spPr bwMode="auto">
          <a:xfrm>
            <a:off x="5918200" y="3327400"/>
            <a:ext cx="863600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3" name="Group 33">
            <a:extLst>
              <a:ext uri="{FF2B5EF4-FFF2-40B4-BE49-F238E27FC236}">
                <a16:creationId xmlns:a16="http://schemas.microsoft.com/office/drawing/2014/main" id="{ED34DAAB-4068-4708-ABF3-481525139893}"/>
              </a:ext>
            </a:extLst>
          </p:cNvPr>
          <p:cNvGrpSpPr>
            <a:grpSpLocks/>
          </p:cNvGrpSpPr>
          <p:nvPr/>
        </p:nvGrpSpPr>
        <p:grpSpPr bwMode="auto">
          <a:xfrm>
            <a:off x="6781800" y="2614613"/>
            <a:ext cx="2286000" cy="390525"/>
            <a:chOff x="2262" y="3797"/>
            <a:chExt cx="1440" cy="246"/>
          </a:xfrm>
        </p:grpSpPr>
        <p:sp>
          <p:nvSpPr>
            <p:cNvPr id="34" name="Rectangle 34">
              <a:extLst>
                <a:ext uri="{FF2B5EF4-FFF2-40B4-BE49-F238E27FC236}">
                  <a16:creationId xmlns:a16="http://schemas.microsoft.com/office/drawing/2014/main" id="{F761FF28-B479-41FC-9427-CFF10EE250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2" y="3797"/>
              <a:ext cx="144" cy="24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5" name="Rectangle 35">
              <a:extLst>
                <a:ext uri="{FF2B5EF4-FFF2-40B4-BE49-F238E27FC236}">
                  <a16:creationId xmlns:a16="http://schemas.microsoft.com/office/drawing/2014/main" id="{5A1DF135-8387-4C8E-BAEC-2D09A71196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6" y="3797"/>
              <a:ext cx="144" cy="24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6" name="Rectangle 36">
              <a:extLst>
                <a:ext uri="{FF2B5EF4-FFF2-40B4-BE49-F238E27FC236}">
                  <a16:creationId xmlns:a16="http://schemas.microsoft.com/office/drawing/2014/main" id="{D295B8DD-B1EF-4F4F-B8B3-0BBECA62F5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0" y="3797"/>
              <a:ext cx="144" cy="24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7" name="Rectangle 37">
              <a:extLst>
                <a:ext uri="{FF2B5EF4-FFF2-40B4-BE49-F238E27FC236}">
                  <a16:creationId xmlns:a16="http://schemas.microsoft.com/office/drawing/2014/main" id="{29F28E02-789D-464A-951A-FEB2EB1403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4" y="3797"/>
              <a:ext cx="144" cy="24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8" name="Rectangle 38">
              <a:extLst>
                <a:ext uri="{FF2B5EF4-FFF2-40B4-BE49-F238E27FC236}">
                  <a16:creationId xmlns:a16="http://schemas.microsoft.com/office/drawing/2014/main" id="{CB1D57C3-BF45-47D3-9AD1-636BA498BA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8" y="3797"/>
              <a:ext cx="144" cy="24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9" name="Rectangle 39">
              <a:extLst>
                <a:ext uri="{FF2B5EF4-FFF2-40B4-BE49-F238E27FC236}">
                  <a16:creationId xmlns:a16="http://schemas.microsoft.com/office/drawing/2014/main" id="{C90892E7-D48C-435A-B8D3-9EA412550E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2" y="3797"/>
              <a:ext cx="144" cy="24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40" name="Rectangle 40">
              <a:extLst>
                <a:ext uri="{FF2B5EF4-FFF2-40B4-BE49-F238E27FC236}">
                  <a16:creationId xmlns:a16="http://schemas.microsoft.com/office/drawing/2014/main" id="{5B56906B-43D7-420A-A743-51206A1D34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6" y="3797"/>
              <a:ext cx="144" cy="24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41" name="Rectangle 41">
              <a:extLst>
                <a:ext uri="{FF2B5EF4-FFF2-40B4-BE49-F238E27FC236}">
                  <a16:creationId xmlns:a16="http://schemas.microsoft.com/office/drawing/2014/main" id="{B8D5AFAA-B994-4420-B5A7-0861A4BA8B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0" y="3797"/>
              <a:ext cx="144" cy="24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42" name="Rectangle 42">
              <a:extLst>
                <a:ext uri="{FF2B5EF4-FFF2-40B4-BE49-F238E27FC236}">
                  <a16:creationId xmlns:a16="http://schemas.microsoft.com/office/drawing/2014/main" id="{2826740D-CD32-4F5C-BC4C-BAD79BE49A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4" y="3797"/>
              <a:ext cx="144" cy="24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43" name="Rectangle 43">
              <a:extLst>
                <a:ext uri="{FF2B5EF4-FFF2-40B4-BE49-F238E27FC236}">
                  <a16:creationId xmlns:a16="http://schemas.microsoft.com/office/drawing/2014/main" id="{C5DE43B9-2CB8-4B79-A02C-481A70FB28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8" y="3797"/>
              <a:ext cx="144" cy="24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</p:grpSp>
      <p:sp>
        <p:nvSpPr>
          <p:cNvPr id="44" name="Text Box 44">
            <a:extLst>
              <a:ext uri="{FF2B5EF4-FFF2-40B4-BE49-F238E27FC236}">
                <a16:creationId xmlns:a16="http://schemas.microsoft.com/office/drawing/2014/main" id="{6D070397-3AF5-40E4-8859-8F560F8593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3750" y="3513138"/>
            <a:ext cx="1314450" cy="349250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600">
                <a:solidFill>
                  <a:schemeClr val="accent2"/>
                </a:solidFill>
                <a:latin typeface="Lucida Sans Typewriter" panose="020B0509030504030204" pitchFamily="49" charset="0"/>
              </a:rPr>
              <a:t>Ref_2</a:t>
            </a:r>
          </a:p>
        </p:txBody>
      </p:sp>
      <p:sp>
        <p:nvSpPr>
          <p:cNvPr id="45" name="AutoShape 45">
            <a:extLst>
              <a:ext uri="{FF2B5EF4-FFF2-40B4-BE49-F238E27FC236}">
                <a16:creationId xmlns:a16="http://schemas.microsoft.com/office/drawing/2014/main" id="{D7764CC6-AF20-4363-91ED-E3371F3C2EC6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5438775" y="2600325"/>
            <a:ext cx="1190625" cy="531813"/>
          </a:xfrm>
          <a:prstGeom prst="cloudCallout">
            <a:avLst>
              <a:gd name="adj1" fmla="val 62796"/>
              <a:gd name="adj2" fmla="val 23727"/>
            </a:avLst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400">
                <a:solidFill>
                  <a:srgbClr val="FF0000"/>
                </a:solidFill>
                <a:latin typeface="Verdana" panose="020B0604030504040204" pitchFamily="34" charset="0"/>
              </a:rPr>
              <a:t>Garbage</a:t>
            </a:r>
          </a:p>
        </p:txBody>
      </p:sp>
      <p:sp>
        <p:nvSpPr>
          <p:cNvPr id="46" name="Text Box 46">
            <a:extLst>
              <a:ext uri="{FF2B5EF4-FFF2-40B4-BE49-F238E27FC236}">
                <a16:creationId xmlns:a16="http://schemas.microsoft.com/office/drawing/2014/main" id="{04F7A443-22F1-46CB-8411-59D47A345D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9150" y="4395788"/>
            <a:ext cx="1314450" cy="349250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600">
                <a:solidFill>
                  <a:schemeClr val="accent2"/>
                </a:solidFill>
                <a:latin typeface="Lucida Sans Typewriter" panose="020B0509030504030204" pitchFamily="49" charset="0"/>
              </a:rPr>
              <a:t>Ref_1</a:t>
            </a:r>
          </a:p>
        </p:txBody>
      </p:sp>
      <p:grpSp>
        <p:nvGrpSpPr>
          <p:cNvPr id="47" name="Group 47">
            <a:extLst>
              <a:ext uri="{FF2B5EF4-FFF2-40B4-BE49-F238E27FC236}">
                <a16:creationId xmlns:a16="http://schemas.microsoft.com/office/drawing/2014/main" id="{851ACF32-7101-41EC-AF4D-5AA20A0A3F4D}"/>
              </a:ext>
            </a:extLst>
          </p:cNvPr>
          <p:cNvGrpSpPr>
            <a:grpSpLocks/>
          </p:cNvGrpSpPr>
          <p:nvPr/>
        </p:nvGrpSpPr>
        <p:grpSpPr bwMode="auto">
          <a:xfrm>
            <a:off x="6807200" y="4375150"/>
            <a:ext cx="1600200" cy="390525"/>
            <a:chOff x="2262" y="4139"/>
            <a:chExt cx="1008" cy="246"/>
          </a:xfrm>
        </p:grpSpPr>
        <p:sp>
          <p:nvSpPr>
            <p:cNvPr id="48" name="Rectangle 48">
              <a:extLst>
                <a:ext uri="{FF2B5EF4-FFF2-40B4-BE49-F238E27FC236}">
                  <a16:creationId xmlns:a16="http://schemas.microsoft.com/office/drawing/2014/main" id="{85754D91-CF6A-4488-BB92-AE3C47FFDD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2" y="4139"/>
              <a:ext cx="144" cy="24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m</a:t>
              </a:r>
              <a:endParaRPr lang="en-US" altLang="en-US" sz="1400">
                <a:solidFill>
                  <a:schemeClr val="accent2"/>
                </a:solidFill>
                <a:latin typeface="Courier New" panose="02070309020205020404" pitchFamily="49" charset="0"/>
              </a:endParaRPr>
            </a:p>
          </p:txBody>
        </p:sp>
        <p:sp>
          <p:nvSpPr>
            <p:cNvPr id="49" name="Rectangle 49">
              <a:extLst>
                <a:ext uri="{FF2B5EF4-FFF2-40B4-BE49-F238E27FC236}">
                  <a16:creationId xmlns:a16="http://schemas.microsoft.com/office/drawing/2014/main" id="{FDE3A882-784E-4B9A-BE02-52AE2942F6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6" y="4139"/>
              <a:ext cx="144" cy="24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y</a:t>
              </a:r>
              <a:endParaRPr lang="en-US" altLang="en-US" sz="1600">
                <a:solidFill>
                  <a:schemeClr val="accent2"/>
                </a:solidFill>
                <a:latin typeface="Courier New" panose="02070309020205020404" pitchFamily="49" charset="0"/>
              </a:endParaRPr>
            </a:p>
          </p:txBody>
        </p:sp>
        <p:sp>
          <p:nvSpPr>
            <p:cNvPr id="50" name="Rectangle 50">
              <a:extLst>
                <a:ext uri="{FF2B5EF4-FFF2-40B4-BE49-F238E27FC236}">
                  <a16:creationId xmlns:a16="http://schemas.microsoft.com/office/drawing/2014/main" id="{50A483CF-D6EA-48BA-99B9-C74EBDA009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0" y="4139"/>
              <a:ext cx="144" cy="24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s</a:t>
              </a:r>
              <a:endParaRPr lang="en-US" altLang="en-US" sz="1600">
                <a:solidFill>
                  <a:schemeClr val="accent2"/>
                </a:solidFill>
                <a:latin typeface="Courier New" panose="02070309020205020404" pitchFamily="49" charset="0"/>
              </a:endParaRPr>
            </a:p>
          </p:txBody>
        </p:sp>
        <p:sp>
          <p:nvSpPr>
            <p:cNvPr id="51" name="Rectangle 51">
              <a:extLst>
                <a:ext uri="{FF2B5EF4-FFF2-40B4-BE49-F238E27FC236}">
                  <a16:creationId xmlns:a16="http://schemas.microsoft.com/office/drawing/2014/main" id="{9ED48A1B-3B38-42DC-85EC-A1B7594825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4" y="4139"/>
              <a:ext cx="144" cy="24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t</a:t>
              </a:r>
              <a:endParaRPr lang="en-US" altLang="en-US" sz="1600">
                <a:solidFill>
                  <a:schemeClr val="accent2"/>
                </a:solidFill>
                <a:latin typeface="Courier New" panose="02070309020205020404" pitchFamily="49" charset="0"/>
              </a:endParaRPr>
            </a:p>
          </p:txBody>
        </p:sp>
        <p:sp>
          <p:nvSpPr>
            <p:cNvPr id="52" name="Rectangle 52">
              <a:extLst>
                <a:ext uri="{FF2B5EF4-FFF2-40B4-BE49-F238E27FC236}">
                  <a16:creationId xmlns:a16="http://schemas.microsoft.com/office/drawing/2014/main" id="{3FC57768-72C5-41CE-8FCB-12088F5D3B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8" y="4139"/>
              <a:ext cx="144" cy="24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e</a:t>
              </a:r>
              <a:endParaRPr lang="en-US" altLang="en-US" sz="1600">
                <a:solidFill>
                  <a:schemeClr val="accent2"/>
                </a:solidFill>
                <a:latin typeface="Courier New" panose="02070309020205020404" pitchFamily="49" charset="0"/>
              </a:endParaRPr>
            </a:p>
          </p:txBody>
        </p:sp>
        <p:sp>
          <p:nvSpPr>
            <p:cNvPr id="53" name="Rectangle 53">
              <a:extLst>
                <a:ext uri="{FF2B5EF4-FFF2-40B4-BE49-F238E27FC236}">
                  <a16:creationId xmlns:a16="http://schemas.microsoft.com/office/drawing/2014/main" id="{764883EC-063E-4A6E-8246-EBC8CBB7A2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2" y="4139"/>
              <a:ext cx="144" cy="24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r</a:t>
              </a:r>
              <a:endParaRPr lang="en-US" altLang="en-US" sz="1600">
                <a:solidFill>
                  <a:schemeClr val="accent2"/>
                </a:solidFill>
                <a:latin typeface="Courier New" panose="02070309020205020404" pitchFamily="49" charset="0"/>
              </a:endParaRPr>
            </a:p>
          </p:txBody>
        </p:sp>
        <p:sp>
          <p:nvSpPr>
            <p:cNvPr id="54" name="Rectangle 54">
              <a:extLst>
                <a:ext uri="{FF2B5EF4-FFF2-40B4-BE49-F238E27FC236}">
                  <a16:creationId xmlns:a16="http://schemas.microsoft.com/office/drawing/2014/main" id="{3C611014-0070-4E53-9FDF-3D4A155F67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6" y="4139"/>
              <a:ext cx="144" cy="24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y</a:t>
              </a:r>
              <a:endParaRPr lang="en-US" altLang="en-US" sz="1600">
                <a:solidFill>
                  <a:schemeClr val="accent2"/>
                </a:solidFill>
                <a:latin typeface="Courier New" panose="02070309020205020404" pitchFamily="49" charset="0"/>
              </a:endParaRPr>
            </a:p>
          </p:txBody>
        </p:sp>
      </p:grpSp>
      <p:cxnSp>
        <p:nvCxnSpPr>
          <p:cNvPr id="55" name="AutoShape 55">
            <a:extLst>
              <a:ext uri="{FF2B5EF4-FFF2-40B4-BE49-F238E27FC236}">
                <a16:creationId xmlns:a16="http://schemas.microsoft.com/office/drawing/2014/main" id="{5992B3C0-D3C7-4AA2-B9BE-5CAF496254DC}"/>
              </a:ext>
            </a:extLst>
          </p:cNvPr>
          <p:cNvCxnSpPr>
            <a:cxnSpLocks noChangeShapeType="1"/>
            <a:stCxn id="46" idx="3"/>
            <a:endCxn id="48" idx="1"/>
          </p:cNvCxnSpPr>
          <p:nvPr/>
        </p:nvCxnSpPr>
        <p:spPr bwMode="auto">
          <a:xfrm>
            <a:off x="5943600" y="4570413"/>
            <a:ext cx="863600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6" name="Text Box 56">
            <a:extLst>
              <a:ext uri="{FF2B5EF4-FFF2-40B4-BE49-F238E27FC236}">
                <a16:creationId xmlns:a16="http://schemas.microsoft.com/office/drawing/2014/main" id="{85E2B8A2-372C-4B9C-8AE0-E6225FDDED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9150" y="4756150"/>
            <a:ext cx="1314450" cy="349250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600">
                <a:solidFill>
                  <a:schemeClr val="accent2"/>
                </a:solidFill>
                <a:latin typeface="Lucida Sans Typewriter" panose="020B0509030504030204" pitchFamily="49" charset="0"/>
              </a:rPr>
              <a:t>Ref_2</a:t>
            </a:r>
          </a:p>
        </p:txBody>
      </p:sp>
      <p:sp>
        <p:nvSpPr>
          <p:cNvPr id="57" name="Text Box 58">
            <a:extLst>
              <a:ext uri="{FF2B5EF4-FFF2-40B4-BE49-F238E27FC236}">
                <a16:creationId xmlns:a16="http://schemas.microsoft.com/office/drawing/2014/main" id="{0D789F5A-DC7A-41B3-9808-744C1F59D6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9150" y="5629275"/>
            <a:ext cx="1314450" cy="349250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600">
                <a:solidFill>
                  <a:schemeClr val="accent2"/>
                </a:solidFill>
                <a:latin typeface="Lucida Sans Typewriter" panose="020B0509030504030204" pitchFamily="49" charset="0"/>
              </a:rPr>
              <a:t>Ref_1</a:t>
            </a:r>
          </a:p>
        </p:txBody>
      </p:sp>
      <p:grpSp>
        <p:nvGrpSpPr>
          <p:cNvPr id="58" name="Group 59">
            <a:extLst>
              <a:ext uri="{FF2B5EF4-FFF2-40B4-BE49-F238E27FC236}">
                <a16:creationId xmlns:a16="http://schemas.microsoft.com/office/drawing/2014/main" id="{11A42669-7E8D-442D-AFDF-6A6ED4DA74DB}"/>
              </a:ext>
            </a:extLst>
          </p:cNvPr>
          <p:cNvGrpSpPr>
            <a:grpSpLocks/>
          </p:cNvGrpSpPr>
          <p:nvPr/>
        </p:nvGrpSpPr>
        <p:grpSpPr bwMode="auto">
          <a:xfrm>
            <a:off x="6807200" y="5608638"/>
            <a:ext cx="1600200" cy="390525"/>
            <a:chOff x="2262" y="4139"/>
            <a:chExt cx="1008" cy="246"/>
          </a:xfrm>
        </p:grpSpPr>
        <p:sp>
          <p:nvSpPr>
            <p:cNvPr id="59" name="Rectangle 60">
              <a:extLst>
                <a:ext uri="{FF2B5EF4-FFF2-40B4-BE49-F238E27FC236}">
                  <a16:creationId xmlns:a16="http://schemas.microsoft.com/office/drawing/2014/main" id="{7108FD80-CFBB-4DAE-9E97-5F6513F77B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2" y="4139"/>
              <a:ext cx="144" cy="24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m</a:t>
              </a:r>
              <a:endParaRPr lang="en-US" altLang="en-US" sz="1400">
                <a:solidFill>
                  <a:schemeClr val="accent2"/>
                </a:solidFill>
                <a:latin typeface="Courier New" panose="02070309020205020404" pitchFamily="49" charset="0"/>
              </a:endParaRPr>
            </a:p>
          </p:txBody>
        </p:sp>
        <p:sp>
          <p:nvSpPr>
            <p:cNvPr id="60" name="Rectangle 61">
              <a:extLst>
                <a:ext uri="{FF2B5EF4-FFF2-40B4-BE49-F238E27FC236}">
                  <a16:creationId xmlns:a16="http://schemas.microsoft.com/office/drawing/2014/main" id="{67549280-0F0A-4E32-A655-B3987C9419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6" y="4139"/>
              <a:ext cx="144" cy="24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a</a:t>
              </a:r>
              <a:endParaRPr lang="en-US" altLang="en-US" sz="1600">
                <a:solidFill>
                  <a:schemeClr val="accent2"/>
                </a:solidFill>
                <a:latin typeface="Courier New" panose="02070309020205020404" pitchFamily="49" charset="0"/>
              </a:endParaRPr>
            </a:p>
          </p:txBody>
        </p:sp>
        <p:sp>
          <p:nvSpPr>
            <p:cNvPr id="61" name="Rectangle 62">
              <a:extLst>
                <a:ext uri="{FF2B5EF4-FFF2-40B4-BE49-F238E27FC236}">
                  <a16:creationId xmlns:a16="http://schemas.microsoft.com/office/drawing/2014/main" id="{882D3868-7D57-4028-BC02-E613A36C06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0" y="4139"/>
              <a:ext cx="144" cy="24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s</a:t>
              </a:r>
              <a:endParaRPr lang="en-US" altLang="en-US" sz="1600">
                <a:solidFill>
                  <a:schemeClr val="accent2"/>
                </a:solidFill>
                <a:latin typeface="Courier New" panose="02070309020205020404" pitchFamily="49" charset="0"/>
              </a:endParaRPr>
            </a:p>
          </p:txBody>
        </p:sp>
        <p:sp>
          <p:nvSpPr>
            <p:cNvPr id="62" name="Rectangle 63">
              <a:extLst>
                <a:ext uri="{FF2B5EF4-FFF2-40B4-BE49-F238E27FC236}">
                  <a16:creationId xmlns:a16="http://schemas.microsoft.com/office/drawing/2014/main" id="{2808CF93-7767-4C75-9295-0B9CA67D25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4" y="4139"/>
              <a:ext cx="144" cy="24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t</a:t>
              </a:r>
              <a:endParaRPr lang="en-US" altLang="en-US" sz="1600">
                <a:solidFill>
                  <a:schemeClr val="accent2"/>
                </a:solidFill>
                <a:latin typeface="Courier New" panose="02070309020205020404" pitchFamily="49" charset="0"/>
              </a:endParaRPr>
            </a:p>
          </p:txBody>
        </p:sp>
        <p:sp>
          <p:nvSpPr>
            <p:cNvPr id="63" name="Rectangle 64">
              <a:extLst>
                <a:ext uri="{FF2B5EF4-FFF2-40B4-BE49-F238E27FC236}">
                  <a16:creationId xmlns:a16="http://schemas.microsoft.com/office/drawing/2014/main" id="{F25BF41E-9B2F-4665-BD4D-E11C62FE3A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8" y="4139"/>
              <a:ext cx="144" cy="24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e</a:t>
              </a:r>
              <a:endParaRPr lang="en-US" altLang="en-US" sz="1600">
                <a:solidFill>
                  <a:schemeClr val="accent2"/>
                </a:solidFill>
                <a:latin typeface="Courier New" panose="02070309020205020404" pitchFamily="49" charset="0"/>
              </a:endParaRPr>
            </a:p>
          </p:txBody>
        </p:sp>
        <p:sp>
          <p:nvSpPr>
            <p:cNvPr id="64" name="Rectangle 65">
              <a:extLst>
                <a:ext uri="{FF2B5EF4-FFF2-40B4-BE49-F238E27FC236}">
                  <a16:creationId xmlns:a16="http://schemas.microsoft.com/office/drawing/2014/main" id="{F291A0F8-F561-4F35-96BD-243A10D1E4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2" y="4139"/>
              <a:ext cx="144" cy="24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r</a:t>
              </a:r>
              <a:endParaRPr lang="en-US" altLang="en-US" sz="1600">
                <a:solidFill>
                  <a:schemeClr val="accent2"/>
                </a:solidFill>
                <a:latin typeface="Courier New" panose="02070309020205020404" pitchFamily="49" charset="0"/>
              </a:endParaRPr>
            </a:p>
          </p:txBody>
        </p:sp>
        <p:sp>
          <p:nvSpPr>
            <p:cNvPr id="65" name="Rectangle 66">
              <a:extLst>
                <a:ext uri="{FF2B5EF4-FFF2-40B4-BE49-F238E27FC236}">
                  <a16:creationId xmlns:a16="http://schemas.microsoft.com/office/drawing/2014/main" id="{86E5EB4D-A4EC-4BE3-A671-C36EB2BDED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6" y="4139"/>
              <a:ext cx="144" cy="24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y</a:t>
              </a:r>
              <a:endParaRPr lang="en-US" altLang="en-US" sz="1600">
                <a:solidFill>
                  <a:schemeClr val="accent2"/>
                </a:solidFill>
                <a:latin typeface="Courier New" panose="02070309020205020404" pitchFamily="49" charset="0"/>
              </a:endParaRPr>
            </a:p>
          </p:txBody>
        </p:sp>
      </p:grpSp>
      <p:cxnSp>
        <p:nvCxnSpPr>
          <p:cNvPr id="66" name="AutoShape 67">
            <a:extLst>
              <a:ext uri="{FF2B5EF4-FFF2-40B4-BE49-F238E27FC236}">
                <a16:creationId xmlns:a16="http://schemas.microsoft.com/office/drawing/2014/main" id="{D5AED875-8436-49C9-BC70-C71FBE362213}"/>
              </a:ext>
            </a:extLst>
          </p:cNvPr>
          <p:cNvCxnSpPr>
            <a:cxnSpLocks noChangeShapeType="1"/>
            <a:stCxn id="57" idx="3"/>
            <a:endCxn id="59" idx="1"/>
          </p:cNvCxnSpPr>
          <p:nvPr/>
        </p:nvCxnSpPr>
        <p:spPr bwMode="auto">
          <a:xfrm>
            <a:off x="5943600" y="5803900"/>
            <a:ext cx="863600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7" name="Text Box 68">
            <a:extLst>
              <a:ext uri="{FF2B5EF4-FFF2-40B4-BE49-F238E27FC236}">
                <a16:creationId xmlns:a16="http://schemas.microsoft.com/office/drawing/2014/main" id="{4B95BC82-CFFD-4D51-9A90-78DA92260D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9150" y="5989638"/>
            <a:ext cx="1314450" cy="349250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600">
                <a:solidFill>
                  <a:schemeClr val="accent2"/>
                </a:solidFill>
                <a:latin typeface="Lucida Sans Typewriter" panose="020B0509030504030204" pitchFamily="49" charset="0"/>
              </a:rPr>
              <a:t>Ref_2</a:t>
            </a:r>
          </a:p>
        </p:txBody>
      </p:sp>
      <p:sp>
        <p:nvSpPr>
          <p:cNvPr id="68" name="Text Box 70">
            <a:extLst>
              <a:ext uri="{FF2B5EF4-FFF2-40B4-BE49-F238E27FC236}">
                <a16:creationId xmlns:a16="http://schemas.microsoft.com/office/drawing/2014/main" id="{4476D1C7-AEC9-40C3-B0C7-A319FB8B9C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1143000"/>
            <a:ext cx="3492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400">
                <a:latin typeface="Comic Sans MS" panose="030F0702030302020204" pitchFamily="66" charset="0"/>
              </a:rPr>
              <a:t>1</a:t>
            </a:r>
          </a:p>
        </p:txBody>
      </p:sp>
      <p:sp>
        <p:nvSpPr>
          <p:cNvPr id="69" name="Text Box 71">
            <a:extLst>
              <a:ext uri="{FF2B5EF4-FFF2-40B4-BE49-F238E27FC236}">
                <a16:creationId xmlns:a16="http://schemas.microsoft.com/office/drawing/2014/main" id="{40F78F13-8E47-46BB-A745-F5AA36E7E2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2819400"/>
            <a:ext cx="4254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400">
                <a:latin typeface="Comic Sans MS" panose="030F0702030302020204" pitchFamily="66" charset="0"/>
              </a:rPr>
              <a:t>2</a:t>
            </a:r>
          </a:p>
        </p:txBody>
      </p:sp>
      <p:sp>
        <p:nvSpPr>
          <p:cNvPr id="70" name="Text Box 72">
            <a:extLst>
              <a:ext uri="{FF2B5EF4-FFF2-40B4-BE49-F238E27FC236}">
                <a16:creationId xmlns:a16="http://schemas.microsoft.com/office/drawing/2014/main" id="{537712B0-A3F0-4207-89DB-D4158B11C1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4102100"/>
            <a:ext cx="4254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400">
                <a:latin typeface="Comic Sans MS" panose="030F0702030302020204" pitchFamily="66" charset="0"/>
              </a:rPr>
              <a:t>3</a:t>
            </a:r>
          </a:p>
        </p:txBody>
      </p:sp>
      <p:sp>
        <p:nvSpPr>
          <p:cNvPr id="71" name="Text Box 73">
            <a:extLst>
              <a:ext uri="{FF2B5EF4-FFF2-40B4-BE49-F238E27FC236}">
                <a16:creationId xmlns:a16="http://schemas.microsoft.com/office/drawing/2014/main" id="{A8931F14-836E-485E-B119-A5931722D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7200" y="5827713"/>
            <a:ext cx="184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 sz="1400">
              <a:latin typeface="Comic Sans MS" panose="030F0702030302020204" pitchFamily="66" charset="0"/>
            </a:endParaRPr>
          </a:p>
        </p:txBody>
      </p:sp>
      <p:sp>
        <p:nvSpPr>
          <p:cNvPr id="72" name="Text Box 74">
            <a:extLst>
              <a:ext uri="{FF2B5EF4-FFF2-40B4-BE49-F238E27FC236}">
                <a16:creationId xmlns:a16="http://schemas.microsoft.com/office/drawing/2014/main" id="{F61E0E60-5556-48D0-98AC-522D1789C0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5334000"/>
            <a:ext cx="4254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400">
                <a:latin typeface="Comic Sans MS" panose="030F0702030302020204" pitchFamily="66" charset="0"/>
              </a:rPr>
              <a:t>4</a:t>
            </a:r>
          </a:p>
        </p:txBody>
      </p:sp>
      <p:cxnSp>
        <p:nvCxnSpPr>
          <p:cNvPr id="73" name="AutoShape 76">
            <a:extLst>
              <a:ext uri="{FF2B5EF4-FFF2-40B4-BE49-F238E27FC236}">
                <a16:creationId xmlns:a16="http://schemas.microsoft.com/office/drawing/2014/main" id="{EFD9CED3-45DB-49DC-8E95-F810B1E14E23}"/>
              </a:ext>
            </a:extLst>
          </p:cNvPr>
          <p:cNvCxnSpPr>
            <a:cxnSpLocks noChangeShapeType="1"/>
            <a:stCxn id="56" idx="3"/>
            <a:endCxn id="48" idx="1"/>
          </p:cNvCxnSpPr>
          <p:nvPr/>
        </p:nvCxnSpPr>
        <p:spPr bwMode="auto">
          <a:xfrm flipV="1">
            <a:off x="5943600" y="4570413"/>
            <a:ext cx="863600" cy="360362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</p:cxnSp>
      <p:cxnSp>
        <p:nvCxnSpPr>
          <p:cNvPr id="74" name="AutoShape 77">
            <a:extLst>
              <a:ext uri="{FF2B5EF4-FFF2-40B4-BE49-F238E27FC236}">
                <a16:creationId xmlns:a16="http://schemas.microsoft.com/office/drawing/2014/main" id="{C23A6390-79C9-46F2-B783-8F1C6EDB0E97}"/>
              </a:ext>
            </a:extLst>
          </p:cNvPr>
          <p:cNvCxnSpPr>
            <a:cxnSpLocks noChangeShapeType="1"/>
            <a:stCxn id="56" idx="3"/>
            <a:endCxn id="48" idx="1"/>
          </p:cNvCxnSpPr>
          <p:nvPr/>
        </p:nvCxnSpPr>
        <p:spPr bwMode="auto">
          <a:xfrm flipV="1">
            <a:off x="5943600" y="4570413"/>
            <a:ext cx="863600" cy="3603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5" name="AutoShape 78">
            <a:extLst>
              <a:ext uri="{FF2B5EF4-FFF2-40B4-BE49-F238E27FC236}">
                <a16:creationId xmlns:a16="http://schemas.microsoft.com/office/drawing/2014/main" id="{7C0F15E7-D6CA-4F78-8AA3-2765D75EDDF7}"/>
              </a:ext>
            </a:extLst>
          </p:cNvPr>
          <p:cNvCxnSpPr>
            <a:cxnSpLocks noChangeShapeType="1"/>
            <a:stCxn id="67" idx="3"/>
            <a:endCxn id="59" idx="1"/>
          </p:cNvCxnSpPr>
          <p:nvPr/>
        </p:nvCxnSpPr>
        <p:spPr bwMode="auto">
          <a:xfrm flipV="1">
            <a:off x="5943600" y="5803900"/>
            <a:ext cx="863600" cy="3603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76" name="Content Placeholder 5">
            <a:extLst>
              <a:ext uri="{FF2B5EF4-FFF2-40B4-BE49-F238E27FC236}">
                <a16:creationId xmlns:a16="http://schemas.microsoft.com/office/drawing/2014/main" id="{31C9810E-0971-4681-8114-10EF935305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0470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56608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801C6-6239-4971-B9F0-EF428CB7E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Pointer versus Designated Object Equality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167F4D-5E8A-443A-B6A0-05B00B1EC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74499B73-B8EB-4FB7-AB8C-B1A9755320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524000"/>
            <a:ext cx="4873625" cy="3079750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P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Int_Ref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 access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Integer;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Ref_1, Ref_2 :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Int_Ref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begin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Ref_1 :=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new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Integer'(10);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Ref_2 :=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new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Integer'(20);   </a:t>
            </a:r>
            <a:r>
              <a:rPr lang="en-US" altLang="en-US" sz="14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--(1)</a:t>
            </a:r>
          </a:p>
          <a:p>
            <a:r>
              <a:rPr lang="en-US" altLang="en-US" sz="14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-- Ref_1 /= Ref_2, Ref_1.all /= Ref_2.all</a:t>
            </a:r>
          </a:p>
          <a:p>
            <a:endParaRPr lang="en-US" altLang="en-US" sz="14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Ref_2 :=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new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Integer'(10);   </a:t>
            </a:r>
            <a:r>
              <a:rPr lang="en-US" altLang="en-US" sz="14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--(2)</a:t>
            </a:r>
          </a:p>
          <a:p>
            <a:r>
              <a:rPr lang="en-US" altLang="en-US" sz="14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-- Ref_1 /= Ref_2, Ref_1.all = Ref_2.all</a:t>
            </a:r>
          </a:p>
          <a:p>
            <a:endParaRPr lang="en-US" altLang="en-US" sz="1400" i="1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Ref_2 := Ref_1;              </a:t>
            </a:r>
            <a:r>
              <a:rPr lang="en-US" altLang="en-US" sz="14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--(3)</a:t>
            </a:r>
          </a:p>
          <a:p>
            <a:r>
              <a:rPr lang="en-US" altLang="en-US" sz="14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-- Ref_1 = Ref_2, Ref_1.all = Ref_2.all</a:t>
            </a:r>
          </a:p>
          <a:p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P;</a:t>
            </a:r>
          </a:p>
        </p:txBody>
      </p:sp>
      <p:sp>
        <p:nvSpPr>
          <p:cNvPr id="6" name="Text Box 24">
            <a:extLst>
              <a:ext uri="{FF2B5EF4-FFF2-40B4-BE49-F238E27FC236}">
                <a16:creationId xmlns:a16="http://schemas.microsoft.com/office/drawing/2014/main" id="{61F06515-B71B-436C-AFCB-7622353AA7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400" y="4908550"/>
            <a:ext cx="45690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dirty="0">
                <a:latin typeface="Verdana" panose="020B0604030504040204" pitchFamily="34" charset="0"/>
              </a:rPr>
              <a:t>If Ref_1 = Ref_2, then Ref_1.all = Ref_2.all, but</a:t>
            </a:r>
          </a:p>
          <a:p>
            <a:r>
              <a:rPr lang="en-US" altLang="en-US" sz="1400" dirty="0">
                <a:latin typeface="Verdana" panose="020B0604030504040204" pitchFamily="34" charset="0"/>
              </a:rPr>
              <a:t>not necessarily conversely</a:t>
            </a:r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id="{5FFD25C7-F4E3-4F50-940A-89232CAB64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8987" y="1784350"/>
            <a:ext cx="990600" cy="314325"/>
          </a:xfrm>
          <a:prstGeom prst="rect">
            <a:avLst/>
          </a:prstGeom>
          <a:noFill/>
          <a:ln w="9525" algn="ctr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400">
                <a:latin typeface="Lucida Sans Typewriter" panose="020B0509030504030204" pitchFamily="49" charset="0"/>
              </a:rPr>
              <a:t>Ref_1</a:t>
            </a:r>
          </a:p>
        </p:txBody>
      </p:sp>
      <p:sp>
        <p:nvSpPr>
          <p:cNvPr id="8" name="Text Box 5">
            <a:extLst>
              <a:ext uri="{FF2B5EF4-FFF2-40B4-BE49-F238E27FC236}">
                <a16:creationId xmlns:a16="http://schemas.microsoft.com/office/drawing/2014/main" id="{F1239B8D-546A-4EC2-A12E-9F22D5BE3E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8987" y="2308225"/>
            <a:ext cx="990600" cy="314325"/>
          </a:xfrm>
          <a:prstGeom prst="rect">
            <a:avLst/>
          </a:prstGeom>
          <a:noFill/>
          <a:ln w="9525" algn="ctr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400">
                <a:latin typeface="Lucida Sans Typewriter" panose="020B0509030504030204" pitchFamily="49" charset="0"/>
              </a:rPr>
              <a:t>Ref_2</a:t>
            </a:r>
          </a:p>
        </p:txBody>
      </p:sp>
      <p:sp>
        <p:nvSpPr>
          <p:cNvPr id="9" name="Text Box 6">
            <a:extLst>
              <a:ext uri="{FF2B5EF4-FFF2-40B4-BE49-F238E27FC236}">
                <a16:creationId xmlns:a16="http://schemas.microsoft.com/office/drawing/2014/main" id="{205AE896-CC02-401A-97DF-F53BA3CD44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3987" y="1784350"/>
            <a:ext cx="990600" cy="314325"/>
          </a:xfrm>
          <a:prstGeom prst="rect">
            <a:avLst/>
          </a:prstGeom>
          <a:noFill/>
          <a:ln w="9525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400">
                <a:latin typeface="Lucida Sans Typewriter" panose="020B0509030504030204" pitchFamily="49" charset="0"/>
              </a:rPr>
              <a:t>10</a:t>
            </a:r>
          </a:p>
        </p:txBody>
      </p:sp>
      <p:sp>
        <p:nvSpPr>
          <p:cNvPr id="10" name="Text Box 7">
            <a:extLst>
              <a:ext uri="{FF2B5EF4-FFF2-40B4-BE49-F238E27FC236}">
                <a16:creationId xmlns:a16="http://schemas.microsoft.com/office/drawing/2014/main" id="{E4E8BD16-61B4-4EA9-AFB3-92BAC3CDD8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3987" y="2308225"/>
            <a:ext cx="990600" cy="314325"/>
          </a:xfrm>
          <a:prstGeom prst="rect">
            <a:avLst/>
          </a:prstGeom>
          <a:noFill/>
          <a:ln w="9525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400">
                <a:latin typeface="Lucida Sans Typewriter" panose="020B0509030504030204" pitchFamily="49" charset="0"/>
              </a:rPr>
              <a:t>20</a:t>
            </a:r>
          </a:p>
        </p:txBody>
      </p:sp>
      <p:cxnSp>
        <p:nvCxnSpPr>
          <p:cNvPr id="11" name="AutoShape 8">
            <a:extLst>
              <a:ext uri="{FF2B5EF4-FFF2-40B4-BE49-F238E27FC236}">
                <a16:creationId xmlns:a16="http://schemas.microsoft.com/office/drawing/2014/main" id="{2CA1AF19-C234-4C4D-B20D-38337D28F642}"/>
              </a:ext>
            </a:extLst>
          </p:cNvPr>
          <p:cNvCxnSpPr>
            <a:cxnSpLocks noChangeShapeType="1"/>
            <a:stCxn id="7" idx="3"/>
            <a:endCxn id="9" idx="1"/>
          </p:cNvCxnSpPr>
          <p:nvPr/>
        </p:nvCxnSpPr>
        <p:spPr bwMode="auto">
          <a:xfrm>
            <a:off x="6859587" y="1941513"/>
            <a:ext cx="914400" cy="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AutoShape 9">
            <a:extLst>
              <a:ext uri="{FF2B5EF4-FFF2-40B4-BE49-F238E27FC236}">
                <a16:creationId xmlns:a16="http://schemas.microsoft.com/office/drawing/2014/main" id="{7A75511D-4A97-4C2A-82A8-823A35D1AA75}"/>
              </a:ext>
            </a:extLst>
          </p:cNvPr>
          <p:cNvCxnSpPr>
            <a:cxnSpLocks noChangeShapeType="1"/>
            <a:stCxn id="8" idx="3"/>
            <a:endCxn id="10" idx="1"/>
          </p:cNvCxnSpPr>
          <p:nvPr/>
        </p:nvCxnSpPr>
        <p:spPr bwMode="auto">
          <a:xfrm>
            <a:off x="6859587" y="2465388"/>
            <a:ext cx="914400" cy="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Text Box 10">
            <a:extLst>
              <a:ext uri="{FF2B5EF4-FFF2-40B4-BE49-F238E27FC236}">
                <a16:creationId xmlns:a16="http://schemas.microsoft.com/office/drawing/2014/main" id="{C86EB657-DD6C-4182-AF21-616534FFAB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0" y="2089150"/>
            <a:ext cx="4587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latin typeface="Verdana" panose="020B0604030504040204" pitchFamily="34" charset="0"/>
              </a:rPr>
              <a:t>(1)</a:t>
            </a:r>
          </a:p>
        </p:txBody>
      </p:sp>
      <p:sp>
        <p:nvSpPr>
          <p:cNvPr id="14" name="Text Box 11">
            <a:extLst>
              <a:ext uri="{FF2B5EF4-FFF2-40B4-BE49-F238E27FC236}">
                <a16:creationId xmlns:a16="http://schemas.microsoft.com/office/drawing/2014/main" id="{1979D0CF-1CBF-4F5E-8870-92F29DF4FB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8987" y="3460750"/>
            <a:ext cx="990600" cy="314325"/>
          </a:xfrm>
          <a:prstGeom prst="rect">
            <a:avLst/>
          </a:prstGeom>
          <a:noFill/>
          <a:ln w="9525" algn="ctr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400">
                <a:latin typeface="Lucida Sans Typewriter" panose="020B0509030504030204" pitchFamily="49" charset="0"/>
              </a:rPr>
              <a:t>Ref_1</a:t>
            </a:r>
          </a:p>
        </p:txBody>
      </p:sp>
      <p:sp>
        <p:nvSpPr>
          <p:cNvPr id="15" name="Text Box 12">
            <a:extLst>
              <a:ext uri="{FF2B5EF4-FFF2-40B4-BE49-F238E27FC236}">
                <a16:creationId xmlns:a16="http://schemas.microsoft.com/office/drawing/2014/main" id="{2130BB5C-0B94-4EF2-B4EB-BFF8D6CCB9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8987" y="3984625"/>
            <a:ext cx="990600" cy="314325"/>
          </a:xfrm>
          <a:prstGeom prst="rect">
            <a:avLst/>
          </a:prstGeom>
          <a:noFill/>
          <a:ln w="9525" algn="ctr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400">
                <a:latin typeface="Lucida Sans Typewriter" panose="020B0509030504030204" pitchFamily="49" charset="0"/>
              </a:rPr>
              <a:t>Ref_2</a:t>
            </a:r>
          </a:p>
        </p:txBody>
      </p:sp>
      <p:sp>
        <p:nvSpPr>
          <p:cNvPr id="16" name="Text Box 13">
            <a:extLst>
              <a:ext uri="{FF2B5EF4-FFF2-40B4-BE49-F238E27FC236}">
                <a16:creationId xmlns:a16="http://schemas.microsoft.com/office/drawing/2014/main" id="{B71A411E-D56B-4ED4-A58B-A15D9A02EA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3987" y="3460750"/>
            <a:ext cx="990600" cy="314325"/>
          </a:xfrm>
          <a:prstGeom prst="rect">
            <a:avLst/>
          </a:prstGeom>
          <a:noFill/>
          <a:ln w="9525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400">
                <a:latin typeface="Lucida Sans Typewriter" panose="020B0509030504030204" pitchFamily="49" charset="0"/>
              </a:rPr>
              <a:t>10</a:t>
            </a:r>
          </a:p>
        </p:txBody>
      </p:sp>
      <p:sp>
        <p:nvSpPr>
          <p:cNvPr id="17" name="Text Box 14">
            <a:extLst>
              <a:ext uri="{FF2B5EF4-FFF2-40B4-BE49-F238E27FC236}">
                <a16:creationId xmlns:a16="http://schemas.microsoft.com/office/drawing/2014/main" id="{335DB072-38D3-4128-B68B-CFA3FA3A11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3987" y="3984625"/>
            <a:ext cx="990600" cy="314325"/>
          </a:xfrm>
          <a:prstGeom prst="rect">
            <a:avLst/>
          </a:prstGeom>
          <a:noFill/>
          <a:ln w="9525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400">
                <a:latin typeface="Lucida Sans Typewriter" panose="020B0509030504030204" pitchFamily="49" charset="0"/>
              </a:rPr>
              <a:t>10</a:t>
            </a:r>
          </a:p>
        </p:txBody>
      </p:sp>
      <p:cxnSp>
        <p:nvCxnSpPr>
          <p:cNvPr id="18" name="AutoShape 15">
            <a:extLst>
              <a:ext uri="{FF2B5EF4-FFF2-40B4-BE49-F238E27FC236}">
                <a16:creationId xmlns:a16="http://schemas.microsoft.com/office/drawing/2014/main" id="{997D46B0-2289-4702-9D4F-96EC9CBFAF7C}"/>
              </a:ext>
            </a:extLst>
          </p:cNvPr>
          <p:cNvCxnSpPr>
            <a:cxnSpLocks noChangeShapeType="1"/>
            <a:stCxn id="14" idx="3"/>
            <a:endCxn id="16" idx="1"/>
          </p:cNvCxnSpPr>
          <p:nvPr/>
        </p:nvCxnSpPr>
        <p:spPr bwMode="auto">
          <a:xfrm>
            <a:off x="6859587" y="3617913"/>
            <a:ext cx="914400" cy="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AutoShape 16">
            <a:extLst>
              <a:ext uri="{FF2B5EF4-FFF2-40B4-BE49-F238E27FC236}">
                <a16:creationId xmlns:a16="http://schemas.microsoft.com/office/drawing/2014/main" id="{6E4B3AC0-0511-4351-8E68-9889688417FD}"/>
              </a:ext>
            </a:extLst>
          </p:cNvPr>
          <p:cNvCxnSpPr>
            <a:cxnSpLocks noChangeShapeType="1"/>
            <a:stCxn id="15" idx="3"/>
            <a:endCxn id="17" idx="1"/>
          </p:cNvCxnSpPr>
          <p:nvPr/>
        </p:nvCxnSpPr>
        <p:spPr bwMode="auto">
          <a:xfrm>
            <a:off x="6859587" y="4141788"/>
            <a:ext cx="914400" cy="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Text Box 17">
            <a:extLst>
              <a:ext uri="{FF2B5EF4-FFF2-40B4-BE49-F238E27FC236}">
                <a16:creationId xmlns:a16="http://schemas.microsoft.com/office/drawing/2014/main" id="{55C48252-7D5B-4ABE-A6DE-20A05BCC75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0" y="3619500"/>
            <a:ext cx="4587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latin typeface="Verdana" panose="020B0604030504040204" pitchFamily="34" charset="0"/>
              </a:rPr>
              <a:t>(2)</a:t>
            </a:r>
          </a:p>
        </p:txBody>
      </p:sp>
      <p:sp>
        <p:nvSpPr>
          <p:cNvPr id="21" name="Text Box 18">
            <a:extLst>
              <a:ext uri="{FF2B5EF4-FFF2-40B4-BE49-F238E27FC236}">
                <a16:creationId xmlns:a16="http://schemas.microsoft.com/office/drawing/2014/main" id="{C3DDFE56-E939-4B36-9638-7097166FCF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5187" y="5441950"/>
            <a:ext cx="990600" cy="314325"/>
          </a:xfrm>
          <a:prstGeom prst="rect">
            <a:avLst/>
          </a:prstGeom>
          <a:noFill/>
          <a:ln w="9525" algn="ctr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400">
                <a:latin typeface="Lucida Sans Typewriter" panose="020B0509030504030204" pitchFamily="49" charset="0"/>
              </a:rPr>
              <a:t>Ref_1</a:t>
            </a:r>
          </a:p>
        </p:txBody>
      </p:sp>
      <p:sp>
        <p:nvSpPr>
          <p:cNvPr id="22" name="Text Box 19">
            <a:extLst>
              <a:ext uri="{FF2B5EF4-FFF2-40B4-BE49-F238E27FC236}">
                <a16:creationId xmlns:a16="http://schemas.microsoft.com/office/drawing/2014/main" id="{82339BEC-968D-4D5D-8FDA-316EDCD03B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5187" y="5965825"/>
            <a:ext cx="990600" cy="314325"/>
          </a:xfrm>
          <a:prstGeom prst="rect">
            <a:avLst/>
          </a:prstGeom>
          <a:noFill/>
          <a:ln w="9525" algn="ctr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400">
                <a:latin typeface="Lucida Sans Typewriter" panose="020B0509030504030204" pitchFamily="49" charset="0"/>
              </a:rPr>
              <a:t>Ref_2</a:t>
            </a:r>
          </a:p>
        </p:txBody>
      </p:sp>
      <p:sp>
        <p:nvSpPr>
          <p:cNvPr id="23" name="Text Box 20">
            <a:extLst>
              <a:ext uri="{FF2B5EF4-FFF2-40B4-BE49-F238E27FC236}">
                <a16:creationId xmlns:a16="http://schemas.microsoft.com/office/drawing/2014/main" id="{5692DC1D-83DE-4243-A598-E4AEA838A7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50187" y="5441950"/>
            <a:ext cx="990600" cy="314325"/>
          </a:xfrm>
          <a:prstGeom prst="rect">
            <a:avLst/>
          </a:prstGeom>
          <a:noFill/>
          <a:ln w="9525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400">
                <a:latin typeface="Lucida Sans Typewriter" panose="020B0509030504030204" pitchFamily="49" charset="0"/>
              </a:rPr>
              <a:t>10</a:t>
            </a:r>
          </a:p>
        </p:txBody>
      </p:sp>
      <p:cxnSp>
        <p:nvCxnSpPr>
          <p:cNvPr id="24" name="AutoShape 21">
            <a:extLst>
              <a:ext uri="{FF2B5EF4-FFF2-40B4-BE49-F238E27FC236}">
                <a16:creationId xmlns:a16="http://schemas.microsoft.com/office/drawing/2014/main" id="{BF8F8472-1147-416A-99F6-1F3D0822505B}"/>
              </a:ext>
            </a:extLst>
          </p:cNvPr>
          <p:cNvCxnSpPr>
            <a:cxnSpLocks noChangeShapeType="1"/>
            <a:stCxn id="21" idx="3"/>
            <a:endCxn id="23" idx="1"/>
          </p:cNvCxnSpPr>
          <p:nvPr/>
        </p:nvCxnSpPr>
        <p:spPr bwMode="auto">
          <a:xfrm>
            <a:off x="6935787" y="5599113"/>
            <a:ext cx="914400" cy="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" name="Text Box 22">
            <a:extLst>
              <a:ext uri="{FF2B5EF4-FFF2-40B4-BE49-F238E27FC236}">
                <a16:creationId xmlns:a16="http://schemas.microsoft.com/office/drawing/2014/main" id="{8BC4B923-EC94-4CC3-AD68-88838C880B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0200" y="5600700"/>
            <a:ext cx="4587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latin typeface="Verdana" panose="020B0604030504040204" pitchFamily="34" charset="0"/>
              </a:rPr>
              <a:t>(3)</a:t>
            </a:r>
          </a:p>
        </p:txBody>
      </p:sp>
      <p:cxnSp>
        <p:nvCxnSpPr>
          <p:cNvPr id="26" name="AutoShape 23">
            <a:extLst>
              <a:ext uri="{FF2B5EF4-FFF2-40B4-BE49-F238E27FC236}">
                <a16:creationId xmlns:a16="http://schemas.microsoft.com/office/drawing/2014/main" id="{CEDCDE3A-F443-442A-9239-ED6EB0480F33}"/>
              </a:ext>
            </a:extLst>
          </p:cNvPr>
          <p:cNvCxnSpPr>
            <a:cxnSpLocks noChangeShapeType="1"/>
            <a:stCxn id="22" idx="3"/>
            <a:endCxn id="23" idx="1"/>
          </p:cNvCxnSpPr>
          <p:nvPr/>
        </p:nvCxnSpPr>
        <p:spPr bwMode="auto">
          <a:xfrm flipV="1">
            <a:off x="6935787" y="5599113"/>
            <a:ext cx="914400" cy="523875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" name="Text Box 25">
            <a:extLst>
              <a:ext uri="{FF2B5EF4-FFF2-40B4-BE49-F238E27FC236}">
                <a16:creationId xmlns:a16="http://schemas.microsoft.com/office/drawing/2014/main" id="{0505FE96-1696-406F-98FC-FB19A776F8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0912" y="1219200"/>
            <a:ext cx="7524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>
                <a:solidFill>
                  <a:schemeClr val="accent2"/>
                </a:solidFill>
                <a:latin typeface="Verdana" panose="020B0604030504040204" pitchFamily="34" charset="0"/>
              </a:rPr>
              <a:t>Stack</a:t>
            </a:r>
          </a:p>
        </p:txBody>
      </p:sp>
      <p:sp>
        <p:nvSpPr>
          <p:cNvPr id="28" name="Text Box 26">
            <a:extLst>
              <a:ext uri="{FF2B5EF4-FFF2-40B4-BE49-F238E27FC236}">
                <a16:creationId xmlns:a16="http://schemas.microsoft.com/office/drawing/2014/main" id="{B146D80C-BFD6-4717-81B4-17107148DB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59712" y="1219200"/>
            <a:ext cx="7064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>
                <a:solidFill>
                  <a:srgbClr val="FF0000"/>
                </a:solidFill>
                <a:latin typeface="Verdana" panose="020B0604030504040204" pitchFamily="34" charset="0"/>
              </a:rPr>
              <a:t>Heap</a:t>
            </a:r>
          </a:p>
        </p:txBody>
      </p:sp>
      <p:pic>
        <p:nvPicPr>
          <p:cNvPr id="29" name="Content Placeholder 5">
            <a:extLst>
              <a:ext uri="{FF2B5EF4-FFF2-40B4-BE49-F238E27FC236}">
                <a16:creationId xmlns:a16="http://schemas.microsoft.com/office/drawing/2014/main" id="{85CE38A9-B465-40C3-9F4F-78CCC15D23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0470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28203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01E955-C7C0-4C1B-A2F3-DB00E5697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Representation of Access Values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208614-0AE1-4287-8EA9-2684E3E94B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In many cases a simple native pointer is sufficient</a:t>
            </a:r>
          </a:p>
          <a:p>
            <a:pPr lvl="1" eaLnBrk="1" hangingPunct="1">
              <a:buFontTx/>
              <a:buNone/>
            </a:pPr>
            <a:r>
              <a:rPr lang="en-US" altLang="en-US" dirty="0"/>
              <a:t>	</a:t>
            </a:r>
            <a:r>
              <a:rPr lang="en-US" altLang="en-US" b="1" dirty="0">
                <a:latin typeface="Lucida Sans Typewriter" panose="020B0509030504030204" pitchFamily="49" charset="0"/>
              </a:rPr>
              <a:t>type</a:t>
            </a:r>
            <a:r>
              <a:rPr lang="en-US" altLang="en-US" dirty="0">
                <a:latin typeface="Lucida Sans Typewriter" panose="020B0509030504030204" pitchFamily="49" charset="0"/>
              </a:rPr>
              <a:t> </a:t>
            </a:r>
            <a:r>
              <a:rPr lang="en-US" altLang="en-US" dirty="0" err="1">
                <a:latin typeface="Lucida Sans Typewriter" panose="020B0509030504030204" pitchFamily="49" charset="0"/>
              </a:rPr>
              <a:t>Int_Ref</a:t>
            </a:r>
            <a:r>
              <a:rPr lang="en-US" altLang="en-US" dirty="0">
                <a:latin typeface="Lucida Sans Typewriter" panose="020B0509030504030204" pitchFamily="49" charset="0"/>
              </a:rPr>
              <a:t> </a:t>
            </a:r>
            <a:r>
              <a:rPr lang="en-US" altLang="en-US" b="1" dirty="0">
                <a:latin typeface="Lucida Sans Typewriter" panose="020B0509030504030204" pitchFamily="49" charset="0"/>
              </a:rPr>
              <a:t>is access</a:t>
            </a:r>
            <a:r>
              <a:rPr lang="en-US" altLang="en-US" dirty="0">
                <a:latin typeface="Lucida Sans Typewriter" panose="020B0509030504030204" pitchFamily="49" charset="0"/>
              </a:rPr>
              <a:t> Integer;</a:t>
            </a:r>
          </a:p>
          <a:p>
            <a:pPr eaLnBrk="1" hangingPunct="1"/>
            <a:r>
              <a:rPr lang="en-US" altLang="en-US" dirty="0"/>
              <a:t>The situation is more complicated when the designated type is unconstrained</a:t>
            </a:r>
          </a:p>
          <a:p>
            <a:pPr lvl="1" eaLnBrk="1" hangingPunct="1">
              <a:buFontTx/>
              <a:buNone/>
            </a:pPr>
            <a:r>
              <a:rPr lang="en-US" altLang="en-US" dirty="0">
                <a:latin typeface="Lucida Sans Typewriter" panose="020B0509030504030204" pitchFamily="49" charset="0"/>
              </a:rPr>
              <a:t>	</a:t>
            </a:r>
            <a:r>
              <a:rPr lang="en-US" altLang="en-US" b="1" dirty="0">
                <a:latin typeface="Lucida Sans Typewriter" panose="020B0509030504030204" pitchFamily="49" charset="0"/>
              </a:rPr>
              <a:t>type</a:t>
            </a:r>
            <a:r>
              <a:rPr lang="en-US" altLang="en-US" dirty="0">
                <a:latin typeface="Lucida Sans Typewriter" panose="020B0509030504030204" pitchFamily="49" charset="0"/>
              </a:rPr>
              <a:t> </a:t>
            </a:r>
            <a:r>
              <a:rPr lang="en-US" altLang="en-US" dirty="0" err="1">
                <a:latin typeface="Lucida Sans Typewriter" panose="020B0509030504030204" pitchFamily="49" charset="0"/>
              </a:rPr>
              <a:t>String_Ref</a:t>
            </a:r>
            <a:r>
              <a:rPr lang="en-US" altLang="en-US" dirty="0">
                <a:latin typeface="Lucida Sans Typewriter" panose="020B0509030504030204" pitchFamily="49" charset="0"/>
              </a:rPr>
              <a:t> </a:t>
            </a:r>
            <a:r>
              <a:rPr lang="en-US" altLang="en-US" b="1" dirty="0">
                <a:latin typeface="Lucida Sans Typewriter" panose="020B0509030504030204" pitchFamily="49" charset="0"/>
              </a:rPr>
              <a:t>is access</a:t>
            </a:r>
            <a:r>
              <a:rPr lang="en-US" altLang="en-US" dirty="0">
                <a:latin typeface="Lucida Sans Typewriter" panose="020B0509030504030204" pitchFamily="49" charset="0"/>
              </a:rPr>
              <a:t> String;</a:t>
            </a:r>
          </a:p>
          <a:p>
            <a:pPr eaLnBrk="1" hangingPunct="1"/>
            <a:r>
              <a:rPr lang="en-US" altLang="en-US" dirty="0"/>
              <a:t>The bounds data must be accessible at run-time</a:t>
            </a:r>
          </a:p>
          <a:p>
            <a:pPr lvl="1" eaLnBrk="1" hangingPunct="1"/>
            <a:r>
              <a:rPr lang="en-US" altLang="en-US" dirty="0"/>
              <a:t>The same access value </a:t>
            </a:r>
            <a:br>
              <a:rPr lang="en-US" altLang="en-US" dirty="0"/>
            </a:br>
            <a:r>
              <a:rPr lang="en-US" altLang="en-US" dirty="0"/>
              <a:t>may designate objects </a:t>
            </a:r>
            <a:br>
              <a:rPr lang="en-US" altLang="en-US" dirty="0"/>
            </a:br>
            <a:r>
              <a:rPr lang="en-US" altLang="en-US" dirty="0"/>
              <a:t>with different bounds at </a:t>
            </a:r>
            <a:br>
              <a:rPr lang="en-US" altLang="en-US" dirty="0"/>
            </a:br>
            <a:r>
              <a:rPr lang="en-US" altLang="en-US" dirty="0"/>
              <a:t>different times</a:t>
            </a:r>
          </a:p>
          <a:p>
            <a:pPr lvl="1" eaLnBrk="1" hangingPunct="1">
              <a:buFontTx/>
              <a:buNone/>
            </a:pPr>
            <a:r>
              <a:rPr lang="en-US" altLang="en-US" dirty="0"/>
              <a:t>	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341668-24D8-4CEC-9FCB-95A153ECE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0330D7-A7A5-497E-A397-D6D182AE071E}"/>
              </a:ext>
            </a:extLst>
          </p:cNvPr>
          <p:cNvSpPr txBox="1"/>
          <p:nvPr/>
        </p:nvSpPr>
        <p:spPr>
          <a:xfrm>
            <a:off x="4267200" y="3657600"/>
            <a:ext cx="4490332" cy="2862322"/>
          </a:xfrm>
          <a:prstGeom prst="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en-US" dirty="0">
                <a:solidFill>
                  <a:srgbClr val="0066FF"/>
                </a:solidFill>
                <a:latin typeface="Consolas" panose="020B0609020204030204" pitchFamily="49" charset="0"/>
              </a:rPr>
              <a:t>Ref : </a:t>
            </a:r>
            <a:r>
              <a:rPr lang="en-US" altLang="en-US" dirty="0" err="1">
                <a:solidFill>
                  <a:srgbClr val="0066FF"/>
                </a:solidFill>
                <a:latin typeface="Consolas" panose="020B0609020204030204" pitchFamily="49" charset="0"/>
              </a:rPr>
              <a:t>String_Ref</a:t>
            </a:r>
            <a:r>
              <a:rPr lang="en-US" altLang="en-US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  <a:br>
              <a:rPr lang="en-US" altLang="en-US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dirty="0">
                <a:solidFill>
                  <a:srgbClr val="0066FF"/>
                </a:solidFill>
                <a:latin typeface="Consolas" panose="020B0609020204030204" pitchFamily="49" charset="0"/>
              </a:rPr>
              <a:t>J   : Integer</a:t>
            </a:r>
            <a:br>
              <a:rPr lang="en-US" altLang="en-US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dirty="0">
                <a:solidFill>
                  <a:srgbClr val="0066FF"/>
                </a:solidFill>
                <a:latin typeface="Consolas" panose="020B0609020204030204" pitchFamily="49" charset="0"/>
              </a:rPr>
              <a:t>...</a:t>
            </a:r>
            <a:br>
              <a:rPr lang="en-US" altLang="en-US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b="1" dirty="0">
                <a:solidFill>
                  <a:srgbClr val="0066FF"/>
                </a:solidFill>
                <a:latin typeface="Consolas" panose="020B0609020204030204" pitchFamily="49" charset="0"/>
              </a:rPr>
              <a:t>if</a:t>
            </a:r>
            <a:r>
              <a:rPr lang="en-US" altLang="en-US" dirty="0">
                <a:solidFill>
                  <a:srgbClr val="0066FF"/>
                </a:solidFill>
                <a:latin typeface="Consolas" panose="020B0609020204030204" pitchFamily="49" charset="0"/>
              </a:rPr>
              <a:t> … </a:t>
            </a:r>
            <a:r>
              <a:rPr lang="en-US" altLang="en-US" b="1" dirty="0">
                <a:solidFill>
                  <a:srgbClr val="0066FF"/>
                </a:solidFill>
                <a:latin typeface="Consolas" panose="020B0609020204030204" pitchFamily="49" charset="0"/>
              </a:rPr>
              <a:t>then</a:t>
            </a:r>
            <a:br>
              <a:rPr lang="en-US" altLang="en-US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dirty="0">
                <a:solidFill>
                  <a:srgbClr val="0066FF"/>
                </a:solidFill>
                <a:latin typeface="Consolas" panose="020B0609020204030204" pitchFamily="49" charset="0"/>
              </a:rPr>
              <a:t>   Ref := </a:t>
            </a:r>
            <a:r>
              <a:rPr lang="en-US" altLang="en-US" b="1" dirty="0">
                <a:solidFill>
                  <a:srgbClr val="0066FF"/>
                </a:solidFill>
                <a:latin typeface="Consolas" panose="020B0609020204030204" pitchFamily="49" charset="0"/>
              </a:rPr>
              <a:t>new</a:t>
            </a:r>
            <a:r>
              <a:rPr lang="en-US" altLang="en-US" dirty="0">
                <a:solidFill>
                  <a:srgbClr val="0066FF"/>
                </a:solidFill>
                <a:latin typeface="Consolas" panose="020B0609020204030204" pitchFamily="49" charset="0"/>
              </a:rPr>
              <a:t> String(1..20);</a:t>
            </a:r>
            <a:br>
              <a:rPr lang="en-US" altLang="en-US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b="1" dirty="0">
                <a:solidFill>
                  <a:srgbClr val="0066FF"/>
                </a:solidFill>
                <a:latin typeface="Consolas" panose="020B0609020204030204" pitchFamily="49" charset="0"/>
              </a:rPr>
              <a:t>else</a:t>
            </a:r>
            <a:br>
              <a:rPr lang="en-US" altLang="en-US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dirty="0">
                <a:solidFill>
                  <a:srgbClr val="0066FF"/>
                </a:solidFill>
                <a:latin typeface="Consolas" panose="020B0609020204030204" pitchFamily="49" charset="0"/>
              </a:rPr>
              <a:t>   Ref := </a:t>
            </a:r>
            <a:r>
              <a:rPr lang="en-US" altLang="en-US" b="1" dirty="0">
                <a:solidFill>
                  <a:srgbClr val="0066FF"/>
                </a:solidFill>
                <a:latin typeface="Consolas" panose="020B0609020204030204" pitchFamily="49" charset="0"/>
              </a:rPr>
              <a:t>new</a:t>
            </a:r>
            <a:r>
              <a:rPr lang="en-US" altLang="en-US" dirty="0">
                <a:solidFill>
                  <a:srgbClr val="0066FF"/>
                </a:solidFill>
                <a:latin typeface="Consolas" panose="020B0609020204030204" pitchFamily="49" charset="0"/>
              </a:rPr>
              <a:t> String(11..80);</a:t>
            </a:r>
            <a:br>
              <a:rPr lang="en-US" altLang="en-US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b="1" dirty="0">
                <a:solidFill>
                  <a:srgbClr val="0066FF"/>
                </a:solidFill>
                <a:latin typeface="Consolas" panose="020B0609020204030204" pitchFamily="49" charset="0"/>
              </a:rPr>
              <a:t>end if</a:t>
            </a:r>
            <a:r>
              <a:rPr lang="en-US" altLang="en-US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endParaRPr lang="en-US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Ref(J) := … </a:t>
            </a:r>
            <a:r>
              <a:rPr lang="en-US" i="1" dirty="0">
                <a:solidFill>
                  <a:srgbClr val="0066FF"/>
                </a:solidFill>
                <a:latin typeface="Consolas" panose="020B0609020204030204" pitchFamily="49" charset="0"/>
              </a:rPr>
              <a:t>-- J must be in bounds</a:t>
            </a:r>
          </a:p>
        </p:txBody>
      </p:sp>
    </p:spTree>
    <p:extLst>
      <p:ext uri="{BB962C8B-B14F-4D97-AF65-F5344CB8AC3E}">
        <p14:creationId xmlns:p14="http://schemas.microsoft.com/office/powerpoint/2010/main" val="2179726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073D7-B136-48D0-B1C9-F0E6BA0F8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Variant Record Types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6167E7-1C63-4C78-8E0F-B1443AA552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A </a:t>
            </a:r>
            <a:r>
              <a:rPr lang="en-US" altLang="en-US" i="1" dirty="0"/>
              <a:t>variant record type</a:t>
            </a:r>
            <a:r>
              <a:rPr lang="en-US" altLang="en-US" dirty="0"/>
              <a:t> is a record type where: </a:t>
            </a:r>
          </a:p>
          <a:p>
            <a:pPr lvl="1" eaLnBrk="1" hangingPunct="1"/>
            <a:r>
              <a:rPr lang="en-US" altLang="en-US" dirty="0"/>
              <a:t>Different objects may have different sets of components (</a:t>
            </a:r>
            <a:r>
              <a:rPr lang="en-US" altLang="en-US" dirty="0" err="1"/>
              <a:t>i,e</a:t>
            </a:r>
            <a:r>
              <a:rPr lang="en-US" altLang="en-US" dirty="0"/>
              <a:t>,, different variants), and</a:t>
            </a:r>
          </a:p>
          <a:p>
            <a:pPr lvl="1" eaLnBrk="1" hangingPunct="1"/>
            <a:r>
              <a:rPr lang="en-US" altLang="en-US" dirty="0"/>
              <a:t>Depending on how the type is declared, a given object itself may be “unconstrained” and have different variants at different times</a:t>
            </a:r>
          </a:p>
          <a:p>
            <a:pPr eaLnBrk="1" hangingPunct="1"/>
            <a:r>
              <a:rPr lang="en-US" altLang="en-US" dirty="0"/>
              <a:t>How supported in other languages</a:t>
            </a:r>
          </a:p>
          <a:p>
            <a:pPr lvl="1" eaLnBrk="1" hangingPunct="1"/>
            <a:r>
              <a:rPr lang="en-US" altLang="en-US" dirty="0"/>
              <a:t>Variant records in Pascal</a:t>
            </a:r>
          </a:p>
          <a:p>
            <a:pPr lvl="1" eaLnBrk="1" hangingPunct="1"/>
            <a:r>
              <a:rPr lang="en-US" altLang="en-US" dirty="0"/>
              <a:t>Unions in C</a:t>
            </a:r>
          </a:p>
          <a:p>
            <a:pPr eaLnBrk="1" hangingPunct="1"/>
            <a:r>
              <a:rPr lang="en-US" altLang="en-US" dirty="0"/>
              <a:t>Variant record offers a kind of storage overlaying</a:t>
            </a:r>
          </a:p>
          <a:p>
            <a:pPr lvl="1" eaLnBrk="1" hangingPunct="1"/>
            <a:r>
              <a:rPr lang="en-US" altLang="en-US" dirty="0"/>
              <a:t>Same storage in an object might be used for one type at one time, and then for another type later</a:t>
            </a:r>
          </a:p>
          <a:p>
            <a:pPr lvl="1" eaLnBrk="1" hangingPunct="1"/>
            <a:r>
              <a:rPr lang="en-US" altLang="en-US" dirty="0"/>
              <a:t>Language issue: how to ensure that this does not provide a loophole for avoiding type checking</a:t>
            </a:r>
          </a:p>
          <a:p>
            <a:pPr lvl="1" eaLnBrk="1" hangingPunct="1"/>
            <a:r>
              <a:rPr lang="en-US" altLang="en-US" dirty="0"/>
              <a:t>Neither Pascal nor C avoids this loophole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63B650-BEFF-4E18-9D29-6B585E80B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0723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01E955-C7C0-4C1B-A2F3-DB00E5697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Representation of Access Values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208614-0AE1-4287-8EA9-2684E3E94B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The bounds can be stored with the object</a:t>
            </a:r>
          </a:p>
          <a:p>
            <a:pPr marL="0" indent="0"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/>
              <a:t>The access value itself may comprise two pointers, one to a “descriptor”  and the other to the object</a:t>
            </a:r>
          </a:p>
          <a:p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341668-24D8-4CEC-9FCB-95A153ECE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08686800-01EC-4925-8CAF-7ED086D769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41562" y="2349500"/>
            <a:ext cx="885825" cy="317500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Ref</a:t>
            </a:r>
          </a:p>
        </p:txBody>
      </p:sp>
      <p:sp>
        <p:nvSpPr>
          <p:cNvPr id="7" name="Text Box 5">
            <a:extLst>
              <a:ext uri="{FF2B5EF4-FFF2-40B4-BE49-F238E27FC236}">
                <a16:creationId xmlns:a16="http://schemas.microsoft.com/office/drawing/2014/main" id="{83869322-D1E1-420D-B6AF-157664BC50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4950" y="1752600"/>
            <a:ext cx="885825" cy="317500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1 </a:t>
            </a:r>
          </a:p>
        </p:txBody>
      </p:sp>
      <p:sp>
        <p:nvSpPr>
          <p:cNvPr id="8" name="Text Box 6">
            <a:extLst>
              <a:ext uri="{FF2B5EF4-FFF2-40B4-BE49-F238E27FC236}">
                <a16:creationId xmlns:a16="http://schemas.microsoft.com/office/drawing/2014/main" id="{F8886A95-C6D9-44C4-A2D6-7E01217F28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4950" y="2070100"/>
            <a:ext cx="885825" cy="317500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20</a:t>
            </a:r>
          </a:p>
        </p:txBody>
      </p:sp>
      <p:sp>
        <p:nvSpPr>
          <p:cNvPr id="9" name="Text Box 7">
            <a:extLst>
              <a:ext uri="{FF2B5EF4-FFF2-40B4-BE49-F238E27FC236}">
                <a16:creationId xmlns:a16="http://schemas.microsoft.com/office/drawing/2014/main" id="{BBEAC5F9-958F-47F9-9712-52D3831E20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4950" y="2387600"/>
            <a:ext cx="885825" cy="742950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endParaRPr lang="en-US" altLang="en-US" sz="140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pPr algn="ctr"/>
            <a:endParaRPr lang="en-US" altLang="en-US" sz="140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pPr algn="ctr"/>
            <a:endParaRPr lang="en-US" altLang="en-US" sz="1400">
              <a:solidFill>
                <a:srgbClr val="0066FF"/>
              </a:solidFill>
              <a:latin typeface="Lucida Sans Typewriter" panose="020B0509030504030204" pitchFamily="49" charset="0"/>
            </a:endParaRPr>
          </a:p>
        </p:txBody>
      </p:sp>
      <p:sp>
        <p:nvSpPr>
          <p:cNvPr id="10" name="Line 8">
            <a:extLst>
              <a:ext uri="{FF2B5EF4-FFF2-40B4-BE49-F238E27FC236}">
                <a16:creationId xmlns:a16="http://schemas.microsoft.com/office/drawing/2014/main" id="{06082F41-68FB-4EA3-B38C-DBC3BCEB77F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27387" y="2387600"/>
            <a:ext cx="817563" cy="127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66FF"/>
              </a:solidFill>
            </a:endParaRPr>
          </a:p>
        </p:txBody>
      </p:sp>
      <p:sp>
        <p:nvSpPr>
          <p:cNvPr id="11" name="AutoShape 9">
            <a:extLst>
              <a:ext uri="{FF2B5EF4-FFF2-40B4-BE49-F238E27FC236}">
                <a16:creationId xmlns:a16="http://schemas.microsoft.com/office/drawing/2014/main" id="{4D84153A-54AE-44C2-BE28-A08E89AD126B}"/>
              </a:ext>
            </a:extLst>
          </p:cNvPr>
          <p:cNvSpPr>
            <a:spLocks/>
          </p:cNvSpPr>
          <p:nvPr/>
        </p:nvSpPr>
        <p:spPr bwMode="auto">
          <a:xfrm>
            <a:off x="5119687" y="1752600"/>
            <a:ext cx="187325" cy="635000"/>
          </a:xfrm>
          <a:prstGeom prst="rightBrace">
            <a:avLst>
              <a:gd name="adj1" fmla="val 28249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>
              <a:solidFill>
                <a:srgbClr val="0066FF"/>
              </a:solidFill>
            </a:endParaRPr>
          </a:p>
        </p:txBody>
      </p:sp>
      <p:sp>
        <p:nvSpPr>
          <p:cNvPr id="12" name="Text Box 10">
            <a:extLst>
              <a:ext uri="{FF2B5EF4-FFF2-40B4-BE49-F238E27FC236}">
                <a16:creationId xmlns:a16="http://schemas.microsoft.com/office/drawing/2014/main" id="{B1731CFE-E3BD-47EE-A3CF-602F81405F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59412" y="1765300"/>
            <a:ext cx="170338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>
                <a:solidFill>
                  <a:srgbClr val="0066FF"/>
                </a:solidFill>
                <a:latin typeface="Verdana" panose="020B0604030504040204" pitchFamily="34" charset="0"/>
              </a:rPr>
              <a:t>Descriptor at</a:t>
            </a:r>
          </a:p>
          <a:p>
            <a:r>
              <a:rPr lang="en-US" altLang="en-US" sz="1600">
                <a:solidFill>
                  <a:srgbClr val="0066FF"/>
                </a:solidFill>
                <a:latin typeface="Verdana" panose="020B0604030504040204" pitchFamily="34" charset="0"/>
              </a:rPr>
              <a:t>negative offset</a:t>
            </a:r>
          </a:p>
        </p:txBody>
      </p:sp>
      <p:grpSp>
        <p:nvGrpSpPr>
          <p:cNvPr id="13" name="Group 21">
            <a:extLst>
              <a:ext uri="{FF2B5EF4-FFF2-40B4-BE49-F238E27FC236}">
                <a16:creationId xmlns:a16="http://schemas.microsoft.com/office/drawing/2014/main" id="{80AD8397-2A5D-4750-866F-59AA76160C99}"/>
              </a:ext>
            </a:extLst>
          </p:cNvPr>
          <p:cNvGrpSpPr>
            <a:grpSpLocks/>
          </p:cNvGrpSpPr>
          <p:nvPr/>
        </p:nvGrpSpPr>
        <p:grpSpPr bwMode="auto">
          <a:xfrm>
            <a:off x="4197350" y="4648200"/>
            <a:ext cx="885825" cy="635000"/>
            <a:chOff x="1782" y="5039"/>
            <a:chExt cx="558" cy="400"/>
          </a:xfrm>
        </p:grpSpPr>
        <p:sp>
          <p:nvSpPr>
            <p:cNvPr id="14" name="Text Box 22">
              <a:extLst>
                <a:ext uri="{FF2B5EF4-FFF2-40B4-BE49-F238E27FC236}">
                  <a16:creationId xmlns:a16="http://schemas.microsoft.com/office/drawing/2014/main" id="{E8B026DF-9A4A-44C5-80DF-88537E1065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82" y="5039"/>
              <a:ext cx="558" cy="200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solidFill>
                    <a:srgbClr val="0066FF"/>
                  </a:solidFill>
                  <a:latin typeface="Lucida Sans Typewriter" panose="020B0509030504030204" pitchFamily="49" charset="0"/>
                </a:rPr>
                <a:t>1 </a:t>
              </a:r>
            </a:p>
          </p:txBody>
        </p:sp>
        <p:sp>
          <p:nvSpPr>
            <p:cNvPr id="15" name="Text Box 23">
              <a:extLst>
                <a:ext uri="{FF2B5EF4-FFF2-40B4-BE49-F238E27FC236}">
                  <a16:creationId xmlns:a16="http://schemas.microsoft.com/office/drawing/2014/main" id="{B5322B6F-95FF-43FC-9FF3-23CE1A8BA8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82" y="5239"/>
              <a:ext cx="558" cy="200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solidFill>
                    <a:srgbClr val="0066FF"/>
                  </a:solidFill>
                  <a:latin typeface="Lucida Sans Typewriter" panose="020B0509030504030204" pitchFamily="49" charset="0"/>
                </a:rPr>
                <a:t>20</a:t>
              </a:r>
            </a:p>
          </p:txBody>
        </p:sp>
      </p:grpSp>
      <p:grpSp>
        <p:nvGrpSpPr>
          <p:cNvPr id="16" name="Group 24">
            <a:extLst>
              <a:ext uri="{FF2B5EF4-FFF2-40B4-BE49-F238E27FC236}">
                <a16:creationId xmlns:a16="http://schemas.microsoft.com/office/drawing/2014/main" id="{7925BCAB-00FF-4AE9-B2E1-5B51F421FEF5}"/>
              </a:ext>
            </a:extLst>
          </p:cNvPr>
          <p:cNvGrpSpPr>
            <a:grpSpLocks/>
          </p:cNvGrpSpPr>
          <p:nvPr/>
        </p:nvGrpSpPr>
        <p:grpSpPr bwMode="auto">
          <a:xfrm>
            <a:off x="2476500" y="4648200"/>
            <a:ext cx="885825" cy="631825"/>
            <a:chOff x="698" y="5165"/>
            <a:chExt cx="558" cy="398"/>
          </a:xfrm>
        </p:grpSpPr>
        <p:sp>
          <p:nvSpPr>
            <p:cNvPr id="17" name="Text Box 25">
              <a:extLst>
                <a:ext uri="{FF2B5EF4-FFF2-40B4-BE49-F238E27FC236}">
                  <a16:creationId xmlns:a16="http://schemas.microsoft.com/office/drawing/2014/main" id="{5342BC14-AEC1-4C23-AF1A-0E07C437DD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8" y="5165"/>
              <a:ext cx="558" cy="200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solidFill>
                    <a:srgbClr val="0066FF"/>
                  </a:solidFill>
                  <a:latin typeface="Lucida Sans Typewriter" panose="020B0509030504030204" pitchFamily="49" charset="0"/>
                </a:rPr>
                <a:t>  </a:t>
              </a:r>
            </a:p>
          </p:txBody>
        </p:sp>
        <p:sp>
          <p:nvSpPr>
            <p:cNvPr id="18" name="Text Box 26">
              <a:extLst>
                <a:ext uri="{FF2B5EF4-FFF2-40B4-BE49-F238E27FC236}">
                  <a16:creationId xmlns:a16="http://schemas.microsoft.com/office/drawing/2014/main" id="{4D41BB18-A783-4C05-B2C0-446F7FFD93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8" y="5363"/>
              <a:ext cx="558" cy="200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endPara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endParaRPr>
            </a:p>
          </p:txBody>
        </p:sp>
      </p:grpSp>
      <p:sp>
        <p:nvSpPr>
          <p:cNvPr id="19" name="Text Box 27">
            <a:extLst>
              <a:ext uri="{FF2B5EF4-FFF2-40B4-BE49-F238E27FC236}">
                <a16:creationId xmlns:a16="http://schemas.microsoft.com/office/drawing/2014/main" id="{04AB070A-49A1-45B6-A0EA-2F700273C7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3300" y="4648200"/>
            <a:ext cx="885825" cy="742950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endParaRPr lang="en-US" altLang="en-US" sz="140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pPr algn="ctr"/>
            <a:endParaRPr lang="en-US" altLang="en-US" sz="140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pPr algn="ctr"/>
            <a:endParaRPr lang="en-US" altLang="en-US" sz="1400">
              <a:solidFill>
                <a:srgbClr val="0066FF"/>
              </a:solidFill>
              <a:latin typeface="Lucida Sans Typewriter" panose="020B0509030504030204" pitchFamily="49" charset="0"/>
            </a:endParaRPr>
          </a:p>
        </p:txBody>
      </p:sp>
      <p:sp>
        <p:nvSpPr>
          <p:cNvPr id="20" name="Line 28">
            <a:extLst>
              <a:ext uri="{FF2B5EF4-FFF2-40B4-BE49-F238E27FC236}">
                <a16:creationId xmlns:a16="http://schemas.microsoft.com/office/drawing/2014/main" id="{239AE1BC-DFD4-4A3F-957B-507A6D75642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362325" y="4648200"/>
            <a:ext cx="835025" cy="1539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66FF"/>
              </a:solidFill>
            </a:endParaRPr>
          </a:p>
        </p:txBody>
      </p:sp>
      <p:sp>
        <p:nvSpPr>
          <p:cNvPr id="21" name="Freeform 29">
            <a:extLst>
              <a:ext uri="{FF2B5EF4-FFF2-40B4-BE49-F238E27FC236}">
                <a16:creationId xmlns:a16="http://schemas.microsoft.com/office/drawing/2014/main" id="{FBDE15B6-1FA7-4C71-948F-7577DB315A3A}"/>
              </a:ext>
            </a:extLst>
          </p:cNvPr>
          <p:cNvSpPr>
            <a:spLocks/>
          </p:cNvSpPr>
          <p:nvPr/>
        </p:nvSpPr>
        <p:spPr bwMode="auto">
          <a:xfrm>
            <a:off x="3359150" y="4706938"/>
            <a:ext cx="2705100" cy="785812"/>
          </a:xfrm>
          <a:custGeom>
            <a:avLst/>
            <a:gdLst>
              <a:gd name="T0" fmla="*/ 0 w 1704"/>
              <a:gd name="T1" fmla="*/ 2147483647 h 495"/>
              <a:gd name="T2" fmla="*/ 2147483647 w 1704"/>
              <a:gd name="T3" fmla="*/ 2147483647 h 495"/>
              <a:gd name="T4" fmla="*/ 2147483647 w 1704"/>
              <a:gd name="T5" fmla="*/ 2147483647 h 495"/>
              <a:gd name="T6" fmla="*/ 2147483647 w 1704"/>
              <a:gd name="T7" fmla="*/ 2147483647 h 495"/>
              <a:gd name="T8" fmla="*/ 2147483647 w 1704"/>
              <a:gd name="T9" fmla="*/ 2147483647 h 495"/>
              <a:gd name="T10" fmla="*/ 2147483647 w 1704"/>
              <a:gd name="T11" fmla="*/ 2147483647 h 495"/>
              <a:gd name="T12" fmla="*/ 2147483647 w 1704"/>
              <a:gd name="T13" fmla="*/ 2147483647 h 495"/>
              <a:gd name="T14" fmla="*/ 2147483647 w 1704"/>
              <a:gd name="T15" fmla="*/ 2147483647 h 495"/>
              <a:gd name="T16" fmla="*/ 2147483647 w 1704"/>
              <a:gd name="T17" fmla="*/ 2147483647 h 495"/>
              <a:gd name="T18" fmla="*/ 2147483647 w 1704"/>
              <a:gd name="T19" fmla="*/ 2147483647 h 495"/>
              <a:gd name="T20" fmla="*/ 2147483647 w 1704"/>
              <a:gd name="T21" fmla="*/ 2147483647 h 495"/>
              <a:gd name="T22" fmla="*/ 2147483647 w 1704"/>
              <a:gd name="T23" fmla="*/ 2147483647 h 495"/>
              <a:gd name="T24" fmla="*/ 2147483647 w 1704"/>
              <a:gd name="T25" fmla="*/ 2147483647 h 495"/>
              <a:gd name="T26" fmla="*/ 2147483647 w 1704"/>
              <a:gd name="T27" fmla="*/ 2147483647 h 495"/>
              <a:gd name="T28" fmla="*/ 2147483647 w 1704"/>
              <a:gd name="T29" fmla="*/ 2147483647 h 495"/>
              <a:gd name="T30" fmla="*/ 2147483647 w 1704"/>
              <a:gd name="T31" fmla="*/ 2147483647 h 495"/>
              <a:gd name="T32" fmla="*/ 2147483647 w 1704"/>
              <a:gd name="T33" fmla="*/ 0 h 49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704"/>
              <a:gd name="T52" fmla="*/ 0 h 495"/>
              <a:gd name="T53" fmla="*/ 1704 w 1704"/>
              <a:gd name="T54" fmla="*/ 495 h 495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704" h="495">
                <a:moveTo>
                  <a:pt x="0" y="264"/>
                </a:moveTo>
                <a:cubicBezTo>
                  <a:pt x="53" y="270"/>
                  <a:pt x="83" y="284"/>
                  <a:pt x="132" y="300"/>
                </a:cubicBezTo>
                <a:cubicBezTo>
                  <a:pt x="146" y="305"/>
                  <a:pt x="156" y="316"/>
                  <a:pt x="168" y="324"/>
                </a:cubicBezTo>
                <a:cubicBezTo>
                  <a:pt x="202" y="346"/>
                  <a:pt x="225" y="362"/>
                  <a:pt x="264" y="372"/>
                </a:cubicBezTo>
                <a:cubicBezTo>
                  <a:pt x="302" y="401"/>
                  <a:pt x="349" y="413"/>
                  <a:pt x="396" y="420"/>
                </a:cubicBezTo>
                <a:cubicBezTo>
                  <a:pt x="415" y="426"/>
                  <a:pt x="430" y="440"/>
                  <a:pt x="450" y="444"/>
                </a:cubicBezTo>
                <a:cubicBezTo>
                  <a:pt x="545" y="463"/>
                  <a:pt x="642" y="484"/>
                  <a:pt x="738" y="492"/>
                </a:cubicBezTo>
                <a:cubicBezTo>
                  <a:pt x="959" y="488"/>
                  <a:pt x="1027" y="495"/>
                  <a:pt x="1188" y="468"/>
                </a:cubicBezTo>
                <a:cubicBezTo>
                  <a:pt x="1254" y="424"/>
                  <a:pt x="1153" y="489"/>
                  <a:pt x="1230" y="450"/>
                </a:cubicBezTo>
                <a:cubicBezTo>
                  <a:pt x="1258" y="436"/>
                  <a:pt x="1274" y="411"/>
                  <a:pt x="1302" y="402"/>
                </a:cubicBezTo>
                <a:cubicBezTo>
                  <a:pt x="1317" y="380"/>
                  <a:pt x="1383" y="313"/>
                  <a:pt x="1404" y="306"/>
                </a:cubicBezTo>
                <a:cubicBezTo>
                  <a:pt x="1420" y="257"/>
                  <a:pt x="1392" y="333"/>
                  <a:pt x="1446" y="252"/>
                </a:cubicBezTo>
                <a:cubicBezTo>
                  <a:pt x="1472" y="212"/>
                  <a:pt x="1492" y="194"/>
                  <a:pt x="1524" y="162"/>
                </a:cubicBezTo>
                <a:cubicBezTo>
                  <a:pt x="1538" y="121"/>
                  <a:pt x="1519" y="165"/>
                  <a:pt x="1548" y="132"/>
                </a:cubicBezTo>
                <a:cubicBezTo>
                  <a:pt x="1588" y="87"/>
                  <a:pt x="1553" y="102"/>
                  <a:pt x="1590" y="90"/>
                </a:cubicBezTo>
                <a:cubicBezTo>
                  <a:pt x="1598" y="67"/>
                  <a:pt x="1621" y="44"/>
                  <a:pt x="1644" y="36"/>
                </a:cubicBezTo>
                <a:cubicBezTo>
                  <a:pt x="1657" y="23"/>
                  <a:pt x="1685" y="0"/>
                  <a:pt x="1704" y="0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66FF"/>
              </a:solidFill>
            </a:endParaRPr>
          </a:p>
        </p:txBody>
      </p:sp>
      <p:sp>
        <p:nvSpPr>
          <p:cNvPr id="22" name="Text Box 30">
            <a:extLst>
              <a:ext uri="{FF2B5EF4-FFF2-40B4-BE49-F238E27FC236}">
                <a16:creationId xmlns:a16="http://schemas.microsoft.com/office/drawing/2014/main" id="{DD60CF64-29DD-484C-87F1-88F6FA5A26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4810125"/>
            <a:ext cx="5032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Ref</a:t>
            </a:r>
          </a:p>
        </p:txBody>
      </p:sp>
    </p:spTree>
    <p:extLst>
      <p:ext uri="{BB962C8B-B14F-4D97-AF65-F5344CB8AC3E}">
        <p14:creationId xmlns:p14="http://schemas.microsoft.com/office/powerpoint/2010/main" val="419361994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93335-6502-4E7D-8561-8BE11AA904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 of “Pointers” to Strings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B62252-765A-4781-8C0E-7B44BC3FB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73F1127A-4100-43ED-9C8E-7E1E06DCA5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3" y="1066800"/>
            <a:ext cx="5232523" cy="5693866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with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Ada.Text_IO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,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Ada.Integer_Text_IO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use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Ada.Text_IO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,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Ada.Integer_Text_IO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String_Table_Example_1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endParaRPr lang="en-US" altLang="en-US" sz="14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4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sz="14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String_Ref</a:t>
            </a:r>
            <a:r>
              <a:rPr lang="en-US" altLang="en-US" sz="14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is access</a:t>
            </a:r>
            <a:r>
              <a:rPr lang="en-US" altLang="en-US" sz="14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String;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N : Integer;</a:t>
            </a:r>
          </a:p>
          <a:p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begin</a:t>
            </a:r>
            <a:endParaRPr lang="en-US" altLang="en-US" sz="14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Put("How many strings? ");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Get( N );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Skip_Line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declare</a:t>
            </a:r>
            <a:endParaRPr lang="en-US" altLang="en-US" sz="14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4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Table : </a:t>
            </a:r>
            <a:r>
              <a:rPr lang="en-US" altLang="en-US" sz="14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array </a:t>
            </a:r>
            <a:r>
              <a:rPr lang="en-US" altLang="en-US" sz="14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( 1..N ) </a:t>
            </a:r>
            <a:r>
              <a:rPr lang="en-US" altLang="en-US" sz="14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of</a:t>
            </a:r>
            <a:r>
              <a:rPr lang="en-US" altLang="en-US" sz="14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String_Ref</a:t>
            </a:r>
            <a:r>
              <a:rPr lang="en-US" altLang="en-US" sz="14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Line  : String(1..80);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Last  : Natural;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begin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for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I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in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1..N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loop</a:t>
            </a:r>
            <a:endParaRPr lang="en-US" altLang="en-US" sz="14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 Put("Enter string" &amp; 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    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Integer'Image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(I) &amp; ": ");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Get_Line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 Line, Last );</a:t>
            </a:r>
          </a:p>
          <a:p>
            <a:r>
              <a:rPr lang="en-US" altLang="en-US" sz="14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  Table(I) := </a:t>
            </a:r>
            <a:r>
              <a:rPr lang="en-US" altLang="en-US" sz="14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new</a:t>
            </a:r>
            <a:r>
              <a:rPr lang="en-US" altLang="en-US" sz="14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String'( Line(1..Last) );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 loop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4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-- Display the table contents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for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I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in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1..N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loop</a:t>
            </a:r>
            <a:endParaRPr lang="en-US" altLang="en-US" sz="14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Put_Line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 </a:t>
            </a:r>
            <a:r>
              <a:rPr lang="en-US" altLang="en-US" sz="14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Table(I).</a:t>
            </a:r>
            <a:r>
              <a:rPr lang="en-US" altLang="en-US" sz="14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all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);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 loop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String_Table_Example_1;</a:t>
            </a:r>
          </a:p>
        </p:txBody>
      </p:sp>
      <p:sp>
        <p:nvSpPr>
          <p:cNvPr id="6" name="Text Box 6">
            <a:extLst>
              <a:ext uri="{FF2B5EF4-FFF2-40B4-BE49-F238E27FC236}">
                <a16:creationId xmlns:a16="http://schemas.microsoft.com/office/drawing/2014/main" id="{F38F7BB5-F6F9-403F-8A65-74DD554814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1025" y="2684463"/>
            <a:ext cx="966788" cy="349250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 sz="1600">
              <a:solidFill>
                <a:srgbClr val="0066FF"/>
              </a:solidFill>
              <a:latin typeface="Courier New" panose="02070309020205020404" pitchFamily="49" charset="0"/>
            </a:endParaRPr>
          </a:p>
        </p:txBody>
      </p:sp>
      <p:sp>
        <p:nvSpPr>
          <p:cNvPr id="7" name="Text Box 7">
            <a:extLst>
              <a:ext uri="{FF2B5EF4-FFF2-40B4-BE49-F238E27FC236}">
                <a16:creationId xmlns:a16="http://schemas.microsoft.com/office/drawing/2014/main" id="{26381176-BE7B-4851-B728-8998489E5C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1025" y="3036888"/>
            <a:ext cx="966788" cy="349250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 sz="1600">
              <a:solidFill>
                <a:srgbClr val="0066FF"/>
              </a:solidFill>
              <a:latin typeface="Courier New" panose="02070309020205020404" pitchFamily="49" charset="0"/>
            </a:endParaRPr>
          </a:p>
        </p:txBody>
      </p:sp>
      <p:sp>
        <p:nvSpPr>
          <p:cNvPr id="8" name="Text Box 8">
            <a:extLst>
              <a:ext uri="{FF2B5EF4-FFF2-40B4-BE49-F238E27FC236}">
                <a16:creationId xmlns:a16="http://schemas.microsoft.com/office/drawing/2014/main" id="{B26B61A3-4CDB-4404-85BC-02AB733E1C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1025" y="3389313"/>
            <a:ext cx="966788" cy="349250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 sz="1600">
              <a:solidFill>
                <a:srgbClr val="0066FF"/>
              </a:solidFill>
              <a:latin typeface="Courier New" panose="02070309020205020404" pitchFamily="49" charset="0"/>
            </a:endParaRPr>
          </a:p>
        </p:txBody>
      </p:sp>
      <p:sp>
        <p:nvSpPr>
          <p:cNvPr id="9" name="Text Box 9">
            <a:extLst>
              <a:ext uri="{FF2B5EF4-FFF2-40B4-BE49-F238E27FC236}">
                <a16:creationId xmlns:a16="http://schemas.microsoft.com/office/drawing/2014/main" id="{0A6E4AB4-44FB-49D5-9B32-E2E436900E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1025" y="3741738"/>
            <a:ext cx="966788" cy="349250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 sz="1600">
              <a:solidFill>
                <a:srgbClr val="0066FF"/>
              </a:solidFill>
              <a:latin typeface="Courier New" panose="02070309020205020404" pitchFamily="49" charset="0"/>
            </a:endParaRPr>
          </a:p>
        </p:txBody>
      </p:sp>
      <p:sp>
        <p:nvSpPr>
          <p:cNvPr id="10" name="Text Box 10">
            <a:extLst>
              <a:ext uri="{FF2B5EF4-FFF2-40B4-BE49-F238E27FC236}">
                <a16:creationId xmlns:a16="http://schemas.microsoft.com/office/drawing/2014/main" id="{B102FD14-DD69-4F5F-8B08-C8E791B8B5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1025" y="4094163"/>
            <a:ext cx="966788" cy="349250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 sz="1600">
              <a:solidFill>
                <a:srgbClr val="0066FF"/>
              </a:solidFill>
              <a:latin typeface="Courier New" panose="02070309020205020404" pitchFamily="49" charset="0"/>
            </a:endParaRPr>
          </a:p>
        </p:txBody>
      </p:sp>
      <p:sp>
        <p:nvSpPr>
          <p:cNvPr id="11" name="Text Box 11">
            <a:extLst>
              <a:ext uri="{FF2B5EF4-FFF2-40B4-BE49-F238E27FC236}">
                <a16:creationId xmlns:a16="http://schemas.microsoft.com/office/drawing/2014/main" id="{23B37A58-C549-45F3-A3A1-E910C7623E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1113" y="2438400"/>
            <a:ext cx="1284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>
                <a:solidFill>
                  <a:srgbClr val="0066FF"/>
                </a:solidFill>
                <a:latin typeface="Lucida Sans Typewriter" panose="020B0509030504030204" pitchFamily="49" charset="0"/>
              </a:rPr>
              <a:t>"Mercury"</a:t>
            </a:r>
          </a:p>
        </p:txBody>
      </p:sp>
      <p:sp>
        <p:nvSpPr>
          <p:cNvPr id="12" name="Text Box 12">
            <a:extLst>
              <a:ext uri="{FF2B5EF4-FFF2-40B4-BE49-F238E27FC236}">
                <a16:creationId xmlns:a16="http://schemas.microsoft.com/office/drawing/2014/main" id="{F82A30A3-D83C-4502-9401-A1D2AEBDEF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1113" y="2927350"/>
            <a:ext cx="10398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>
                <a:solidFill>
                  <a:srgbClr val="0066FF"/>
                </a:solidFill>
                <a:latin typeface="Lucida Sans Typewriter" panose="020B0509030504030204" pitchFamily="49" charset="0"/>
              </a:rPr>
              <a:t>"Venus"</a:t>
            </a:r>
          </a:p>
        </p:txBody>
      </p:sp>
      <p:sp>
        <p:nvSpPr>
          <p:cNvPr id="13" name="Text Box 13">
            <a:extLst>
              <a:ext uri="{FF2B5EF4-FFF2-40B4-BE49-F238E27FC236}">
                <a16:creationId xmlns:a16="http://schemas.microsoft.com/office/drawing/2014/main" id="{FF0BFF52-494B-4ACC-B22D-F872495DF7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1113" y="3416300"/>
            <a:ext cx="10398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>
                <a:solidFill>
                  <a:srgbClr val="0066FF"/>
                </a:solidFill>
                <a:latin typeface="Lucida Sans Typewriter" panose="020B0509030504030204" pitchFamily="49" charset="0"/>
              </a:rPr>
              <a:t>"Earth"</a:t>
            </a:r>
          </a:p>
        </p:txBody>
      </p:sp>
      <p:sp>
        <p:nvSpPr>
          <p:cNvPr id="14" name="Text Box 14">
            <a:extLst>
              <a:ext uri="{FF2B5EF4-FFF2-40B4-BE49-F238E27FC236}">
                <a16:creationId xmlns:a16="http://schemas.microsoft.com/office/drawing/2014/main" id="{07F9C93D-B7D6-4CB0-A91D-ECD9E59328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1113" y="3905250"/>
            <a:ext cx="9175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>
                <a:solidFill>
                  <a:srgbClr val="0066FF"/>
                </a:solidFill>
                <a:latin typeface="Lucida Sans Typewriter" panose="020B0509030504030204" pitchFamily="49" charset="0"/>
              </a:rPr>
              <a:t>"Mars"</a:t>
            </a:r>
          </a:p>
        </p:txBody>
      </p:sp>
      <p:sp>
        <p:nvSpPr>
          <p:cNvPr id="15" name="Text Box 15">
            <a:extLst>
              <a:ext uri="{FF2B5EF4-FFF2-40B4-BE49-F238E27FC236}">
                <a16:creationId xmlns:a16="http://schemas.microsoft.com/office/drawing/2014/main" id="{FC0CF6E2-15F7-4EB4-952B-A9372106F5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1113" y="4394200"/>
            <a:ext cx="1284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>
                <a:solidFill>
                  <a:srgbClr val="0066FF"/>
                </a:solidFill>
                <a:latin typeface="Lucida Sans Typewriter" panose="020B0509030504030204" pitchFamily="49" charset="0"/>
              </a:rPr>
              <a:t>"Jupiter"</a:t>
            </a:r>
          </a:p>
        </p:txBody>
      </p:sp>
      <p:sp>
        <p:nvSpPr>
          <p:cNvPr id="16" name="Text Box 16">
            <a:extLst>
              <a:ext uri="{FF2B5EF4-FFF2-40B4-BE49-F238E27FC236}">
                <a16:creationId xmlns:a16="http://schemas.microsoft.com/office/drawing/2014/main" id="{F1653E16-227F-4890-BF3D-D19E214BDA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7863" y="2330450"/>
            <a:ext cx="7953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>
                <a:solidFill>
                  <a:srgbClr val="0066FF"/>
                </a:solidFill>
                <a:latin typeface="Lucida Sans Typewriter" panose="020B0509030504030204" pitchFamily="49" charset="0"/>
              </a:rPr>
              <a:t>Table</a:t>
            </a:r>
          </a:p>
        </p:txBody>
      </p:sp>
      <p:cxnSp>
        <p:nvCxnSpPr>
          <p:cNvPr id="17" name="AutoShape 17">
            <a:extLst>
              <a:ext uri="{FF2B5EF4-FFF2-40B4-BE49-F238E27FC236}">
                <a16:creationId xmlns:a16="http://schemas.microsoft.com/office/drawing/2014/main" id="{800465ED-30B7-4DD9-9BA1-E91D3008E2D9}"/>
              </a:ext>
            </a:extLst>
          </p:cNvPr>
          <p:cNvCxnSpPr>
            <a:cxnSpLocks noChangeShapeType="1"/>
            <a:stCxn id="6" idx="3"/>
            <a:endCxn id="11" idx="1"/>
          </p:cNvCxnSpPr>
          <p:nvPr/>
        </p:nvCxnSpPr>
        <p:spPr bwMode="auto">
          <a:xfrm flipV="1">
            <a:off x="6627813" y="2606675"/>
            <a:ext cx="1003300" cy="252413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AutoShape 18">
            <a:extLst>
              <a:ext uri="{FF2B5EF4-FFF2-40B4-BE49-F238E27FC236}">
                <a16:creationId xmlns:a16="http://schemas.microsoft.com/office/drawing/2014/main" id="{6795124F-2982-4931-AFE8-FB0B87F54156}"/>
              </a:ext>
            </a:extLst>
          </p:cNvPr>
          <p:cNvCxnSpPr>
            <a:cxnSpLocks noChangeShapeType="1"/>
            <a:stCxn id="7" idx="3"/>
            <a:endCxn id="12" idx="1"/>
          </p:cNvCxnSpPr>
          <p:nvPr/>
        </p:nvCxnSpPr>
        <p:spPr bwMode="auto">
          <a:xfrm flipV="1">
            <a:off x="6627813" y="3095625"/>
            <a:ext cx="1003300" cy="115888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AutoShape 19">
            <a:extLst>
              <a:ext uri="{FF2B5EF4-FFF2-40B4-BE49-F238E27FC236}">
                <a16:creationId xmlns:a16="http://schemas.microsoft.com/office/drawing/2014/main" id="{E8C6DE8D-6506-43D1-91D7-9A3B89FFE23C}"/>
              </a:ext>
            </a:extLst>
          </p:cNvPr>
          <p:cNvCxnSpPr>
            <a:cxnSpLocks noChangeShapeType="1"/>
            <a:stCxn id="8" idx="3"/>
            <a:endCxn id="13" idx="1"/>
          </p:cNvCxnSpPr>
          <p:nvPr/>
        </p:nvCxnSpPr>
        <p:spPr bwMode="auto">
          <a:xfrm>
            <a:off x="6627813" y="3563938"/>
            <a:ext cx="1003300" cy="206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AutoShape 20">
            <a:extLst>
              <a:ext uri="{FF2B5EF4-FFF2-40B4-BE49-F238E27FC236}">
                <a16:creationId xmlns:a16="http://schemas.microsoft.com/office/drawing/2014/main" id="{77DF9048-0633-40CC-BE48-253CD7F621F7}"/>
              </a:ext>
            </a:extLst>
          </p:cNvPr>
          <p:cNvCxnSpPr>
            <a:cxnSpLocks noChangeShapeType="1"/>
            <a:stCxn id="9" idx="3"/>
            <a:endCxn id="14" idx="1"/>
          </p:cNvCxnSpPr>
          <p:nvPr/>
        </p:nvCxnSpPr>
        <p:spPr bwMode="auto">
          <a:xfrm>
            <a:off x="6627813" y="3916363"/>
            <a:ext cx="1003300" cy="15716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AutoShape 21">
            <a:extLst>
              <a:ext uri="{FF2B5EF4-FFF2-40B4-BE49-F238E27FC236}">
                <a16:creationId xmlns:a16="http://schemas.microsoft.com/office/drawing/2014/main" id="{13236056-257E-43BD-BC89-03D3EA20D06A}"/>
              </a:ext>
            </a:extLst>
          </p:cNvPr>
          <p:cNvCxnSpPr>
            <a:cxnSpLocks noChangeShapeType="1"/>
            <a:stCxn id="10" idx="3"/>
            <a:endCxn id="15" idx="1"/>
          </p:cNvCxnSpPr>
          <p:nvPr/>
        </p:nvCxnSpPr>
        <p:spPr bwMode="auto">
          <a:xfrm>
            <a:off x="6627813" y="4268788"/>
            <a:ext cx="1003300" cy="29368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" name="Text Box 22">
            <a:extLst>
              <a:ext uri="{FF2B5EF4-FFF2-40B4-BE49-F238E27FC236}">
                <a16:creationId xmlns:a16="http://schemas.microsoft.com/office/drawing/2014/main" id="{80CA9B36-1112-42C7-BC23-09643ABBF0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7513" y="4738688"/>
            <a:ext cx="31718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dirty="0">
                <a:latin typeface="Verdana" panose="020B0604030504040204" pitchFamily="34" charset="0"/>
              </a:rPr>
              <a:t>Example of data structure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2C658407-A815-484F-9995-52843625C9A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859726"/>
            <a:ext cx="2514600" cy="1502474"/>
          </a:xfrm>
          <a:prstGeom prst="rect">
            <a:avLst/>
          </a:prstGeom>
        </p:spPr>
      </p:pic>
      <p:pic>
        <p:nvPicPr>
          <p:cNvPr id="23" name="Content Placeholder 5">
            <a:extLst>
              <a:ext uri="{FF2B5EF4-FFF2-40B4-BE49-F238E27FC236}">
                <a16:creationId xmlns:a16="http://schemas.microsoft.com/office/drawing/2014/main" id="{AC1A5C2D-812E-48B9-9290-55A0B5E3C9E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80470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10409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976EA-DD54-427C-912C-D68B8CA3A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Alternative: Array of Discriminated Records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ACD0E6-8EEF-4344-8D51-054398FD6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164492-66CE-499C-803F-0567A94FACA5}"/>
              </a:ext>
            </a:extLst>
          </p:cNvPr>
          <p:cNvSpPr txBox="1"/>
          <p:nvPr/>
        </p:nvSpPr>
        <p:spPr>
          <a:xfrm>
            <a:off x="76200" y="1135588"/>
            <a:ext cx="5739072" cy="5493812"/>
          </a:xfrm>
          <a:prstGeom prst="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with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3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Ada.Text_IO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, </a:t>
            </a:r>
            <a:r>
              <a:rPr lang="en-US" altLang="en-US" sz="13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Ada.Integer_Text_IO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 </a:t>
            </a:r>
          </a:p>
          <a:p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use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3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Ada.Text_IO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, </a:t>
            </a:r>
            <a:r>
              <a:rPr lang="en-US" altLang="en-US" sz="13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Ada.Integer_Text_IO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String_Table_Example_2 </a:t>
            </a:r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</a:p>
          <a:p>
            <a:r>
              <a:rPr lang="en-US" altLang="en-US" sz="13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type</a:t>
            </a:r>
            <a:r>
              <a:rPr lang="en-US" altLang="en-US" sz="13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3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VString</a:t>
            </a:r>
            <a:r>
              <a:rPr lang="en-US" altLang="en-US" sz="13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(</a:t>
            </a:r>
            <a:r>
              <a:rPr lang="en-US" altLang="en-US" sz="13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Max_Length</a:t>
            </a:r>
            <a:r>
              <a:rPr lang="en-US" altLang="en-US" sz="13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: Natural) </a:t>
            </a:r>
            <a:r>
              <a:rPr lang="en-US" altLang="en-US" sz="13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is</a:t>
            </a:r>
          </a:p>
          <a:p>
            <a:r>
              <a:rPr lang="en-US" altLang="en-US" sz="13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record</a:t>
            </a:r>
          </a:p>
          <a:p>
            <a:r>
              <a:rPr lang="en-US" altLang="en-US" sz="13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  Length : Natural := 0;</a:t>
            </a:r>
          </a:p>
          <a:p>
            <a:r>
              <a:rPr lang="en-US" altLang="en-US" sz="13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  Data   : String(1..Max_Length):= (others =&gt; ' ');</a:t>
            </a:r>
          </a:p>
          <a:p>
            <a:r>
              <a:rPr lang="en-US" altLang="en-US" sz="13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3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end record</a:t>
            </a:r>
            <a:r>
              <a:rPr lang="en-US" altLang="en-US" sz="13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N, Max : Integer;</a:t>
            </a:r>
          </a:p>
          <a:p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begin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Put("How many strings? ");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Get(N);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Put("What is the max string length? ");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Get(Max);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3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Skip_Line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declare</a:t>
            </a:r>
          </a:p>
          <a:p>
            <a:r>
              <a:rPr lang="en-US" altLang="en-US" sz="13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Table : </a:t>
            </a:r>
            <a:r>
              <a:rPr lang="en-US" altLang="en-US" sz="13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array</a:t>
            </a:r>
            <a:r>
              <a:rPr lang="en-US" altLang="en-US" sz="13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(1..N) of </a:t>
            </a:r>
            <a:r>
              <a:rPr lang="en-US" altLang="en-US" sz="13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VString</a:t>
            </a:r>
            <a:r>
              <a:rPr lang="en-US" altLang="en-US" sz="13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(Max);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begin</a:t>
            </a:r>
          </a:p>
          <a:p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for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I </a:t>
            </a:r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in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1..N </a:t>
            </a:r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loop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 Put("Enter string" &amp; </a:t>
            </a:r>
            <a:r>
              <a:rPr lang="en-US" altLang="en-US" sz="13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Integer'Image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(I) &amp; ": ");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 </a:t>
            </a:r>
            <a:r>
              <a:rPr lang="en-US" altLang="en-US" sz="13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Get_Line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</a:t>
            </a:r>
            <a:r>
              <a:rPr lang="en-US" altLang="en-US" sz="13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Table(I).Data, Table(I).Length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);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 loop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for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I </a:t>
            </a:r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in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1..N </a:t>
            </a:r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loop 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3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Display the table contents</a:t>
            </a:r>
            <a:endParaRPr lang="en-US" altLang="en-US" sz="1300" b="1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 </a:t>
            </a:r>
            <a:r>
              <a:rPr lang="en-US" altLang="en-US" sz="13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Put_Line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 </a:t>
            </a:r>
            <a:r>
              <a:rPr lang="en-US" altLang="en-US" sz="13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Table(I).Data(1..Table(I).Length)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);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 loop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3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String_Table_Example_2;</a:t>
            </a:r>
            <a:endParaRPr lang="en-US" sz="1300" dirty="0">
              <a:solidFill>
                <a:srgbClr val="0066FF"/>
              </a:solidFill>
            </a:endParaRPr>
          </a:p>
        </p:txBody>
      </p:sp>
      <p:sp>
        <p:nvSpPr>
          <p:cNvPr id="10" name="Text Box 16">
            <a:extLst>
              <a:ext uri="{FF2B5EF4-FFF2-40B4-BE49-F238E27FC236}">
                <a16:creationId xmlns:a16="http://schemas.microsoft.com/office/drawing/2014/main" id="{B52F7541-B82F-4C99-AB49-251E22391E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62663" y="2863850"/>
            <a:ext cx="7953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dirty="0">
                <a:solidFill>
                  <a:schemeClr val="accent2"/>
                </a:solidFill>
                <a:latin typeface="Lucida Sans Typewriter" panose="020B0509030504030204" pitchFamily="49" charset="0"/>
              </a:rPr>
              <a:t>Table</a:t>
            </a:r>
          </a:p>
        </p:txBody>
      </p:sp>
      <p:sp>
        <p:nvSpPr>
          <p:cNvPr id="11" name="Text Box 17">
            <a:extLst>
              <a:ext uri="{FF2B5EF4-FFF2-40B4-BE49-F238E27FC236}">
                <a16:creationId xmlns:a16="http://schemas.microsoft.com/office/drawing/2014/main" id="{2E8A7AAB-E991-4047-B9A1-4395B0547A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4905375"/>
            <a:ext cx="320198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>
                <a:solidFill>
                  <a:srgbClr val="008000"/>
                </a:solidFill>
                <a:latin typeface="Verdana" panose="020B0604030504040204" pitchFamily="34" charset="0"/>
              </a:rPr>
              <a:t>Advantage: Doesn’t use heap</a:t>
            </a:r>
          </a:p>
          <a:p>
            <a:r>
              <a:rPr lang="en-US" altLang="en-US" sz="1600">
                <a:solidFill>
                  <a:srgbClr val="FF0000"/>
                </a:solidFill>
                <a:latin typeface="Verdana" panose="020B0604030504040204" pitchFamily="34" charset="0"/>
              </a:rPr>
              <a:t>Disadvantage: Wastes space</a:t>
            </a:r>
          </a:p>
        </p:txBody>
      </p:sp>
      <p:sp>
        <p:nvSpPr>
          <p:cNvPr id="12" name="Text Box 16">
            <a:extLst>
              <a:ext uri="{FF2B5EF4-FFF2-40B4-BE49-F238E27FC236}">
                <a16:creationId xmlns:a16="http://schemas.microsoft.com/office/drawing/2014/main" id="{4B36BECA-B46D-40E6-9906-9878BCA484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7400" y="2209800"/>
            <a:ext cx="29670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 of program execution</a:t>
            </a:r>
            <a:br>
              <a:rPr lang="en-US" altLang="en-US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Max = 15 </a:t>
            </a:r>
          </a:p>
        </p:txBody>
      </p:sp>
      <p:sp>
        <p:nvSpPr>
          <p:cNvPr id="13" name="Text Box 6">
            <a:extLst>
              <a:ext uri="{FF2B5EF4-FFF2-40B4-BE49-F238E27FC236}">
                <a16:creationId xmlns:a16="http://schemas.microsoft.com/office/drawing/2014/main" id="{332DB13E-C9D8-40D6-A94A-6E28E591C0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3150" y="3225800"/>
            <a:ext cx="400050" cy="307975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solidFill>
                  <a:schemeClr val="accent2"/>
                </a:solidFill>
                <a:latin typeface="Lucida Sans Typewriter" panose="020B0509030504030204" pitchFamily="49" charset="0"/>
              </a:rPr>
              <a:t>15</a:t>
            </a:r>
          </a:p>
        </p:txBody>
      </p:sp>
      <p:sp>
        <p:nvSpPr>
          <p:cNvPr id="14" name="TextBox 1">
            <a:extLst>
              <a:ext uri="{FF2B5EF4-FFF2-40B4-BE49-F238E27FC236}">
                <a16:creationId xmlns:a16="http://schemas.microsoft.com/office/drawing/2014/main" id="{CC661D3A-C2E5-43E9-BF47-54835BCFED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1338" y="3225800"/>
            <a:ext cx="1795462" cy="30797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latin typeface="Lucida Console" panose="020B0609040504020204" pitchFamily="49" charset="0"/>
              </a:rPr>
              <a:t>Mercury        </a:t>
            </a:r>
          </a:p>
        </p:txBody>
      </p:sp>
      <p:sp>
        <p:nvSpPr>
          <p:cNvPr id="15" name="TextBox 19">
            <a:extLst>
              <a:ext uri="{FF2B5EF4-FFF2-40B4-BE49-F238E27FC236}">
                <a16:creationId xmlns:a16="http://schemas.microsoft.com/office/drawing/2014/main" id="{90C5C1FC-9DC9-4E74-886C-110323899A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1338" y="3532188"/>
            <a:ext cx="1795462" cy="30797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latin typeface="Lucida Console" panose="020B0609040504020204" pitchFamily="49" charset="0"/>
              </a:rPr>
              <a:t>Venus          </a:t>
            </a:r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id="{AE2CEC08-F4D5-46A9-BA9B-609FB04EFB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1338" y="3833813"/>
            <a:ext cx="1795462" cy="30797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latin typeface="Lucida Console" panose="020B0609040504020204" pitchFamily="49" charset="0"/>
              </a:rPr>
              <a:t>Earth          </a:t>
            </a:r>
          </a:p>
        </p:txBody>
      </p:sp>
      <p:sp>
        <p:nvSpPr>
          <p:cNvPr id="17" name="TextBox 21">
            <a:extLst>
              <a:ext uri="{FF2B5EF4-FFF2-40B4-BE49-F238E27FC236}">
                <a16:creationId xmlns:a16="http://schemas.microsoft.com/office/drawing/2014/main" id="{819D1D0D-9AB2-4ADB-AC2D-23B85924F6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1338" y="4140200"/>
            <a:ext cx="1795462" cy="30797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latin typeface="Lucida Console" panose="020B0609040504020204" pitchFamily="49" charset="0"/>
              </a:rPr>
              <a:t>Mars           </a:t>
            </a:r>
          </a:p>
        </p:txBody>
      </p:sp>
      <p:sp>
        <p:nvSpPr>
          <p:cNvPr id="18" name="TextBox 22">
            <a:extLst>
              <a:ext uri="{FF2B5EF4-FFF2-40B4-BE49-F238E27FC236}">
                <a16:creationId xmlns:a16="http://schemas.microsoft.com/office/drawing/2014/main" id="{48B0EEFC-FD17-4A22-8D83-B8BFBEC97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1338" y="4445000"/>
            <a:ext cx="1795462" cy="30797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latin typeface="Lucida Console" panose="020B0609040504020204" pitchFamily="49" charset="0"/>
              </a:rPr>
              <a:t>Jupiter        </a:t>
            </a:r>
          </a:p>
        </p:txBody>
      </p:sp>
      <p:sp>
        <p:nvSpPr>
          <p:cNvPr id="19" name="Text Box 6">
            <a:extLst>
              <a:ext uri="{FF2B5EF4-FFF2-40B4-BE49-F238E27FC236}">
                <a16:creationId xmlns:a16="http://schemas.microsoft.com/office/drawing/2014/main" id="{F9484007-EE2A-4208-9CCA-073880C038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4313" y="3225800"/>
            <a:ext cx="303212" cy="317500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solidFill>
                  <a:schemeClr val="accent2"/>
                </a:solidFill>
                <a:latin typeface="Lucida Sans Typewriter" panose="020B0509030504030204" pitchFamily="49" charset="0"/>
              </a:rPr>
              <a:t>7</a:t>
            </a:r>
          </a:p>
        </p:txBody>
      </p:sp>
      <p:sp>
        <p:nvSpPr>
          <p:cNvPr id="20" name="Text Box 7">
            <a:extLst>
              <a:ext uri="{FF2B5EF4-FFF2-40B4-BE49-F238E27FC236}">
                <a16:creationId xmlns:a16="http://schemas.microsoft.com/office/drawing/2014/main" id="{04843FB4-5353-41A0-B627-C2CB6C3987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4313" y="3527425"/>
            <a:ext cx="303212" cy="317500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solidFill>
                  <a:schemeClr val="accent2"/>
                </a:solidFill>
                <a:latin typeface="Lucida Sans Typewriter" panose="020B0509030504030204" pitchFamily="49" charset="0"/>
              </a:rPr>
              <a:t>5</a:t>
            </a:r>
          </a:p>
        </p:txBody>
      </p:sp>
      <p:sp>
        <p:nvSpPr>
          <p:cNvPr id="21" name="Text Box 8">
            <a:extLst>
              <a:ext uri="{FF2B5EF4-FFF2-40B4-BE49-F238E27FC236}">
                <a16:creationId xmlns:a16="http://schemas.microsoft.com/office/drawing/2014/main" id="{D3779986-45A6-4AB0-B7A2-1995FA3DCD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4313" y="3829050"/>
            <a:ext cx="303212" cy="317500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solidFill>
                  <a:schemeClr val="accent2"/>
                </a:solidFill>
                <a:latin typeface="Lucida Sans Typewriter" panose="020B0509030504030204" pitchFamily="49" charset="0"/>
              </a:rPr>
              <a:t>5</a:t>
            </a:r>
          </a:p>
        </p:txBody>
      </p:sp>
      <p:sp>
        <p:nvSpPr>
          <p:cNvPr id="22" name="Text Box 9">
            <a:extLst>
              <a:ext uri="{FF2B5EF4-FFF2-40B4-BE49-F238E27FC236}">
                <a16:creationId xmlns:a16="http://schemas.microsoft.com/office/drawing/2014/main" id="{3EE8782B-01EE-4C5F-8587-D775A0DCD3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4313" y="4130675"/>
            <a:ext cx="303212" cy="317500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solidFill>
                  <a:schemeClr val="accent2"/>
                </a:solidFill>
                <a:latin typeface="Lucida Sans Typewriter" panose="020B0509030504030204" pitchFamily="49" charset="0"/>
              </a:rPr>
              <a:t>4</a:t>
            </a:r>
          </a:p>
        </p:txBody>
      </p:sp>
      <p:sp>
        <p:nvSpPr>
          <p:cNvPr id="23" name="Text Box 10">
            <a:extLst>
              <a:ext uri="{FF2B5EF4-FFF2-40B4-BE49-F238E27FC236}">
                <a16:creationId xmlns:a16="http://schemas.microsoft.com/office/drawing/2014/main" id="{2119E528-0B7B-47D3-B23D-D34FA16203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4313" y="4435475"/>
            <a:ext cx="303212" cy="317500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solidFill>
                  <a:schemeClr val="accent2"/>
                </a:solidFill>
                <a:latin typeface="Lucida Sans Typewriter" panose="020B0509030504030204" pitchFamily="49" charset="0"/>
              </a:rPr>
              <a:t>7</a:t>
            </a:r>
          </a:p>
        </p:txBody>
      </p:sp>
      <p:sp>
        <p:nvSpPr>
          <p:cNvPr id="24" name="Text Box 6">
            <a:extLst>
              <a:ext uri="{FF2B5EF4-FFF2-40B4-BE49-F238E27FC236}">
                <a16:creationId xmlns:a16="http://schemas.microsoft.com/office/drawing/2014/main" id="{93B0D271-1900-4CE8-B288-E06CC9E1B4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3150" y="3530600"/>
            <a:ext cx="400050" cy="307975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solidFill>
                  <a:schemeClr val="accent2"/>
                </a:solidFill>
                <a:latin typeface="Lucida Sans Typewriter" panose="020B0509030504030204" pitchFamily="49" charset="0"/>
              </a:rPr>
              <a:t>15</a:t>
            </a:r>
          </a:p>
        </p:txBody>
      </p:sp>
      <p:sp>
        <p:nvSpPr>
          <p:cNvPr id="25" name="Text Box 6">
            <a:extLst>
              <a:ext uri="{FF2B5EF4-FFF2-40B4-BE49-F238E27FC236}">
                <a16:creationId xmlns:a16="http://schemas.microsoft.com/office/drawing/2014/main" id="{5934345E-5AF3-450B-8BA8-87065F2F25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3150" y="3835400"/>
            <a:ext cx="400050" cy="307975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solidFill>
                  <a:schemeClr val="accent2"/>
                </a:solidFill>
                <a:latin typeface="Lucida Sans Typewriter" panose="020B0509030504030204" pitchFamily="49" charset="0"/>
              </a:rPr>
              <a:t>15</a:t>
            </a:r>
          </a:p>
        </p:txBody>
      </p:sp>
      <p:sp>
        <p:nvSpPr>
          <p:cNvPr id="26" name="Text Box 6">
            <a:extLst>
              <a:ext uri="{FF2B5EF4-FFF2-40B4-BE49-F238E27FC236}">
                <a16:creationId xmlns:a16="http://schemas.microsoft.com/office/drawing/2014/main" id="{B4EAA7FE-1455-4F09-A893-6A20982E78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3150" y="4140200"/>
            <a:ext cx="400050" cy="307975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solidFill>
                  <a:schemeClr val="accent2"/>
                </a:solidFill>
                <a:latin typeface="Lucida Sans Typewriter" panose="020B0509030504030204" pitchFamily="49" charset="0"/>
              </a:rPr>
              <a:t>15</a:t>
            </a:r>
          </a:p>
        </p:txBody>
      </p:sp>
      <p:sp>
        <p:nvSpPr>
          <p:cNvPr id="27" name="Text Box 6">
            <a:extLst>
              <a:ext uri="{FF2B5EF4-FFF2-40B4-BE49-F238E27FC236}">
                <a16:creationId xmlns:a16="http://schemas.microsoft.com/office/drawing/2014/main" id="{AFA548B0-3128-4402-964A-0D5606E4FC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3150" y="4445000"/>
            <a:ext cx="400050" cy="307975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solidFill>
                  <a:schemeClr val="accent2"/>
                </a:solidFill>
                <a:latin typeface="Lucida Sans Typewriter" panose="020B0509030504030204" pitchFamily="49" charset="0"/>
              </a:rPr>
              <a:t>15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6A9EA9A-BED5-4255-9D11-DCDAEE26F03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707326"/>
            <a:ext cx="2514600" cy="1502474"/>
          </a:xfrm>
          <a:prstGeom prst="rect">
            <a:avLst/>
          </a:prstGeom>
        </p:spPr>
      </p:pic>
      <p:pic>
        <p:nvPicPr>
          <p:cNvPr id="29" name="Content Placeholder 5">
            <a:extLst>
              <a:ext uri="{FF2B5EF4-FFF2-40B4-BE49-F238E27FC236}">
                <a16:creationId xmlns:a16="http://schemas.microsoft.com/office/drawing/2014/main" id="{F15074FB-366D-4BD5-9684-069158276FC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80470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66630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E9595-6228-41D7-AF92-297888203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Linked Lists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D55833-3327-4477-8DC4-9614D5BB4C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Purpose of data structure</a:t>
            </a:r>
          </a:p>
          <a:p>
            <a:pPr lvl="1" eaLnBrk="1" hangingPunct="1"/>
            <a:r>
              <a:rPr lang="en-US" altLang="en-US" dirty="0"/>
              <a:t>A linked list is a data structure comprising a connected set of “nodes”</a:t>
            </a:r>
          </a:p>
          <a:p>
            <a:pPr lvl="1" eaLnBrk="1" hangingPunct="1"/>
            <a:r>
              <a:rPr lang="en-US" altLang="en-US" dirty="0"/>
              <a:t>Each node is a record with two fields: a data item of some type, and an access value that is either </a:t>
            </a:r>
            <a:r>
              <a:rPr lang="en-US" altLang="en-US" b="1" dirty="0">
                <a:latin typeface="Lucida Sans Typewriter" panose="020B0509030504030204" pitchFamily="49" charset="0"/>
              </a:rPr>
              <a:t>null</a:t>
            </a:r>
            <a:r>
              <a:rPr lang="en-US" altLang="en-US" dirty="0"/>
              <a:t> (for the last node in the list) or that designates the next node in the list</a:t>
            </a:r>
          </a:p>
          <a:p>
            <a:pPr lvl="1" eaLnBrk="1" hangingPunct="1"/>
            <a:r>
              <a:rPr lang="en-US" altLang="en-US" dirty="0"/>
              <a:t>The list is “linear” if it has no cycles</a:t>
            </a:r>
          </a:p>
          <a:p>
            <a:pPr eaLnBrk="1" hangingPunct="1"/>
            <a:r>
              <a:rPr lang="en-US" altLang="en-US" dirty="0"/>
              <a:t>Sketch of data structure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4E9A8A-B38B-4682-8AC9-6C2DB67FA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AE3D7BD-CC1F-4D2F-8DE7-2312E8BFB4FB}"/>
              </a:ext>
            </a:extLst>
          </p:cNvPr>
          <p:cNvGrpSpPr>
            <a:grpSpLocks/>
          </p:cNvGrpSpPr>
          <p:nvPr/>
        </p:nvGrpSpPr>
        <p:grpSpPr bwMode="auto">
          <a:xfrm>
            <a:off x="1400175" y="4419600"/>
            <a:ext cx="5305425" cy="701675"/>
            <a:chOff x="520" y="2533"/>
            <a:chExt cx="3342" cy="442"/>
          </a:xfrm>
        </p:grpSpPr>
        <p:sp>
          <p:nvSpPr>
            <p:cNvPr id="6" name="Text Box 5">
              <a:extLst>
                <a:ext uri="{FF2B5EF4-FFF2-40B4-BE49-F238E27FC236}">
                  <a16:creationId xmlns:a16="http://schemas.microsoft.com/office/drawing/2014/main" id="{462F9B44-40AD-4969-9549-2DC4376A4D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2" y="2533"/>
              <a:ext cx="432" cy="220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6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data</a:t>
              </a:r>
            </a:p>
          </p:txBody>
        </p:sp>
        <p:sp>
          <p:nvSpPr>
            <p:cNvPr id="7" name="Text Box 6">
              <a:extLst>
                <a:ext uri="{FF2B5EF4-FFF2-40B4-BE49-F238E27FC236}">
                  <a16:creationId xmlns:a16="http://schemas.microsoft.com/office/drawing/2014/main" id="{48A2F9DB-A813-4551-8CF6-7136370F1E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2" y="2755"/>
              <a:ext cx="432" cy="220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6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    </a:t>
              </a:r>
            </a:p>
          </p:txBody>
        </p:sp>
        <p:sp>
          <p:nvSpPr>
            <p:cNvPr id="8" name="Text Box 7">
              <a:extLst>
                <a:ext uri="{FF2B5EF4-FFF2-40B4-BE49-F238E27FC236}">
                  <a16:creationId xmlns:a16="http://schemas.microsoft.com/office/drawing/2014/main" id="{77649190-0DBE-4ECF-81D8-5D53DB2610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78" y="2533"/>
              <a:ext cx="432" cy="220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6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data</a:t>
              </a:r>
            </a:p>
          </p:txBody>
        </p:sp>
        <p:sp>
          <p:nvSpPr>
            <p:cNvPr id="9" name="Text Box 8">
              <a:extLst>
                <a:ext uri="{FF2B5EF4-FFF2-40B4-BE49-F238E27FC236}">
                  <a16:creationId xmlns:a16="http://schemas.microsoft.com/office/drawing/2014/main" id="{1B9F523C-5437-4CA3-B55C-161E454AF3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78" y="2755"/>
              <a:ext cx="432" cy="220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6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    </a:t>
              </a:r>
            </a:p>
          </p:txBody>
        </p:sp>
        <p:sp>
          <p:nvSpPr>
            <p:cNvPr id="10" name="Text Box 9">
              <a:extLst>
                <a:ext uri="{FF2B5EF4-FFF2-40B4-BE49-F238E27FC236}">
                  <a16:creationId xmlns:a16="http://schemas.microsoft.com/office/drawing/2014/main" id="{F92FC5B7-5E5C-4121-9F7A-0609AC50A4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54" y="2533"/>
              <a:ext cx="432" cy="220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6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data</a:t>
              </a:r>
            </a:p>
          </p:txBody>
        </p:sp>
        <p:sp>
          <p:nvSpPr>
            <p:cNvPr id="11" name="Text Box 10">
              <a:extLst>
                <a:ext uri="{FF2B5EF4-FFF2-40B4-BE49-F238E27FC236}">
                  <a16:creationId xmlns:a16="http://schemas.microsoft.com/office/drawing/2014/main" id="{835BF4C3-B543-4ABE-A877-E62ADAD2B9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54" y="2755"/>
              <a:ext cx="432" cy="220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6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    </a:t>
              </a:r>
            </a:p>
          </p:txBody>
        </p:sp>
        <p:sp>
          <p:nvSpPr>
            <p:cNvPr id="12" name="Text Box 11">
              <a:extLst>
                <a:ext uri="{FF2B5EF4-FFF2-40B4-BE49-F238E27FC236}">
                  <a16:creationId xmlns:a16="http://schemas.microsoft.com/office/drawing/2014/main" id="{4F7D0316-1A37-44D2-BE33-AFC0856E1F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30" y="2533"/>
              <a:ext cx="432" cy="220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6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data</a:t>
              </a:r>
            </a:p>
          </p:txBody>
        </p:sp>
        <p:sp>
          <p:nvSpPr>
            <p:cNvPr id="13" name="Text Box 12">
              <a:extLst>
                <a:ext uri="{FF2B5EF4-FFF2-40B4-BE49-F238E27FC236}">
                  <a16:creationId xmlns:a16="http://schemas.microsoft.com/office/drawing/2014/main" id="{D5F30AA0-2725-42E1-9D06-56F7359112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30" y="2755"/>
              <a:ext cx="432" cy="220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600" b="1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null</a:t>
              </a:r>
            </a:p>
          </p:txBody>
        </p:sp>
        <p:cxnSp>
          <p:nvCxnSpPr>
            <p:cNvPr id="14" name="AutoShape 13">
              <a:extLst>
                <a:ext uri="{FF2B5EF4-FFF2-40B4-BE49-F238E27FC236}">
                  <a16:creationId xmlns:a16="http://schemas.microsoft.com/office/drawing/2014/main" id="{12A1AB09-26AB-4646-B83D-CA9D396A1226}"/>
                </a:ext>
              </a:extLst>
            </p:cNvPr>
            <p:cNvCxnSpPr>
              <a:cxnSpLocks noChangeShapeType="1"/>
              <a:stCxn id="7" idx="3"/>
              <a:endCxn id="8" idx="1"/>
            </p:cNvCxnSpPr>
            <p:nvPr/>
          </p:nvCxnSpPr>
          <p:spPr bwMode="auto">
            <a:xfrm flipV="1">
              <a:off x="1234" y="2643"/>
              <a:ext cx="444" cy="222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14">
              <a:extLst>
                <a:ext uri="{FF2B5EF4-FFF2-40B4-BE49-F238E27FC236}">
                  <a16:creationId xmlns:a16="http://schemas.microsoft.com/office/drawing/2014/main" id="{4C4FC985-51C6-4C30-A70D-31371CCFDA51}"/>
                </a:ext>
              </a:extLst>
            </p:cNvPr>
            <p:cNvCxnSpPr>
              <a:cxnSpLocks noChangeShapeType="1"/>
              <a:stCxn id="9" idx="3"/>
              <a:endCxn id="10" idx="1"/>
            </p:cNvCxnSpPr>
            <p:nvPr/>
          </p:nvCxnSpPr>
          <p:spPr bwMode="auto">
            <a:xfrm flipV="1">
              <a:off x="2110" y="2643"/>
              <a:ext cx="444" cy="222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AutoShape 15">
              <a:extLst>
                <a:ext uri="{FF2B5EF4-FFF2-40B4-BE49-F238E27FC236}">
                  <a16:creationId xmlns:a16="http://schemas.microsoft.com/office/drawing/2014/main" id="{26E1B843-D76E-4CA3-9B6F-748F0F1D673F}"/>
                </a:ext>
              </a:extLst>
            </p:cNvPr>
            <p:cNvCxnSpPr>
              <a:cxnSpLocks noChangeShapeType="1"/>
              <a:stCxn id="11" idx="3"/>
              <a:endCxn id="12" idx="1"/>
            </p:cNvCxnSpPr>
            <p:nvPr/>
          </p:nvCxnSpPr>
          <p:spPr bwMode="auto">
            <a:xfrm flipV="1">
              <a:off x="2986" y="2643"/>
              <a:ext cx="444" cy="222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AutoShape 16">
              <a:extLst>
                <a:ext uri="{FF2B5EF4-FFF2-40B4-BE49-F238E27FC236}">
                  <a16:creationId xmlns:a16="http://schemas.microsoft.com/office/drawing/2014/main" id="{608E2AA5-9702-4DEF-9327-91A3AAE237E5}"/>
                </a:ext>
              </a:extLst>
            </p:cNvPr>
            <p:cNvCxnSpPr>
              <a:cxnSpLocks noChangeShapeType="1"/>
              <a:endCxn id="6" idx="1"/>
            </p:cNvCxnSpPr>
            <p:nvPr/>
          </p:nvCxnSpPr>
          <p:spPr bwMode="auto">
            <a:xfrm>
              <a:off x="520" y="2643"/>
              <a:ext cx="282" cy="0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5AC7C8E2-33BC-429E-9DB0-F7254F46B6E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1020000">
            <a:off x="7013814" y="390776"/>
            <a:ext cx="1663918" cy="831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40658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EB426-9C72-44EE-837B-FD3E4CA6F4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Linked Lists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311C83-9A78-4978-91AD-B95E133778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Type and object declarations</a:t>
            </a:r>
          </a:p>
          <a:p>
            <a:pPr lvl="1" eaLnBrk="1" hangingPunct="1"/>
            <a:r>
              <a:rPr lang="en-US" altLang="en-US" dirty="0"/>
              <a:t>How to break the circularity in the definition </a:t>
            </a:r>
          </a:p>
          <a:p>
            <a:pPr lvl="1" eaLnBrk="1" hangingPunct="1"/>
            <a:r>
              <a:rPr lang="en-US" altLang="en-US" dirty="0"/>
              <a:t>We need two types</a:t>
            </a:r>
          </a:p>
          <a:p>
            <a:pPr lvl="2" eaLnBrk="1" hangingPunct="1"/>
            <a:r>
              <a:rPr lang="en-US" altLang="en-US" dirty="0"/>
              <a:t>Example for list of integers</a:t>
            </a:r>
          </a:p>
          <a:p>
            <a:pPr marL="0" indent="0" eaLnBrk="1" hangingPunct="1"/>
            <a:endParaRPr lang="en-US" altLang="en-US" dirty="0"/>
          </a:p>
          <a:p>
            <a:pPr marL="0" indent="0" eaLnBrk="1" hangingPunct="1"/>
            <a:endParaRPr lang="en-US" altLang="en-US" dirty="0"/>
          </a:p>
          <a:p>
            <a:pPr lvl="1" eaLnBrk="1" hangingPunct="1"/>
            <a:endParaRPr lang="en-US" altLang="en-US" dirty="0"/>
          </a:p>
          <a:p>
            <a:pPr lvl="1" eaLnBrk="1" hangingPunct="1"/>
            <a:endParaRPr lang="en-US" altLang="en-US" dirty="0"/>
          </a:p>
          <a:p>
            <a:pPr lvl="1" eaLnBrk="1" hangingPunct="1"/>
            <a:r>
              <a:rPr lang="en-US" altLang="en-US" dirty="0"/>
              <a:t>Whichever is declared first would have illegal forward reference</a:t>
            </a:r>
          </a:p>
          <a:p>
            <a:pPr lvl="1" eaLnBrk="1" hangingPunct="1"/>
            <a:r>
              <a:rPr lang="en-US" altLang="en-US" dirty="0"/>
              <a:t>Solution is to declare the record type as an “incomplete type” (or to use an Ada 2005 feature that accommodates circular type declarations)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8A97D2-16AB-4C33-9EFC-3E35845CF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  <p:sp>
        <p:nvSpPr>
          <p:cNvPr id="5" name="Text Box 17">
            <a:extLst>
              <a:ext uri="{FF2B5EF4-FFF2-40B4-BE49-F238E27FC236}">
                <a16:creationId xmlns:a16="http://schemas.microsoft.com/office/drawing/2014/main" id="{F269E395-731A-43C8-AF8F-68732861C2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3589" y="2713672"/>
            <a:ext cx="2717411" cy="1477328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Node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b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record</a:t>
            </a:r>
            <a:b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  Data : Integer;</a:t>
            </a:r>
            <a:b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  Next : </a:t>
            </a:r>
            <a:r>
              <a:rPr lang="en-US" altLang="en-US" sz="1800" dirty="0" err="1">
                <a:solidFill>
                  <a:srgbClr val="FF0000"/>
                </a:solidFill>
                <a:latin typeface="Consolas" panose="020B0609020204030204" pitchFamily="49" charset="0"/>
              </a:rPr>
              <a:t>Node_Ref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  <a:b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end record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6" name="Text Box 18">
            <a:extLst>
              <a:ext uri="{FF2B5EF4-FFF2-40B4-BE49-F238E27FC236}">
                <a16:creationId xmlns:a16="http://schemas.microsoft.com/office/drawing/2014/main" id="{B07AE118-2AE8-49A5-AEA2-B3BAEBDCF2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3400" y="3212068"/>
            <a:ext cx="3857146" cy="369332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FF0000"/>
                </a:solidFill>
                <a:latin typeface="Consolas" panose="020B0609020204030204" pitchFamily="49" charset="0"/>
              </a:rPr>
              <a:t>Node_Ref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is access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Node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701F99C-2B01-466C-9139-5825E9DE3E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1020000">
            <a:off x="7013814" y="390776"/>
            <a:ext cx="1663918" cy="831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26065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6A5DE-F59D-47C1-937A-9B7A2E2DE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Processing a Linear Linked List (1)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9BA849-E608-46B2-A040-2DA0F0A61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sp>
        <p:nvSpPr>
          <p:cNvPr id="5" name="Text Box 6">
            <a:extLst>
              <a:ext uri="{FF2B5EF4-FFF2-40B4-BE49-F238E27FC236}">
                <a16:creationId xmlns:a16="http://schemas.microsoft.com/office/drawing/2014/main" id="{637310BF-F04D-4A6C-A709-0FC282F3B8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1106031"/>
            <a:ext cx="6096000" cy="2246769"/>
          </a:xfrm>
          <a:prstGeom prst="rect">
            <a:avLst/>
          </a:prstGeom>
          <a:noFill/>
          <a:ln w="12700">
            <a:solidFill>
              <a:schemeClr val="accent1">
                <a:lumMod val="40000"/>
                <a:lumOff val="60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package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Consolas" panose="020B0609020204030204" pitchFamily="49" charset="0"/>
              </a:rPr>
              <a:t>Int_List_Pkg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endParaRPr lang="en-US" altLang="en-US" sz="14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Node; </a:t>
            </a:r>
            <a:r>
              <a:rPr lang="en-US" altLang="en-US" sz="1400" i="1" dirty="0">
                <a:solidFill>
                  <a:srgbClr val="0066FF"/>
                </a:solidFill>
                <a:latin typeface="Consolas" panose="020B0609020204030204" pitchFamily="49" charset="0"/>
              </a:rPr>
              <a:t>-- Incomplete type</a:t>
            </a:r>
            <a:br>
              <a:rPr lang="en-US" altLang="en-US" sz="1400" i="1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400" b="1" dirty="0" err="1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Consolas" panose="020B0609020204030204" pitchFamily="49" charset="0"/>
              </a:rPr>
              <a:t>Node_Ref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is access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Node;</a:t>
            </a:r>
            <a:b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Node </a:t>
            </a:r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b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  </a:t>
            </a:r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record</a:t>
            </a:r>
            <a:b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    Data : Integer;</a:t>
            </a:r>
            <a:b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    Next : </a:t>
            </a:r>
            <a:r>
              <a:rPr lang="en-US" altLang="en-US" sz="1400" dirty="0" err="1">
                <a:solidFill>
                  <a:srgbClr val="0066FF"/>
                </a:solidFill>
                <a:latin typeface="Consolas" panose="020B0609020204030204" pitchFamily="49" charset="0"/>
              </a:rPr>
              <a:t>Node_Ref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  <a:b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  </a:t>
            </a:r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end record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function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Sum( List : </a:t>
            </a:r>
            <a:r>
              <a:rPr lang="en-US" altLang="en-US" sz="1400" dirty="0" err="1">
                <a:solidFill>
                  <a:srgbClr val="0066FF"/>
                </a:solidFill>
                <a:latin typeface="Consolas" panose="020B0609020204030204" pitchFamily="49" charset="0"/>
              </a:rPr>
              <a:t>Node_Ref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) </a:t>
            </a:r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return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Integer;      </a:t>
            </a:r>
          </a:p>
          <a:p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Consolas" panose="020B0609020204030204" pitchFamily="49" charset="0"/>
              </a:rPr>
              <a:t>Int_List_Pkg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6" name="Text Box 7">
            <a:extLst>
              <a:ext uri="{FF2B5EF4-FFF2-40B4-BE49-F238E27FC236}">
                <a16:creationId xmlns:a16="http://schemas.microsoft.com/office/drawing/2014/main" id="{0C6CE346-8F96-4229-B414-4FD3AA1951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3505200"/>
            <a:ext cx="6096000" cy="3108543"/>
          </a:xfrm>
          <a:prstGeom prst="rect">
            <a:avLst/>
          </a:prstGeom>
          <a:noFill/>
          <a:ln w="12700">
            <a:solidFill>
              <a:schemeClr val="accent1">
                <a:lumMod val="40000"/>
                <a:lumOff val="60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package body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Consolas" panose="020B0609020204030204" pitchFamily="49" charset="0"/>
              </a:rPr>
              <a:t>Int_List_Pkg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endParaRPr lang="en-US" altLang="en-US" sz="14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function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Sum( List : </a:t>
            </a:r>
            <a:r>
              <a:rPr lang="en-US" altLang="en-US" sz="1400" dirty="0" err="1">
                <a:solidFill>
                  <a:srgbClr val="0066FF"/>
                </a:solidFill>
                <a:latin typeface="Consolas" panose="020B0609020204030204" pitchFamily="49" charset="0"/>
              </a:rPr>
              <a:t>Node_Ref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) </a:t>
            </a:r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return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Integer </a:t>
            </a:r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endParaRPr lang="en-US" altLang="en-US" sz="14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b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  Result : Integer  := 0;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  Ref    : </a:t>
            </a:r>
            <a:r>
              <a:rPr lang="en-US" altLang="en-US" sz="1400" dirty="0" err="1">
                <a:solidFill>
                  <a:srgbClr val="0066FF"/>
                </a:solidFill>
                <a:latin typeface="Consolas" panose="020B0609020204030204" pitchFamily="49" charset="0"/>
              </a:rPr>
              <a:t>Node_Ref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:= List;</a:t>
            </a:r>
          </a:p>
          <a:p>
            <a:b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begin  </a:t>
            </a:r>
            <a:r>
              <a:rPr lang="en-US" altLang="en-US" sz="1400" i="1" dirty="0">
                <a:solidFill>
                  <a:srgbClr val="0066FF"/>
                </a:solidFill>
                <a:latin typeface="Consolas" panose="020B0609020204030204" pitchFamily="49" charset="0"/>
              </a:rPr>
              <a:t>--assumes list is linear</a:t>
            </a:r>
            <a:endParaRPr lang="en-US" altLang="en-US" sz="14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  </a:t>
            </a:r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while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Ref /= </a:t>
            </a:r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null loop</a:t>
            </a:r>
            <a:endParaRPr lang="en-US" altLang="en-US" sz="14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   Result := Result + </a:t>
            </a:r>
            <a:r>
              <a:rPr lang="en-US" altLang="en-US" sz="1400" dirty="0" err="1">
                <a:solidFill>
                  <a:srgbClr val="0066FF"/>
                </a:solidFill>
                <a:latin typeface="Consolas" panose="020B0609020204030204" pitchFamily="49" charset="0"/>
              </a:rPr>
              <a:t>Ref.</a:t>
            </a:r>
            <a:r>
              <a:rPr lang="en-US" altLang="en-US" sz="1400" b="1" dirty="0" err="1">
                <a:solidFill>
                  <a:srgbClr val="0066FF"/>
                </a:solidFill>
                <a:latin typeface="Consolas" panose="020B0609020204030204" pitchFamily="49" charset="0"/>
              </a:rPr>
              <a:t>all</a:t>
            </a:r>
            <a:r>
              <a:rPr lang="en-US" altLang="en-US" sz="1400" dirty="0" err="1">
                <a:solidFill>
                  <a:srgbClr val="0066FF"/>
                </a:solidFill>
                <a:latin typeface="Consolas" panose="020B0609020204030204" pitchFamily="49" charset="0"/>
              </a:rPr>
              <a:t>.Data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; 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   Ref    := </a:t>
            </a:r>
            <a:r>
              <a:rPr lang="en-US" altLang="en-US" sz="1400" dirty="0" err="1">
                <a:solidFill>
                  <a:srgbClr val="0066FF"/>
                </a:solidFill>
                <a:latin typeface="Consolas" panose="020B0609020204030204" pitchFamily="49" charset="0"/>
              </a:rPr>
              <a:t>Ref.</a:t>
            </a:r>
            <a:r>
              <a:rPr lang="en-US" altLang="en-US" sz="1400" b="1" dirty="0" err="1">
                <a:solidFill>
                  <a:srgbClr val="0066FF"/>
                </a:solidFill>
                <a:latin typeface="Consolas" panose="020B0609020204030204" pitchFamily="49" charset="0"/>
              </a:rPr>
              <a:t>all</a:t>
            </a:r>
            <a:r>
              <a:rPr lang="en-US" altLang="en-US" sz="1400" dirty="0" err="1">
                <a:solidFill>
                  <a:srgbClr val="0066FF"/>
                </a:solidFill>
                <a:latin typeface="Consolas" panose="020B0609020204030204" pitchFamily="49" charset="0"/>
              </a:rPr>
              <a:t>.Next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  </a:t>
            </a:r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end loop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  </a:t>
            </a:r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return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Result;</a:t>
            </a:r>
            <a:b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Sum;</a:t>
            </a:r>
          </a:p>
          <a:p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Consolas" panose="020B0609020204030204" pitchFamily="49" charset="0"/>
              </a:rPr>
              <a:t>Int_List_Pkg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</p:txBody>
      </p:sp>
      <p:pic>
        <p:nvPicPr>
          <p:cNvPr id="8" name="Content Placeholder 5">
            <a:extLst>
              <a:ext uri="{FF2B5EF4-FFF2-40B4-BE49-F238E27FC236}">
                <a16:creationId xmlns:a16="http://schemas.microsoft.com/office/drawing/2014/main" id="{87DFA273-04BE-4F47-B151-02111A189E9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0470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04122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DB47C7-DFE4-40A2-B0E0-1F114D20E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Processing a Linear Linked List (2)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2AD59C-7745-46F5-A2C6-FDE36F001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  <p:sp>
        <p:nvSpPr>
          <p:cNvPr id="7" name="Text Box 8">
            <a:extLst>
              <a:ext uri="{FF2B5EF4-FFF2-40B4-BE49-F238E27FC236}">
                <a16:creationId xmlns:a16="http://schemas.microsoft.com/office/drawing/2014/main" id="{611C9C0C-E389-4C74-8B4F-21DA49990D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9365" y="1295400"/>
            <a:ext cx="7149714" cy="4524315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with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Int_List_Pkg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, </a:t>
            </a: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Ada.Text_IO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use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Int_List_Pkg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, </a:t>
            </a: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Ada.Text_IO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List_Example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endParaRPr lang="en-US" altLang="en-US" sz="18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List : </a:t>
            </a: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Node_Ref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; </a:t>
            </a:r>
            <a:b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Line : String(1..80); </a:t>
            </a:r>
            <a:b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Last, N : Integer;</a:t>
            </a:r>
          </a:p>
          <a:p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  <a:endParaRPr lang="en-US" altLang="en-US" sz="18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loop</a:t>
            </a:r>
            <a:endParaRPr lang="en-US" altLang="en-US" sz="18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  Put("Type an integer, or an empty line to quit: ");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  </a:t>
            </a: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Get_Line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(Line, Last);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 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exit when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Last = 0;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  N := </a:t>
            </a: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Integer'Value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( Line(1..Last) );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  List :=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new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Node'( N, List ); -</a:t>
            </a:r>
            <a:r>
              <a:rPr lang="en-US" altLang="en-US" sz="1800" i="1" dirty="0">
                <a:solidFill>
                  <a:srgbClr val="0066FF"/>
                </a:solidFill>
                <a:latin typeface="Consolas" panose="020B0609020204030204" pitchFamily="49" charset="0"/>
              </a:rPr>
              <a:t>- Prepend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end loop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Put_Line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( "Sum: " &amp; </a:t>
            </a: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Integer'Image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( Sum(List) ));</a:t>
            </a:r>
          </a:p>
          <a:p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List_Example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;  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BCB6AF6-645A-4EC7-BD63-55F5FA51B25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0470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80702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22503-E683-46FF-9014-9CA0F9D71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Storage Reclamation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3DB1AB-6601-4E86-9AA3-871A365B8F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It is not safe to reclaim space for a dynamically allocated object on exit from the scope declaring an access variable that designates that object</a:t>
            </a:r>
          </a:p>
          <a:p>
            <a:pPr lvl="1" eaLnBrk="1" hangingPunct="1"/>
            <a:r>
              <a:rPr lang="en-US" altLang="en-US" dirty="0"/>
              <a:t>If object is still </a:t>
            </a:r>
            <a:br>
              <a:rPr lang="en-US" altLang="en-US" dirty="0"/>
            </a:br>
            <a:r>
              <a:rPr lang="en-US" altLang="en-US" dirty="0"/>
              <a:t>accessible through a </a:t>
            </a:r>
            <a:br>
              <a:rPr lang="en-US" altLang="en-US" dirty="0"/>
            </a:br>
            <a:r>
              <a:rPr lang="en-US" altLang="en-US" dirty="0"/>
              <a:t>more global variable, </a:t>
            </a:r>
            <a:br>
              <a:rPr lang="en-US" altLang="en-US" dirty="0"/>
            </a:br>
            <a:r>
              <a:rPr lang="en-US" altLang="en-US" dirty="0"/>
              <a:t>we have a “dangling </a:t>
            </a:r>
            <a:br>
              <a:rPr lang="en-US" altLang="en-US" dirty="0"/>
            </a:br>
            <a:r>
              <a:rPr lang="en-US" altLang="en-US" dirty="0"/>
              <a:t>reference”</a:t>
            </a:r>
          </a:p>
          <a:p>
            <a:pPr marL="0" indent="0" eaLnBrk="1" hangingPunct="1"/>
            <a:endParaRPr lang="en-US" altLang="en-US" sz="1400" dirty="0"/>
          </a:p>
          <a:p>
            <a:pPr marL="0" indent="0" eaLnBrk="1" hangingPunct="1"/>
            <a:endParaRPr lang="en-US" altLang="en-US" sz="1400" dirty="0"/>
          </a:p>
          <a:p>
            <a:pPr marL="0" indent="0" eaLnBrk="1" hangingPunct="1"/>
            <a:endParaRPr lang="en-US" altLang="en-US" sz="1400" dirty="0"/>
          </a:p>
          <a:p>
            <a:pPr marL="0" indent="0" eaLnBrk="1" hangingPunct="1"/>
            <a:endParaRPr lang="en-US" altLang="en-US" sz="1400" dirty="0"/>
          </a:p>
          <a:p>
            <a:pPr marL="0" indent="0" eaLnBrk="1" hangingPunct="1"/>
            <a:endParaRPr lang="en-US" altLang="en-US" sz="1400" dirty="0"/>
          </a:p>
          <a:p>
            <a:pPr marL="0" indent="0" eaLnBrk="1" hangingPunct="1"/>
            <a:endParaRPr lang="en-US" altLang="en-US" sz="1400" dirty="0"/>
          </a:p>
          <a:p>
            <a:pPr eaLnBrk="1" hangingPunct="1"/>
            <a:r>
              <a:rPr lang="en-US" altLang="en-US" dirty="0"/>
              <a:t>Ada does not require the implementation to automatically reclaim inaccessible storage </a:t>
            </a:r>
          </a:p>
          <a:p>
            <a:pPr lvl="1" eaLnBrk="1" hangingPunct="1"/>
            <a:r>
              <a:rPr lang="en-US" altLang="en-US" dirty="0"/>
              <a:t>Unpredictability, high latency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424E19-8960-4B8B-8370-7DC43E4FE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7C2AF032-A606-4A95-8408-308AF0EBD9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2363212"/>
            <a:ext cx="4897495" cy="3046988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declare</a:t>
            </a:r>
            <a:br>
              <a:rPr lang="en-US" alt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String_Ref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is access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String;</a:t>
            </a:r>
            <a:b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Ref_1 : </a:t>
            </a:r>
            <a:r>
              <a:rPr lang="en-US" alt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String_Ref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  <a:b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  <a:b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declare</a:t>
            </a:r>
            <a:b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 Ref_2 : </a:t>
            </a:r>
            <a:r>
              <a:rPr lang="en-US" alt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String_Ref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  <a:b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  <a:b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 Ref_2 := </a:t>
            </a:r>
            <a:r>
              <a:rPr lang="en-US" alt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new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String'("ABC");</a:t>
            </a:r>
            <a:b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 Ref_1 := Ref_2;</a:t>
            </a:r>
            <a:b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; </a:t>
            </a:r>
            <a:r>
              <a:rPr lang="en-US" altLang="en-US" sz="1600" i="1" dirty="0">
                <a:solidFill>
                  <a:srgbClr val="0066FF"/>
                </a:solidFill>
                <a:latin typeface="Consolas" panose="020B0609020204030204" pitchFamily="49" charset="0"/>
              </a:rPr>
              <a:t>-- unsafe to reclaim Ref_2.</a:t>
            </a:r>
            <a:r>
              <a:rPr lang="en-US" altLang="en-US" sz="1600" b="1" i="1" dirty="0">
                <a:solidFill>
                  <a:srgbClr val="0066FF"/>
                </a:solidFill>
                <a:latin typeface="Consolas" panose="020B0609020204030204" pitchFamily="49" charset="0"/>
              </a:rPr>
              <a:t>all</a:t>
            </a:r>
            <a:r>
              <a:rPr lang="en-US" altLang="en-US" sz="1600" i="1" dirty="0">
                <a:solidFill>
                  <a:srgbClr val="0066FF"/>
                </a:solidFill>
                <a:latin typeface="Consolas" panose="020B0609020204030204" pitchFamily="49" charset="0"/>
              </a:rPr>
              <a:t> here</a:t>
            </a:r>
            <a:br>
              <a:rPr lang="en-US" altLang="en-US" sz="1600" i="1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Ref_1.</a:t>
            </a:r>
            <a:r>
              <a:rPr lang="en-US" alt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all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:= "XYZ";</a:t>
            </a:r>
            <a:b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; </a:t>
            </a:r>
            <a:r>
              <a:rPr lang="en-US" altLang="en-US" sz="1600" i="1" dirty="0">
                <a:solidFill>
                  <a:srgbClr val="0066FF"/>
                </a:solidFill>
                <a:latin typeface="Consolas" panose="020B0609020204030204" pitchFamily="49" charset="0"/>
              </a:rPr>
              <a:t>-- Safe to reclaim Ref_1.</a:t>
            </a:r>
            <a:r>
              <a:rPr lang="en-US" altLang="en-US" sz="1600" b="1" i="1" dirty="0">
                <a:solidFill>
                  <a:srgbClr val="0066FF"/>
                </a:solidFill>
                <a:latin typeface="Consolas" panose="020B0609020204030204" pitchFamily="49" charset="0"/>
              </a:rPr>
              <a:t>all</a:t>
            </a:r>
            <a:r>
              <a:rPr lang="en-US" altLang="en-US" sz="1600" i="1" dirty="0">
                <a:solidFill>
                  <a:srgbClr val="0066FF"/>
                </a:solidFill>
                <a:latin typeface="Consolas" panose="020B0609020204030204" pitchFamily="49" charset="0"/>
              </a:rPr>
              <a:t> here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DC471CD-D2F6-4F1B-AC39-6DFA8DEEA8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0203" y="76200"/>
            <a:ext cx="1301397" cy="1215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22489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839FC-8D92-47DB-948B-88BD37E9B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Storage Reclamation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BB69E7-BFB8-429F-B289-BDE3D71AC6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Need reclamation, to avoid “storage leakage”</a:t>
            </a:r>
          </a:p>
          <a:p>
            <a:pPr lvl="1" eaLnBrk="1" hangingPunct="1"/>
            <a:r>
              <a:rPr lang="en-US" altLang="en-US" dirty="0"/>
              <a:t>Implementation provided</a:t>
            </a:r>
          </a:p>
          <a:p>
            <a:pPr lvl="2" eaLnBrk="1" hangingPunct="1"/>
            <a:r>
              <a:rPr lang="en-US" altLang="en-US" dirty="0"/>
              <a:t>Automatic garbage collection</a:t>
            </a:r>
          </a:p>
          <a:p>
            <a:pPr lvl="2" eaLnBrk="1" hangingPunct="1"/>
            <a:r>
              <a:rPr lang="en-US" altLang="en-US" dirty="0"/>
              <a:t>Per access type reclamation on exit from the scope of an access type’s declaration</a:t>
            </a:r>
          </a:p>
          <a:p>
            <a:pPr lvl="1" eaLnBrk="1" hangingPunct="1"/>
            <a:r>
              <a:rPr lang="en-US" altLang="en-US" dirty="0"/>
              <a:t>Programmer defined</a:t>
            </a:r>
          </a:p>
          <a:p>
            <a:pPr lvl="2" eaLnBrk="1" hangingPunct="1"/>
            <a:r>
              <a:rPr lang="en-US" altLang="en-US" dirty="0"/>
              <a:t> Unchecked deallocation</a:t>
            </a:r>
          </a:p>
          <a:p>
            <a:pPr lvl="2" eaLnBrk="1" hangingPunct="1"/>
            <a:r>
              <a:rPr lang="en-US" altLang="en-US" dirty="0"/>
              <a:t> </a:t>
            </a:r>
            <a:r>
              <a:rPr lang="en-US" altLang="en-US" dirty="0" err="1">
                <a:latin typeface="Lucida Sans Typewriter" panose="020B0509030504030204" pitchFamily="49" charset="0"/>
              </a:rPr>
              <a:t>Storage_Size</a:t>
            </a:r>
            <a:r>
              <a:rPr lang="en-US" altLang="en-US" dirty="0"/>
              <a:t> representation clause</a:t>
            </a:r>
          </a:p>
          <a:p>
            <a:pPr lvl="2" eaLnBrk="1" hangingPunct="1"/>
            <a:r>
              <a:rPr lang="en-US" altLang="en-US" dirty="0"/>
              <a:t> Controlled types (programmer-defined finalization)</a:t>
            </a:r>
          </a:p>
          <a:p>
            <a:pPr lvl="2" eaLnBrk="1" hangingPunct="1"/>
            <a:r>
              <a:rPr lang="en-US" altLang="en-US" dirty="0"/>
              <a:t> Storage pools</a:t>
            </a:r>
          </a:p>
          <a:p>
            <a:pPr marL="0" indent="0" eaLnBrk="1" hangingPunct="1"/>
            <a:endParaRPr lang="en-US" altLang="en-US" sz="14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13AEB9-4F02-4BB9-B66F-CAD915E9F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2E65CCE-B179-449E-B1EA-504EF6B4DEB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0203" y="76200"/>
            <a:ext cx="1301397" cy="1215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14382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B4D4E-039F-4692-BF96-39D665A018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Unchecked Deallocation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295D21-EFF8-46C3-82CC-8DE90005DB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To explicitly reclaim space that has been dynamically allocated, invoke an unchecked deallocation procedure on an object of an access type</a:t>
            </a:r>
          </a:p>
          <a:p>
            <a:pPr lvl="1" eaLnBrk="1" hangingPunct="1"/>
            <a:r>
              <a:rPr lang="en-US" altLang="en-US" dirty="0"/>
              <a:t>To obtain an unchecked deallocation procedure, instantiate a predefined generic procedure with the designated type and the access type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F3AA61-2A18-4515-B71D-BD8D003F6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6E1D2CE7-1E29-4D4A-A7DA-DA3EEE1768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3276600"/>
            <a:ext cx="7037504" cy="3493264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700" b="1" dirty="0">
                <a:solidFill>
                  <a:srgbClr val="0066FF"/>
                </a:solidFill>
                <a:latin typeface="Consolas" panose="020B0609020204030204" pitchFamily="49" charset="0"/>
              </a:rPr>
              <a:t>with</a:t>
            </a: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700" dirty="0" err="1">
                <a:solidFill>
                  <a:srgbClr val="0066FF"/>
                </a:solidFill>
                <a:latin typeface="Consolas" panose="020B0609020204030204" pitchFamily="49" charset="0"/>
              </a:rPr>
              <a:t>Ada.Unchecked_Deallocation</a:t>
            </a: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  <a:b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700" b="1" dirty="0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 Main </a:t>
            </a:r>
            <a:r>
              <a:rPr lang="en-US" altLang="en-US" sz="17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b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700" b="1" dirty="0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700" dirty="0" err="1">
                <a:solidFill>
                  <a:srgbClr val="0066FF"/>
                </a:solidFill>
                <a:latin typeface="Consolas" panose="020B0609020204030204" pitchFamily="49" charset="0"/>
              </a:rPr>
              <a:t>String_Ref</a:t>
            </a: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700" b="1" dirty="0">
                <a:solidFill>
                  <a:srgbClr val="0066FF"/>
                </a:solidFill>
                <a:latin typeface="Consolas" panose="020B0609020204030204" pitchFamily="49" charset="0"/>
              </a:rPr>
              <a:t>is access</a:t>
            </a: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 String;</a:t>
            </a:r>
            <a:b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700" dirty="0">
                <a:solidFill>
                  <a:srgbClr val="FF0000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700" b="1" dirty="0">
                <a:solidFill>
                  <a:srgbClr val="FF0000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17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700" dirty="0" err="1">
                <a:solidFill>
                  <a:srgbClr val="FF0000"/>
                </a:solidFill>
                <a:latin typeface="Consolas" panose="020B0609020204030204" pitchFamily="49" charset="0"/>
              </a:rPr>
              <a:t>Free_String</a:t>
            </a:r>
            <a:r>
              <a:rPr lang="en-US" altLang="en-US" sz="17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700" b="1" dirty="0">
                <a:solidFill>
                  <a:srgbClr val="FF0000"/>
                </a:solidFill>
                <a:latin typeface="Consolas" panose="020B0609020204030204" pitchFamily="49" charset="0"/>
              </a:rPr>
              <a:t>is</a:t>
            </a:r>
            <a:r>
              <a:rPr lang="en-US" altLang="en-US" sz="17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br>
              <a:rPr lang="en-US" altLang="en-US" sz="1700" dirty="0">
                <a:solidFill>
                  <a:srgbClr val="FF0000"/>
                </a:solidFill>
                <a:latin typeface="Consolas" panose="020B0609020204030204" pitchFamily="49" charset="0"/>
              </a:rPr>
            </a:br>
            <a:r>
              <a:rPr lang="en-US" altLang="en-US" sz="1700" dirty="0">
                <a:solidFill>
                  <a:srgbClr val="FF0000"/>
                </a:solidFill>
                <a:latin typeface="Consolas" panose="020B0609020204030204" pitchFamily="49" charset="0"/>
              </a:rPr>
              <a:t>      </a:t>
            </a:r>
            <a:r>
              <a:rPr lang="en-US" altLang="en-US" sz="1700" b="1" dirty="0">
                <a:solidFill>
                  <a:srgbClr val="FF0000"/>
                </a:solidFill>
                <a:latin typeface="Consolas" panose="020B0609020204030204" pitchFamily="49" charset="0"/>
              </a:rPr>
              <a:t>new</a:t>
            </a:r>
            <a:r>
              <a:rPr lang="en-US" altLang="en-US" sz="17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700" dirty="0" err="1">
                <a:solidFill>
                  <a:srgbClr val="FF0000"/>
                </a:solidFill>
                <a:latin typeface="Consolas" panose="020B0609020204030204" pitchFamily="49" charset="0"/>
              </a:rPr>
              <a:t>Ada.Unchecked_Deallocation</a:t>
            </a:r>
            <a:r>
              <a:rPr lang="en-US" altLang="en-US" sz="1700" dirty="0">
                <a:solidFill>
                  <a:srgbClr val="FF0000"/>
                </a:solidFill>
                <a:latin typeface="Consolas" panose="020B0609020204030204" pitchFamily="49" charset="0"/>
              </a:rPr>
              <a:t>(String, </a:t>
            </a:r>
            <a:r>
              <a:rPr lang="en-US" altLang="en-US" sz="1700" dirty="0" err="1">
                <a:solidFill>
                  <a:srgbClr val="FF0000"/>
                </a:solidFill>
                <a:latin typeface="Consolas" panose="020B0609020204030204" pitchFamily="49" charset="0"/>
              </a:rPr>
              <a:t>String_Ref</a:t>
            </a:r>
            <a:r>
              <a:rPr lang="en-US" altLang="en-US" sz="1700" dirty="0">
                <a:solidFill>
                  <a:srgbClr val="FF0000"/>
                </a:solidFill>
                <a:latin typeface="Consolas" panose="020B0609020204030204" pitchFamily="49" charset="0"/>
              </a:rPr>
              <a:t>);</a:t>
            </a:r>
            <a:br>
              <a:rPr lang="en-US" altLang="en-US" sz="1700" dirty="0">
                <a:solidFill>
                  <a:srgbClr val="FF0000"/>
                </a:solidFill>
                <a:latin typeface="Consolas" panose="020B0609020204030204" pitchFamily="49" charset="0"/>
              </a:rPr>
            </a:br>
            <a:r>
              <a:rPr lang="en-US" altLang="en-US" sz="1700" i="1" dirty="0">
                <a:solidFill>
                  <a:srgbClr val="FF0000"/>
                </a:solidFill>
                <a:latin typeface="Consolas" panose="020B0609020204030204" pitchFamily="49" charset="0"/>
              </a:rPr>
              <a:t>  -- procedure </a:t>
            </a:r>
            <a:r>
              <a:rPr lang="en-US" altLang="en-US" sz="170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Free_String</a:t>
            </a:r>
            <a:r>
              <a:rPr lang="en-US" altLang="en-US" sz="1700" i="1" dirty="0">
                <a:solidFill>
                  <a:srgbClr val="FF0000"/>
                </a:solidFill>
                <a:latin typeface="Consolas" panose="020B0609020204030204" pitchFamily="49" charset="0"/>
              </a:rPr>
              <a:t> ( X : </a:t>
            </a:r>
            <a:r>
              <a:rPr lang="en-US" altLang="en-US" sz="1700" b="1" i="1" dirty="0">
                <a:solidFill>
                  <a:srgbClr val="FF0000"/>
                </a:solidFill>
                <a:latin typeface="Consolas" panose="020B0609020204030204" pitchFamily="49" charset="0"/>
              </a:rPr>
              <a:t>in out</a:t>
            </a:r>
            <a:r>
              <a:rPr lang="en-US" altLang="en-US" sz="1700" i="1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700" i="1" dirty="0" err="1">
                <a:solidFill>
                  <a:srgbClr val="FF0000"/>
                </a:solidFill>
                <a:latin typeface="Consolas" panose="020B0609020204030204" pitchFamily="49" charset="0"/>
              </a:rPr>
              <a:t>String_Ref</a:t>
            </a:r>
            <a:r>
              <a:rPr lang="en-US" altLang="en-US" sz="1700" i="1" dirty="0">
                <a:solidFill>
                  <a:srgbClr val="FF0000"/>
                </a:solidFill>
                <a:latin typeface="Consolas" panose="020B0609020204030204" pitchFamily="49" charset="0"/>
              </a:rPr>
              <a:t> );</a:t>
            </a:r>
            <a:br>
              <a:rPr lang="en-US" altLang="en-US" sz="1700" i="1" dirty="0">
                <a:solidFill>
                  <a:srgbClr val="FF0000"/>
                </a:solidFill>
                <a:latin typeface="Consolas" panose="020B0609020204030204" pitchFamily="49" charset="0"/>
              </a:rPr>
            </a:b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  Ref : </a:t>
            </a:r>
            <a:r>
              <a:rPr lang="en-US" altLang="en-US" sz="1700" dirty="0" err="1">
                <a:solidFill>
                  <a:srgbClr val="0066FF"/>
                </a:solidFill>
                <a:latin typeface="Consolas" panose="020B0609020204030204" pitchFamily="49" charset="0"/>
              </a:rPr>
              <a:t>String_Ref</a:t>
            </a: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  <a:b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700" b="1" dirty="0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  <a:b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  Ref := </a:t>
            </a:r>
            <a:r>
              <a:rPr lang="en-US" altLang="en-US" sz="1700" b="1" dirty="0">
                <a:solidFill>
                  <a:srgbClr val="0066FF"/>
                </a:solidFill>
                <a:latin typeface="Consolas" panose="020B0609020204030204" pitchFamily="49" charset="0"/>
              </a:rPr>
              <a:t>new</a:t>
            </a: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 String'("</a:t>
            </a:r>
            <a:r>
              <a:rPr lang="en-US" altLang="en-US" sz="1700" dirty="0" err="1">
                <a:solidFill>
                  <a:srgbClr val="0066FF"/>
                </a:solidFill>
                <a:latin typeface="Consolas" panose="020B0609020204030204" pitchFamily="49" charset="0"/>
              </a:rPr>
              <a:t>abcdefg</a:t>
            </a: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");</a:t>
            </a:r>
            <a:b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  ...</a:t>
            </a:r>
            <a:b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700" dirty="0">
                <a:solidFill>
                  <a:srgbClr val="FF0000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700" dirty="0" err="1">
                <a:solidFill>
                  <a:srgbClr val="FF0000"/>
                </a:solidFill>
                <a:latin typeface="Consolas" panose="020B0609020204030204" pitchFamily="49" charset="0"/>
              </a:rPr>
              <a:t>Free_String</a:t>
            </a:r>
            <a:r>
              <a:rPr lang="en-US" altLang="en-US" sz="1700" dirty="0">
                <a:solidFill>
                  <a:srgbClr val="FF0000"/>
                </a:solidFill>
                <a:latin typeface="Consolas" panose="020B0609020204030204" pitchFamily="49" charset="0"/>
              </a:rPr>
              <a:t>(Ref);</a:t>
            </a:r>
            <a:br>
              <a:rPr lang="en-US" altLang="en-US" sz="1700" dirty="0">
                <a:solidFill>
                  <a:srgbClr val="FF0000"/>
                </a:solidFill>
                <a:latin typeface="Consolas" panose="020B0609020204030204" pitchFamily="49" charset="0"/>
              </a:rPr>
            </a:b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  ...</a:t>
            </a:r>
            <a:b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7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700" dirty="0">
                <a:solidFill>
                  <a:srgbClr val="0066FF"/>
                </a:solidFill>
                <a:latin typeface="Consolas" panose="020B0609020204030204" pitchFamily="49" charset="0"/>
              </a:rPr>
              <a:t> Main;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9FACAB-CCF4-42FF-97FC-5CD38644D3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688529" y="151892"/>
            <a:ext cx="1074471" cy="1067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639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073D7-B136-48D0-B1C9-F0E6BA0F8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Variant Record Types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6167E7-1C63-4C78-8E0F-B1443AA552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Ada solution </a:t>
            </a:r>
          </a:p>
          <a:p>
            <a:pPr lvl="1" indent="-342900" eaLnBrk="1" hangingPunct="1"/>
            <a:r>
              <a:rPr lang="en-US" altLang="en-US" dirty="0"/>
              <a:t>A variant record type contains a special field, the </a:t>
            </a:r>
            <a:r>
              <a:rPr lang="en-US" altLang="en-US" i="1" dirty="0"/>
              <a:t>discriminant</a:t>
            </a:r>
            <a:r>
              <a:rPr lang="en-US" altLang="en-US" dirty="0"/>
              <a:t>, whose value indicates which variant is present</a:t>
            </a:r>
          </a:p>
          <a:p>
            <a:pPr lvl="1" eaLnBrk="1" hangingPunct="1"/>
            <a:r>
              <a:rPr lang="en-US" altLang="en-US" dirty="0"/>
              <a:t>When a field from a variant is selected, a run-time check ensures that the discriminant value is consistent with the selection</a:t>
            </a:r>
          </a:p>
          <a:p>
            <a:pPr lvl="1" eaLnBrk="1" hangingPunct="1"/>
            <a:r>
              <a:rPr lang="en-US" altLang="en-US" dirty="0"/>
              <a:t>The discriminant value is not directly modifiable by the program</a:t>
            </a:r>
          </a:p>
          <a:p>
            <a:pPr eaLnBrk="1" hangingPunct="1"/>
            <a:r>
              <a:rPr lang="en-US" altLang="en-US" dirty="0"/>
              <a:t>Example: a record type for a person</a:t>
            </a:r>
          </a:p>
          <a:p>
            <a:pPr lvl="1" eaLnBrk="1" hangingPunct="1"/>
            <a:r>
              <a:rPr lang="en-US" altLang="en-US" dirty="0"/>
              <a:t>A person is either a student or a faculty member</a:t>
            </a:r>
          </a:p>
          <a:p>
            <a:pPr lvl="1" eaLnBrk="1" hangingPunct="1"/>
            <a:r>
              <a:rPr lang="en-US" altLang="en-US" dirty="0"/>
              <a:t>Each person has a name (a 10-character String)</a:t>
            </a:r>
          </a:p>
          <a:p>
            <a:pPr lvl="1" eaLnBrk="1" hangingPunct="1"/>
            <a:r>
              <a:rPr lang="en-US" altLang="en-US" dirty="0"/>
              <a:t>Each student has a GPA (a Float) and a graduation year </a:t>
            </a:r>
            <a:br>
              <a:rPr lang="en-US" altLang="en-US" dirty="0"/>
            </a:br>
            <a:r>
              <a:rPr lang="en-US" altLang="en-US" dirty="0"/>
              <a:t>(an Integer in the range 1..4)</a:t>
            </a:r>
          </a:p>
          <a:p>
            <a:pPr lvl="1" eaLnBrk="1" hangingPunct="1"/>
            <a:r>
              <a:rPr lang="en-US" altLang="en-US" dirty="0"/>
              <a:t>Each faculty has a count of publications (an Integer)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FC6090-8A65-4FCE-ABC8-99EFF1170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09008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B4D4E-039F-4692-BF96-39D665A018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Unchecked Deallocation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295D21-EFF8-46C3-82CC-8DE90005DB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The syntax is intentionally heavy</a:t>
            </a:r>
          </a:p>
          <a:p>
            <a:pPr lvl="1" eaLnBrk="1" hangingPunct="1"/>
            <a:r>
              <a:rPr lang="en-US" altLang="en-US" dirty="0"/>
              <a:t>Discourages casual use</a:t>
            </a:r>
          </a:p>
          <a:p>
            <a:pPr lvl="1" eaLnBrk="1" hangingPunct="1"/>
            <a:r>
              <a:rPr lang="en-US" altLang="en-US" dirty="0"/>
              <a:t>Alerts reader to a potentially dangerous feature</a:t>
            </a:r>
          </a:p>
          <a:p>
            <a:pPr eaLnBrk="1" hangingPunct="1"/>
            <a:r>
              <a:rPr lang="en-US" altLang="en-US" dirty="0"/>
              <a:t>Effect of </a:t>
            </a:r>
            <a:r>
              <a:rPr lang="en-US" altLang="en-US" dirty="0" err="1">
                <a:latin typeface="Consolas" panose="020B0609020204030204" pitchFamily="49" charset="0"/>
              </a:rPr>
              <a:t>Free_String</a:t>
            </a:r>
            <a:r>
              <a:rPr lang="en-US" altLang="en-US" dirty="0">
                <a:latin typeface="Consolas" panose="020B0609020204030204" pitchFamily="49" charset="0"/>
              </a:rPr>
              <a:t>(Ref)</a:t>
            </a:r>
          </a:p>
          <a:p>
            <a:pPr lvl="1" eaLnBrk="1" hangingPunct="1"/>
            <a:r>
              <a:rPr lang="en-US" altLang="en-US" dirty="0"/>
              <a:t>If </a:t>
            </a:r>
            <a:r>
              <a:rPr lang="en-US" altLang="en-US" dirty="0">
                <a:latin typeface="Lucida Sans Typewriter" panose="020B0509030504030204" pitchFamily="49" charset="0"/>
              </a:rPr>
              <a:t>Ref /= </a:t>
            </a:r>
            <a:r>
              <a:rPr lang="en-US" altLang="en-US" b="1" dirty="0">
                <a:latin typeface="Lucida Sans Typewriter" panose="020B0509030504030204" pitchFamily="49" charset="0"/>
              </a:rPr>
              <a:t>null</a:t>
            </a:r>
            <a:r>
              <a:rPr lang="en-US" altLang="en-US" dirty="0"/>
              <a:t>, then </a:t>
            </a:r>
            <a:r>
              <a:rPr lang="en-US" altLang="en-US" dirty="0" err="1">
                <a:latin typeface="Lucida Sans Typewriter" panose="020B0509030504030204" pitchFamily="49" charset="0"/>
              </a:rPr>
              <a:t>Free_String</a:t>
            </a:r>
            <a:r>
              <a:rPr lang="en-US" altLang="en-US" dirty="0"/>
              <a:t> reclaims the space occupied by </a:t>
            </a:r>
            <a:r>
              <a:rPr lang="en-US" altLang="en-US" dirty="0" err="1">
                <a:latin typeface="Lucida Sans Typewriter" panose="020B0509030504030204" pitchFamily="49" charset="0"/>
              </a:rPr>
              <a:t>Ref.</a:t>
            </a:r>
            <a:r>
              <a:rPr lang="en-US" altLang="en-US" b="1" dirty="0" err="1">
                <a:latin typeface="Lucida Sans Typewriter" panose="020B0509030504030204" pitchFamily="49" charset="0"/>
              </a:rPr>
              <a:t>all</a:t>
            </a:r>
            <a:r>
              <a:rPr lang="en-US" altLang="en-US" dirty="0"/>
              <a:t> and sets </a:t>
            </a:r>
            <a:r>
              <a:rPr lang="en-US" altLang="en-US" dirty="0">
                <a:latin typeface="Lucida Sans Typewriter" panose="020B0509030504030204" pitchFamily="49" charset="0"/>
              </a:rPr>
              <a:t>Ref</a:t>
            </a:r>
            <a:r>
              <a:rPr lang="en-US" altLang="en-US" dirty="0"/>
              <a:t> to </a:t>
            </a:r>
            <a:r>
              <a:rPr lang="en-US" altLang="en-US" b="1" dirty="0">
                <a:latin typeface="Lucida Sans Typewriter" panose="020B0509030504030204" pitchFamily="49" charset="0"/>
              </a:rPr>
              <a:t>null</a:t>
            </a:r>
            <a:endParaRPr lang="en-US" altLang="en-US" dirty="0"/>
          </a:p>
          <a:p>
            <a:pPr lvl="2" eaLnBrk="1" hangingPunct="1"/>
            <a:r>
              <a:rPr lang="en-US" altLang="en-US" dirty="0"/>
              <a:t>If some other access value is also designating the same object </a:t>
            </a:r>
            <a:r>
              <a:rPr lang="en-US" altLang="en-US" dirty="0" err="1">
                <a:latin typeface="Lucida Sans Typewriter" panose="020B0509030504030204" pitchFamily="49" charset="0"/>
              </a:rPr>
              <a:t>Ref.</a:t>
            </a:r>
            <a:r>
              <a:rPr lang="en-US" altLang="en-US" b="1" dirty="0" err="1">
                <a:latin typeface="Lucida Sans Typewriter" panose="020B0509030504030204" pitchFamily="49" charset="0"/>
              </a:rPr>
              <a:t>all</a:t>
            </a:r>
            <a:r>
              <a:rPr lang="en-US" altLang="en-US" dirty="0"/>
              <a:t>, the program's execution is </a:t>
            </a:r>
            <a:r>
              <a:rPr lang="en-US" altLang="en-US" i="1" dirty="0"/>
              <a:t>erroneous</a:t>
            </a:r>
            <a:r>
              <a:rPr lang="en-US" altLang="en-US" dirty="0"/>
              <a:t> (undefined result)</a:t>
            </a:r>
          </a:p>
          <a:p>
            <a:pPr lvl="1" eaLnBrk="1" hangingPunct="1"/>
            <a:r>
              <a:rPr lang="en-US" altLang="en-US" dirty="0"/>
              <a:t>If </a:t>
            </a:r>
            <a:r>
              <a:rPr lang="en-US" altLang="en-US" dirty="0">
                <a:latin typeface="Lucida Sans Typewriter" panose="020B0509030504030204" pitchFamily="49" charset="0"/>
              </a:rPr>
              <a:t>Ref = </a:t>
            </a:r>
            <a:r>
              <a:rPr lang="en-US" altLang="en-US" b="1" dirty="0">
                <a:latin typeface="Lucida Sans Typewriter" panose="020B0509030504030204" pitchFamily="49" charset="0"/>
              </a:rPr>
              <a:t>null</a:t>
            </a:r>
            <a:r>
              <a:rPr lang="en-US" altLang="en-US" dirty="0"/>
              <a:t>, </a:t>
            </a:r>
            <a:r>
              <a:rPr lang="en-US" altLang="en-US" dirty="0" err="1">
                <a:latin typeface="Lucida Sans Typewriter" panose="020B0509030504030204" pitchFamily="49" charset="0"/>
              </a:rPr>
              <a:t>Free_String</a:t>
            </a:r>
            <a:r>
              <a:rPr lang="en-US" altLang="en-US" dirty="0"/>
              <a:t> has no effect</a:t>
            </a:r>
          </a:p>
          <a:p>
            <a:pPr marL="0" indent="0" eaLnBrk="1" hangingPunct="1"/>
            <a:endParaRPr lang="en-US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F3AA61-2A18-4515-B71D-BD8D003F6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C69F3AA-80FB-4B50-943D-24969578CD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688529" y="151892"/>
            <a:ext cx="1074471" cy="1067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116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C2264-81B0-41C4-B762-677003AF0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Reclaiming a Linear List Iteratively (1)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5E25BD-76C1-4795-A322-3336F8335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B18ED24D-77C4-4A16-808D-763859D777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1143000"/>
            <a:ext cx="6199133" cy="2246769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package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Int_List_Pkg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Node; </a:t>
            </a:r>
            <a:r>
              <a:rPr lang="en-US" altLang="en-US" sz="14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Incomplete type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Node_Ref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 access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Node;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Node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record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 Data : Integer;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 Next :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Node_Ref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 record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Free_List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 List :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in out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Node_Ref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);        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Int_List_Pkg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9752A616-589F-4F5B-AFA7-661B06C234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3505200"/>
            <a:ext cx="6199133" cy="3170099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with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Ada.Unchecked_Deallocation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package body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Int_List_Pkg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Free_Node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new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Ada.Unchecked_Deallocation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(Node,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Node_Ref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);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endParaRPr lang="en-US" altLang="en-US" sz="4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Free_List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 List :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in out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Node_Ref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)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Ref :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Node_Ref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begin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Assumes each node has "reference count" of 1</a:t>
            </a:r>
            <a:br>
              <a:rPr lang="en-US" altLang="en-US" sz="14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while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List /=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null loop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   Ref :=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List.</a:t>
            </a:r>
            <a:r>
              <a:rPr lang="en-US" altLang="en-US" sz="1400" b="1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all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.Next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 </a:t>
            </a:r>
            <a:r>
              <a:rPr lang="en-US" altLang="en-US" sz="14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</a:t>
            </a:r>
            <a:r>
              <a:rPr lang="en-US" altLang="en-US" sz="1400" i="1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List.Next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  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Free_Node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(List);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   List := Ref;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 loop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Free_List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Int_List_Pkg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</p:txBody>
      </p:sp>
      <p:pic>
        <p:nvPicPr>
          <p:cNvPr id="8" name="Content Placeholder 5">
            <a:extLst>
              <a:ext uri="{FF2B5EF4-FFF2-40B4-BE49-F238E27FC236}">
                <a16:creationId xmlns:a16="http://schemas.microsoft.com/office/drawing/2014/main" id="{7EBB2DB9-8F5A-487C-8106-E84190B840F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0470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26254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C2264-81B0-41C4-B762-677003AF0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Reclaiming a Linear List Iteratively (2)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5E25BD-76C1-4795-A322-3336F8335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  <p:sp>
        <p:nvSpPr>
          <p:cNvPr id="8" name="Text Box 6">
            <a:extLst>
              <a:ext uri="{FF2B5EF4-FFF2-40B4-BE49-F238E27FC236}">
                <a16:creationId xmlns:a16="http://schemas.microsoft.com/office/drawing/2014/main" id="{3D114C60-9978-4766-8D61-B36EB56AD3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215277"/>
            <a:ext cx="4647426" cy="2585323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with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8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List_Pkg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 </a:t>
            </a:r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use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8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List_Pkg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Main </a:t>
            </a:r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b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List : </a:t>
            </a:r>
            <a:r>
              <a:rPr lang="en-US" altLang="en-US" sz="18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Node_Ref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begin</a:t>
            </a:r>
            <a:b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List := </a:t>
            </a:r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new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Node'( 10, </a:t>
            </a:r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null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);</a:t>
            </a:r>
            <a:b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List := </a:t>
            </a:r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new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Node'( 20, List );</a:t>
            </a:r>
            <a:b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List := </a:t>
            </a:r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new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Node'( 30, List );</a:t>
            </a:r>
            <a:b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8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Free_List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 List );</a:t>
            </a:r>
            <a:b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Main;</a:t>
            </a:r>
          </a:p>
        </p:txBody>
      </p:sp>
      <p:sp>
        <p:nvSpPr>
          <p:cNvPr id="9" name="AutoShape 7" descr="Parchment">
            <a:extLst>
              <a:ext uri="{FF2B5EF4-FFF2-40B4-BE49-F238E27FC236}">
                <a16:creationId xmlns:a16="http://schemas.microsoft.com/office/drawing/2014/main" id="{44B75DF7-CAD1-4C67-856F-85C49DA194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2057400"/>
            <a:ext cx="2590800" cy="1238250"/>
          </a:xfrm>
          <a:prstGeom prst="wedgeRoundRectCallout">
            <a:avLst>
              <a:gd name="adj1" fmla="val 13972"/>
              <a:gd name="adj2" fmla="val 73718"/>
              <a:gd name="adj3" fmla="val 16667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latin typeface="Comic Sans MS" panose="030F0702030302020204" pitchFamily="66" charset="0"/>
              </a:rPr>
              <a:t>What happens if:</a:t>
            </a:r>
          </a:p>
          <a:p>
            <a:r>
              <a:rPr lang="en-US" altLang="en-US" sz="1400">
                <a:latin typeface="Comic Sans MS" panose="030F0702030302020204" pitchFamily="66" charset="0"/>
              </a:rPr>
              <a:t>(1) The list has cycles?</a:t>
            </a:r>
          </a:p>
          <a:p>
            <a:r>
              <a:rPr lang="en-US" altLang="en-US" sz="1400">
                <a:latin typeface="Comic Sans MS" panose="030F0702030302020204" pitchFamily="66" charset="0"/>
              </a:rPr>
              <a:t>(2) Some node is referenced</a:t>
            </a:r>
          </a:p>
          <a:p>
            <a:r>
              <a:rPr lang="en-US" altLang="en-US" sz="1400">
                <a:latin typeface="Comic Sans MS" panose="030F0702030302020204" pitchFamily="66" charset="0"/>
              </a:rPr>
              <a:t>from outside the list?</a:t>
            </a:r>
          </a:p>
        </p:txBody>
      </p:sp>
      <p:pic>
        <p:nvPicPr>
          <p:cNvPr id="10" name="Picture 8">
            <a:extLst>
              <a:ext uri="{FF2B5EF4-FFF2-40B4-BE49-F238E27FC236}">
                <a16:creationId xmlns:a16="http://schemas.microsoft.com/office/drawing/2014/main" id="{0B9DF759-6892-481C-8FE9-B149E24129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638550"/>
            <a:ext cx="1814513" cy="144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C1FAC8D9-93CE-4EE2-A0CA-9FB93CF2537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80470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16323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C2264-81B0-41C4-B762-677003AF0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Reclaiming a Linear List Recursively (1)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5E25BD-76C1-4795-A322-3336F8335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  <p:sp>
        <p:nvSpPr>
          <p:cNvPr id="9" name="AutoShape 7" descr="Parchment">
            <a:extLst>
              <a:ext uri="{FF2B5EF4-FFF2-40B4-BE49-F238E27FC236}">
                <a16:creationId xmlns:a16="http://schemas.microsoft.com/office/drawing/2014/main" id="{44B75DF7-CAD1-4C67-856F-85C49DA194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2057400"/>
            <a:ext cx="2590800" cy="1238250"/>
          </a:xfrm>
          <a:prstGeom prst="wedgeRoundRectCallout">
            <a:avLst>
              <a:gd name="adj1" fmla="val 13972"/>
              <a:gd name="adj2" fmla="val 73718"/>
              <a:gd name="adj3" fmla="val 16667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latin typeface="Comic Sans MS" panose="030F0702030302020204" pitchFamily="66" charset="0"/>
              </a:rPr>
              <a:t>What happens if:</a:t>
            </a:r>
          </a:p>
          <a:p>
            <a:r>
              <a:rPr lang="en-US" altLang="en-US" sz="1400">
                <a:latin typeface="Comic Sans MS" panose="030F0702030302020204" pitchFamily="66" charset="0"/>
              </a:rPr>
              <a:t>(1) The list has cycles?</a:t>
            </a:r>
          </a:p>
          <a:p>
            <a:r>
              <a:rPr lang="en-US" altLang="en-US" sz="1400">
                <a:latin typeface="Comic Sans MS" panose="030F0702030302020204" pitchFamily="66" charset="0"/>
              </a:rPr>
              <a:t>(2) Some node is referenced</a:t>
            </a:r>
          </a:p>
          <a:p>
            <a:r>
              <a:rPr lang="en-US" altLang="en-US" sz="1400">
                <a:latin typeface="Comic Sans MS" panose="030F0702030302020204" pitchFamily="66" charset="0"/>
              </a:rPr>
              <a:t>from outside the list?</a:t>
            </a:r>
          </a:p>
        </p:txBody>
      </p:sp>
      <p:pic>
        <p:nvPicPr>
          <p:cNvPr id="10" name="Picture 8">
            <a:extLst>
              <a:ext uri="{FF2B5EF4-FFF2-40B4-BE49-F238E27FC236}">
                <a16:creationId xmlns:a16="http://schemas.microsoft.com/office/drawing/2014/main" id="{0B9DF759-6892-481C-8FE9-B149E24129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638550"/>
            <a:ext cx="1814513" cy="144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7" name="Text Box 3">
            <a:extLst>
              <a:ext uri="{FF2B5EF4-FFF2-40B4-BE49-F238E27FC236}">
                <a16:creationId xmlns:a16="http://schemas.microsoft.com/office/drawing/2014/main" id="{CC639606-D859-4BB9-A669-7A4E9721E8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112" y="1303377"/>
            <a:ext cx="5662127" cy="5478423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package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Int_List_Pkg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Node; </a:t>
            </a:r>
            <a:r>
              <a:rPr lang="en-US" altLang="en-US" sz="14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Incomplete type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Node_Ref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 access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Node;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Node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record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 Data : Integer;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 Next :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Node_Ref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 record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Free_List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 List :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in out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Node_Ref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);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Int_List_Pkg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endParaRPr lang="en-US" altLang="en-US" sz="14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with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Ada.Unchecked_Deallocation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package body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Int_List_Pkg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Free_Node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new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Ada.Unchecked_Deallocation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(Node,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Node_Ref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);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endParaRPr lang="en-US" altLang="en-US" sz="14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Free_List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 List :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in out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Node_Ref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)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begin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</a:p>
          <a:p>
            <a:r>
              <a:rPr lang="en-US" altLang="en-US" sz="14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-- Assumes each node has "reference count" of 1</a:t>
            </a:r>
            <a:br>
              <a:rPr lang="en-US" altLang="en-US" sz="14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if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List /=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null then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Free_List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List.</a:t>
            </a:r>
            <a:r>
              <a:rPr lang="en-US" altLang="en-US" sz="1400" b="1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all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.Next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);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Free_Node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 List );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 if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Free_List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Int_List_Pkg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9DDCA7-3158-40A6-A0D4-79FE9628736A}"/>
              </a:ext>
            </a:extLst>
          </p:cNvPr>
          <p:cNvCxnSpPr>
            <a:cxnSpLocks/>
          </p:cNvCxnSpPr>
          <p:nvPr/>
        </p:nvCxnSpPr>
        <p:spPr>
          <a:xfrm>
            <a:off x="265112" y="3581400"/>
            <a:ext cx="5662127" cy="0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Content Placeholder 5">
            <a:extLst>
              <a:ext uri="{FF2B5EF4-FFF2-40B4-BE49-F238E27FC236}">
                <a16:creationId xmlns:a16="http://schemas.microsoft.com/office/drawing/2014/main" id="{E7EC0CDB-CBDF-42E1-AAFE-95CFF157AA3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80470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31519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9F65E-63F8-4B41-956D-97B92FFE1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Access Types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444DA0-7CC0-460E-B1F7-9A821C5EB9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The access type declarations so far shown, the </a:t>
            </a:r>
            <a:r>
              <a:rPr lang="en-US" altLang="en-US" i="1" dirty="0"/>
              <a:t>pool-specific</a:t>
            </a:r>
            <a:r>
              <a:rPr lang="en-US" altLang="en-US" dirty="0"/>
              <a:t> access types, only allow designating dynamically allocated whole objects</a:t>
            </a:r>
          </a:p>
          <a:p>
            <a:pPr lvl="1" eaLnBrk="1" hangingPunct="1"/>
            <a:r>
              <a:rPr lang="en-US" altLang="en-US" dirty="0"/>
              <a:t>An access value of such a type cannot designate a declared object, or a component of an aggregate object</a:t>
            </a:r>
          </a:p>
          <a:p>
            <a:pPr lvl="1" eaLnBrk="1" hangingPunct="1"/>
            <a:r>
              <a:rPr lang="en-US" altLang="en-US" dirty="0"/>
              <a:t>No further generality was allowed in Ada 83</a:t>
            </a:r>
          </a:p>
          <a:p>
            <a:pPr lvl="2" eaLnBrk="1" hangingPunct="1"/>
            <a:r>
              <a:rPr lang="en-US" altLang="en-US" dirty="0"/>
              <a:t>“Dangling reference” can occur if a pointer outlives its contents</a:t>
            </a:r>
          </a:p>
          <a:p>
            <a:pPr lvl="2" eaLnBrk="1" hangingPunct="1"/>
            <a:r>
              <a:rPr lang="en-US" altLang="en-US" dirty="0"/>
              <a:t>“Aliasing” of variables inhibits optimization</a:t>
            </a:r>
          </a:p>
          <a:p>
            <a:pPr lvl="2" eaLnBrk="1" hangingPunct="1"/>
            <a:r>
              <a:rPr lang="en-US" altLang="en-US" dirty="0"/>
              <a:t>Implementation complexity arises from need to deal with multiple address representations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160ABA-D102-4C06-8044-2AC21804B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67497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34CE2-5A04-46DB-9233-E591BF4F7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Access Types (2): Dangling Reference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079AA7-876A-491E-BD5C-E2BFAA1EBE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following is illegal Ada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8FE87D-7E30-48CB-B66A-929E1DEF2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  <p:sp>
        <p:nvSpPr>
          <p:cNvPr id="6" name="Text Box 5">
            <a:extLst>
              <a:ext uri="{FF2B5EF4-FFF2-40B4-BE49-F238E27FC236}">
                <a16:creationId xmlns:a16="http://schemas.microsoft.com/office/drawing/2014/main" id="{ECA47152-F209-4084-81F6-89E92F7758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676400"/>
            <a:ext cx="8331127" cy="3785652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declare</a:t>
            </a:r>
            <a:b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Int_Ref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 access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Integer;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Ref_1 : </a:t>
            </a:r>
            <a:r>
              <a:rPr lang="en-US" altLang="en-US" sz="16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Int_Ref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begin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declare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Alpha : Integer := 100;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Ref_2 : </a:t>
            </a:r>
            <a:r>
              <a:rPr lang="en-US" altLang="en-US" sz="16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Int_Ref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begin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Ref_2 := &amp;Alpha;  -</a:t>
            </a:r>
            <a:r>
              <a:rPr lang="en-US" altLang="en-US" sz="1600" i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-If this were allowed...</a:t>
            </a:r>
            <a:endParaRPr lang="en-US" altLang="en-US" sz="1600" dirty="0">
              <a:solidFill>
                <a:srgbClr val="FF000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-- Alpha's address could be passed outside </a:t>
            </a:r>
            <a:br>
              <a:rPr lang="en-US" alt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Ref_1 := Ref_2; 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 </a:t>
            </a:r>
            <a:r>
              <a:rPr lang="en-US" alt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Alpha vanishes but still has a live reference</a:t>
            </a:r>
            <a:br>
              <a:rPr lang="en-US" alt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...  </a:t>
            </a:r>
            <a:r>
              <a:rPr lang="en-US" alt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Storage previously occupied by Ref_2.</a:t>
            </a:r>
            <a:r>
              <a:rPr lang="en-US" altLang="en-US" sz="1600" b="1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all</a:t>
            </a:r>
            <a:r>
              <a:rPr lang="en-US" alt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might be reused</a:t>
            </a:r>
            <a:br>
              <a:rPr lang="en-US" alt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Ref_1.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all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:= Ref_1.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all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+ 1;  </a:t>
            </a:r>
            <a:r>
              <a:rPr lang="en-US" alt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Undefined effect</a:t>
            </a:r>
            <a:br>
              <a:rPr lang="en-US" alt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382194603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67C8D20D-4D4C-4F7D-9DF8-72DF330DC976}"/>
              </a:ext>
            </a:extLst>
          </p:cNvPr>
          <p:cNvSpPr/>
          <p:nvPr/>
        </p:nvSpPr>
        <p:spPr>
          <a:xfrm>
            <a:off x="1905000" y="2590800"/>
            <a:ext cx="4267200" cy="174676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DB9BF3-D95B-49F3-A4FA-79E0A9EC6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Access Types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D82D04-D31C-4C99-8BA4-56B5DC3A89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eaLnBrk="1" hangingPunct="1"/>
            <a:r>
              <a:rPr lang="en-US" altLang="en-US" dirty="0"/>
              <a:t>Ada 83 approach was too restrictive</a:t>
            </a:r>
          </a:p>
          <a:p>
            <a:pPr lvl="1" eaLnBrk="1" hangingPunct="1"/>
            <a:r>
              <a:rPr lang="en-US" altLang="en-US" dirty="0"/>
              <a:t>No portable way to solve the “</a:t>
            </a:r>
            <a:r>
              <a:rPr lang="en-US" altLang="en-US" dirty="0" err="1"/>
              <a:t>ROMable</a:t>
            </a:r>
            <a:r>
              <a:rPr lang="en-US" altLang="en-US" dirty="0"/>
              <a:t> String constants” problem</a:t>
            </a:r>
          </a:p>
          <a:p>
            <a:pPr lvl="2" eaLnBrk="1" hangingPunct="1"/>
            <a:r>
              <a:rPr lang="en-US" altLang="en-US" dirty="0"/>
              <a:t>Constant array of pointers to statically declared string constants</a:t>
            </a:r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/>
              <a:t>Ada 95 allows you to declare a </a:t>
            </a:r>
            <a:r>
              <a:rPr lang="en-US" altLang="en-US" dirty="0">
                <a:solidFill>
                  <a:srgbClr val="CC0099"/>
                </a:solidFill>
              </a:rPr>
              <a:t>general access type</a:t>
            </a:r>
            <a:r>
              <a:rPr lang="en-US" altLang="en-US" dirty="0"/>
              <a:t> whose values may designate several kinds of objects</a:t>
            </a:r>
          </a:p>
          <a:p>
            <a:pPr lvl="1" eaLnBrk="1" hangingPunct="1"/>
            <a:r>
              <a:rPr lang="en-US" altLang="en-US" dirty="0"/>
              <a:t>Dynamically allocated objects or declared whole objects</a:t>
            </a:r>
          </a:p>
          <a:p>
            <a:pPr lvl="1" eaLnBrk="1" hangingPunct="1"/>
            <a:r>
              <a:rPr lang="en-US" altLang="en-US" dirty="0"/>
              <a:t>Components of such objects</a:t>
            </a:r>
          </a:p>
          <a:p>
            <a:pPr eaLnBrk="1" hangingPunct="1"/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1A0EC2-A0D9-48E6-9F44-54923C6AF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DA88C74-65E9-4DF2-8588-72BBC70C5393}"/>
              </a:ext>
            </a:extLst>
          </p:cNvPr>
          <p:cNvGrpSpPr/>
          <p:nvPr/>
        </p:nvGrpSpPr>
        <p:grpSpPr>
          <a:xfrm>
            <a:off x="2247900" y="2672834"/>
            <a:ext cx="3724917" cy="1588532"/>
            <a:chOff x="2247900" y="2672834"/>
            <a:chExt cx="3724917" cy="1588532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41EAE7C-C5F5-4A25-806E-D39F1C7C8503}"/>
                </a:ext>
              </a:extLst>
            </p:cNvPr>
            <p:cNvSpPr/>
            <p:nvPr/>
          </p:nvSpPr>
          <p:spPr>
            <a:xfrm>
              <a:off x="2247900" y="2743200"/>
              <a:ext cx="457200" cy="228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1A80738-C0BD-481B-A7D2-6836D6672510}"/>
                </a:ext>
              </a:extLst>
            </p:cNvPr>
            <p:cNvSpPr/>
            <p:nvPr/>
          </p:nvSpPr>
          <p:spPr>
            <a:xfrm>
              <a:off x="2247900" y="3149600"/>
              <a:ext cx="457200" cy="228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3C97D97-6B56-4791-A3DD-CB193CC4F89F}"/>
                </a:ext>
              </a:extLst>
            </p:cNvPr>
            <p:cNvSpPr/>
            <p:nvPr/>
          </p:nvSpPr>
          <p:spPr>
            <a:xfrm>
              <a:off x="2247900" y="3556000"/>
              <a:ext cx="457200" cy="228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B655C3C-06D0-45F9-AED9-13CCACAFCD05}"/>
                </a:ext>
              </a:extLst>
            </p:cNvPr>
            <p:cNvSpPr/>
            <p:nvPr/>
          </p:nvSpPr>
          <p:spPr>
            <a:xfrm>
              <a:off x="2247900" y="3962400"/>
              <a:ext cx="457200" cy="228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49F7B03-E999-4BAE-9156-52D8601DC37E}"/>
                </a:ext>
              </a:extLst>
            </p:cNvPr>
            <p:cNvSpPr txBox="1"/>
            <p:nvPr/>
          </p:nvSpPr>
          <p:spPr>
            <a:xfrm>
              <a:off x="3342097" y="2672834"/>
              <a:ext cx="1763303" cy="369332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"Some message"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FDE2A1B-AABC-4EC7-AD92-E54CECA312DB}"/>
                </a:ext>
              </a:extLst>
            </p:cNvPr>
            <p:cNvSpPr txBox="1"/>
            <p:nvPr/>
          </p:nvSpPr>
          <p:spPr>
            <a:xfrm>
              <a:off x="3342097" y="3079234"/>
              <a:ext cx="2332370" cy="369332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"Some other message"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DD17740-1164-4E77-B145-841D9B86123E}"/>
                </a:ext>
              </a:extLst>
            </p:cNvPr>
            <p:cNvSpPr txBox="1"/>
            <p:nvPr/>
          </p:nvSpPr>
          <p:spPr>
            <a:xfrm>
              <a:off x="3342097" y="3485634"/>
              <a:ext cx="2630720" cy="369332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"Here's another message"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AC25A69-8F67-4BF2-BF56-CC5E1CB7DC73}"/>
                </a:ext>
              </a:extLst>
            </p:cNvPr>
            <p:cNvSpPr txBox="1"/>
            <p:nvPr/>
          </p:nvSpPr>
          <p:spPr>
            <a:xfrm>
              <a:off x="3342097" y="3892034"/>
              <a:ext cx="2324226" cy="369332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"Yet another message"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20318F19-B07A-4630-B828-124E17391429}"/>
                </a:ext>
              </a:extLst>
            </p:cNvPr>
            <p:cNvCxnSpPr>
              <a:stCxn id="6" idx="3"/>
              <a:endCxn id="13" idx="1"/>
            </p:cNvCxnSpPr>
            <p:nvPr/>
          </p:nvCxnSpPr>
          <p:spPr>
            <a:xfrm>
              <a:off x="2705100" y="2857500"/>
              <a:ext cx="63699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B19278C9-442D-4FC5-9A86-0C9802EC3849}"/>
                </a:ext>
              </a:extLst>
            </p:cNvPr>
            <p:cNvCxnSpPr>
              <a:stCxn id="9" idx="3"/>
              <a:endCxn id="14" idx="1"/>
            </p:cNvCxnSpPr>
            <p:nvPr/>
          </p:nvCxnSpPr>
          <p:spPr>
            <a:xfrm>
              <a:off x="2705100" y="3263900"/>
              <a:ext cx="63699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BC2113CC-66FB-40AC-9ED6-9E8E5EC19FF7}"/>
                </a:ext>
              </a:extLst>
            </p:cNvPr>
            <p:cNvCxnSpPr>
              <a:stCxn id="10" idx="3"/>
              <a:endCxn id="15" idx="1"/>
            </p:cNvCxnSpPr>
            <p:nvPr/>
          </p:nvCxnSpPr>
          <p:spPr>
            <a:xfrm>
              <a:off x="2705100" y="3670300"/>
              <a:ext cx="63699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1DB7831E-567C-499B-B4D0-C1AA184C62DB}"/>
                </a:ext>
              </a:extLst>
            </p:cNvPr>
            <p:cNvCxnSpPr>
              <a:stCxn id="11" idx="3"/>
              <a:endCxn id="16" idx="1"/>
            </p:cNvCxnSpPr>
            <p:nvPr/>
          </p:nvCxnSpPr>
          <p:spPr>
            <a:xfrm>
              <a:off x="2705100" y="4076700"/>
              <a:ext cx="63699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9035126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D1DD6D-991E-42A7-9A73-69C483CAC2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Access Types (4)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694F6D-75AF-44E3-AC8C-FB1F3006F3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Special syntax</a:t>
            </a:r>
          </a:p>
          <a:p>
            <a:pPr lvl="1" eaLnBrk="1" hangingPunct="1"/>
            <a:r>
              <a:rPr lang="en-US" altLang="en-US" dirty="0"/>
              <a:t>To get an access value designating a declared object (or a component of such an object), apply </a:t>
            </a:r>
            <a:r>
              <a:rPr lang="en-US" altLang="en-US" dirty="0">
                <a:solidFill>
                  <a:srgbClr val="CC0099"/>
                </a:solidFill>
                <a:highlight>
                  <a:srgbClr val="FFFF00"/>
                </a:highlight>
                <a:latin typeface="Lucida Sans Typewriter" panose="020B0509030504030204" pitchFamily="49" charset="0"/>
              </a:rPr>
              <a:t>'Access</a:t>
            </a:r>
            <a:r>
              <a:rPr lang="en-US" altLang="en-US" dirty="0"/>
              <a:t> attribute to object</a:t>
            </a:r>
          </a:p>
          <a:p>
            <a:pPr lvl="2" eaLnBrk="1" hangingPunct="1"/>
            <a:r>
              <a:rPr lang="en-US" altLang="en-US" dirty="0"/>
              <a:t> Roughly comparable to C’s “&amp;” operator</a:t>
            </a:r>
          </a:p>
          <a:p>
            <a:pPr lvl="1" eaLnBrk="1" hangingPunct="1"/>
            <a:r>
              <a:rPr lang="en-US" altLang="en-US" dirty="0"/>
              <a:t>The object or component must be specially marked as </a:t>
            </a:r>
            <a:r>
              <a:rPr lang="en-US" altLang="en-US" b="1" dirty="0">
                <a:solidFill>
                  <a:srgbClr val="CC0099"/>
                </a:solidFill>
                <a:highlight>
                  <a:srgbClr val="FFFF00"/>
                </a:highlight>
                <a:latin typeface="Lucida Sans Typewriter" panose="020B0509030504030204" pitchFamily="49" charset="0"/>
              </a:rPr>
              <a:t>aliased</a:t>
            </a:r>
            <a:r>
              <a:rPr lang="en-US" altLang="en-US" dirty="0"/>
              <a:t> as part of its declaration in order for </a:t>
            </a:r>
            <a:r>
              <a:rPr lang="en-US" altLang="en-US" dirty="0">
                <a:latin typeface="Lucida Sans Typewriter" panose="020B0509030504030204" pitchFamily="49" charset="0"/>
              </a:rPr>
              <a:t>'Access</a:t>
            </a:r>
            <a:r>
              <a:rPr lang="en-US" altLang="en-US" dirty="0"/>
              <a:t> to be legal</a:t>
            </a:r>
          </a:p>
          <a:p>
            <a:pPr eaLnBrk="1" hangingPunct="1"/>
            <a:r>
              <a:rPr lang="en-US" altLang="en-US" dirty="0"/>
              <a:t>Two forms for the access type declaration</a:t>
            </a:r>
          </a:p>
          <a:p>
            <a:pPr lvl="1" eaLnBrk="1" hangingPunct="1">
              <a:buFontTx/>
              <a:buNone/>
            </a:pPr>
            <a:r>
              <a:rPr lang="en-US" altLang="en-US" dirty="0">
                <a:latin typeface="Lucida Sans Typewriter" panose="020B0509030504030204" pitchFamily="49" charset="0"/>
              </a:rPr>
              <a:t>	</a:t>
            </a:r>
            <a:r>
              <a:rPr lang="en-US" altLang="en-US" b="1" dirty="0">
                <a:latin typeface="Lucida Sans Typewriter" panose="020B0509030504030204" pitchFamily="49" charset="0"/>
              </a:rPr>
              <a:t>type</a:t>
            </a:r>
            <a:r>
              <a:rPr lang="en-US" altLang="en-US" dirty="0">
                <a:latin typeface="Lucida Sans Typewriter" panose="020B0509030504030204" pitchFamily="49" charset="0"/>
              </a:rPr>
              <a:t> T </a:t>
            </a:r>
            <a:r>
              <a:rPr lang="en-US" altLang="en-US" b="1" dirty="0">
                <a:latin typeface="Lucida Sans Typewriter" panose="020B0509030504030204" pitchFamily="49" charset="0"/>
              </a:rPr>
              <a:t>is </a:t>
            </a:r>
            <a:r>
              <a:rPr lang="en-US" altLang="en-US" b="1" dirty="0">
                <a:solidFill>
                  <a:srgbClr val="CC0099"/>
                </a:solidFill>
                <a:highlight>
                  <a:srgbClr val="FFFF00"/>
                </a:highlight>
                <a:latin typeface="Lucida Sans Typewriter" panose="020B0509030504030204" pitchFamily="49" charset="0"/>
              </a:rPr>
              <a:t>access all</a:t>
            </a:r>
            <a:r>
              <a:rPr lang="en-US" altLang="en-US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dirty="0" err="1">
                <a:solidFill>
                  <a:srgbClr val="CC0099"/>
                </a:solidFill>
                <a:latin typeface="Lucida Sans Typewriter" panose="020B0509030504030204" pitchFamily="49" charset="0"/>
              </a:rPr>
              <a:t>Designated_Type</a:t>
            </a:r>
            <a:r>
              <a:rPr lang="en-US" altLang="en-US" dirty="0">
                <a:latin typeface="Lucida Sans Typewriter" panose="020B0509030504030204" pitchFamily="49" charset="0"/>
              </a:rPr>
              <a:t>;</a:t>
            </a:r>
          </a:p>
          <a:p>
            <a:pPr lvl="2" eaLnBrk="1" hangingPunct="1"/>
            <a:r>
              <a:rPr lang="en-US" altLang="en-US" dirty="0"/>
              <a:t>Object of type </a:t>
            </a:r>
            <a:r>
              <a:rPr lang="en-US" altLang="en-US" dirty="0">
                <a:latin typeface="Lucida Sans Typewriter" panose="020B0509030504030204" pitchFamily="49" charset="0"/>
              </a:rPr>
              <a:t>T</a:t>
            </a:r>
            <a:r>
              <a:rPr lang="en-US" altLang="en-US" dirty="0"/>
              <a:t> has “read/write” access (hence the keyword </a:t>
            </a:r>
            <a:r>
              <a:rPr lang="en-US" altLang="en-US" b="1" dirty="0">
                <a:latin typeface="Lucida Sans Typewriter" panose="020B0509030504030204" pitchFamily="49" charset="0"/>
              </a:rPr>
              <a:t>all</a:t>
            </a:r>
            <a:r>
              <a:rPr lang="en-US" altLang="en-US" dirty="0"/>
              <a:t>) to a designated variable (not for constants)</a:t>
            </a:r>
          </a:p>
          <a:p>
            <a:pPr lvl="1" eaLnBrk="1" hangingPunct="1">
              <a:buFontTx/>
              <a:buNone/>
            </a:pPr>
            <a:r>
              <a:rPr lang="en-US" altLang="en-US" dirty="0">
                <a:latin typeface="Lucida Sans Typewriter" panose="020B0509030504030204" pitchFamily="49" charset="0"/>
              </a:rPr>
              <a:t>	</a:t>
            </a:r>
            <a:r>
              <a:rPr lang="en-US" altLang="en-US" b="1" dirty="0">
                <a:latin typeface="Lucida Sans Typewriter" panose="020B0509030504030204" pitchFamily="49" charset="0"/>
              </a:rPr>
              <a:t>type</a:t>
            </a:r>
            <a:r>
              <a:rPr lang="en-US" altLang="en-US" dirty="0">
                <a:latin typeface="Lucida Sans Typewriter" panose="020B0509030504030204" pitchFamily="49" charset="0"/>
              </a:rPr>
              <a:t> T </a:t>
            </a:r>
            <a:r>
              <a:rPr lang="en-US" altLang="en-US" b="1" dirty="0">
                <a:latin typeface="Lucida Sans Typewriter" panose="020B0509030504030204" pitchFamily="49" charset="0"/>
              </a:rPr>
              <a:t>is </a:t>
            </a:r>
            <a:r>
              <a:rPr lang="en-US" altLang="en-US" b="1" dirty="0">
                <a:solidFill>
                  <a:srgbClr val="CC0099"/>
                </a:solidFill>
                <a:highlight>
                  <a:srgbClr val="FFFF00"/>
                </a:highlight>
                <a:latin typeface="Lucida Sans Typewriter" panose="020B0509030504030204" pitchFamily="49" charset="0"/>
              </a:rPr>
              <a:t>access constant</a:t>
            </a:r>
            <a:r>
              <a:rPr lang="en-US" altLang="en-US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dirty="0" err="1">
                <a:solidFill>
                  <a:srgbClr val="CC0099"/>
                </a:solidFill>
                <a:latin typeface="Lucida Sans Typewriter" panose="020B0509030504030204" pitchFamily="49" charset="0"/>
              </a:rPr>
              <a:t>Designated_Type</a:t>
            </a:r>
            <a:r>
              <a:rPr lang="en-US" altLang="en-US" dirty="0">
                <a:latin typeface="Lucida Sans Typewriter" panose="020B0509030504030204" pitchFamily="49" charset="0"/>
              </a:rPr>
              <a:t>;</a:t>
            </a:r>
          </a:p>
          <a:p>
            <a:pPr lvl="2" eaLnBrk="1" hangingPunct="1"/>
            <a:r>
              <a:rPr lang="en-US" altLang="en-US" dirty="0"/>
              <a:t>Object of type </a:t>
            </a:r>
            <a:r>
              <a:rPr lang="en-US" altLang="en-US" dirty="0">
                <a:latin typeface="Lucida Sans Typewriter" panose="020B0509030504030204" pitchFamily="49" charset="0"/>
              </a:rPr>
              <a:t>T</a:t>
            </a:r>
            <a:r>
              <a:rPr lang="en-US" altLang="en-US" dirty="0"/>
              <a:t> has “read” access (hence the keyword </a:t>
            </a:r>
            <a:r>
              <a:rPr lang="en-US" altLang="en-US" b="1" dirty="0">
                <a:latin typeface="Lucida Sans Typewriter" panose="020B0509030504030204" pitchFamily="49" charset="0"/>
              </a:rPr>
              <a:t>constant</a:t>
            </a:r>
            <a:r>
              <a:rPr lang="en-US" altLang="en-US" dirty="0"/>
              <a:t>) to a designated object (variable or constant)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AC6801-7E12-47F5-9772-C2F15247B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37459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EEDFE-A993-41EC-9EAD-F12BB6613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Checks with General Access Types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1F6B27-5C8E-4892-BAF6-56F3403358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3000"/>
            <a:ext cx="8382000" cy="4983163"/>
          </a:xfrm>
        </p:spPr>
        <p:txBody>
          <a:bodyPr/>
          <a:lstStyle/>
          <a:p>
            <a:pPr eaLnBrk="1" hangingPunct="1"/>
            <a:r>
              <a:rPr lang="en-US" altLang="en-US" dirty="0">
                <a:highlight>
                  <a:srgbClr val="FFFF00"/>
                </a:highlight>
              </a:rPr>
              <a:t>Alias check</a:t>
            </a:r>
          </a:p>
          <a:p>
            <a:pPr lvl="1" eaLnBrk="1" hangingPunct="1"/>
            <a:r>
              <a:rPr lang="en-US" altLang="en-US" dirty="0" err="1">
                <a:latin typeface="Consolas" panose="020B0609020204030204" pitchFamily="49" charset="0"/>
              </a:rPr>
              <a:t>Object'Access</a:t>
            </a:r>
            <a:r>
              <a:rPr lang="en-US" altLang="en-US" dirty="0"/>
              <a:t> is legal only if </a:t>
            </a:r>
            <a:r>
              <a:rPr lang="en-US" altLang="en-US" dirty="0">
                <a:latin typeface="Consolas" panose="020B0609020204030204" pitchFamily="49" charset="0"/>
              </a:rPr>
              <a:t>Object</a:t>
            </a:r>
            <a:r>
              <a:rPr lang="en-US" altLang="en-US" dirty="0"/>
              <a:t> is declared as </a:t>
            </a:r>
            <a:r>
              <a:rPr lang="en-US" altLang="en-US" b="1" dirty="0">
                <a:latin typeface="Consolas" panose="020B0609020204030204" pitchFamily="49" charset="0"/>
              </a:rPr>
              <a:t>aliased</a:t>
            </a:r>
          </a:p>
          <a:p>
            <a:pPr lvl="2" eaLnBrk="1" hangingPunct="1"/>
            <a:r>
              <a:rPr lang="en-US" altLang="en-US" dirty="0"/>
              <a:t>Alerts reader to potential aliasing</a:t>
            </a:r>
          </a:p>
          <a:p>
            <a:pPr lvl="2" eaLnBrk="1" hangingPunct="1"/>
            <a:r>
              <a:rPr lang="en-US" altLang="en-US" dirty="0"/>
              <a:t>Allows optimization of objects that are not marked as </a:t>
            </a:r>
            <a:r>
              <a:rPr lang="en-US" altLang="en-US" b="1" dirty="0">
                <a:latin typeface="Consolas" panose="020B0609020204030204" pitchFamily="49" charset="0"/>
              </a:rPr>
              <a:t>aliased</a:t>
            </a:r>
          </a:p>
          <a:p>
            <a:pPr eaLnBrk="1" hangingPunct="1"/>
            <a:r>
              <a:rPr lang="en-US" altLang="en-US" dirty="0">
                <a:highlight>
                  <a:srgbClr val="FFFF00"/>
                </a:highlight>
              </a:rPr>
              <a:t>Conformance checks</a:t>
            </a:r>
          </a:p>
          <a:p>
            <a:pPr lvl="1" eaLnBrk="1" hangingPunct="1"/>
            <a:r>
              <a:rPr lang="en-US" altLang="en-US" dirty="0"/>
              <a:t>For </a:t>
            </a:r>
            <a:r>
              <a:rPr lang="en-US" altLang="en-US" dirty="0" err="1">
                <a:latin typeface="Consolas" panose="020B0609020204030204" pitchFamily="49" charset="0"/>
              </a:rPr>
              <a:t>Object'Access</a:t>
            </a:r>
            <a:r>
              <a:rPr lang="en-US" altLang="en-US" dirty="0"/>
              <a:t> to be legal, </a:t>
            </a:r>
            <a:r>
              <a:rPr lang="en-US" altLang="en-US" dirty="0">
                <a:latin typeface="Consolas" panose="020B0609020204030204" pitchFamily="49" charset="0"/>
              </a:rPr>
              <a:t>Object</a:t>
            </a:r>
            <a:r>
              <a:rPr lang="en-US" altLang="en-US" dirty="0"/>
              <a:t>’s  subtype must </a:t>
            </a:r>
            <a:r>
              <a:rPr lang="en-US" altLang="en-US" i="1" dirty="0"/>
              <a:t>statically match</a:t>
            </a:r>
            <a:r>
              <a:rPr lang="en-US" altLang="en-US" dirty="0"/>
              <a:t> the designated subtype</a:t>
            </a:r>
          </a:p>
          <a:p>
            <a:pPr lvl="2" eaLnBrk="1" hangingPunct="1"/>
            <a:r>
              <a:rPr lang="en-US" altLang="en-US" dirty="0"/>
              <a:t>Ensures that a subtype constraint is not violated through a pointer</a:t>
            </a:r>
          </a:p>
          <a:p>
            <a:pPr lvl="1" eaLnBrk="1" hangingPunct="1"/>
            <a:r>
              <a:rPr lang="en-US" altLang="en-US" dirty="0"/>
              <a:t>If </a:t>
            </a:r>
            <a:r>
              <a:rPr lang="en-US" altLang="en-US" dirty="0">
                <a:latin typeface="Lucida Sans Typewriter" panose="020B0509030504030204" pitchFamily="49" charset="0"/>
              </a:rPr>
              <a:t>Object</a:t>
            </a:r>
            <a:r>
              <a:rPr lang="en-US" altLang="en-US" dirty="0"/>
              <a:t> is a constant, </a:t>
            </a:r>
            <a:r>
              <a:rPr lang="en-US" altLang="en-US" dirty="0" err="1">
                <a:latin typeface="Consolas" panose="020B0609020204030204" pitchFamily="49" charset="0"/>
              </a:rPr>
              <a:t>Object'Access</a:t>
            </a:r>
            <a:r>
              <a:rPr lang="en-US" altLang="en-US" dirty="0"/>
              <a:t> is legal only if the context requires an access-to-constant type</a:t>
            </a:r>
          </a:p>
          <a:p>
            <a:pPr eaLnBrk="1" hangingPunct="1"/>
            <a:r>
              <a:rPr lang="en-US" altLang="en-US" dirty="0">
                <a:highlight>
                  <a:srgbClr val="FFFF00"/>
                </a:highlight>
              </a:rPr>
              <a:t>Accessibility check</a:t>
            </a:r>
          </a:p>
          <a:p>
            <a:pPr lvl="1" eaLnBrk="1" hangingPunct="1"/>
            <a:r>
              <a:rPr lang="en-US" altLang="en-US" dirty="0"/>
              <a:t>If </a:t>
            </a:r>
            <a:r>
              <a:rPr lang="en-US" altLang="en-US" dirty="0" err="1">
                <a:latin typeface="Consolas" panose="020B0609020204030204" pitchFamily="49" charset="0"/>
              </a:rPr>
              <a:t>Object'Access</a:t>
            </a:r>
            <a:r>
              <a:rPr lang="en-US" altLang="en-US" dirty="0"/>
              <a:t> appears in a context where a given general access type is required, then the scope of </a:t>
            </a:r>
            <a:r>
              <a:rPr lang="en-US" altLang="en-US" dirty="0">
                <a:latin typeface="Lucida Sans Typewriter" panose="020B0509030504030204" pitchFamily="49" charset="0"/>
              </a:rPr>
              <a:t>Object</a:t>
            </a:r>
            <a:r>
              <a:rPr lang="en-US" altLang="en-US" dirty="0"/>
              <a:t> must be no deeper than that of the access type (checked at compile time)</a:t>
            </a:r>
          </a:p>
          <a:p>
            <a:pPr lvl="2" eaLnBrk="1" hangingPunct="1"/>
            <a:r>
              <a:rPr lang="en-US" altLang="en-US" dirty="0"/>
              <a:t>Prevents dangling reference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 err="1">
                <a:latin typeface="Consolas" panose="020B0609020204030204" pitchFamily="49" charset="0"/>
              </a:rPr>
              <a:t>Object'Unchecked_Access</a:t>
            </a:r>
            <a:r>
              <a:rPr lang="en-US" altLang="en-US" dirty="0"/>
              <a:t> avoids this check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3D5258-DA04-4C51-90C3-9BC583547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0168012-73B2-4F75-8838-BCB587B0FA9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083" y="76200"/>
            <a:ext cx="1221317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12631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81A13-E07B-4002-9294-9276DF4208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Checks with General Access Types (2)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042D6B-F644-484E-9D76-28B7ADA47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58</a:t>
            </a:fld>
            <a:endParaRPr lang="en-US"/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060474F7-801A-4E1E-9B44-3295825757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5641" y="1149489"/>
            <a:ext cx="6426759" cy="5632311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Example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endParaRPr lang="en-US" altLang="en-US" sz="15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Int_Ref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is access all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Integer;</a:t>
            </a:r>
          </a:p>
          <a:p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Ref : 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Int_Ref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I   :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aliased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Integer;</a:t>
            </a:r>
          </a:p>
          <a:p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J   : Integer;</a:t>
            </a:r>
          </a:p>
          <a:p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C   :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aliased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constant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Integer := 100;</a:t>
            </a:r>
          </a:p>
          <a:p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N   :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aliased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Natural;</a:t>
            </a:r>
          </a:p>
          <a:p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  <a:endParaRPr lang="en-US" altLang="en-US" sz="15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Ref :=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new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Integer; -- OK</a:t>
            </a:r>
          </a:p>
          <a:p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Ref := 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I</a:t>
            </a:r>
            <a:r>
              <a:rPr lang="en-US" altLang="en-US" sz="1500" b="1" dirty="0" err="1">
                <a:solidFill>
                  <a:srgbClr val="0066FF"/>
                </a:solidFill>
                <a:latin typeface="Consolas" panose="020B0609020204030204" pitchFamily="49" charset="0"/>
              </a:rPr>
              <a:t>'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Access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;    -- OK</a:t>
            </a:r>
          </a:p>
          <a:p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Ref.</a:t>
            </a:r>
            <a:r>
              <a:rPr lang="en-US" altLang="en-US" sz="1500" b="1" dirty="0" err="1">
                <a:solidFill>
                  <a:srgbClr val="0066FF"/>
                </a:solidFill>
                <a:latin typeface="Consolas" panose="020B0609020204030204" pitchFamily="49" charset="0"/>
              </a:rPr>
              <a:t>all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:= -10;</a:t>
            </a:r>
          </a:p>
          <a:p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Ref := 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J'Access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; </a:t>
            </a:r>
            <a:r>
              <a:rPr lang="en-US" altLang="en-US" sz="1500" i="1" dirty="0">
                <a:solidFill>
                  <a:srgbClr val="0066FF"/>
                </a:solidFill>
                <a:latin typeface="Consolas" panose="020B0609020204030204" pitchFamily="49" charset="0"/>
              </a:rPr>
              <a:t>-- Illegal</a:t>
            </a:r>
          </a:p>
          <a:p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Ref := 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C'Access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; </a:t>
            </a:r>
            <a:r>
              <a:rPr lang="en-US" altLang="en-US" sz="1500" i="1" dirty="0">
                <a:solidFill>
                  <a:srgbClr val="0066FF"/>
                </a:solidFill>
                <a:latin typeface="Consolas" panose="020B0609020204030204" pitchFamily="49" charset="0"/>
              </a:rPr>
              <a:t>-- Illegal</a:t>
            </a:r>
          </a:p>
          <a:p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Ref := 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N'Access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; </a:t>
            </a:r>
            <a:r>
              <a:rPr lang="en-US" altLang="en-US" sz="1500" i="1" dirty="0">
                <a:solidFill>
                  <a:srgbClr val="0066FF"/>
                </a:solidFill>
                <a:latin typeface="Consolas" panose="020B0609020204030204" pitchFamily="49" charset="0"/>
              </a:rPr>
              <a:t>-- Illegal</a:t>
            </a:r>
          </a:p>
          <a:p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declare</a:t>
            </a:r>
            <a:endParaRPr lang="en-US" altLang="en-US" sz="15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  K :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aliased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Integer;</a:t>
            </a:r>
          </a:p>
          <a:p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  Ref_2 : 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Int_Ref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  <a:endParaRPr lang="en-US" altLang="en-US" sz="15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  Ref   := 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K'Access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; </a:t>
            </a:r>
            <a:r>
              <a:rPr lang="en-US" altLang="en-US" sz="1500" i="1" dirty="0">
                <a:solidFill>
                  <a:srgbClr val="0066FF"/>
                </a:solidFill>
                <a:latin typeface="Consolas" panose="020B0609020204030204" pitchFamily="49" charset="0"/>
              </a:rPr>
              <a:t>-- Illegal</a:t>
            </a:r>
          </a:p>
          <a:p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  Ref_2 := 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K'Access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; </a:t>
            </a:r>
            <a:r>
              <a:rPr lang="en-US" altLang="en-US" sz="1500" i="1" dirty="0">
                <a:solidFill>
                  <a:srgbClr val="0066FF"/>
                </a:solidFill>
                <a:latin typeface="Consolas" panose="020B0609020204030204" pitchFamily="49" charset="0"/>
              </a:rPr>
              <a:t>-- Illegal</a:t>
            </a:r>
          </a:p>
          <a:p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  Ref_2 := 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K'Unchecked_Access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; </a:t>
            </a:r>
            <a:r>
              <a:rPr lang="en-US" altLang="en-US" sz="1500" i="1" dirty="0">
                <a:solidFill>
                  <a:srgbClr val="0066FF"/>
                </a:solidFill>
                <a:latin typeface="Consolas" panose="020B0609020204030204" pitchFamily="49" charset="0"/>
              </a:rPr>
              <a:t>-- OK</a:t>
            </a:r>
          </a:p>
          <a:p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  Ref   := 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K'Unchecked_Access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  <a:r>
              <a:rPr lang="en-US" altLang="en-US" sz="1500" i="1" dirty="0">
                <a:solidFill>
                  <a:srgbClr val="0066FF"/>
                </a:solidFill>
                <a:latin typeface="Consolas" panose="020B0609020204030204" pitchFamily="49" charset="0"/>
              </a:rPr>
              <a:t> -- Permitted but erroneous</a:t>
            </a:r>
          </a:p>
          <a:p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4AEA657-12E4-4297-AC0B-E312F03D0C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0470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59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A88A9F-8B2A-444E-B436-9B4BA128B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Variant Record Type: C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D86A82-40EC-4A37-A16D-E64D5915C8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Problem: maintenance of consistency between tag and </a:t>
            </a:r>
            <a:br>
              <a:rPr lang="en-US" dirty="0"/>
            </a:br>
            <a:r>
              <a:rPr lang="en-US" dirty="0"/>
              <a:t>the union fields is the responsibility of the </a:t>
            </a:r>
            <a:br>
              <a:rPr lang="en-US" dirty="0"/>
            </a:br>
            <a:r>
              <a:rPr lang="en-US" dirty="0"/>
              <a:t>programmer</a:t>
            </a:r>
          </a:p>
          <a:p>
            <a:pPr lvl="1"/>
            <a:r>
              <a:rPr lang="en-US" dirty="0"/>
              <a:t>Source of potential vulnerabilities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C8F3CF-BC49-47DD-935C-E2506F38E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2042CC-5356-4537-B535-3BC57E499CBB}"/>
              </a:ext>
            </a:extLst>
          </p:cNvPr>
          <p:cNvSpPr txBox="1"/>
          <p:nvPr/>
        </p:nvSpPr>
        <p:spPr>
          <a:xfrm>
            <a:off x="1988845" y="1328678"/>
            <a:ext cx="5250155" cy="2862322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0066FF"/>
                </a:solidFill>
                <a:latin typeface="Consolas" panose="020B0609020204030204" pitchFamily="49" charset="0"/>
              </a:rPr>
              <a:t>enum</a:t>
            </a:r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66FF"/>
                </a:solidFill>
                <a:latin typeface="Consolas" panose="020B0609020204030204" pitchFamily="49" charset="0"/>
              </a:rPr>
              <a:t>person_tag</a:t>
            </a:r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 {Student, Faculty};</a:t>
            </a:r>
          </a:p>
          <a:p>
            <a:endParaRPr lang="en-US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b="1" dirty="0">
                <a:solidFill>
                  <a:srgbClr val="0066FF"/>
                </a:solidFill>
                <a:latin typeface="Consolas" panose="020B0609020204030204" pitchFamily="49" charset="0"/>
              </a:rPr>
              <a:t>struct</a:t>
            </a:r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 Person {</a:t>
            </a:r>
          </a:p>
          <a:p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b="1" dirty="0" err="1">
                <a:solidFill>
                  <a:srgbClr val="0066FF"/>
                </a:solidFill>
                <a:latin typeface="Consolas" panose="020B0609020204030204" pitchFamily="49" charset="0"/>
              </a:rPr>
              <a:t>enum</a:t>
            </a:r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66FF"/>
                </a:solidFill>
                <a:latin typeface="Consolas" panose="020B0609020204030204" pitchFamily="49" charset="0"/>
              </a:rPr>
              <a:t>person_tag</a:t>
            </a:r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 tag;</a:t>
            </a:r>
          </a:p>
          <a:p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   char name [10];</a:t>
            </a:r>
          </a:p>
          <a:p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b="1" dirty="0">
                <a:solidFill>
                  <a:srgbClr val="0066FF"/>
                </a:solidFill>
                <a:latin typeface="Consolas" panose="020B0609020204030204" pitchFamily="49" charset="0"/>
              </a:rPr>
              <a:t>union</a:t>
            </a:r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      </a:t>
            </a:r>
            <a:r>
              <a:rPr lang="en-US" b="1" dirty="0">
                <a:solidFill>
                  <a:srgbClr val="0066FF"/>
                </a:solidFill>
                <a:latin typeface="Consolas" panose="020B0609020204030204" pitchFamily="49" charset="0"/>
              </a:rPr>
              <a:t>struct</a:t>
            </a:r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 { float </a:t>
            </a:r>
            <a:r>
              <a:rPr lang="en-US" dirty="0" err="1">
                <a:solidFill>
                  <a:srgbClr val="0066FF"/>
                </a:solidFill>
                <a:latin typeface="Consolas" panose="020B0609020204030204" pitchFamily="49" charset="0"/>
              </a:rPr>
              <a:t>gpa</a:t>
            </a:r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; </a:t>
            </a:r>
            <a:r>
              <a:rPr lang="en-US" dirty="0" err="1">
                <a:solidFill>
                  <a:srgbClr val="0066FF"/>
                </a:solidFill>
                <a:latin typeface="Consolas" panose="020B0609020204030204" pitchFamily="49" charset="0"/>
              </a:rPr>
              <a:t>int</a:t>
            </a:r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 year; } s;</a:t>
            </a:r>
          </a:p>
          <a:p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      </a:t>
            </a:r>
            <a:r>
              <a:rPr lang="en-US" dirty="0" err="1">
                <a:solidFill>
                  <a:srgbClr val="0066FF"/>
                </a:solidFill>
                <a:latin typeface="Consolas" panose="020B0609020204030204" pitchFamily="49" charset="0"/>
              </a:rPr>
              <a:t>int</a:t>
            </a:r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 pubs;</a:t>
            </a:r>
          </a:p>
          <a:p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   };</a:t>
            </a:r>
          </a:p>
          <a:p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};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CEC36E7-37E3-4FA9-A55F-169B87F9C67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5129272"/>
            <a:ext cx="851585" cy="8143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F660238-9A3D-40C4-A8B7-CEA18CAF0CB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 flipH="1">
            <a:off x="5181600" y="5626236"/>
            <a:ext cx="1135678" cy="1079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7842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8B8DB-4CAE-4094-B80C-5895D959DC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Statically Allocated Linked List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C9CE0D-71DF-4C19-86AA-8694728FD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59</a:t>
            </a:fld>
            <a:endParaRPr lang="en-US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A75C7E79-6753-4934-B6C2-4BA733057E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905000"/>
            <a:ext cx="914400" cy="304800"/>
          </a:xfrm>
          <a:prstGeom prst="rect">
            <a:avLst/>
          </a:prstGeom>
          <a:noFill/>
          <a:ln w="9525" algn="ctr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5015B6A6-3889-483A-BB40-916A749B5D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1788" y="1905000"/>
            <a:ext cx="914400" cy="304800"/>
          </a:xfrm>
          <a:prstGeom prst="rect">
            <a:avLst/>
          </a:prstGeom>
          <a:noFill/>
          <a:ln w="9525" algn="ctr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200">
                <a:latin typeface="Lucida Sans Typewriter" panose="020B0509030504030204" pitchFamily="49" charset="0"/>
              </a:rPr>
              <a:t>Next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BEA6B3B6-616A-4EF1-B347-0F57DA0FBB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1788" y="2209800"/>
            <a:ext cx="914400" cy="609600"/>
          </a:xfrm>
          <a:prstGeom prst="rect">
            <a:avLst/>
          </a:prstGeom>
          <a:noFill/>
          <a:ln w="9525" algn="ctr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200">
                <a:latin typeface="Lucida Sans Typewriter" panose="020B0509030504030204" pitchFamily="49" charset="0"/>
              </a:rPr>
              <a:t>Data</a:t>
            </a: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C486EC07-852D-4EA7-A804-87E37C882D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1788" y="2819400"/>
            <a:ext cx="914400" cy="304800"/>
          </a:xfrm>
          <a:prstGeom prst="rect">
            <a:avLst/>
          </a:prstGeom>
          <a:noFill/>
          <a:ln w="9525" algn="ctr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B5626BA5-4507-4C45-8F09-E7C3071E6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1788" y="3124200"/>
            <a:ext cx="914400" cy="609600"/>
          </a:xfrm>
          <a:prstGeom prst="rect">
            <a:avLst/>
          </a:prstGeom>
          <a:noFill/>
          <a:ln w="9525" algn="ctr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id="{44C5F356-EEE3-4E14-8FDE-7EB81815BA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1788" y="3733800"/>
            <a:ext cx="914400" cy="304800"/>
          </a:xfrm>
          <a:prstGeom prst="rect">
            <a:avLst/>
          </a:prstGeom>
          <a:noFill/>
          <a:ln w="9525" algn="ctr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1" name="Rectangle 9">
            <a:extLst>
              <a:ext uri="{FF2B5EF4-FFF2-40B4-BE49-F238E27FC236}">
                <a16:creationId xmlns:a16="http://schemas.microsoft.com/office/drawing/2014/main" id="{5743F090-DA2B-4713-A873-8B55471146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1788" y="4038600"/>
            <a:ext cx="914400" cy="609600"/>
          </a:xfrm>
          <a:prstGeom prst="rect">
            <a:avLst/>
          </a:prstGeom>
          <a:noFill/>
          <a:ln w="9525" algn="ctr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2" name="Rectangle 10">
            <a:extLst>
              <a:ext uri="{FF2B5EF4-FFF2-40B4-BE49-F238E27FC236}">
                <a16:creationId xmlns:a16="http://schemas.microsoft.com/office/drawing/2014/main" id="{C5A3FFC5-A61A-4185-BA48-8D7A1CFA69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1788" y="4648200"/>
            <a:ext cx="914400" cy="304800"/>
          </a:xfrm>
          <a:prstGeom prst="rect">
            <a:avLst/>
          </a:prstGeom>
          <a:noFill/>
          <a:ln w="9525" algn="ctr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3" name="Rectangle 11">
            <a:extLst>
              <a:ext uri="{FF2B5EF4-FFF2-40B4-BE49-F238E27FC236}">
                <a16:creationId xmlns:a16="http://schemas.microsoft.com/office/drawing/2014/main" id="{8C650F7F-B4BA-404C-9828-CF2EBD1FAD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1788" y="4953000"/>
            <a:ext cx="914400" cy="609600"/>
          </a:xfrm>
          <a:prstGeom prst="rect">
            <a:avLst/>
          </a:prstGeom>
          <a:noFill/>
          <a:ln w="9525" algn="ctr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4" name="Rectangle 12">
            <a:extLst>
              <a:ext uri="{FF2B5EF4-FFF2-40B4-BE49-F238E27FC236}">
                <a16:creationId xmlns:a16="http://schemas.microsoft.com/office/drawing/2014/main" id="{DCE93E26-E52A-4C48-A080-31FD42A4CF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1788" y="5562600"/>
            <a:ext cx="914400" cy="304800"/>
          </a:xfrm>
          <a:prstGeom prst="rect">
            <a:avLst/>
          </a:prstGeom>
          <a:noFill/>
          <a:ln w="9525" algn="ctr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400" b="1">
                <a:latin typeface="Lucida Sans Typewriter" panose="020B0509030504030204" pitchFamily="49" charset="0"/>
              </a:rPr>
              <a:t>null</a:t>
            </a:r>
          </a:p>
        </p:txBody>
      </p:sp>
      <p:sp>
        <p:nvSpPr>
          <p:cNvPr id="15" name="Rectangle 13">
            <a:extLst>
              <a:ext uri="{FF2B5EF4-FFF2-40B4-BE49-F238E27FC236}">
                <a16:creationId xmlns:a16="http://schemas.microsoft.com/office/drawing/2014/main" id="{8CB0E6B9-5C5F-4AF0-AA6C-335907A2B4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1788" y="5867400"/>
            <a:ext cx="914400" cy="609600"/>
          </a:xfrm>
          <a:prstGeom prst="rect">
            <a:avLst/>
          </a:prstGeom>
          <a:noFill/>
          <a:ln w="9525" algn="ctr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cxnSp>
        <p:nvCxnSpPr>
          <p:cNvPr id="16" name="AutoShape 14">
            <a:extLst>
              <a:ext uri="{FF2B5EF4-FFF2-40B4-BE49-F238E27FC236}">
                <a16:creationId xmlns:a16="http://schemas.microsoft.com/office/drawing/2014/main" id="{17CFCAE2-5209-4BBA-BF3B-96D7CBD33B67}"/>
              </a:ext>
            </a:extLst>
          </p:cNvPr>
          <p:cNvCxnSpPr>
            <a:cxnSpLocks noChangeShapeType="1"/>
            <a:stCxn id="5" idx="3"/>
            <a:endCxn id="6" idx="1"/>
          </p:cNvCxnSpPr>
          <p:nvPr/>
        </p:nvCxnSpPr>
        <p:spPr bwMode="auto">
          <a:xfrm>
            <a:off x="1066800" y="2057400"/>
            <a:ext cx="534988" cy="0"/>
          </a:xfrm>
          <a:prstGeom prst="straightConnector1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AutoShape 15">
            <a:extLst>
              <a:ext uri="{FF2B5EF4-FFF2-40B4-BE49-F238E27FC236}">
                <a16:creationId xmlns:a16="http://schemas.microsoft.com/office/drawing/2014/main" id="{A62A4959-C985-4450-9948-CBFA03FD4C62}"/>
              </a:ext>
            </a:extLst>
          </p:cNvPr>
          <p:cNvCxnSpPr>
            <a:cxnSpLocks noChangeShapeType="1"/>
            <a:stCxn id="6" idx="3"/>
            <a:endCxn id="8" idx="3"/>
          </p:cNvCxnSpPr>
          <p:nvPr/>
        </p:nvCxnSpPr>
        <p:spPr bwMode="auto">
          <a:xfrm>
            <a:off x="2516188" y="2057400"/>
            <a:ext cx="1587" cy="914400"/>
          </a:xfrm>
          <a:prstGeom prst="curvedConnector3">
            <a:avLst>
              <a:gd name="adj1" fmla="val 23200009"/>
            </a:avLst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AutoShape 16">
            <a:extLst>
              <a:ext uri="{FF2B5EF4-FFF2-40B4-BE49-F238E27FC236}">
                <a16:creationId xmlns:a16="http://schemas.microsoft.com/office/drawing/2014/main" id="{560615AC-9E35-43D2-B4BA-7E546C7EA63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516188" y="3886200"/>
            <a:ext cx="1587" cy="914400"/>
          </a:xfrm>
          <a:prstGeom prst="curvedConnector3">
            <a:avLst>
              <a:gd name="adj1" fmla="val 23200009"/>
            </a:avLst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AutoShape 17">
            <a:extLst>
              <a:ext uri="{FF2B5EF4-FFF2-40B4-BE49-F238E27FC236}">
                <a16:creationId xmlns:a16="http://schemas.microsoft.com/office/drawing/2014/main" id="{99DE3D80-5D46-42BC-B0A6-67D2B9E2246A}"/>
              </a:ext>
            </a:extLst>
          </p:cNvPr>
          <p:cNvCxnSpPr>
            <a:cxnSpLocks noChangeShapeType="1"/>
            <a:stCxn id="8" idx="1"/>
            <a:endCxn id="10" idx="1"/>
          </p:cNvCxnSpPr>
          <p:nvPr/>
        </p:nvCxnSpPr>
        <p:spPr bwMode="auto">
          <a:xfrm rot="10800000" flipH="1" flipV="1">
            <a:off x="1601788" y="2971800"/>
            <a:ext cx="1587" cy="914400"/>
          </a:xfrm>
          <a:prstGeom prst="curvedConnector3">
            <a:avLst>
              <a:gd name="adj1" fmla="val -24000009"/>
            </a:avLst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AutoShape 18">
            <a:extLst>
              <a:ext uri="{FF2B5EF4-FFF2-40B4-BE49-F238E27FC236}">
                <a16:creationId xmlns:a16="http://schemas.microsoft.com/office/drawing/2014/main" id="{FF88F044-BBCB-41B7-9D0C-36FE90E684AA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H="1" flipV="1">
            <a:off x="1600200" y="4800600"/>
            <a:ext cx="1588" cy="914400"/>
          </a:xfrm>
          <a:prstGeom prst="curvedConnector3">
            <a:avLst>
              <a:gd name="adj1" fmla="val -24000009"/>
            </a:avLst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AutoShape 19">
            <a:extLst>
              <a:ext uri="{FF2B5EF4-FFF2-40B4-BE49-F238E27FC236}">
                <a16:creationId xmlns:a16="http://schemas.microsoft.com/office/drawing/2014/main" id="{1C0D97A4-7849-437A-851F-9A4879DF1124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601788" y="5562600"/>
            <a:ext cx="914400" cy="0"/>
          </a:xfrm>
          <a:prstGeom prst="straightConnector1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" name="AutoShape 20">
            <a:extLst>
              <a:ext uri="{FF2B5EF4-FFF2-40B4-BE49-F238E27FC236}">
                <a16:creationId xmlns:a16="http://schemas.microsoft.com/office/drawing/2014/main" id="{259B85A7-ABAD-400F-9183-EB669A09986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601788" y="2819400"/>
            <a:ext cx="914400" cy="0"/>
          </a:xfrm>
          <a:prstGeom prst="straightConnector1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" name="AutoShape 21">
            <a:extLst>
              <a:ext uri="{FF2B5EF4-FFF2-40B4-BE49-F238E27FC236}">
                <a16:creationId xmlns:a16="http://schemas.microsoft.com/office/drawing/2014/main" id="{84C31ACD-60BD-4DD8-9202-62B483F06B7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601788" y="3733800"/>
            <a:ext cx="914400" cy="0"/>
          </a:xfrm>
          <a:prstGeom prst="straightConnector1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" name="AutoShape 22">
            <a:extLst>
              <a:ext uri="{FF2B5EF4-FFF2-40B4-BE49-F238E27FC236}">
                <a16:creationId xmlns:a16="http://schemas.microsoft.com/office/drawing/2014/main" id="{432B9991-D9DB-4B21-9B12-5E25FC71F2C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601788" y="4648200"/>
            <a:ext cx="914400" cy="0"/>
          </a:xfrm>
          <a:prstGeom prst="straightConnector1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" name="Text Box 23">
            <a:extLst>
              <a:ext uri="{FF2B5EF4-FFF2-40B4-BE49-F238E27FC236}">
                <a16:creationId xmlns:a16="http://schemas.microsoft.com/office/drawing/2014/main" id="{8599B045-5399-408C-8FA4-DF88A62006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1600200"/>
            <a:ext cx="6080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latin typeface="Arial" panose="020B0604020202020204" pitchFamily="34" charset="0"/>
              </a:rPr>
              <a:t>Head</a:t>
            </a:r>
          </a:p>
        </p:txBody>
      </p:sp>
      <p:sp>
        <p:nvSpPr>
          <p:cNvPr id="26" name="Text Box 24">
            <a:extLst>
              <a:ext uri="{FF2B5EF4-FFF2-40B4-BE49-F238E27FC236}">
                <a16:creationId xmlns:a16="http://schemas.microsoft.com/office/drawing/2014/main" id="{5049D32E-334E-47D4-8C3F-F6E9046E4A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1600200"/>
            <a:ext cx="4603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latin typeface="Arial" panose="020B0604020202020204" pitchFamily="34" charset="0"/>
              </a:rPr>
              <a:t>List</a:t>
            </a:r>
          </a:p>
        </p:txBody>
      </p:sp>
      <p:sp>
        <p:nvSpPr>
          <p:cNvPr id="27" name="Text Box 25">
            <a:extLst>
              <a:ext uri="{FF2B5EF4-FFF2-40B4-BE49-F238E27FC236}">
                <a16:creationId xmlns:a16="http://schemas.microsoft.com/office/drawing/2014/main" id="{632762DE-C5A3-4208-B2A7-62B8192F87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0" y="1143000"/>
            <a:ext cx="5985934" cy="3785652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b="1" dirty="0">
                <a:solidFill>
                  <a:srgbClr val="6666FF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sz="1600" dirty="0">
                <a:solidFill>
                  <a:srgbClr val="6666FF"/>
                </a:solidFill>
                <a:latin typeface="Lucida Sans Typewriter" panose="020B0509030504030204" pitchFamily="49" charset="0"/>
              </a:rPr>
              <a:t> Packet </a:t>
            </a:r>
            <a:r>
              <a:rPr lang="en-US" altLang="en-US" sz="1600" b="1" dirty="0">
                <a:solidFill>
                  <a:srgbClr val="6666FF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sz="1600" dirty="0">
                <a:solidFill>
                  <a:srgbClr val="6666FF"/>
                </a:solidFill>
                <a:latin typeface="Lucida Sans Typewriter" panose="020B0509030504030204" pitchFamily="49" charset="0"/>
              </a:rPr>
              <a:t> …;</a:t>
            </a:r>
          </a:p>
          <a:p>
            <a:endParaRPr lang="en-US" altLang="en-US" sz="1600" dirty="0">
              <a:solidFill>
                <a:srgbClr val="66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600" b="1" dirty="0">
                <a:solidFill>
                  <a:srgbClr val="6666FF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sz="1600" dirty="0">
                <a:solidFill>
                  <a:srgbClr val="6666FF"/>
                </a:solidFill>
                <a:latin typeface="Lucida Sans Typewriter" panose="020B0509030504030204" pitchFamily="49" charset="0"/>
              </a:rPr>
              <a:t> Node;</a:t>
            </a:r>
          </a:p>
          <a:p>
            <a:r>
              <a:rPr lang="en-US" altLang="en-US" sz="1600" b="1" dirty="0">
                <a:solidFill>
                  <a:srgbClr val="6666FF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sz="1600" dirty="0">
                <a:solidFill>
                  <a:srgbClr val="66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solidFill>
                  <a:srgbClr val="6666FF"/>
                </a:solidFill>
                <a:latin typeface="Lucida Sans Typewriter" panose="020B0509030504030204" pitchFamily="49" charset="0"/>
              </a:rPr>
              <a:t>Node_Ref</a:t>
            </a:r>
            <a:r>
              <a:rPr lang="en-US" altLang="en-US" sz="1600" dirty="0">
                <a:solidFill>
                  <a:srgbClr val="66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b="1" dirty="0">
                <a:solidFill>
                  <a:srgbClr val="6666FF"/>
                </a:solidFill>
                <a:latin typeface="Lucida Sans Typewriter" panose="020B0509030504030204" pitchFamily="49" charset="0"/>
              </a:rPr>
              <a:t>is access </a:t>
            </a:r>
            <a:r>
              <a:rPr lang="en-US" altLang="en-US" sz="16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all</a:t>
            </a:r>
            <a:r>
              <a:rPr lang="en-US" altLang="en-US" sz="1600" dirty="0">
                <a:solidFill>
                  <a:srgbClr val="6666FF"/>
                </a:solidFill>
                <a:latin typeface="Lucida Sans Typewriter" panose="020B0509030504030204" pitchFamily="49" charset="0"/>
              </a:rPr>
              <a:t> Node;</a:t>
            </a:r>
          </a:p>
          <a:p>
            <a:r>
              <a:rPr lang="en-US" altLang="en-US" sz="1600" b="1" dirty="0">
                <a:solidFill>
                  <a:srgbClr val="6666FF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sz="1600" dirty="0">
                <a:solidFill>
                  <a:srgbClr val="6666FF"/>
                </a:solidFill>
                <a:latin typeface="Lucida Sans Typewriter" panose="020B0509030504030204" pitchFamily="49" charset="0"/>
              </a:rPr>
              <a:t> Node </a:t>
            </a:r>
            <a:r>
              <a:rPr lang="en-US" altLang="en-US" sz="1600" b="1" dirty="0">
                <a:solidFill>
                  <a:srgbClr val="6666FF"/>
                </a:solidFill>
                <a:latin typeface="Lucida Sans Typewriter" panose="020B0509030504030204" pitchFamily="49" charset="0"/>
              </a:rPr>
              <a:t>is</a:t>
            </a:r>
          </a:p>
          <a:p>
            <a:r>
              <a:rPr lang="en-US" altLang="en-US" sz="1600" b="1" dirty="0">
                <a:solidFill>
                  <a:srgbClr val="6666FF"/>
                </a:solidFill>
                <a:latin typeface="Lucida Sans Typewriter" panose="020B0509030504030204" pitchFamily="49" charset="0"/>
              </a:rPr>
              <a:t>  record</a:t>
            </a:r>
          </a:p>
          <a:p>
            <a:r>
              <a:rPr lang="en-US" altLang="en-US" sz="1600" dirty="0">
                <a:solidFill>
                  <a:srgbClr val="6666FF"/>
                </a:solidFill>
                <a:latin typeface="Lucida Sans Typewriter" panose="020B0509030504030204" pitchFamily="49" charset="0"/>
              </a:rPr>
              <a:t>    Next : </a:t>
            </a:r>
            <a:r>
              <a:rPr lang="en-US" altLang="en-US" sz="1600" dirty="0" err="1">
                <a:solidFill>
                  <a:srgbClr val="6666FF"/>
                </a:solidFill>
                <a:latin typeface="Lucida Sans Typewriter" panose="020B0509030504030204" pitchFamily="49" charset="0"/>
              </a:rPr>
              <a:t>Node_Ref</a:t>
            </a:r>
            <a:r>
              <a:rPr lang="en-US" altLang="en-US" sz="1600" dirty="0">
                <a:solidFill>
                  <a:srgbClr val="6666FF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600" dirty="0">
                <a:solidFill>
                  <a:srgbClr val="6666FF"/>
                </a:solidFill>
                <a:latin typeface="Lucida Sans Typewriter" panose="020B0509030504030204" pitchFamily="49" charset="0"/>
              </a:rPr>
              <a:t>    Data : Packet;</a:t>
            </a:r>
          </a:p>
          <a:p>
            <a:r>
              <a:rPr lang="en-US" altLang="en-US" sz="1600" b="1" dirty="0">
                <a:solidFill>
                  <a:srgbClr val="6666FF"/>
                </a:solidFill>
                <a:latin typeface="Lucida Sans Typewriter" panose="020B0509030504030204" pitchFamily="49" charset="0"/>
              </a:rPr>
              <a:t>  end record</a:t>
            </a:r>
            <a:r>
              <a:rPr lang="en-US" altLang="en-US" sz="1600" dirty="0">
                <a:solidFill>
                  <a:srgbClr val="6666FF"/>
                </a:solidFill>
                <a:latin typeface="Lucida Sans Typewriter" panose="020B0509030504030204" pitchFamily="49" charset="0"/>
              </a:rPr>
              <a:t>;</a:t>
            </a:r>
          </a:p>
          <a:p>
            <a:endParaRPr lang="en-US" altLang="en-US" sz="1600" dirty="0">
              <a:solidFill>
                <a:srgbClr val="66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600" dirty="0">
                <a:solidFill>
                  <a:srgbClr val="6666FF"/>
                </a:solidFill>
                <a:latin typeface="Lucida Sans Typewriter" panose="020B0509030504030204" pitchFamily="49" charset="0"/>
              </a:rPr>
              <a:t>List : </a:t>
            </a:r>
            <a:r>
              <a:rPr lang="en-US" altLang="en-US" sz="1600" b="1" dirty="0">
                <a:solidFill>
                  <a:srgbClr val="6666FF"/>
                </a:solidFill>
                <a:latin typeface="Lucida Sans Typewriter" panose="020B0509030504030204" pitchFamily="49" charset="0"/>
              </a:rPr>
              <a:t>array </a:t>
            </a:r>
            <a:r>
              <a:rPr lang="en-US" altLang="en-US" sz="1600" dirty="0">
                <a:solidFill>
                  <a:srgbClr val="6666FF"/>
                </a:solidFill>
                <a:latin typeface="Lucida Sans Typewriter" panose="020B0509030504030204" pitchFamily="49" charset="0"/>
              </a:rPr>
              <a:t>(1..5) </a:t>
            </a:r>
            <a:r>
              <a:rPr lang="en-US" altLang="en-US" sz="1600" b="1" dirty="0">
                <a:solidFill>
                  <a:srgbClr val="6666FF"/>
                </a:solidFill>
                <a:latin typeface="Lucida Sans Typewriter" panose="020B0509030504030204" pitchFamily="49" charset="0"/>
              </a:rPr>
              <a:t>of </a:t>
            </a:r>
            <a:r>
              <a:rPr lang="en-US" altLang="en-US" sz="16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aliased</a:t>
            </a:r>
            <a:r>
              <a:rPr lang="en-US" altLang="en-US" sz="1600" dirty="0">
                <a:solidFill>
                  <a:srgbClr val="6666FF"/>
                </a:solidFill>
                <a:latin typeface="Lucida Sans Typewriter" panose="020B0509030504030204" pitchFamily="49" charset="0"/>
              </a:rPr>
              <a:t> Node;</a:t>
            </a:r>
          </a:p>
          <a:p>
            <a:r>
              <a:rPr lang="en-US" altLang="en-US" sz="1600" dirty="0">
                <a:solidFill>
                  <a:srgbClr val="6666FF"/>
                </a:solidFill>
                <a:latin typeface="Lucida Sans Typewriter" panose="020B0509030504030204" pitchFamily="49" charset="0"/>
              </a:rPr>
              <a:t>Head : </a:t>
            </a:r>
            <a:r>
              <a:rPr lang="en-US" altLang="en-US" sz="1600" dirty="0" err="1">
                <a:solidFill>
                  <a:srgbClr val="6666FF"/>
                </a:solidFill>
                <a:latin typeface="Lucida Sans Typewriter" panose="020B0509030504030204" pitchFamily="49" charset="0"/>
              </a:rPr>
              <a:t>Node_Ref</a:t>
            </a:r>
            <a:r>
              <a:rPr lang="en-US" altLang="en-US" sz="1600" dirty="0">
                <a:solidFill>
                  <a:srgbClr val="6666FF"/>
                </a:solidFill>
                <a:latin typeface="Lucida Sans Typewriter" panose="020B0509030504030204" pitchFamily="49" charset="0"/>
              </a:rPr>
              <a:t> := List(1)</a:t>
            </a:r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'Access</a:t>
            </a:r>
            <a:r>
              <a:rPr lang="en-US" altLang="en-US" sz="1600" dirty="0">
                <a:solidFill>
                  <a:srgbClr val="6666FF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600" dirty="0">
                <a:solidFill>
                  <a:srgbClr val="6666FF"/>
                </a:solidFill>
                <a:latin typeface="Lucida Sans Typewriter" panose="020B0509030504030204" pitchFamily="49" charset="0"/>
              </a:rPr>
              <a:t>             ---------</a:t>
            </a:r>
          </a:p>
          <a:p>
            <a:r>
              <a:rPr lang="en-US" altLang="en-US" sz="1600" dirty="0">
                <a:solidFill>
                  <a:srgbClr val="6666FF"/>
                </a:solidFill>
                <a:latin typeface="Lucida Sans Typewriter" panose="020B0509030504030204" pitchFamily="49" charset="0"/>
              </a:rPr>
              <a:t>List(1) := (Next =&gt; List(2)</a:t>
            </a:r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'Access</a:t>
            </a:r>
            <a:r>
              <a:rPr lang="en-US" altLang="en-US" sz="1600" dirty="0">
                <a:solidFill>
                  <a:srgbClr val="6666FF"/>
                </a:solidFill>
                <a:latin typeface="Lucida Sans Typewriter" panose="020B0509030504030204" pitchFamily="49" charset="0"/>
              </a:rPr>
              <a:t>, Data =&gt; …);</a:t>
            </a:r>
          </a:p>
          <a:p>
            <a:r>
              <a:rPr lang="en-US" altLang="en-US" sz="1600" dirty="0">
                <a:solidFill>
                  <a:srgbClr val="6666FF"/>
                </a:solidFill>
                <a:latin typeface="Lucida Sans Typewriter" panose="020B0509030504030204" pitchFamily="49" charset="0"/>
              </a:rPr>
              <a:t>…</a:t>
            </a:r>
          </a:p>
        </p:txBody>
      </p:sp>
      <p:sp>
        <p:nvSpPr>
          <p:cNvPr id="28" name="Text Box 26">
            <a:extLst>
              <a:ext uri="{FF2B5EF4-FFF2-40B4-BE49-F238E27FC236}">
                <a16:creationId xmlns:a16="http://schemas.microsoft.com/office/drawing/2014/main" id="{14E491CD-AB73-4FF7-9FFF-040455DC2F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9400" y="4962525"/>
            <a:ext cx="582295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buFontTx/>
              <a:buChar char="•"/>
            </a:pPr>
            <a:r>
              <a:rPr lang="en-US" altLang="en-US" sz="1600" dirty="0">
                <a:latin typeface="Verdana" panose="020B0604030504040204" pitchFamily="34" charset="0"/>
              </a:rPr>
              <a:t> “</a:t>
            </a:r>
            <a:r>
              <a:rPr lang="en-US" altLang="en-US" sz="1600" b="1" dirty="0">
                <a:latin typeface="Lucida Sans Typewriter" panose="020B0509030504030204" pitchFamily="49" charset="0"/>
              </a:rPr>
              <a:t>access </a:t>
            </a:r>
            <a:r>
              <a:rPr lang="en-US" altLang="en-US" sz="16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all</a:t>
            </a:r>
            <a:r>
              <a:rPr lang="en-US" altLang="en-US" sz="1600" dirty="0">
                <a:latin typeface="Verdana" panose="020B0604030504040204" pitchFamily="34" charset="0"/>
              </a:rPr>
              <a:t>” allows </a:t>
            </a:r>
            <a:r>
              <a:rPr lang="en-US" altLang="en-US" sz="1600" dirty="0" err="1">
                <a:latin typeface="Lucida Sans Typewriter" panose="020B0509030504030204" pitchFamily="49" charset="0"/>
              </a:rPr>
              <a:t>Node_Ref</a:t>
            </a:r>
            <a:r>
              <a:rPr lang="en-US" altLang="en-US" sz="1600" dirty="0">
                <a:latin typeface="Verdana" panose="020B0604030504040204" pitchFamily="34" charset="0"/>
              </a:rPr>
              <a:t> values to designate</a:t>
            </a:r>
            <a:br>
              <a:rPr lang="en-US" altLang="en-US" sz="1600" dirty="0">
                <a:latin typeface="Verdana" panose="020B0604030504040204" pitchFamily="34" charset="0"/>
              </a:rPr>
            </a:br>
            <a:r>
              <a:rPr lang="en-US" altLang="en-US" sz="1600" dirty="0">
                <a:latin typeface="Verdana" panose="020B0604030504040204" pitchFamily="34" charset="0"/>
              </a:rPr>
              <a:t>   declared objects, not just dynamically allocated ones</a:t>
            </a:r>
          </a:p>
          <a:p>
            <a:pPr>
              <a:buFontTx/>
              <a:buChar char="•"/>
            </a:pPr>
            <a:r>
              <a:rPr lang="en-US" altLang="en-US" sz="1600" dirty="0">
                <a:latin typeface="Verdana" panose="020B0604030504040204" pitchFamily="34" charset="0"/>
              </a:rPr>
              <a:t> “</a:t>
            </a:r>
            <a:r>
              <a:rPr lang="en-US" altLang="en-US" sz="16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aliased</a:t>
            </a:r>
            <a:r>
              <a:rPr lang="en-US" altLang="en-US" sz="1600" dirty="0">
                <a:latin typeface="Verdana" panose="020B0604030504040204" pitchFamily="34" charset="0"/>
              </a:rPr>
              <a:t>” allows array elements to be “pointed to”</a:t>
            </a:r>
          </a:p>
          <a:p>
            <a:pPr>
              <a:buFontTx/>
              <a:buChar char="•"/>
            </a:pPr>
            <a:r>
              <a:rPr lang="en-US" altLang="en-US" sz="1600" dirty="0">
                <a:latin typeface="Verdana" panose="020B0604030504040204" pitchFamily="34" charset="0"/>
              </a:rPr>
              <a:t>  </a:t>
            </a:r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'Access</a:t>
            </a:r>
            <a:r>
              <a:rPr lang="en-US" altLang="en-US" sz="1600" dirty="0">
                <a:latin typeface="Verdana" panose="020B0604030504040204" pitchFamily="34" charset="0"/>
              </a:rPr>
              <a:t> obtains a “pointer” to the array element</a:t>
            </a:r>
          </a:p>
          <a:p>
            <a:pPr>
              <a:buFontTx/>
              <a:buChar char="•"/>
            </a:pPr>
            <a:r>
              <a:rPr lang="en-US" altLang="en-US" sz="1600" dirty="0">
                <a:latin typeface="Verdana" panose="020B0604030504040204" pitchFamily="34" charset="0"/>
              </a:rPr>
              <a:t> </a:t>
            </a:r>
            <a:r>
              <a:rPr lang="en-US" altLang="en-US" sz="1600" dirty="0">
                <a:solidFill>
                  <a:srgbClr val="FF0000"/>
                </a:solidFill>
                <a:latin typeface="Verdana" panose="020B0604030504040204" pitchFamily="34" charset="0"/>
              </a:rPr>
              <a:t>Address clause</a:t>
            </a:r>
            <a:r>
              <a:rPr lang="en-US" altLang="en-US" sz="1600" dirty="0">
                <a:latin typeface="Verdana" panose="020B0604030504040204" pitchFamily="34" charset="0"/>
              </a:rPr>
              <a:t> allows placement of data at specific </a:t>
            </a:r>
            <a:br>
              <a:rPr lang="en-US" altLang="en-US" sz="1600" dirty="0">
                <a:latin typeface="Verdana" panose="020B0604030504040204" pitchFamily="34" charset="0"/>
              </a:rPr>
            </a:br>
            <a:r>
              <a:rPr lang="en-US" altLang="en-US" sz="1600" dirty="0">
                <a:latin typeface="Verdana" panose="020B0604030504040204" pitchFamily="34" charset="0"/>
              </a:rPr>
              <a:t>   machine locations</a:t>
            </a:r>
            <a:br>
              <a:rPr lang="en-US" altLang="en-US" sz="1600" dirty="0">
                <a:latin typeface="Verdana" panose="020B0604030504040204" pitchFamily="34" charset="0"/>
              </a:rPr>
            </a:br>
            <a:r>
              <a:rPr lang="en-US" altLang="en-US" sz="1600" dirty="0">
                <a:latin typeface="Verdana" panose="020B0604030504040204" pitchFamily="34" charset="0"/>
              </a:rPr>
              <a:t>      </a:t>
            </a:r>
            <a:r>
              <a:rPr lang="en-US" altLang="en-US" sz="1600" b="1" dirty="0">
                <a:solidFill>
                  <a:srgbClr val="3366FF"/>
                </a:solidFill>
                <a:latin typeface="Lucida Sans Typewriter" panose="020B0509030504030204" pitchFamily="49" charset="0"/>
              </a:rPr>
              <a:t>for</a:t>
            </a:r>
            <a:r>
              <a:rPr lang="en-US" altLang="en-US" sz="1600" dirty="0">
                <a:solidFill>
                  <a:srgbClr val="33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solidFill>
                  <a:srgbClr val="3366FF"/>
                </a:solidFill>
                <a:latin typeface="Lucida Sans Typewriter" panose="020B0509030504030204" pitchFamily="49" charset="0"/>
              </a:rPr>
              <a:t>List'Address</a:t>
            </a:r>
            <a:r>
              <a:rPr lang="en-US" altLang="en-US" sz="1600" dirty="0">
                <a:solidFill>
                  <a:srgbClr val="33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b="1" dirty="0">
                <a:solidFill>
                  <a:srgbClr val="3366FF"/>
                </a:solidFill>
                <a:latin typeface="Lucida Sans Typewriter" panose="020B0509030504030204" pitchFamily="49" charset="0"/>
              </a:rPr>
              <a:t>use</a:t>
            </a:r>
            <a:r>
              <a:rPr lang="en-US" altLang="en-US" sz="1600" dirty="0">
                <a:solidFill>
                  <a:srgbClr val="33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solidFill>
                  <a:srgbClr val="3366FF"/>
                </a:solidFill>
                <a:latin typeface="Lucida Sans Typewriter" panose="020B0509030504030204" pitchFamily="49" charset="0"/>
              </a:rPr>
              <a:t>To_Address</a:t>
            </a:r>
            <a:r>
              <a:rPr lang="en-US" altLang="en-US" sz="1600" dirty="0">
                <a:solidFill>
                  <a:srgbClr val="3366FF"/>
                </a:solidFill>
                <a:latin typeface="Lucida Sans Typewriter" panose="020B0509030504030204" pitchFamily="49" charset="0"/>
              </a:rPr>
              <a:t>(16#A000#);</a:t>
            </a:r>
          </a:p>
          <a:p>
            <a:endParaRPr lang="en-US" altLang="en-US" sz="1600" dirty="0">
              <a:latin typeface="Verdana" panose="020B0604030504040204" pitchFamily="34" charset="0"/>
            </a:endParaRPr>
          </a:p>
        </p:txBody>
      </p:sp>
      <p:pic>
        <p:nvPicPr>
          <p:cNvPr id="29" name="Content Placeholder 5">
            <a:extLst>
              <a:ext uri="{FF2B5EF4-FFF2-40B4-BE49-F238E27FC236}">
                <a16:creationId xmlns:a16="http://schemas.microsoft.com/office/drawing/2014/main" id="{28FE0EB8-9DCF-4FCB-94FC-EECEE65E3A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0470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99721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53DFF6-9822-470B-A6E4-6D9880994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en-US" dirty="0" err="1"/>
              <a:t>ROMable</a:t>
            </a:r>
            <a:r>
              <a:rPr lang="en-US" dirty="0"/>
              <a:t> Strings (1)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5F5039-CE2D-4597-9FE8-F9215D7A4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60</a:t>
            </a:fld>
            <a:endParaRPr lang="en-US"/>
          </a:p>
        </p:txBody>
      </p:sp>
      <p:sp>
        <p:nvSpPr>
          <p:cNvPr id="8" name="Text Box 4">
            <a:extLst>
              <a:ext uri="{FF2B5EF4-FFF2-40B4-BE49-F238E27FC236}">
                <a16:creationId xmlns:a16="http://schemas.microsoft.com/office/drawing/2014/main" id="{8CE5900D-6B1B-4188-B1AB-8DC6C87C07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532" y="1155918"/>
            <a:ext cx="6805068" cy="353943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package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Messages </a:t>
            </a:r>
            <a:r>
              <a:rPr lang="en-US" alt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endParaRPr lang="en-US" altLang="en-US" sz="16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M1 : </a:t>
            </a:r>
            <a:r>
              <a:rPr lang="en-US" alt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aliased constant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String := </a:t>
            </a:r>
          </a:p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 "Next time remember to run the virus detector";</a:t>
            </a:r>
          </a:p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M2 : </a:t>
            </a:r>
            <a:r>
              <a:rPr lang="en-US" alt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aliased constant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String := </a:t>
            </a:r>
          </a:p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 "Someone's been forging your e-mail signature " &amp;</a:t>
            </a:r>
          </a:p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 "on articles posted to </a:t>
            </a:r>
            <a:r>
              <a:rPr lang="en-US" alt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alt.weirdos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";</a:t>
            </a:r>
          </a:p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M3 : </a:t>
            </a:r>
            <a:r>
              <a:rPr lang="en-US" alt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aliased constant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String := </a:t>
            </a:r>
          </a:p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 "You did back up your hard disk recently, didn't you?";</a:t>
            </a:r>
          </a:p>
          <a:p>
            <a:endParaRPr lang="en-US" altLang="en-US" sz="16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Message_Ref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is access constant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String;</a:t>
            </a:r>
          </a:p>
          <a:p>
            <a:endParaRPr lang="en-US" altLang="en-US" sz="16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Table : </a:t>
            </a:r>
            <a:r>
              <a:rPr lang="en-US" alt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constant array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( 1..3 ) </a:t>
            </a:r>
            <a:r>
              <a:rPr lang="en-US" alt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of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Message_Ref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:=</a:t>
            </a:r>
          </a:p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  ( M1'Access, M2'Access, M3'Access );</a:t>
            </a:r>
          </a:p>
          <a:p>
            <a:r>
              <a:rPr lang="en-US" alt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Messages;</a:t>
            </a:r>
          </a:p>
        </p:txBody>
      </p:sp>
      <p:sp>
        <p:nvSpPr>
          <p:cNvPr id="9" name="Text Box 5">
            <a:extLst>
              <a:ext uri="{FF2B5EF4-FFF2-40B4-BE49-F238E27FC236}">
                <a16:creationId xmlns:a16="http://schemas.microsoft.com/office/drawing/2014/main" id="{53D5C01E-DD08-4AA0-801B-BD90474FCF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4813518"/>
            <a:ext cx="5234125" cy="1815882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with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Messages; ...</a:t>
            </a:r>
          </a:p>
          <a:p>
            <a:r>
              <a:rPr lang="en-US" alt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Main </a:t>
            </a:r>
            <a:r>
              <a:rPr lang="en-US" alt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endParaRPr lang="en-US" altLang="en-US" sz="16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Index : Integer </a:t>
            </a:r>
            <a:r>
              <a:rPr lang="en-US" alt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range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1..3;</a:t>
            </a:r>
          </a:p>
          <a:p>
            <a:r>
              <a:rPr lang="en-US" alt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  <a:endParaRPr lang="en-US" altLang="en-US" sz="16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... Index := ...</a:t>
            </a:r>
          </a:p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Put_Line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( </a:t>
            </a:r>
            <a:r>
              <a:rPr lang="en-US" alt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Messages.Table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(Index).</a:t>
            </a:r>
            <a:r>
              <a:rPr lang="en-US" alt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all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);  ...</a:t>
            </a:r>
          </a:p>
          <a:p>
            <a:r>
              <a:rPr lang="en-US" alt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Main;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C0A4145-32D3-4D4C-8C91-44BAE4D10A5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0470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39152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53DFF6-9822-470B-A6E4-6D98809943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ROMable</a:t>
            </a:r>
            <a:r>
              <a:rPr lang="en-US" dirty="0"/>
              <a:t> Strings (2)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5F5039-CE2D-4597-9FE8-F9215D7A4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61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2589D4E-0954-4BAD-99BC-798B27EB6C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Notes</a:t>
            </a:r>
          </a:p>
          <a:p>
            <a:pPr lvl="1" eaLnBrk="1" hangingPunct="1"/>
            <a:r>
              <a:rPr lang="en-US" altLang="en-US" dirty="0"/>
              <a:t>The </a:t>
            </a:r>
            <a:r>
              <a:rPr lang="en-US" altLang="en-US" dirty="0">
                <a:latin typeface="Lucida Sans Typewriter" panose="020B0509030504030204" pitchFamily="49" charset="0"/>
              </a:rPr>
              <a:t>String</a:t>
            </a:r>
            <a:r>
              <a:rPr lang="en-US" altLang="en-US" dirty="0"/>
              <a:t> data are declared as constant, since these are not to be modified</a:t>
            </a:r>
          </a:p>
          <a:p>
            <a:pPr lvl="1" eaLnBrk="1" hangingPunct="1"/>
            <a:r>
              <a:rPr lang="en-US" altLang="en-US" dirty="0"/>
              <a:t>The general access type must therefore also be </a:t>
            </a:r>
            <a:r>
              <a:rPr lang="en-US" altLang="en-US" b="1" dirty="0">
                <a:latin typeface="Lucida Sans Typewriter" panose="020B0509030504030204" pitchFamily="49" charset="0"/>
              </a:rPr>
              <a:t>access constant</a:t>
            </a:r>
            <a:r>
              <a:rPr lang="en-US" altLang="en-US" dirty="0"/>
              <a:t> and not </a:t>
            </a:r>
            <a:r>
              <a:rPr lang="en-US" altLang="en-US" b="1" dirty="0">
                <a:latin typeface="Lucida Sans Typewriter" panose="020B0509030504030204" pitchFamily="49" charset="0"/>
              </a:rPr>
              <a:t>access all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The </a:t>
            </a:r>
            <a:r>
              <a:rPr lang="en-US" altLang="en-US" dirty="0">
                <a:latin typeface="Lucida Sans Typewriter" panose="020B0509030504030204" pitchFamily="49" charset="0"/>
              </a:rPr>
              <a:t>Table</a:t>
            </a:r>
            <a:r>
              <a:rPr lang="en-US" altLang="en-US" dirty="0"/>
              <a:t> object is declared as constant, in order to prevent the program from assigning to the pointers</a:t>
            </a:r>
          </a:p>
          <a:p>
            <a:pPr lvl="1" eaLnBrk="1" hangingPunct="1"/>
            <a:r>
              <a:rPr lang="en-US" altLang="en-US" dirty="0">
                <a:latin typeface="Lucida Sans Typewriter" panose="020B0509030504030204" pitchFamily="49" charset="0"/>
              </a:rPr>
              <a:t>'Access</a:t>
            </a:r>
            <a:r>
              <a:rPr lang="en-US" altLang="en-US" dirty="0"/>
              <a:t> is more than just an address</a:t>
            </a:r>
          </a:p>
          <a:p>
            <a:pPr lvl="2" eaLnBrk="1" hangingPunct="1"/>
            <a:r>
              <a:rPr lang="en-US" altLang="en-US" dirty="0"/>
              <a:t>It needs to represent a “descriptor” for the designated </a:t>
            </a:r>
            <a:r>
              <a:rPr lang="en-US" altLang="en-US" dirty="0">
                <a:latin typeface="Lucida Sans Typewriter" panose="020B0509030504030204" pitchFamily="49" charset="0"/>
              </a:rPr>
              <a:t>String</a:t>
            </a:r>
            <a:endParaRPr lang="en-US" altLang="en-US" dirty="0"/>
          </a:p>
          <a:p>
            <a:endParaRPr lang="en-US" dirty="0"/>
          </a:p>
        </p:txBody>
      </p:sp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ED02DCD2-DEE0-49DA-AB9B-BEA11DCFF7D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0470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89419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3B9CC-FA2F-4760-9741-4740D40D0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 Parameters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22FA87-BBCF-4510-9A6C-1D6426E394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A subprogram may have a parameter of an anonymous access type</a:t>
            </a:r>
          </a:p>
          <a:p>
            <a:pPr lvl="1" eaLnBrk="1" hangingPunct="1"/>
            <a:r>
              <a:rPr lang="en-US" altLang="en-US" dirty="0"/>
              <a:t>Gets by-reference parameter passing for a type that otherwise would be by-copy or unspecified</a:t>
            </a:r>
          </a:p>
          <a:p>
            <a:pPr lvl="1" eaLnBrk="1" hangingPunct="1"/>
            <a:r>
              <a:rPr lang="en-US" altLang="en-US" dirty="0"/>
              <a:t>Simulates </a:t>
            </a:r>
            <a:r>
              <a:rPr lang="en-US" altLang="en-US" b="1" dirty="0">
                <a:latin typeface="Lucida Sans Typewriter" panose="020B0509030504030204" pitchFamily="49" charset="0"/>
              </a:rPr>
              <a:t>in out</a:t>
            </a:r>
            <a:r>
              <a:rPr lang="en-US" altLang="en-US" dirty="0"/>
              <a:t> or </a:t>
            </a:r>
            <a:r>
              <a:rPr lang="en-US" altLang="en-US" b="1" dirty="0">
                <a:latin typeface="Lucida Sans Typewriter" panose="020B0509030504030204" pitchFamily="49" charset="0"/>
              </a:rPr>
              <a:t>out</a:t>
            </a:r>
            <a:r>
              <a:rPr lang="en-US" altLang="en-US" dirty="0"/>
              <a:t> parameters to functions</a:t>
            </a:r>
          </a:p>
          <a:p>
            <a:pPr lvl="1" eaLnBrk="1" hangingPunct="1"/>
            <a:r>
              <a:rPr lang="en-US" altLang="en-US" dirty="0"/>
              <a:t>Eases interfacing with C and C++</a:t>
            </a:r>
          </a:p>
          <a:p>
            <a:pPr lvl="1" eaLnBrk="1" hangingPunct="1"/>
            <a:r>
              <a:rPr lang="en-US" altLang="en-US" dirty="0"/>
              <a:t>OOP: dynamic binding through access values</a:t>
            </a:r>
          </a:p>
          <a:p>
            <a:pPr eaLnBrk="1" hangingPunct="1"/>
            <a:r>
              <a:rPr lang="en-US" altLang="en-US" dirty="0"/>
              <a:t>Example of syntax</a:t>
            </a:r>
          </a:p>
          <a:p>
            <a:pPr lvl="1" eaLnBrk="1" hangingPunct="1">
              <a:buFontTx/>
              <a:buNone/>
            </a:pPr>
            <a:r>
              <a:rPr lang="en-US" altLang="en-US" dirty="0">
                <a:latin typeface="Lucida Sans Typewriter" panose="020B0509030504030204" pitchFamily="49" charset="0"/>
              </a:rPr>
              <a:t>	</a:t>
            </a:r>
            <a:r>
              <a:rPr lang="en-US" altLang="en-US" b="1" dirty="0">
                <a:latin typeface="Lucida Sans Typewriter" panose="020B0509030504030204" pitchFamily="49" charset="0"/>
              </a:rPr>
              <a:t>procedure</a:t>
            </a:r>
            <a:r>
              <a:rPr lang="en-US" altLang="en-US" dirty="0">
                <a:latin typeface="Lucida Sans Typewriter" panose="020B0509030504030204" pitchFamily="49" charset="0"/>
              </a:rPr>
              <a:t> </a:t>
            </a:r>
            <a:r>
              <a:rPr lang="en-US" altLang="en-US" dirty="0" err="1">
                <a:latin typeface="Lucida Sans Typewriter" panose="020B0509030504030204" pitchFamily="49" charset="0"/>
              </a:rPr>
              <a:t>Some_Proc</a:t>
            </a:r>
            <a:r>
              <a:rPr lang="en-US" altLang="en-US" dirty="0">
                <a:latin typeface="Lucida Sans Typewriter" panose="020B0509030504030204" pitchFamily="49" charset="0"/>
              </a:rPr>
              <a:t>( Param : </a:t>
            </a:r>
            <a:r>
              <a:rPr lang="en-US" altLang="en-US" b="1" dirty="0">
                <a:latin typeface="Lucida Sans Typewriter" panose="020B0509030504030204" pitchFamily="49" charset="0"/>
              </a:rPr>
              <a:t>access</a:t>
            </a:r>
            <a:r>
              <a:rPr lang="en-US" altLang="en-US" dirty="0">
                <a:latin typeface="Lucida Sans Typewriter" panose="020B0509030504030204" pitchFamily="49" charset="0"/>
              </a:rPr>
              <a:t> S );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083EAE-5A67-4A7B-9C9E-B936F0431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64139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3B9CC-FA2F-4760-9741-4740D40D0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 Parameters (2): Semantics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22FA87-BBCF-4510-9A6C-1D6426E394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Two kinds of actual parameters are permitted</a:t>
            </a:r>
          </a:p>
          <a:p>
            <a:pPr lvl="1" eaLnBrk="1" hangingPunct="1"/>
            <a:r>
              <a:rPr lang="en-US" altLang="en-US" dirty="0"/>
              <a:t>A non-null access value of any access type whose designated subtype statically matches </a:t>
            </a:r>
            <a:r>
              <a:rPr lang="en-US" altLang="en-US" dirty="0">
                <a:latin typeface="Lucida Sans Typewriter" panose="020B0509030504030204" pitchFamily="49" charset="0"/>
              </a:rPr>
              <a:t>S</a:t>
            </a:r>
            <a:endParaRPr lang="en-US" altLang="en-US" dirty="0"/>
          </a:p>
          <a:p>
            <a:pPr lvl="1" eaLnBrk="1" hangingPunct="1"/>
            <a:r>
              <a:rPr lang="en-US" altLang="en-US" sz="1800" dirty="0">
                <a:latin typeface="Lucida Sans Typewriter" panose="020B0509030504030204" pitchFamily="49" charset="0"/>
              </a:rPr>
              <a:t>'Access</a:t>
            </a:r>
            <a:r>
              <a:rPr lang="en-US" altLang="en-US" dirty="0"/>
              <a:t> of an aliased variable (at any nesting level) of subtype </a:t>
            </a:r>
            <a:r>
              <a:rPr lang="en-US" altLang="en-US" sz="1800" dirty="0">
                <a:latin typeface="Lucida Sans Typewriter" panose="020B0509030504030204" pitchFamily="49" charset="0"/>
              </a:rPr>
              <a:t>S</a:t>
            </a:r>
            <a:endParaRPr lang="en-US" altLang="en-US" sz="1800" dirty="0"/>
          </a:p>
          <a:p>
            <a:pPr eaLnBrk="1" hangingPunct="1"/>
            <a:r>
              <a:rPr lang="en-US" altLang="en-US" dirty="0"/>
              <a:t>Within the body of </a:t>
            </a:r>
            <a:r>
              <a:rPr lang="en-US" altLang="en-US" dirty="0" err="1">
                <a:latin typeface="Lucida Sans Typewriter" panose="020B0509030504030204" pitchFamily="49" charset="0"/>
              </a:rPr>
              <a:t>Some_Proc</a:t>
            </a:r>
            <a:r>
              <a:rPr lang="en-US" altLang="en-US" dirty="0"/>
              <a:t>, </a:t>
            </a:r>
            <a:r>
              <a:rPr lang="en-US" altLang="en-US" dirty="0">
                <a:latin typeface="Lucida Sans Typewriter" panose="020B0509030504030204" pitchFamily="49" charset="0"/>
              </a:rPr>
              <a:t>Param</a:t>
            </a:r>
            <a:r>
              <a:rPr lang="en-US" altLang="en-US" dirty="0"/>
              <a:t> is a constant non-null access value designating a readable and writeable object of subtype </a:t>
            </a:r>
            <a:r>
              <a:rPr lang="en-US" altLang="en-US" dirty="0">
                <a:latin typeface="Lucida Sans Typewriter" panose="020B0509030504030204" pitchFamily="49" charset="0"/>
              </a:rPr>
              <a:t>S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The scope level of </a:t>
            </a:r>
            <a:r>
              <a:rPr lang="en-US" altLang="en-US" dirty="0">
                <a:latin typeface="Lucida Sans Typewriter" panose="020B0509030504030204" pitchFamily="49" charset="0"/>
              </a:rPr>
              <a:t>Param</a:t>
            </a:r>
            <a:r>
              <a:rPr lang="en-US" altLang="en-US" dirty="0"/>
              <a:t> is that of the actual parameter (if </a:t>
            </a:r>
            <a:r>
              <a:rPr lang="en-US" altLang="en-US" dirty="0">
                <a:latin typeface="Lucida Sans Typewriter" panose="020B0509030504030204" pitchFamily="49" charset="0"/>
              </a:rPr>
              <a:t>'Access</a:t>
            </a:r>
            <a:r>
              <a:rPr lang="en-US" altLang="en-US" dirty="0"/>
              <a:t> of an </a:t>
            </a:r>
            <a:r>
              <a:rPr lang="en-US" altLang="en-US" b="1" dirty="0">
                <a:latin typeface="Lucida Sans Typewriter" panose="020B0509030504030204" pitchFamily="49" charset="0"/>
              </a:rPr>
              <a:t>aliased</a:t>
            </a:r>
            <a:r>
              <a:rPr lang="en-US" altLang="en-US" dirty="0"/>
              <a:t> object), or otherwise that of the access type for the actual</a:t>
            </a:r>
          </a:p>
          <a:p>
            <a:pPr lvl="1" eaLnBrk="1" hangingPunct="1"/>
            <a:r>
              <a:rPr lang="en-US" altLang="en-US" dirty="0"/>
              <a:t>If </a:t>
            </a:r>
            <a:r>
              <a:rPr lang="en-US" altLang="en-US" dirty="0">
                <a:latin typeface="Lucida Sans Typewriter" panose="020B0509030504030204" pitchFamily="49" charset="0"/>
              </a:rPr>
              <a:t>Param</a:t>
            </a:r>
            <a:r>
              <a:rPr lang="en-US" altLang="en-US" dirty="0"/>
              <a:t> is converted to another general access type, a run-time scope-level check is performed, to prevent dangling references</a:t>
            </a:r>
          </a:p>
          <a:p>
            <a:pPr lvl="1" eaLnBrk="1" hangingPunct="1"/>
            <a:r>
              <a:rPr lang="en-US" altLang="en-US" dirty="0">
                <a:latin typeface="Lucida Sans Typewriter" panose="020B0509030504030204" pitchFamily="49" charset="0"/>
              </a:rPr>
              <a:t>Param</a:t>
            </a:r>
            <a:r>
              <a:rPr lang="en-US" altLang="en-US" dirty="0"/>
              <a:t>’s scope level  must be no deeper than that of the access type to which it is being converted</a:t>
            </a:r>
          </a:p>
          <a:p>
            <a:pPr eaLnBrk="1" hangingPunct="1"/>
            <a:r>
              <a:rPr lang="en-US" altLang="en-US" dirty="0"/>
              <a:t>“</a:t>
            </a:r>
            <a:r>
              <a:rPr lang="en-US" altLang="en-US" b="1" dirty="0">
                <a:latin typeface="Lucida Sans Typewriter" panose="020B0509030504030204" pitchFamily="49" charset="0"/>
              </a:rPr>
              <a:t>access constant</a:t>
            </a:r>
            <a:r>
              <a:rPr lang="en-US" altLang="en-US" dirty="0"/>
              <a:t>” parameters added in Ada 2005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083EAE-5A67-4A7B-9C9E-B936F0431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63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417030-FA07-4DC9-B230-A9D5CF823B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796129" y="159883"/>
            <a:ext cx="1347871" cy="906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4697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90D32F-A52E-4B92-8A86-2C8009AEB9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 Parameter Style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3784CD-09AB-4909-A3B2-CAFB9C9AAE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Simulating </a:t>
            </a:r>
            <a:br>
              <a:rPr lang="en-US" altLang="en-US" dirty="0"/>
            </a:br>
            <a:r>
              <a:rPr lang="en-US" altLang="en-US" dirty="0"/>
              <a:t>by-reference </a:t>
            </a:r>
            <a:br>
              <a:rPr lang="en-US" altLang="en-US" dirty="0"/>
            </a:br>
            <a:r>
              <a:rPr lang="en-US" altLang="en-US" dirty="0"/>
              <a:t>for a scalar </a:t>
            </a:r>
            <a:br>
              <a:rPr lang="en-US" altLang="en-US" dirty="0"/>
            </a:br>
            <a:r>
              <a:rPr lang="en-US" altLang="en-US" dirty="0"/>
              <a:t>parameter</a:t>
            </a:r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r>
              <a:rPr lang="en-US" altLang="en-US" dirty="0"/>
              <a:t>In Ada 2012, </a:t>
            </a:r>
            <a:br>
              <a:rPr lang="en-US" altLang="en-US" dirty="0"/>
            </a:br>
            <a:r>
              <a:rPr lang="en-US" altLang="en-US" dirty="0"/>
              <a:t>there is no </a:t>
            </a:r>
            <a:br>
              <a:rPr lang="en-US" altLang="en-US" dirty="0"/>
            </a:br>
            <a:r>
              <a:rPr lang="en-US" altLang="en-US" dirty="0"/>
              <a:t>need for an </a:t>
            </a:r>
            <a:br>
              <a:rPr lang="en-US" altLang="en-US" dirty="0"/>
            </a:br>
            <a:r>
              <a:rPr lang="en-US" altLang="en-US" dirty="0"/>
              <a:t>access </a:t>
            </a:r>
            <a:br>
              <a:rPr lang="en-US" altLang="en-US" dirty="0"/>
            </a:br>
            <a:r>
              <a:rPr lang="en-US" altLang="en-US" dirty="0"/>
              <a:t>parameter</a:t>
            </a:r>
          </a:p>
          <a:p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89ACED-2165-4B4F-91F5-B0347A09C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64</a:t>
            </a:fld>
            <a:endParaRPr lang="en-US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3FB5121E-B447-4140-A4FA-22F22941F7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6212" y="1219200"/>
            <a:ext cx="6199188" cy="2462213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function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Incr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 Data :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access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Integer )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Integer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endParaRPr lang="en-US" altLang="en-US" sz="14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-- Increment Data by 1 and return the result</a:t>
            </a:r>
          </a:p>
          <a:p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begin</a:t>
            </a:r>
            <a:endParaRPr lang="en-US" altLang="en-US" sz="14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Data.</a:t>
            </a:r>
            <a:r>
              <a:rPr lang="en-US" altLang="en-US" sz="1400" b="1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all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:=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Data.</a:t>
            </a:r>
            <a:r>
              <a:rPr lang="en-US" altLang="en-US" sz="1400" b="1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all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+ 1;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Data.</a:t>
            </a:r>
            <a:r>
              <a:rPr lang="en-US" altLang="en-US" sz="1400" b="1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all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Incr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endParaRPr lang="en-US" altLang="en-US" sz="14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M : Integer;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N :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aliased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Integer := 10;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...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M :=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Incr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N'Access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); </a:t>
            </a:r>
            <a:r>
              <a:rPr lang="en-US" altLang="en-US" sz="14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M and N are 11</a:t>
            </a: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ED52E849-1F71-4658-A580-9F2B0B2062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3200" y="4038600"/>
            <a:ext cx="6199188" cy="2462213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function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Incr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 Data :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in out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Integer )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Integer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endParaRPr lang="en-US" altLang="en-US" sz="14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-- Increment Data by 1 and return the result</a:t>
            </a:r>
          </a:p>
          <a:p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begin</a:t>
            </a:r>
            <a:endParaRPr lang="en-US" altLang="en-US" sz="14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Data := Data + 1;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Data;</a:t>
            </a:r>
          </a:p>
          <a:p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Incr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endParaRPr lang="en-US" altLang="en-US" sz="14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M : Integer;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N : Integer := 10;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...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M :=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Incr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 N ); </a:t>
            </a:r>
            <a:r>
              <a:rPr lang="en-US" altLang="en-US" sz="14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M and N are 11</a:t>
            </a:r>
          </a:p>
        </p:txBody>
      </p:sp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363D3109-D8F6-4C2F-BA1A-06E51E0A3CB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0470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29775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3966C-5E18-4025-A3CE-AF1A2F138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 Parameter Style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5A1568-C72D-4B6F-8151-5F4B263CC5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Interfacing with C</a:t>
            </a:r>
          </a:p>
          <a:p>
            <a:pPr lvl="1" eaLnBrk="1" hangingPunct="1"/>
            <a:r>
              <a:rPr lang="en-US" altLang="en-US" dirty="0"/>
              <a:t>Suppose we want to invoke the C function with the prototype</a:t>
            </a:r>
            <a:br>
              <a:rPr lang="en-US" altLang="en-US" dirty="0"/>
            </a:br>
            <a:r>
              <a:rPr lang="en-US" altLang="en-US" sz="1200" dirty="0">
                <a:latin typeface="Lucida Sans Typewriter" panose="020B0509030504030204" pitchFamily="49" charset="0"/>
              </a:rPr>
              <a:t>	</a:t>
            </a:r>
            <a:r>
              <a:rPr lang="en-US" altLang="en-US" b="1" dirty="0">
                <a:solidFill>
                  <a:srgbClr val="CC0099"/>
                </a:solidFill>
                <a:latin typeface="Courier New" panose="02070309020205020404" pitchFamily="49" charset="0"/>
              </a:rPr>
              <a:t>void foo( </a:t>
            </a:r>
            <a:r>
              <a:rPr lang="en-US" altLang="en-US" b="1" dirty="0" err="1">
                <a:solidFill>
                  <a:srgbClr val="CC0099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b="1" dirty="0">
                <a:solidFill>
                  <a:srgbClr val="CC0099"/>
                </a:solidFill>
                <a:latin typeface="Courier New" panose="02070309020205020404" pitchFamily="49" charset="0"/>
              </a:rPr>
              <a:t> *p )</a:t>
            </a:r>
            <a:br>
              <a:rPr lang="en-US" altLang="en-US" b="1" dirty="0">
                <a:latin typeface="Courier New" panose="02070309020205020404" pitchFamily="49" charset="0"/>
              </a:rPr>
            </a:br>
            <a:r>
              <a:rPr lang="en-US" altLang="en-US" dirty="0"/>
              <a:t>where the parameter is a non-null pointer to an </a:t>
            </a:r>
            <a:r>
              <a:rPr lang="en-US" altLang="en-US" dirty="0" err="1">
                <a:latin typeface="Lucida Sans Typewriter" panose="020B0509030504030204" pitchFamily="49" charset="0"/>
              </a:rPr>
              <a:t>int</a:t>
            </a:r>
            <a:r>
              <a:rPr lang="en-US" altLang="en-US" dirty="0"/>
              <a:t> that is to be assigned by the function</a:t>
            </a:r>
          </a:p>
          <a:p>
            <a:pPr lvl="1" eaLnBrk="1" hangingPunct="1"/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AA6232-22B5-4956-8BC0-A39F8E1CF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65</a:t>
            </a:fld>
            <a:endParaRPr lang="en-US"/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49960A4C-83EC-405F-9EFF-E91B4D8403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3228975"/>
            <a:ext cx="6460423" cy="1754326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b="1">
                <a:solidFill>
                  <a:srgbClr val="0066FF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800">
                <a:solidFill>
                  <a:srgbClr val="0066FF"/>
                </a:solidFill>
                <a:latin typeface="Lucida Sans Typewriter" panose="020B0509030504030204" pitchFamily="49" charset="0"/>
              </a:rPr>
              <a:t> foo( P : </a:t>
            </a:r>
            <a:r>
              <a:rPr lang="en-US" altLang="en-US" sz="1800" b="1">
                <a:solidFill>
                  <a:srgbClr val="0066FF"/>
                </a:solidFill>
                <a:latin typeface="Lucida Sans Typewriter" panose="020B0509030504030204" pitchFamily="49" charset="0"/>
              </a:rPr>
              <a:t>access</a:t>
            </a:r>
            <a:r>
              <a:rPr lang="en-US" altLang="en-US" sz="1800">
                <a:solidFill>
                  <a:srgbClr val="0066FF"/>
                </a:solidFill>
                <a:latin typeface="Lucida Sans Typewriter" panose="020B0509030504030204" pitchFamily="49" charset="0"/>
              </a:rPr>
              <a:t> Interfaces.C.int );</a:t>
            </a:r>
          </a:p>
          <a:p>
            <a:r>
              <a:rPr lang="en-US" altLang="en-US" sz="1800" b="1">
                <a:solidFill>
                  <a:srgbClr val="0066FF"/>
                </a:solidFill>
                <a:latin typeface="Lucida Sans Typewriter" panose="020B0509030504030204" pitchFamily="49" charset="0"/>
              </a:rPr>
              <a:t>pragma</a:t>
            </a:r>
            <a:r>
              <a:rPr lang="en-US" altLang="en-US" sz="1800">
                <a:solidFill>
                  <a:srgbClr val="0066FF"/>
                </a:solidFill>
                <a:latin typeface="Lucida Sans Typewriter" panose="020B0509030504030204" pitchFamily="49" charset="0"/>
              </a:rPr>
              <a:t> Import(C, foo);</a:t>
            </a:r>
          </a:p>
          <a:p>
            <a:endParaRPr lang="en-US" altLang="en-US" sz="180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800">
                <a:solidFill>
                  <a:srgbClr val="0066FF"/>
                </a:solidFill>
                <a:latin typeface="Lucida Sans Typewriter" panose="020B0509030504030204" pitchFamily="49" charset="0"/>
              </a:rPr>
              <a:t>J : </a:t>
            </a:r>
            <a:r>
              <a:rPr lang="en-US" altLang="en-US" sz="1800" b="1">
                <a:solidFill>
                  <a:srgbClr val="0066FF"/>
                </a:solidFill>
                <a:latin typeface="Lucida Sans Typewriter" panose="020B0509030504030204" pitchFamily="49" charset="0"/>
              </a:rPr>
              <a:t>aliased</a:t>
            </a:r>
            <a:r>
              <a:rPr lang="en-US" altLang="en-US" sz="1800">
                <a:solidFill>
                  <a:srgbClr val="0066FF"/>
                </a:solidFill>
                <a:latin typeface="Lucida Sans Typewriter" panose="020B0509030504030204" pitchFamily="49" charset="0"/>
              </a:rPr>
              <a:t> Interfaces.C.int;</a:t>
            </a:r>
          </a:p>
          <a:p>
            <a:r>
              <a:rPr lang="en-US" altLang="en-US" sz="1800">
                <a:solidFill>
                  <a:srgbClr val="0066FF"/>
                </a:solidFill>
                <a:latin typeface="Lucida Sans Typewriter" panose="020B0509030504030204" pitchFamily="49" charset="0"/>
              </a:rPr>
              <a:t>...</a:t>
            </a:r>
          </a:p>
          <a:p>
            <a:r>
              <a:rPr lang="en-US" altLang="en-US" sz="1800">
                <a:solidFill>
                  <a:srgbClr val="0066FF"/>
                </a:solidFill>
                <a:latin typeface="Lucida Sans Typewriter" panose="020B0509030504030204" pitchFamily="49" charset="0"/>
              </a:rPr>
              <a:t>foo( J'Access ); </a:t>
            </a:r>
            <a:r>
              <a:rPr lang="en-US" altLang="en-US" sz="1800" i="1">
                <a:solidFill>
                  <a:srgbClr val="0066FF"/>
                </a:solidFill>
                <a:latin typeface="Lucida Sans Typewriter" panose="020B0509030504030204" pitchFamily="49" charset="0"/>
              </a:rPr>
              <a:t>-- Invokes the C function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FF9ADE3-D7D9-420A-8983-13EB321691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0470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18719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3966C-5E18-4025-A3CE-AF1A2F138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Summary of Ada Interfacing with Other Languages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5A1568-C72D-4B6F-8151-5F4B263CC5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pragma </a:t>
            </a:r>
            <a:r>
              <a:rPr lang="en-US" altLang="en-US" dirty="0">
                <a:latin typeface="Consolas" panose="020B0609020204030204" pitchFamily="49" charset="0"/>
              </a:rPr>
              <a:t>Import</a:t>
            </a:r>
            <a:r>
              <a:rPr lang="en-US" altLang="en-US" dirty="0"/>
              <a:t> </a:t>
            </a:r>
          </a:p>
          <a:p>
            <a:pPr lvl="1" eaLnBrk="1" hangingPunct="1"/>
            <a:r>
              <a:rPr lang="en-US" altLang="en-US" dirty="0"/>
              <a:t>Apply to a subprogram whose implementation (body) is not supplied to the Ada compiler but which will be called from Ada</a:t>
            </a:r>
          </a:p>
          <a:p>
            <a:pPr lvl="1" eaLnBrk="1" hangingPunct="1"/>
            <a:r>
              <a:rPr lang="en-US" altLang="en-US" dirty="0"/>
              <a:t>The specification of the subprogram in Ada should match that of the foreign subprogram</a:t>
            </a:r>
          </a:p>
          <a:p>
            <a:pPr lvl="2" eaLnBrk="1" hangingPunct="1"/>
            <a:r>
              <a:rPr lang="en-US" altLang="en-US" dirty="0"/>
              <a:t>Same number of parameters, with each Ada parameter matching the corresponding parameter in the foreign language (same representation)</a:t>
            </a:r>
          </a:p>
          <a:p>
            <a:pPr lvl="2" eaLnBrk="1" hangingPunct="1"/>
            <a:r>
              <a:rPr lang="en-US" altLang="en-US" dirty="0"/>
              <a:t>Annex B gives implementation advice for matching</a:t>
            </a:r>
          </a:p>
          <a:p>
            <a:pPr lvl="1" eaLnBrk="1" hangingPunct="1"/>
            <a:r>
              <a:rPr lang="en-US" altLang="en-US" dirty="0"/>
              <a:t>pragma Import establishes the calling convention that will be used when calling the subprogram from Ada</a:t>
            </a:r>
          </a:p>
          <a:p>
            <a:pPr eaLnBrk="1" hangingPunct="1"/>
            <a:r>
              <a:rPr lang="en-US" altLang="en-US" dirty="0"/>
              <a:t>The predefined package </a:t>
            </a:r>
            <a:r>
              <a:rPr lang="en-US" altLang="en-US" dirty="0" err="1">
                <a:latin typeface="Consolas" panose="020B0609020204030204" pitchFamily="49" charset="0"/>
              </a:rPr>
              <a:t>Interfaces.C</a:t>
            </a:r>
            <a:endParaRPr lang="en-US" altLang="en-US" dirty="0">
              <a:latin typeface="Consolas" panose="020B0609020204030204" pitchFamily="49" charset="0"/>
            </a:endParaRPr>
          </a:p>
          <a:p>
            <a:pPr lvl="1" eaLnBrk="1" hangingPunct="1"/>
            <a:r>
              <a:rPr lang="en-US" altLang="en-US" dirty="0"/>
              <a:t>Declares types that correspond to the primitive types in the supported C compiler</a:t>
            </a:r>
          </a:p>
          <a:p>
            <a:pPr lvl="1" eaLnBrk="1" hangingPunct="1"/>
            <a:r>
              <a:rPr lang="en-US" altLang="en-US" dirty="0"/>
              <a:t>The type </a:t>
            </a:r>
            <a:r>
              <a:rPr lang="en-US" altLang="en-US" dirty="0">
                <a:latin typeface="Consolas" panose="020B0609020204030204" pitchFamily="49" charset="0"/>
              </a:rPr>
              <a:t>Interfaces.C.int</a:t>
            </a:r>
            <a:r>
              <a:rPr lang="en-US" altLang="en-US" dirty="0"/>
              <a:t> will have the same representation as the C </a:t>
            </a:r>
            <a:r>
              <a:rPr lang="en-US" altLang="en-US" dirty="0" err="1">
                <a:latin typeface="Consolas" panose="020B0609020204030204" pitchFamily="49" charset="0"/>
              </a:rPr>
              <a:t>int</a:t>
            </a:r>
            <a:r>
              <a:rPr lang="en-US" altLang="en-US" dirty="0"/>
              <a:t> type</a:t>
            </a:r>
          </a:p>
          <a:p>
            <a:pPr lvl="1" eaLnBrk="1" hangingPunct="1"/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AA6232-22B5-4956-8BC0-A39F8E1CF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12722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D4F3A-6B13-4070-8819-04CA032C1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 Parameters and Scope Checks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2C78C5-C5B1-4C93-B6E0-0D2793DB3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67</a:t>
            </a:fld>
            <a:endParaRPr lang="en-US"/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EB630A46-8D71-4DEC-9175-4DCDC68F0C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073289"/>
            <a:ext cx="4945585" cy="5632311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with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Ada.Text_IO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;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use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Ada.Text_IO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Test_Access_Parameters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</a:p>
          <a:p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Int_Ref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is access all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Integer;</a:t>
            </a:r>
          </a:p>
          <a:p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 Ref : 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Int_Ref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endParaRPr lang="en-US" altLang="en-US" sz="15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Q ( X :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access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Integer )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</a:p>
          <a:p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</a:p>
          <a:p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    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Put_Line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(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X.</a:t>
            </a:r>
            <a:r>
              <a:rPr lang="en-US" altLang="en-US" sz="1500" b="1" dirty="0" err="1">
                <a:solidFill>
                  <a:srgbClr val="0066FF"/>
                </a:solidFill>
                <a:latin typeface="Consolas" panose="020B0609020204030204" pitchFamily="49" charset="0"/>
              </a:rPr>
              <a:t>all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'Img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);  </a:t>
            </a:r>
            <a:r>
              <a:rPr lang="en-US" altLang="en-US" sz="1500" i="1" dirty="0">
                <a:solidFill>
                  <a:srgbClr val="0066FF"/>
                </a:solidFill>
                <a:latin typeface="Consolas" panose="020B0609020204030204" pitchFamily="49" charset="0"/>
              </a:rPr>
              <a:t>-- Always OK</a:t>
            </a:r>
          </a:p>
          <a:p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    </a:t>
            </a:r>
            <a:r>
              <a:rPr lang="en-US" altLang="en-US" sz="1500" dirty="0">
                <a:solidFill>
                  <a:srgbClr val="FF0000"/>
                </a:solidFill>
                <a:latin typeface="Consolas" panose="020B0609020204030204" pitchFamily="49" charset="0"/>
              </a:rPr>
              <a:t>Ref := </a:t>
            </a:r>
            <a:r>
              <a:rPr lang="en-US" altLang="en-US" sz="1500" dirty="0" err="1">
                <a:solidFill>
                  <a:srgbClr val="FF0000"/>
                </a:solidFill>
                <a:latin typeface="Consolas" panose="020B0609020204030204" pitchFamily="49" charset="0"/>
              </a:rPr>
              <a:t>Int_Ref</a:t>
            </a:r>
            <a:r>
              <a:rPr lang="en-US" altLang="en-US" sz="1500" dirty="0">
                <a:solidFill>
                  <a:srgbClr val="FF0000"/>
                </a:solidFill>
                <a:latin typeface="Consolas" panose="020B0609020204030204" pitchFamily="49" charset="0"/>
              </a:rPr>
              <a:t>( X );  -- </a:t>
            </a:r>
            <a:r>
              <a:rPr lang="en-US" altLang="en-US" sz="1500" i="1" dirty="0">
                <a:solidFill>
                  <a:srgbClr val="FF0000"/>
                </a:solidFill>
                <a:latin typeface="Consolas" panose="020B0609020204030204" pitchFamily="49" charset="0"/>
              </a:rPr>
              <a:t>Run-Time Check</a:t>
            </a:r>
          </a:p>
          <a:p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    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Put_Line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("No exception raised");</a:t>
            </a:r>
          </a:p>
          <a:p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exception</a:t>
            </a:r>
          </a:p>
          <a:p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   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when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Program_Error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=&gt;</a:t>
            </a:r>
          </a:p>
          <a:p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       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Put_Line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("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Program_Error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raised");</a:t>
            </a:r>
          </a:p>
          <a:p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Q;</a:t>
            </a:r>
          </a:p>
          <a:p>
            <a:endParaRPr lang="en-US" altLang="en-US" sz="15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 J1 :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aliased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Integer := 1;</a:t>
            </a:r>
          </a:p>
          <a:p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</a:p>
          <a:p>
            <a:r>
              <a:rPr lang="en-US" altLang="en-US" sz="1500" dirty="0">
                <a:solidFill>
                  <a:srgbClr val="FF0000"/>
                </a:solidFill>
                <a:latin typeface="Consolas" panose="020B0609020204030204" pitchFamily="49" charset="0"/>
              </a:rPr>
              <a:t>   Q( J1'Access );</a:t>
            </a:r>
          </a:p>
          <a:p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declare</a:t>
            </a:r>
          </a:p>
          <a:p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    J2 :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aliased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Integer := 2;</a:t>
            </a:r>
          </a:p>
          <a:p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</a:p>
          <a:p>
            <a:r>
              <a:rPr lang="en-US" altLang="en-US" sz="1500" dirty="0">
                <a:solidFill>
                  <a:srgbClr val="FF0000"/>
                </a:solidFill>
                <a:latin typeface="Consolas" panose="020B0609020204030204" pitchFamily="49" charset="0"/>
              </a:rPr>
              <a:t>      Q( J2'Access );</a:t>
            </a:r>
          </a:p>
          <a:p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5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500" dirty="0" err="1">
                <a:solidFill>
                  <a:srgbClr val="0066FF"/>
                </a:solidFill>
                <a:latin typeface="Consolas" panose="020B0609020204030204" pitchFamily="49" charset="0"/>
              </a:rPr>
              <a:t>Test_Access_Parameters</a:t>
            </a:r>
            <a:r>
              <a:rPr lang="en-US" altLang="en-US" sz="15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05FA84E6-E37A-4BB5-98CF-F24277A843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2600" y="2349500"/>
            <a:ext cx="2638425" cy="1079500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>
                <a:latin typeface="Lucida Sans Typewriter" panose="020B0509030504030204" pitchFamily="49" charset="0"/>
              </a:rPr>
              <a:t> 1</a:t>
            </a:r>
          </a:p>
          <a:p>
            <a:r>
              <a:rPr lang="en-US" altLang="en-US" sz="1600">
                <a:latin typeface="Lucida Sans Typewriter" panose="020B0509030504030204" pitchFamily="49" charset="0"/>
              </a:rPr>
              <a:t>No exception raised</a:t>
            </a:r>
          </a:p>
          <a:p>
            <a:r>
              <a:rPr lang="en-US" altLang="en-US" sz="1600">
                <a:latin typeface="Lucida Sans Typewriter" panose="020B0509030504030204" pitchFamily="49" charset="0"/>
              </a:rPr>
              <a:t> 2</a:t>
            </a:r>
          </a:p>
          <a:p>
            <a:r>
              <a:rPr lang="en-US" altLang="en-US" sz="1600">
                <a:latin typeface="Lucida Sans Typewriter" panose="020B0509030504030204" pitchFamily="49" charset="0"/>
              </a:rPr>
              <a:t>Program_Error raised</a:t>
            </a:r>
          </a:p>
        </p:txBody>
      </p:sp>
      <p:sp>
        <p:nvSpPr>
          <p:cNvPr id="7" name="Text Box 5">
            <a:extLst>
              <a:ext uri="{FF2B5EF4-FFF2-40B4-BE49-F238E27FC236}">
                <a16:creationId xmlns:a16="http://schemas.microsoft.com/office/drawing/2014/main" id="{FBF1E6DF-2EB2-481D-B288-39BC0B5FC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9775" y="1865313"/>
            <a:ext cx="20288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>
                <a:latin typeface="Verdana" panose="020B0604030504040204" pitchFamily="34" charset="0"/>
              </a:rPr>
              <a:t>Program Output</a:t>
            </a:r>
          </a:p>
        </p:txBody>
      </p:sp>
      <p:pic>
        <p:nvPicPr>
          <p:cNvPr id="8" name="Content Placeholder 5">
            <a:extLst>
              <a:ext uri="{FF2B5EF4-FFF2-40B4-BE49-F238E27FC236}">
                <a16:creationId xmlns:a16="http://schemas.microsoft.com/office/drawing/2014/main" id="{3D6A8BB2-134E-4794-ADE5-C2A89561AB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0470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97011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57AC2-E301-4C11-819B-DAB2199B9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Access-to-Subprogram 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DA077A-B776-48B1-9ED6-15C5B6F26E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Allowing a subprogram to be a “first-class” run-time data value is useful </a:t>
            </a:r>
          </a:p>
          <a:p>
            <a:pPr lvl="1" eaLnBrk="1" hangingPunct="1"/>
            <a:r>
              <a:rPr lang="en-US" altLang="en-US" dirty="0"/>
              <a:t>Passing a subprogram as a run-time parameter </a:t>
            </a:r>
          </a:p>
          <a:p>
            <a:pPr lvl="1" eaLnBrk="1" hangingPunct="1"/>
            <a:r>
              <a:rPr lang="en-US" altLang="en-US" dirty="0"/>
              <a:t>Storing a subprogram in a data structure (e.g., for “call-back” at a later time)</a:t>
            </a:r>
          </a:p>
          <a:p>
            <a:pPr lvl="1" eaLnBrk="1" hangingPunct="1"/>
            <a:r>
              <a:rPr lang="en-US" altLang="en-US" dirty="0"/>
              <a:t>Assigning a subprogram to a variable</a:t>
            </a:r>
          </a:p>
          <a:p>
            <a:pPr eaLnBrk="1" hangingPunct="1"/>
            <a:r>
              <a:rPr lang="en-US" altLang="en-US" dirty="0"/>
              <a:t>Ada achieves this through </a:t>
            </a:r>
            <a:r>
              <a:rPr lang="en-US" altLang="en-US" i="1" dirty="0"/>
              <a:t>access-to-subprogram</a:t>
            </a:r>
            <a:r>
              <a:rPr lang="en-US" altLang="en-US" dirty="0"/>
              <a:t> types</a:t>
            </a:r>
          </a:p>
          <a:p>
            <a:pPr lvl="1" eaLnBrk="1" hangingPunct="1"/>
            <a:r>
              <a:rPr lang="en-US" altLang="en-US" dirty="0"/>
              <a:t>Each access-to-subprogram </a:t>
            </a:r>
            <a:br>
              <a:rPr lang="en-US" altLang="en-US" dirty="0"/>
            </a:br>
            <a:r>
              <a:rPr lang="en-US" altLang="en-US" dirty="0"/>
              <a:t>type identifies a </a:t>
            </a:r>
            <a:r>
              <a:rPr lang="en-US" altLang="en-US" i="1" dirty="0"/>
              <a:t>designated </a:t>
            </a:r>
            <a:br>
              <a:rPr lang="en-US" altLang="en-US" i="1" dirty="0"/>
            </a:br>
            <a:r>
              <a:rPr lang="en-US" altLang="en-US" i="1" dirty="0"/>
              <a:t>subprogram profile</a:t>
            </a:r>
            <a:r>
              <a:rPr lang="en-US" altLang="en-US" dirty="0"/>
              <a:t>: </a:t>
            </a:r>
          </a:p>
          <a:p>
            <a:pPr lvl="2" eaLnBrk="1" hangingPunct="1"/>
            <a:r>
              <a:rPr lang="en-US" altLang="en-US" dirty="0"/>
              <a:t>Modes and subtypes for the formal parameters</a:t>
            </a:r>
          </a:p>
          <a:p>
            <a:pPr lvl="2" eaLnBrk="1" hangingPunct="1"/>
            <a:r>
              <a:rPr lang="en-US" altLang="en-US" dirty="0"/>
              <a:t>The result subtype for functions</a:t>
            </a:r>
          </a:p>
          <a:p>
            <a:pPr lvl="1" eaLnBrk="1" hangingPunct="1"/>
            <a:r>
              <a:rPr lang="en-US" altLang="en-US" dirty="0"/>
              <a:t>You manipulate access values designating subprograms, versus subprograms themselves</a:t>
            </a:r>
          </a:p>
          <a:p>
            <a:pPr lvl="1" eaLnBrk="1" hangingPunct="1"/>
            <a:r>
              <a:rPr lang="en-US" altLang="en-US" dirty="0"/>
              <a:t>The attribute </a:t>
            </a:r>
            <a:r>
              <a:rPr lang="en-US" altLang="en-US" dirty="0" err="1">
                <a:latin typeface="Lucida Sans Typewriter" panose="020B0509030504030204" pitchFamily="49" charset="0"/>
              </a:rPr>
              <a:t>S'Access</a:t>
            </a:r>
            <a:r>
              <a:rPr lang="en-US" altLang="en-US" dirty="0"/>
              <a:t> yields an access-to-subprogram value, where </a:t>
            </a:r>
            <a:r>
              <a:rPr lang="en-US" altLang="en-US" dirty="0">
                <a:latin typeface="Lucida Sans Typewriter" panose="020B0509030504030204" pitchFamily="49" charset="0"/>
              </a:rPr>
              <a:t>S</a:t>
            </a:r>
            <a:r>
              <a:rPr lang="en-US" altLang="en-US" dirty="0"/>
              <a:t> is a declared subprogram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3D43DB-FFB3-45F4-AEC1-B2424CE60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68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EFC324-D56D-4463-8913-9C32EA97F3E9}"/>
              </a:ext>
            </a:extLst>
          </p:cNvPr>
          <p:cNvSpPr txBox="1"/>
          <p:nvPr/>
        </p:nvSpPr>
        <p:spPr>
          <a:xfrm>
            <a:off x="4648200" y="3962400"/>
            <a:ext cx="4112023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Proc_Ref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b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   access procedure 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(N : Natural );</a:t>
            </a:r>
          </a:p>
        </p:txBody>
      </p:sp>
    </p:spTree>
    <p:extLst>
      <p:ext uri="{BB962C8B-B14F-4D97-AF65-F5344CB8AC3E}">
        <p14:creationId xmlns:p14="http://schemas.microsoft.com/office/powerpoint/2010/main" val="353107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752C5C-7D3A-4C9A-9B10-07B9F6AF5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Variant Record Type: Ada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71169D-6A01-4D72-B688-B005E6204E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Possible storage layout</a:t>
            </a:r>
          </a:p>
          <a:p>
            <a:endParaRPr lang="en-US" dirty="0"/>
          </a:p>
          <a:p>
            <a:pPr lvl="1" eaLnBrk="1" hangingPunct="1"/>
            <a:r>
              <a:rPr lang="en-US" altLang="en-US" dirty="0">
                <a:solidFill>
                  <a:srgbClr val="008000"/>
                </a:solidFill>
                <a:latin typeface="Lucida Sans Typewriter" panose="020B0509030504030204" pitchFamily="49" charset="0"/>
              </a:rPr>
              <a:t>GPA</a:t>
            </a:r>
            <a:r>
              <a:rPr lang="en-US" altLang="en-US" dirty="0"/>
              <a:t> and </a:t>
            </a:r>
            <a:r>
              <a:rPr lang="en-US" altLang="en-US" dirty="0">
                <a:solidFill>
                  <a:srgbClr val="008000"/>
                </a:solidFill>
                <a:latin typeface="Lucida Sans Typewriter" panose="020B0509030504030204" pitchFamily="49" charset="0"/>
              </a:rPr>
              <a:t>Year</a:t>
            </a:r>
            <a:r>
              <a:rPr lang="en-US" altLang="en-US" dirty="0"/>
              <a:t> fields present when </a:t>
            </a:r>
            <a:r>
              <a:rPr lang="en-US" altLang="en-US" dirty="0">
                <a:solidFill>
                  <a:schemeClr val="tx2"/>
                </a:solidFill>
                <a:latin typeface="Lucida Sans Typewriter" panose="020B0509030504030204" pitchFamily="49" charset="0"/>
              </a:rPr>
              <a:t>Tag</a:t>
            </a:r>
            <a:r>
              <a:rPr lang="en-US" altLang="en-US" dirty="0"/>
              <a:t>=</a:t>
            </a:r>
            <a:r>
              <a:rPr lang="en-US" altLang="en-US" dirty="0">
                <a:solidFill>
                  <a:srgbClr val="008000"/>
                </a:solidFill>
                <a:latin typeface="Lucida Sans Typewriter" panose="020B0509030504030204" pitchFamily="49" charset="0"/>
              </a:rPr>
              <a:t>Student</a:t>
            </a:r>
            <a:endParaRPr lang="en-US" altLang="en-US" dirty="0"/>
          </a:p>
          <a:p>
            <a:pPr lvl="1" eaLnBrk="1" hangingPunct="1"/>
            <a:r>
              <a:rPr lang="en-US" altLang="en-US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Pubs</a:t>
            </a:r>
            <a:r>
              <a:rPr lang="en-US" altLang="en-US" dirty="0"/>
              <a:t> field present when </a:t>
            </a:r>
            <a:r>
              <a:rPr lang="en-US" altLang="en-US" dirty="0">
                <a:solidFill>
                  <a:schemeClr val="tx2"/>
                </a:solidFill>
                <a:latin typeface="Lucida Sans Typewriter" panose="020B0509030504030204" pitchFamily="49" charset="0"/>
              </a:rPr>
              <a:t>Tag</a:t>
            </a:r>
            <a:r>
              <a:rPr lang="en-US" altLang="en-US" dirty="0"/>
              <a:t>=</a:t>
            </a:r>
            <a:r>
              <a:rPr lang="en-US" altLang="en-US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Faculty</a:t>
            </a:r>
            <a:endParaRPr lang="en-US" altLang="en-US" dirty="0">
              <a:solidFill>
                <a:srgbClr val="CC0099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770311-72C6-4A7E-832C-FE7BF28AE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05509E80-B27D-4C2A-91B2-CC3DD58D8F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1202591"/>
            <a:ext cx="7590539" cy="3293209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Person_Tag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(</a:t>
            </a:r>
            <a:r>
              <a:rPr lang="en-US" altLang="en-US" sz="1600" dirty="0">
                <a:solidFill>
                  <a:srgbClr val="00B050"/>
                </a:solidFill>
                <a:latin typeface="Lucida Sans Typewriter" panose="020B0509030504030204" pitchFamily="49" charset="0"/>
              </a:rPr>
              <a:t>Student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, </a:t>
            </a:r>
            <a:r>
              <a:rPr lang="en-US" altLang="en-US" sz="1600" dirty="0">
                <a:solidFill>
                  <a:srgbClr val="C00000"/>
                </a:solidFill>
                <a:latin typeface="Lucida Sans Typewriter" panose="020B0509030504030204" pitchFamily="49" charset="0"/>
              </a:rPr>
              <a:t>Faculty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);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Person (Tag : </a:t>
            </a:r>
            <a:r>
              <a:rPr lang="en-US" altLang="en-US" sz="16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Person_Tag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)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Tag is the discriminant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record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Name : String(1..10); </a:t>
            </a:r>
            <a:r>
              <a:rPr lang="en-US" alt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Component of any object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case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Tag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when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>
                <a:solidFill>
                  <a:srgbClr val="00B050"/>
                </a:solidFill>
                <a:latin typeface="Lucida Sans Typewriter" panose="020B0509030504030204" pitchFamily="49" charset="0"/>
              </a:rPr>
              <a:t>Student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>
                <a:solidFill>
                  <a:srgbClr val="006600"/>
                </a:solidFill>
                <a:latin typeface="Lucida Sans Typewriter" panose="020B0509030504030204" pitchFamily="49" charset="0"/>
              </a:rPr>
              <a:t>=&gt; </a:t>
            </a:r>
            <a:r>
              <a:rPr lang="en-US" altLang="en-US" sz="1600" i="1" dirty="0">
                <a:solidFill>
                  <a:srgbClr val="00B050"/>
                </a:solidFill>
                <a:latin typeface="Lucida Sans Typewriter" panose="020B0509030504030204" pitchFamily="49" charset="0"/>
              </a:rPr>
              <a:t>-- 1st variant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>
                <a:solidFill>
                  <a:srgbClr val="00B050"/>
                </a:solidFill>
                <a:latin typeface="Lucida Sans Typewriter" panose="020B0509030504030204" pitchFamily="49" charset="0"/>
              </a:rPr>
              <a:t>       GPA  : Float </a:t>
            </a:r>
            <a:r>
              <a:rPr lang="en-US" altLang="en-US" sz="1600" b="1" dirty="0">
                <a:solidFill>
                  <a:srgbClr val="00B050"/>
                </a:solidFill>
                <a:latin typeface="Lucida Sans Typewriter" panose="020B0509030504030204" pitchFamily="49" charset="0"/>
              </a:rPr>
              <a:t>range</a:t>
            </a:r>
            <a:r>
              <a:rPr lang="en-US" altLang="en-US" sz="1600" dirty="0">
                <a:solidFill>
                  <a:srgbClr val="00B050"/>
                </a:solidFill>
                <a:latin typeface="Lucida Sans Typewriter" panose="020B0509030504030204" pitchFamily="49" charset="0"/>
              </a:rPr>
              <a:t> 0.0 .. 4.0;</a:t>
            </a:r>
            <a:br>
              <a:rPr lang="en-US" altLang="en-US" sz="1600" dirty="0">
                <a:solidFill>
                  <a:srgbClr val="00B05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B050"/>
                </a:solidFill>
                <a:latin typeface="Lucida Sans Typewriter" panose="020B0509030504030204" pitchFamily="49" charset="0"/>
              </a:rPr>
              <a:t>        Year : Integer </a:t>
            </a:r>
            <a:r>
              <a:rPr lang="en-US" altLang="en-US" sz="1600" b="1" dirty="0">
                <a:solidFill>
                  <a:srgbClr val="00B050"/>
                </a:solidFill>
                <a:latin typeface="Lucida Sans Typewriter" panose="020B0509030504030204" pitchFamily="49" charset="0"/>
              </a:rPr>
              <a:t>range</a:t>
            </a:r>
            <a:r>
              <a:rPr lang="en-US" altLang="en-US" sz="1600" dirty="0">
                <a:solidFill>
                  <a:srgbClr val="00B050"/>
                </a:solidFill>
                <a:latin typeface="Lucida Sans Typewriter" panose="020B0509030504030204" pitchFamily="49" charset="0"/>
              </a:rPr>
              <a:t> 1..4;</a:t>
            </a:r>
            <a:br>
              <a:rPr lang="en-US" altLang="en-US" sz="1600" dirty="0">
                <a:solidFill>
                  <a:srgbClr val="00B05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when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>
                <a:solidFill>
                  <a:srgbClr val="C00000"/>
                </a:solidFill>
                <a:latin typeface="Lucida Sans Typewriter" panose="020B0509030504030204" pitchFamily="49" charset="0"/>
              </a:rPr>
              <a:t>Faculty =&gt; </a:t>
            </a:r>
            <a:r>
              <a:rPr lang="en-US" altLang="en-US" sz="1600" i="1" dirty="0">
                <a:solidFill>
                  <a:srgbClr val="C00000"/>
                </a:solidFill>
                <a:latin typeface="Lucida Sans Typewriter" panose="020B0509030504030204" pitchFamily="49" charset="0"/>
              </a:rPr>
              <a:t>-- 2nd variant</a:t>
            </a:r>
            <a:br>
              <a:rPr lang="en-US" altLang="en-US" sz="1600" dirty="0">
                <a:solidFill>
                  <a:srgbClr val="C0000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C00000"/>
                </a:solidFill>
                <a:latin typeface="Lucida Sans Typewriter" panose="020B0509030504030204" pitchFamily="49" charset="0"/>
              </a:rPr>
              <a:t>        Pubs : Integer;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 case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record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</p:txBody>
      </p:sp>
      <p:sp>
        <p:nvSpPr>
          <p:cNvPr id="6" name="Text Box 5">
            <a:extLst>
              <a:ext uri="{FF2B5EF4-FFF2-40B4-BE49-F238E27FC236}">
                <a16:creationId xmlns:a16="http://schemas.microsoft.com/office/drawing/2014/main" id="{EE480C29-607C-4124-8B7C-9C0E7E316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7950" y="5132388"/>
            <a:ext cx="609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Name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90E4A05-EC9C-4088-A242-933CB845C1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938" y="5086350"/>
            <a:ext cx="320675" cy="3778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B6B30BD-FFC5-4453-9D06-56CBCD6CB9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33888" y="5276850"/>
            <a:ext cx="1481137" cy="1905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911CA33-8341-4A8E-8676-BCEA840042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33888" y="5086350"/>
            <a:ext cx="1481137" cy="1905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6554D71-8DFD-4D83-A635-A3151494C2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10263" y="5086350"/>
            <a:ext cx="1481137" cy="1905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001673E-F472-4B18-8800-FF3FBECACA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1613" y="5086350"/>
            <a:ext cx="2962275" cy="3778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2" name="Text Box 11">
            <a:extLst>
              <a:ext uri="{FF2B5EF4-FFF2-40B4-BE49-F238E27FC236}">
                <a16:creationId xmlns:a16="http://schemas.microsoft.com/office/drawing/2014/main" id="{A4F2DF63-C551-4014-BA3B-F1289A4889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2838" y="5029200"/>
            <a:ext cx="5032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solidFill>
                  <a:srgbClr val="008000"/>
                </a:solidFill>
                <a:latin typeface="Lucida Sans Typewriter" panose="020B0509030504030204" pitchFamily="49" charset="0"/>
              </a:rPr>
              <a:t>GPA</a:t>
            </a:r>
          </a:p>
        </p:txBody>
      </p:sp>
      <p:sp>
        <p:nvSpPr>
          <p:cNvPr id="13" name="Text Box 12">
            <a:extLst>
              <a:ext uri="{FF2B5EF4-FFF2-40B4-BE49-F238E27FC236}">
                <a16:creationId xmlns:a16="http://schemas.microsoft.com/office/drawing/2014/main" id="{D2EDADB2-D1FD-43E0-A46C-1FFA707301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8863" y="5219700"/>
            <a:ext cx="609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Pubs</a:t>
            </a:r>
          </a:p>
        </p:txBody>
      </p:sp>
      <p:sp>
        <p:nvSpPr>
          <p:cNvPr id="14" name="Text Box 13">
            <a:extLst>
              <a:ext uri="{FF2B5EF4-FFF2-40B4-BE49-F238E27FC236}">
                <a16:creationId xmlns:a16="http://schemas.microsoft.com/office/drawing/2014/main" id="{5D6D79CB-16FB-45F4-A2B7-37C0867368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4763" y="5029200"/>
            <a:ext cx="609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solidFill>
                  <a:srgbClr val="008000"/>
                </a:solidFill>
                <a:latin typeface="Lucida Sans Typewriter" panose="020B0509030504030204" pitchFamily="49" charset="0"/>
              </a:rPr>
              <a:t>Year</a:t>
            </a:r>
          </a:p>
        </p:txBody>
      </p:sp>
      <p:sp>
        <p:nvSpPr>
          <p:cNvPr id="15" name="Text Box 14">
            <a:extLst>
              <a:ext uri="{FF2B5EF4-FFF2-40B4-BE49-F238E27FC236}">
                <a16:creationId xmlns:a16="http://schemas.microsoft.com/office/drawing/2014/main" id="{16040140-E70C-4416-85BB-2FD8670CBA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1563" y="5141913"/>
            <a:ext cx="484187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Tag</a:t>
            </a:r>
          </a:p>
        </p:txBody>
      </p:sp>
    </p:spTree>
    <p:extLst>
      <p:ext uri="{BB962C8B-B14F-4D97-AF65-F5344CB8AC3E}">
        <p14:creationId xmlns:p14="http://schemas.microsoft.com/office/powerpoint/2010/main" val="269522223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0FAE8-AC4D-4CF7-9A6F-17D631A96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Access-to-Subprogram Types: Rules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A4EFC7-E0EA-4758-96FB-0C44AE78E6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Two kinds of compile-time checks for </a:t>
            </a:r>
            <a:r>
              <a:rPr lang="en-US" altLang="en-US" dirty="0" err="1">
                <a:latin typeface="Lucida Sans Typewriter" panose="020B0509030504030204" pitchFamily="49" charset="0"/>
              </a:rPr>
              <a:t>S'Access</a:t>
            </a:r>
            <a:endParaRPr lang="en-US" altLang="en-US" dirty="0"/>
          </a:p>
          <a:p>
            <a:pPr lvl="1" eaLnBrk="1" hangingPunct="1"/>
            <a:r>
              <a:rPr lang="en-US" altLang="en-US" i="1" dirty="0">
                <a:highlight>
                  <a:srgbClr val="FFFF00"/>
                </a:highlight>
              </a:rPr>
              <a:t>Conformance check</a:t>
            </a:r>
            <a:r>
              <a:rPr lang="en-US" altLang="en-US" dirty="0"/>
              <a:t> </a:t>
            </a:r>
          </a:p>
          <a:p>
            <a:pPr lvl="2" eaLnBrk="1" hangingPunct="1"/>
            <a:r>
              <a:rPr lang="en-US" altLang="en-US" dirty="0"/>
              <a:t>Ensures that invoking a subprogram through an access value dereference does not compromise type or subtype safety</a:t>
            </a:r>
          </a:p>
          <a:p>
            <a:pPr lvl="2" eaLnBrk="1" hangingPunct="1"/>
            <a:r>
              <a:rPr lang="en-US" altLang="en-US" dirty="0"/>
              <a:t>Ensures correct calling convention</a:t>
            </a:r>
          </a:p>
          <a:p>
            <a:pPr lvl="1" eaLnBrk="1" hangingPunct="1"/>
            <a:r>
              <a:rPr lang="en-US" altLang="en-US" i="1" dirty="0">
                <a:highlight>
                  <a:srgbClr val="FFFF00"/>
                </a:highlight>
              </a:rPr>
              <a:t>Accessibility check</a:t>
            </a:r>
            <a:r>
              <a:rPr lang="en-US" altLang="en-US" dirty="0"/>
              <a:t> </a:t>
            </a:r>
          </a:p>
          <a:p>
            <a:pPr lvl="2" eaLnBrk="1" hangingPunct="1"/>
            <a:r>
              <a:rPr lang="en-US" altLang="en-US" dirty="0"/>
              <a:t>Ensures that dangling references do not occur</a:t>
            </a:r>
          </a:p>
          <a:p>
            <a:pPr lvl="2" eaLnBrk="1" hangingPunct="1"/>
            <a:r>
              <a:rPr lang="en-US" altLang="en-US" dirty="0"/>
              <a:t>Avoids implementation complexity</a:t>
            </a:r>
          </a:p>
          <a:p>
            <a:pPr eaLnBrk="1" hangingPunct="1"/>
            <a:r>
              <a:rPr lang="en-US" altLang="en-US" dirty="0"/>
              <a:t>Unlike objects, you do not declare a subprogram as </a:t>
            </a:r>
            <a:r>
              <a:rPr lang="en-US" altLang="en-US" b="1" dirty="0">
                <a:latin typeface="Lucida Sans Typewriter" panose="020B0509030504030204" pitchFamily="49" charset="0"/>
              </a:rPr>
              <a:t>aliased</a:t>
            </a:r>
            <a:r>
              <a:rPr lang="en-US" altLang="en-US" dirty="0"/>
              <a:t> in order to apply </a:t>
            </a:r>
            <a:r>
              <a:rPr lang="en-US" altLang="en-US" dirty="0">
                <a:latin typeface="Lucida Sans Typewriter" panose="020B0509030504030204" pitchFamily="49" charset="0"/>
              </a:rPr>
              <a:t>'Access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The rationale for marking objects as aliased does not apply to subprograms</a:t>
            </a:r>
          </a:p>
          <a:p>
            <a:pPr lvl="1" eaLnBrk="1" hangingPunct="1"/>
            <a:r>
              <a:rPr lang="en-US" altLang="en-US" dirty="0"/>
              <a:t>A requirement for marking subprograms as aliased would introduce an incompatibility in migrating code from Ada 83 to Ada 95 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ADC60E-AFE5-41DC-8436-33C7BD511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69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84565C2-C09A-4C94-937A-F6D39AB126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800975" y="190500"/>
            <a:ext cx="1114425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19333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2F1FB-1159-44F4-AAA0-F129B8429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Subprogram as Parameter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B763E3-8CB8-4842-A8F2-9F70719BF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70</a:t>
            </a:fld>
            <a:endParaRPr lang="en-US"/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445D3F3C-2A2F-4809-9742-D153C1E892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1228725"/>
            <a:ext cx="4955203" cy="2246769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package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Consolas" panose="020B0609020204030204" pitchFamily="49" charset="0"/>
              </a:rPr>
              <a:t>Sum_Pkg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endParaRPr lang="en-US" altLang="en-US" sz="14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Consolas" panose="020B0609020204030204" pitchFamily="49" charset="0"/>
              </a:rPr>
              <a:t>Func_Ref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b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  </a:t>
            </a:r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access function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( X : Integer ) </a:t>
            </a:r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return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Float;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function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Sigma( Ref : </a:t>
            </a:r>
            <a:r>
              <a:rPr lang="en-US" altLang="en-US" sz="1400" dirty="0" err="1">
                <a:solidFill>
                  <a:srgbClr val="0066FF"/>
                </a:solidFill>
                <a:latin typeface="Consolas" panose="020B0609020204030204" pitchFamily="49" charset="0"/>
              </a:rPr>
              <a:t>Func_Ref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; </a:t>
            </a:r>
            <a:b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                Low, High: Integer ) </a:t>
            </a:r>
            <a:b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  </a:t>
            </a:r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return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Float;</a:t>
            </a:r>
          </a:p>
          <a:p>
            <a:r>
              <a:rPr lang="en-US" altLang="en-US" sz="1400" i="1" dirty="0">
                <a:solidFill>
                  <a:srgbClr val="0066FF"/>
                </a:solidFill>
                <a:latin typeface="Consolas" panose="020B0609020204030204" pitchFamily="49" charset="0"/>
              </a:rPr>
              <a:t>  -- Returns the sum of values </a:t>
            </a:r>
            <a:r>
              <a:rPr lang="en-US" altLang="en-US" sz="1400" i="1" dirty="0" err="1">
                <a:solidFill>
                  <a:srgbClr val="0066FF"/>
                </a:solidFill>
                <a:latin typeface="Consolas" panose="020B0609020204030204" pitchFamily="49" charset="0"/>
              </a:rPr>
              <a:t>Ref.all</a:t>
            </a:r>
            <a:r>
              <a:rPr lang="en-US" altLang="en-US" sz="1400" i="1" dirty="0">
                <a:solidFill>
                  <a:srgbClr val="0066FF"/>
                </a:solidFill>
                <a:latin typeface="Consolas" panose="020B0609020204030204" pitchFamily="49" charset="0"/>
              </a:rPr>
              <a:t>(I) </a:t>
            </a:r>
          </a:p>
          <a:p>
            <a:r>
              <a:rPr lang="en-US" altLang="en-US" sz="1400" i="1" dirty="0">
                <a:solidFill>
                  <a:srgbClr val="0066FF"/>
                </a:solidFill>
                <a:latin typeface="Consolas" panose="020B0609020204030204" pitchFamily="49" charset="0"/>
              </a:rPr>
              <a:t>  --  for I in </a:t>
            </a:r>
            <a:r>
              <a:rPr lang="en-US" altLang="en-US" sz="1400" i="1" dirty="0" err="1">
                <a:solidFill>
                  <a:srgbClr val="0066FF"/>
                </a:solidFill>
                <a:latin typeface="Consolas" panose="020B0609020204030204" pitchFamily="49" charset="0"/>
              </a:rPr>
              <a:t>Low..High</a:t>
            </a:r>
            <a:endParaRPr lang="en-US" altLang="en-US" sz="1400" i="1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400" i="1" dirty="0">
                <a:solidFill>
                  <a:srgbClr val="0066FF"/>
                </a:solidFill>
                <a:latin typeface="Consolas" panose="020B0609020204030204" pitchFamily="49" charset="0"/>
              </a:rPr>
              <a:t>  -- If Low &gt; High, Sigma returns 0.0</a:t>
            </a:r>
          </a:p>
          <a:p>
            <a:r>
              <a:rPr lang="en-US" alt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Consolas" panose="020B0609020204030204" pitchFamily="49" charset="0"/>
              </a:rPr>
              <a:t>Sum_Pkg</a:t>
            </a:r>
            <a:r>
              <a:rPr lang="en-US" alt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6" name="Text Box 6">
            <a:extLst>
              <a:ext uri="{FF2B5EF4-FFF2-40B4-BE49-F238E27FC236}">
                <a16:creationId xmlns:a16="http://schemas.microsoft.com/office/drawing/2014/main" id="{C58E689C-7549-460F-BBE6-EFB50599CA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6400" y="1228725"/>
            <a:ext cx="3365024" cy="1169551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b="1">
                <a:solidFill>
                  <a:srgbClr val="0066FF"/>
                </a:solidFill>
                <a:latin typeface="Consolas" panose="020B0609020204030204" pitchFamily="49" charset="0"/>
              </a:rPr>
              <a:t>function</a:t>
            </a:r>
            <a:r>
              <a:rPr lang="en-US" altLang="en-US" sz="1400">
                <a:solidFill>
                  <a:srgbClr val="0066FF"/>
                </a:solidFill>
                <a:latin typeface="Consolas" panose="020B0609020204030204" pitchFamily="49" charset="0"/>
              </a:rPr>
              <a:t> Square ( N : Integer ) </a:t>
            </a:r>
            <a:br>
              <a:rPr lang="en-US" altLang="en-US" sz="140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40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400" b="1">
                <a:solidFill>
                  <a:srgbClr val="0066FF"/>
                </a:solidFill>
                <a:latin typeface="Consolas" panose="020B0609020204030204" pitchFamily="49" charset="0"/>
              </a:rPr>
              <a:t>return</a:t>
            </a:r>
            <a:r>
              <a:rPr lang="en-US" altLang="en-US" sz="1400">
                <a:solidFill>
                  <a:srgbClr val="0066FF"/>
                </a:solidFill>
                <a:latin typeface="Consolas" panose="020B0609020204030204" pitchFamily="49" charset="0"/>
              </a:rPr>
              <a:t> Float </a:t>
            </a:r>
            <a:r>
              <a:rPr lang="en-US" altLang="en-US" sz="1400" b="1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endParaRPr lang="en-US" altLang="en-US" sz="140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400" b="1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  <a:endParaRPr lang="en-US" altLang="en-US" sz="140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40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400" b="1">
                <a:solidFill>
                  <a:srgbClr val="0066FF"/>
                </a:solidFill>
                <a:latin typeface="Consolas" panose="020B0609020204030204" pitchFamily="49" charset="0"/>
              </a:rPr>
              <a:t>return</a:t>
            </a:r>
            <a:r>
              <a:rPr lang="en-US" altLang="en-US" sz="1400">
                <a:solidFill>
                  <a:srgbClr val="0066FF"/>
                </a:solidFill>
                <a:latin typeface="Consolas" panose="020B0609020204030204" pitchFamily="49" charset="0"/>
              </a:rPr>
              <a:t> Float(N)**2;</a:t>
            </a:r>
          </a:p>
          <a:p>
            <a:r>
              <a:rPr lang="en-US" altLang="en-US" sz="1400" b="1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400">
                <a:solidFill>
                  <a:srgbClr val="0066FF"/>
                </a:solidFill>
                <a:latin typeface="Consolas" panose="020B0609020204030204" pitchFamily="49" charset="0"/>
              </a:rPr>
              <a:t> Square;</a:t>
            </a:r>
          </a:p>
        </p:txBody>
      </p:sp>
      <p:sp>
        <p:nvSpPr>
          <p:cNvPr id="7" name="Text Box 7">
            <a:extLst>
              <a:ext uri="{FF2B5EF4-FFF2-40B4-BE49-F238E27FC236}">
                <a16:creationId xmlns:a16="http://schemas.microsoft.com/office/drawing/2014/main" id="{0C3B70EC-AAC7-432D-903E-F4A93AE300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6400" y="2524125"/>
            <a:ext cx="3365024" cy="2462213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b="1">
                <a:solidFill>
                  <a:srgbClr val="0066FF"/>
                </a:solidFill>
                <a:latin typeface="Consolas" panose="020B0609020204030204" pitchFamily="49" charset="0"/>
              </a:rPr>
              <a:t>with</a:t>
            </a:r>
            <a:r>
              <a:rPr lang="en-US" altLang="en-US" sz="1400">
                <a:solidFill>
                  <a:srgbClr val="0066FF"/>
                </a:solidFill>
                <a:latin typeface="Consolas" panose="020B0609020204030204" pitchFamily="49" charset="0"/>
              </a:rPr>
              <a:t> Sum_Pkg, Square;</a:t>
            </a:r>
          </a:p>
          <a:p>
            <a:r>
              <a:rPr lang="en-US" altLang="en-US" sz="1400" b="1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1400">
                <a:solidFill>
                  <a:srgbClr val="0066FF"/>
                </a:solidFill>
                <a:latin typeface="Consolas" panose="020B0609020204030204" pitchFamily="49" charset="0"/>
              </a:rPr>
              <a:t> Main </a:t>
            </a:r>
            <a:r>
              <a:rPr lang="en-US" altLang="en-US" sz="1400" b="1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endParaRPr lang="en-US" altLang="en-US" sz="140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400">
                <a:solidFill>
                  <a:srgbClr val="0066FF"/>
                </a:solidFill>
                <a:latin typeface="Consolas" panose="020B0609020204030204" pitchFamily="49" charset="0"/>
              </a:rPr>
              <a:t>  Result : Float;</a:t>
            </a:r>
          </a:p>
          <a:p>
            <a:r>
              <a:rPr lang="en-US" altLang="en-US" sz="1400" b="1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  <a:endParaRPr lang="en-US" altLang="en-US" sz="140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400">
                <a:solidFill>
                  <a:srgbClr val="0066FF"/>
                </a:solidFill>
                <a:latin typeface="Consolas" panose="020B0609020204030204" pitchFamily="49" charset="0"/>
              </a:rPr>
              <a:t>  Result := </a:t>
            </a:r>
          </a:p>
          <a:p>
            <a:r>
              <a:rPr lang="en-US" altLang="en-US" sz="1400">
                <a:solidFill>
                  <a:srgbClr val="0066FF"/>
                </a:solidFill>
                <a:latin typeface="Consolas" panose="020B0609020204030204" pitchFamily="49" charset="0"/>
              </a:rPr>
              <a:t>    Sum_Pkg.Sigma(Square'Access,</a:t>
            </a:r>
            <a:br>
              <a:rPr lang="en-US" altLang="en-US" sz="140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400">
                <a:solidFill>
                  <a:srgbClr val="0066FF"/>
                </a:solidFill>
                <a:latin typeface="Consolas" panose="020B0609020204030204" pitchFamily="49" charset="0"/>
              </a:rPr>
              <a:t>                  Low  =&gt; 1,</a:t>
            </a:r>
            <a:br>
              <a:rPr lang="en-US" altLang="en-US" sz="140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400">
                <a:solidFill>
                  <a:srgbClr val="0066FF"/>
                </a:solidFill>
                <a:latin typeface="Consolas" panose="020B0609020204030204" pitchFamily="49" charset="0"/>
              </a:rPr>
              <a:t>                  High =&gt; 3);</a:t>
            </a:r>
          </a:p>
          <a:p>
            <a:r>
              <a:rPr lang="en-US" altLang="en-US" sz="1400" i="1">
                <a:solidFill>
                  <a:srgbClr val="0066FF"/>
                </a:solidFill>
                <a:latin typeface="Consolas" panose="020B0609020204030204" pitchFamily="49" charset="0"/>
              </a:rPr>
              <a:t>  -- Result is 14.0</a:t>
            </a:r>
          </a:p>
          <a:p>
            <a:r>
              <a:rPr lang="en-US" altLang="en-US" sz="1400">
                <a:solidFill>
                  <a:srgbClr val="0066FF"/>
                </a:solidFill>
                <a:latin typeface="Consolas" panose="020B0609020204030204" pitchFamily="49" charset="0"/>
              </a:rPr>
              <a:t> ...</a:t>
            </a:r>
          </a:p>
          <a:p>
            <a:r>
              <a:rPr lang="en-US" altLang="en-US" sz="1400" b="1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400">
                <a:solidFill>
                  <a:srgbClr val="0066FF"/>
                </a:solidFill>
                <a:latin typeface="Consolas" panose="020B0609020204030204" pitchFamily="49" charset="0"/>
              </a:rPr>
              <a:t> Main;</a:t>
            </a:r>
          </a:p>
        </p:txBody>
      </p:sp>
      <p:sp>
        <p:nvSpPr>
          <p:cNvPr id="8" name="Text Box 8">
            <a:extLst>
              <a:ext uri="{FF2B5EF4-FFF2-40B4-BE49-F238E27FC236}">
                <a16:creationId xmlns:a16="http://schemas.microsoft.com/office/drawing/2014/main" id="{7503EBFC-D706-49C2-B868-198F362C72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3667125"/>
            <a:ext cx="4955203" cy="2677656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b="1">
                <a:solidFill>
                  <a:srgbClr val="0066FF"/>
                </a:solidFill>
                <a:latin typeface="Consolas" panose="020B0609020204030204" pitchFamily="49" charset="0"/>
              </a:rPr>
              <a:t>package body</a:t>
            </a:r>
            <a:r>
              <a:rPr lang="en-US" altLang="en-US" sz="1400">
                <a:solidFill>
                  <a:srgbClr val="0066FF"/>
                </a:solidFill>
                <a:latin typeface="Consolas" panose="020B0609020204030204" pitchFamily="49" charset="0"/>
              </a:rPr>
              <a:t> Sum_Pkg </a:t>
            </a:r>
            <a:r>
              <a:rPr lang="en-US" altLang="en-US" sz="1400" b="1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endParaRPr lang="en-US" altLang="en-US" sz="140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40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400" b="1">
                <a:solidFill>
                  <a:srgbClr val="0066FF"/>
                </a:solidFill>
                <a:latin typeface="Consolas" panose="020B0609020204030204" pitchFamily="49" charset="0"/>
              </a:rPr>
              <a:t>function</a:t>
            </a:r>
            <a:r>
              <a:rPr lang="en-US" altLang="en-US" sz="1400">
                <a:solidFill>
                  <a:srgbClr val="0066FF"/>
                </a:solidFill>
                <a:latin typeface="Consolas" panose="020B0609020204030204" pitchFamily="49" charset="0"/>
              </a:rPr>
              <a:t> Sigma(Ref : Func_Ref; </a:t>
            </a:r>
            <a:br>
              <a:rPr lang="en-US" altLang="en-US" sz="140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400">
                <a:solidFill>
                  <a:srgbClr val="0066FF"/>
                </a:solidFill>
                <a:latin typeface="Consolas" panose="020B0609020204030204" pitchFamily="49" charset="0"/>
              </a:rPr>
              <a:t>                 Low, High: Integer)            </a:t>
            </a:r>
            <a:br>
              <a:rPr lang="en-US" altLang="en-US" sz="140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400">
                <a:solidFill>
                  <a:srgbClr val="0066FF"/>
                </a:solidFill>
                <a:latin typeface="Consolas" panose="020B0609020204030204" pitchFamily="49" charset="0"/>
              </a:rPr>
              <a:t>      </a:t>
            </a:r>
            <a:r>
              <a:rPr lang="en-US" altLang="en-US" sz="1400" b="1">
                <a:solidFill>
                  <a:srgbClr val="0066FF"/>
                </a:solidFill>
                <a:latin typeface="Consolas" panose="020B0609020204030204" pitchFamily="49" charset="0"/>
              </a:rPr>
              <a:t>return</a:t>
            </a:r>
            <a:r>
              <a:rPr lang="en-US" altLang="en-US" sz="1400">
                <a:solidFill>
                  <a:srgbClr val="0066FF"/>
                </a:solidFill>
                <a:latin typeface="Consolas" panose="020B0609020204030204" pitchFamily="49" charset="0"/>
              </a:rPr>
              <a:t> Float </a:t>
            </a:r>
            <a:r>
              <a:rPr lang="en-US" altLang="en-US" sz="1400" b="1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endParaRPr lang="en-US" altLang="en-US" sz="140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400">
                <a:solidFill>
                  <a:srgbClr val="0066FF"/>
                </a:solidFill>
                <a:latin typeface="Consolas" panose="020B0609020204030204" pitchFamily="49" charset="0"/>
              </a:rPr>
              <a:t>    Sum : Float := 0.0;</a:t>
            </a:r>
          </a:p>
          <a:p>
            <a:r>
              <a:rPr lang="en-US" altLang="en-US" sz="140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400" b="1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  <a:endParaRPr lang="en-US" altLang="en-US" sz="140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400">
                <a:solidFill>
                  <a:srgbClr val="0066FF"/>
                </a:solidFill>
                <a:latin typeface="Consolas" panose="020B0609020204030204" pitchFamily="49" charset="0"/>
              </a:rPr>
              <a:t>    </a:t>
            </a:r>
            <a:r>
              <a:rPr lang="en-US" altLang="en-US" sz="1400" b="1">
                <a:solidFill>
                  <a:srgbClr val="0066FF"/>
                </a:solidFill>
                <a:latin typeface="Consolas" panose="020B0609020204030204" pitchFamily="49" charset="0"/>
              </a:rPr>
              <a:t>for</a:t>
            </a:r>
            <a:r>
              <a:rPr lang="en-US" altLang="en-US" sz="1400">
                <a:solidFill>
                  <a:srgbClr val="0066FF"/>
                </a:solidFill>
                <a:latin typeface="Consolas" panose="020B0609020204030204" pitchFamily="49" charset="0"/>
              </a:rPr>
              <a:t> I </a:t>
            </a:r>
            <a:r>
              <a:rPr lang="en-US" altLang="en-US" sz="1400" b="1">
                <a:solidFill>
                  <a:srgbClr val="0066FF"/>
                </a:solidFill>
                <a:latin typeface="Consolas" panose="020B0609020204030204" pitchFamily="49" charset="0"/>
              </a:rPr>
              <a:t>in</a:t>
            </a:r>
            <a:r>
              <a:rPr lang="en-US" altLang="en-US" sz="1400">
                <a:solidFill>
                  <a:srgbClr val="0066FF"/>
                </a:solidFill>
                <a:latin typeface="Consolas" panose="020B0609020204030204" pitchFamily="49" charset="0"/>
              </a:rPr>
              <a:t> Low..High </a:t>
            </a:r>
            <a:r>
              <a:rPr lang="en-US" altLang="en-US" sz="1400" b="1">
                <a:solidFill>
                  <a:srgbClr val="0066FF"/>
                </a:solidFill>
                <a:latin typeface="Consolas" panose="020B0609020204030204" pitchFamily="49" charset="0"/>
              </a:rPr>
              <a:t>loop</a:t>
            </a:r>
            <a:endParaRPr lang="en-US" altLang="en-US" sz="140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400">
                <a:solidFill>
                  <a:srgbClr val="0066FF"/>
                </a:solidFill>
                <a:latin typeface="Consolas" panose="020B0609020204030204" pitchFamily="49" charset="0"/>
              </a:rPr>
              <a:t>       Sum := Sum + Ref.</a:t>
            </a:r>
            <a:r>
              <a:rPr lang="en-US" altLang="en-US" sz="1400" b="1">
                <a:solidFill>
                  <a:srgbClr val="0066FF"/>
                </a:solidFill>
                <a:latin typeface="Consolas" panose="020B0609020204030204" pitchFamily="49" charset="0"/>
              </a:rPr>
              <a:t>all</a:t>
            </a:r>
            <a:r>
              <a:rPr lang="en-US" altLang="en-US" sz="1400">
                <a:solidFill>
                  <a:srgbClr val="0066FF"/>
                </a:solidFill>
                <a:latin typeface="Consolas" panose="020B0609020204030204" pitchFamily="49" charset="0"/>
              </a:rPr>
              <a:t>(I);</a:t>
            </a:r>
          </a:p>
          <a:p>
            <a:r>
              <a:rPr lang="en-US" altLang="en-US" sz="1400">
                <a:solidFill>
                  <a:srgbClr val="0066FF"/>
                </a:solidFill>
                <a:latin typeface="Consolas" panose="020B0609020204030204" pitchFamily="49" charset="0"/>
              </a:rPr>
              <a:t>    </a:t>
            </a:r>
            <a:r>
              <a:rPr lang="en-US" altLang="en-US" sz="1400" b="1">
                <a:solidFill>
                  <a:srgbClr val="0066FF"/>
                </a:solidFill>
                <a:latin typeface="Consolas" panose="020B0609020204030204" pitchFamily="49" charset="0"/>
              </a:rPr>
              <a:t>end loop</a:t>
            </a:r>
            <a:r>
              <a:rPr lang="en-US" altLang="en-US" sz="140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400">
                <a:solidFill>
                  <a:srgbClr val="0066FF"/>
                </a:solidFill>
                <a:latin typeface="Consolas" panose="020B0609020204030204" pitchFamily="49" charset="0"/>
              </a:rPr>
              <a:t>    </a:t>
            </a:r>
            <a:r>
              <a:rPr lang="en-US" altLang="en-US" sz="1400" b="1">
                <a:solidFill>
                  <a:srgbClr val="0066FF"/>
                </a:solidFill>
                <a:latin typeface="Consolas" panose="020B0609020204030204" pitchFamily="49" charset="0"/>
              </a:rPr>
              <a:t>return</a:t>
            </a:r>
            <a:r>
              <a:rPr lang="en-US" altLang="en-US" sz="1400">
                <a:solidFill>
                  <a:srgbClr val="0066FF"/>
                </a:solidFill>
                <a:latin typeface="Consolas" panose="020B0609020204030204" pitchFamily="49" charset="0"/>
              </a:rPr>
              <a:t> Sum;</a:t>
            </a:r>
          </a:p>
          <a:p>
            <a:r>
              <a:rPr lang="en-US" altLang="en-US" sz="140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400" b="1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400">
                <a:solidFill>
                  <a:srgbClr val="0066FF"/>
                </a:solidFill>
                <a:latin typeface="Consolas" panose="020B0609020204030204" pitchFamily="49" charset="0"/>
              </a:rPr>
              <a:t> Sigma;</a:t>
            </a:r>
          </a:p>
          <a:p>
            <a:r>
              <a:rPr lang="en-US" altLang="en-US" sz="1400" b="1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400">
                <a:solidFill>
                  <a:srgbClr val="0066FF"/>
                </a:solidFill>
                <a:latin typeface="Consolas" panose="020B0609020204030204" pitchFamily="49" charset="0"/>
              </a:rPr>
              <a:t> Sum_Pkg;</a:t>
            </a:r>
          </a:p>
        </p:txBody>
      </p:sp>
      <p:sp>
        <p:nvSpPr>
          <p:cNvPr id="9" name="Text Box 9">
            <a:extLst>
              <a:ext uri="{FF2B5EF4-FFF2-40B4-BE49-F238E27FC236}">
                <a16:creationId xmlns:a16="http://schemas.microsoft.com/office/drawing/2014/main" id="{79BA4E3A-A5AE-45F3-8456-F08B0E9421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0" y="5257800"/>
            <a:ext cx="298926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>
                <a:latin typeface="Lucida Sans Typewriter" panose="020B0509030504030204" pitchFamily="49" charset="0"/>
                <a:sym typeface="Symbol" panose="05050102010706020507" pitchFamily="18" charset="2"/>
              </a:rPr>
              <a:t>Sigma(Ref, Low, High)</a:t>
            </a:r>
            <a:r>
              <a:rPr lang="en-US" altLang="en-US" sz="1600">
                <a:latin typeface="Verdana" panose="020B0604030504040204" pitchFamily="34" charset="0"/>
                <a:sym typeface="Symbol" panose="05050102010706020507" pitchFamily="18" charset="2"/>
              </a:rPr>
              <a:t> =</a:t>
            </a:r>
            <a:br>
              <a:rPr lang="en-US" altLang="en-US" sz="1600">
                <a:latin typeface="Verdana" panose="020B0604030504040204" pitchFamily="34" charset="0"/>
                <a:sym typeface="Symbol" panose="05050102010706020507" pitchFamily="18" charset="2"/>
              </a:rPr>
            </a:br>
            <a:endParaRPr lang="en-US" altLang="en-US" sz="1600">
              <a:latin typeface="Verdana" panose="020B0604030504040204" pitchFamily="34" charset="0"/>
              <a:sym typeface="Symbol" panose="05050102010706020507" pitchFamily="18" charset="2"/>
            </a:endParaRPr>
          </a:p>
        </p:txBody>
      </p:sp>
      <p:grpSp>
        <p:nvGrpSpPr>
          <p:cNvPr id="10" name="Group 13">
            <a:extLst>
              <a:ext uri="{FF2B5EF4-FFF2-40B4-BE49-F238E27FC236}">
                <a16:creationId xmlns:a16="http://schemas.microsoft.com/office/drawing/2014/main" id="{7C9C44F0-2ACE-49CB-8C59-51F34D78C57E}"/>
              </a:ext>
            </a:extLst>
          </p:cNvPr>
          <p:cNvGrpSpPr>
            <a:grpSpLocks/>
          </p:cNvGrpSpPr>
          <p:nvPr/>
        </p:nvGrpSpPr>
        <p:grpSpPr bwMode="auto">
          <a:xfrm>
            <a:off x="6278562" y="5611813"/>
            <a:ext cx="715963" cy="914400"/>
            <a:chOff x="3427" y="3505"/>
            <a:chExt cx="451" cy="576"/>
          </a:xfrm>
        </p:grpSpPr>
        <p:sp>
          <p:nvSpPr>
            <p:cNvPr id="11" name="Text Box 10">
              <a:extLst>
                <a:ext uri="{FF2B5EF4-FFF2-40B4-BE49-F238E27FC236}">
                  <a16:creationId xmlns:a16="http://schemas.microsoft.com/office/drawing/2014/main" id="{48C7B9E2-EFAB-4079-87B9-C2E76F4C88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95" y="3552"/>
              <a:ext cx="324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4400">
                  <a:latin typeface="Lucida Sans Typewriter" panose="020B0509030504030204" pitchFamily="49" charset="0"/>
                  <a:sym typeface="Symbol" panose="05050102010706020507" pitchFamily="18" charset="2"/>
                </a:rPr>
                <a:t></a:t>
              </a:r>
            </a:p>
          </p:txBody>
        </p:sp>
        <p:sp>
          <p:nvSpPr>
            <p:cNvPr id="12" name="Text Box 11">
              <a:extLst>
                <a:ext uri="{FF2B5EF4-FFF2-40B4-BE49-F238E27FC236}">
                  <a16:creationId xmlns:a16="http://schemas.microsoft.com/office/drawing/2014/main" id="{07C5C596-E78F-49BE-838C-5D5783A55D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27" y="3889"/>
              <a:ext cx="451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400">
                  <a:latin typeface="Lucida Sans Typewriter" panose="020B0509030504030204" pitchFamily="49" charset="0"/>
                </a:rPr>
                <a:t>i=Low</a:t>
              </a:r>
            </a:p>
          </p:txBody>
        </p:sp>
        <p:sp>
          <p:nvSpPr>
            <p:cNvPr id="13" name="Text Box 12">
              <a:extLst>
                <a:ext uri="{FF2B5EF4-FFF2-40B4-BE49-F238E27FC236}">
                  <a16:creationId xmlns:a16="http://schemas.microsoft.com/office/drawing/2014/main" id="{B9415EAB-93D8-4362-9176-D61A63D036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71" y="3505"/>
              <a:ext cx="38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400">
                  <a:latin typeface="Lucida Sans Typewriter" panose="020B0509030504030204" pitchFamily="49" charset="0"/>
                </a:rPr>
                <a:t>High</a:t>
              </a:r>
            </a:p>
          </p:txBody>
        </p:sp>
      </p:grpSp>
      <p:sp>
        <p:nvSpPr>
          <p:cNvPr id="14" name="Text Box 14">
            <a:extLst>
              <a:ext uri="{FF2B5EF4-FFF2-40B4-BE49-F238E27FC236}">
                <a16:creationId xmlns:a16="http://schemas.microsoft.com/office/drawing/2014/main" id="{00B30E8E-55A3-4B9B-9674-703F7A7B19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5900738"/>
            <a:ext cx="14065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>
                <a:latin typeface="Lucida Sans Typewriter" panose="020B0509030504030204" pitchFamily="49" charset="0"/>
                <a:sym typeface="Symbol" panose="05050102010706020507" pitchFamily="18" charset="2"/>
              </a:rPr>
              <a:t>Ref.</a:t>
            </a:r>
            <a:r>
              <a:rPr lang="en-US" altLang="en-US" sz="1600" b="1">
                <a:latin typeface="Lucida Sans Typewriter" panose="020B0509030504030204" pitchFamily="49" charset="0"/>
                <a:sym typeface="Symbol" panose="05050102010706020507" pitchFamily="18" charset="2"/>
              </a:rPr>
              <a:t>all</a:t>
            </a:r>
            <a:r>
              <a:rPr lang="en-US" altLang="en-US" sz="1600">
                <a:latin typeface="Lucida Sans Typewriter" panose="020B0509030504030204" pitchFamily="49" charset="0"/>
                <a:sym typeface="Symbol" panose="05050102010706020507" pitchFamily="18" charset="2"/>
              </a:rPr>
              <a:t>(i)</a:t>
            </a:r>
          </a:p>
        </p:txBody>
      </p:sp>
      <p:pic>
        <p:nvPicPr>
          <p:cNvPr id="15" name="Content Placeholder 5">
            <a:extLst>
              <a:ext uri="{FF2B5EF4-FFF2-40B4-BE49-F238E27FC236}">
                <a16:creationId xmlns:a16="http://schemas.microsoft.com/office/drawing/2014/main" id="{B578B0B1-0C99-498F-A581-4D4F435A2B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0470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04807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B5050-3B08-4529-A3D3-C85D0F8C0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Subprogram in Data Structure (1)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32041C-0BCF-47BF-B378-B2C469493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71</a:t>
            </a:fld>
            <a:endParaRPr lang="en-US"/>
          </a:p>
        </p:txBody>
      </p:sp>
      <p:sp>
        <p:nvSpPr>
          <p:cNvPr id="11" name="Text Box 5">
            <a:extLst>
              <a:ext uri="{FF2B5EF4-FFF2-40B4-BE49-F238E27FC236}">
                <a16:creationId xmlns:a16="http://schemas.microsoft.com/office/drawing/2014/main" id="{62864730-F4F6-4A97-B748-888F00AA62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625" y="1143000"/>
            <a:ext cx="8036174" cy="2308324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i="1" dirty="0">
                <a:solidFill>
                  <a:srgbClr val="0066FF"/>
                </a:solidFill>
                <a:latin typeface="Consolas" panose="020B0609020204030204" pitchFamily="49" charset="0"/>
              </a:rPr>
              <a:t>-- An “action” vector of functions</a:t>
            </a:r>
          </a:p>
          <a:p>
            <a:r>
              <a:rPr lang="en-US" altLang="en-US" sz="1800" i="1" dirty="0">
                <a:solidFill>
                  <a:srgbClr val="0066FF"/>
                </a:solidFill>
                <a:latin typeface="Consolas" panose="020B0609020204030204" pitchFamily="49" charset="0"/>
              </a:rPr>
              <a:t>-- Each element of the vector designates a function that </a:t>
            </a:r>
          </a:p>
          <a:p>
            <a:r>
              <a:rPr lang="en-US" altLang="en-US" sz="1800" i="1" dirty="0">
                <a:solidFill>
                  <a:srgbClr val="0066FF"/>
                </a:solidFill>
                <a:latin typeface="Consolas" panose="020B0609020204030204" pitchFamily="49" charset="0"/>
              </a:rPr>
              <a:t>-- takes a Float and returns a Float</a:t>
            </a:r>
          </a:p>
          <a:p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package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Action_Vector_Pkg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endParaRPr lang="en-US" altLang="en-US" sz="18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Func_Ref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access function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( X : Float )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return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Float;</a:t>
            </a:r>
          </a:p>
          <a:p>
            <a:endParaRPr lang="en-US" altLang="en-US" sz="18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Action_Vector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array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(Positive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range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&lt;&gt;)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of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Func_Ref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Action_Vector_Pkg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13" name="Text Box 7">
            <a:extLst>
              <a:ext uri="{FF2B5EF4-FFF2-40B4-BE49-F238E27FC236}">
                <a16:creationId xmlns:a16="http://schemas.microsoft.com/office/drawing/2014/main" id="{3B18690D-665F-4577-9EF9-28A257FB20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626" y="3704272"/>
            <a:ext cx="8036174" cy="1477328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package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Func_Pkg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endParaRPr lang="en-US" altLang="en-US" sz="18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function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Func1( X : Float )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return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Float;                              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function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Func2( Y : Float )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return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Float;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function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Func3( Z : Float )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return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Float;</a:t>
            </a:r>
          </a:p>
          <a:p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Func_Pkg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14" name="Text Box 8">
            <a:extLst>
              <a:ext uri="{FF2B5EF4-FFF2-40B4-BE49-F238E27FC236}">
                <a16:creationId xmlns:a16="http://schemas.microsoft.com/office/drawing/2014/main" id="{18964719-A2F0-4A8F-9E7A-5EF4C302B4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625" y="5477470"/>
            <a:ext cx="8036174" cy="923330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package body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Func_Pkg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 ...</a:t>
            </a:r>
            <a:b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Func_Pkg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;                                </a:t>
            </a:r>
          </a:p>
        </p:txBody>
      </p:sp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D324B5F3-F5A7-45D2-B0BA-91F7A9D152F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0470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82784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B5050-3B08-4529-A3D3-C85D0F8C0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Subprogram in Data Structure (2)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32041C-0BCF-47BF-B378-B2C469493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72</a:t>
            </a:fld>
            <a:endParaRPr lang="en-US"/>
          </a:p>
        </p:txBody>
      </p:sp>
      <p:sp>
        <p:nvSpPr>
          <p:cNvPr id="12" name="Text Box 6">
            <a:extLst>
              <a:ext uri="{FF2B5EF4-FFF2-40B4-BE49-F238E27FC236}">
                <a16:creationId xmlns:a16="http://schemas.microsoft.com/office/drawing/2014/main" id="{4C15420F-8CE7-49A0-B2CA-63DF0454F8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1066800"/>
            <a:ext cx="8763000" cy="341632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with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Action_Vector_Pkg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, </a:t>
            </a: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Func_Pkg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use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Action_Vector_Pkg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, </a:t>
            </a: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Func_Pkg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Example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endParaRPr lang="en-US" altLang="en-US" sz="18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My_Action_Vector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: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constant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Action_Vector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:= </a:t>
            </a:r>
            <a:b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                    ( Func1'Access, Func2'Access, Func3'Access );     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F : Float;</a:t>
            </a:r>
          </a:p>
          <a:p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  <a:endParaRPr lang="en-US" altLang="en-US" sz="18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for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I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in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My_Action_Vector'Range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loop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    F := </a:t>
            </a: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My_Action_Vector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(I).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all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( 0.0 );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    ... 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end loop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Example;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A245403-79A5-44E8-B4C8-060252ADB642}"/>
              </a:ext>
            </a:extLst>
          </p:cNvPr>
          <p:cNvSpPr/>
          <p:nvPr/>
        </p:nvSpPr>
        <p:spPr>
          <a:xfrm>
            <a:off x="3886200" y="4572000"/>
            <a:ext cx="457200" cy="46672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C2A6BC-9E85-4212-BF3F-9288CB6660CA}"/>
              </a:ext>
            </a:extLst>
          </p:cNvPr>
          <p:cNvSpPr/>
          <p:nvPr/>
        </p:nvSpPr>
        <p:spPr>
          <a:xfrm>
            <a:off x="4419600" y="4572000"/>
            <a:ext cx="457200" cy="46672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862DCDA-9D84-4B41-B9E3-C417F8F8F40D}"/>
              </a:ext>
            </a:extLst>
          </p:cNvPr>
          <p:cNvSpPr/>
          <p:nvPr/>
        </p:nvSpPr>
        <p:spPr>
          <a:xfrm>
            <a:off x="4953000" y="4572000"/>
            <a:ext cx="457200" cy="46672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EEBB90-D0F1-47D9-B22A-06C78495945E}"/>
              </a:ext>
            </a:extLst>
          </p:cNvPr>
          <p:cNvSpPr txBox="1"/>
          <p:nvPr/>
        </p:nvSpPr>
        <p:spPr>
          <a:xfrm>
            <a:off x="1447800" y="4620696"/>
            <a:ext cx="2337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Consolas" panose="020B0609020204030204" pitchFamily="49" charset="0"/>
              </a:rPr>
              <a:t>My_Action_Vector</a:t>
            </a:r>
            <a:r>
              <a:rPr lang="en-US" dirty="0">
                <a:latin typeface="Consolas" panose="020B0609020204030204" pitchFamily="49" charset="0"/>
              </a:rPr>
              <a:t>:</a:t>
            </a:r>
          </a:p>
        </p:txBody>
      </p:sp>
      <p:sp>
        <p:nvSpPr>
          <p:cNvPr id="6" name="Cloud 5">
            <a:extLst>
              <a:ext uri="{FF2B5EF4-FFF2-40B4-BE49-F238E27FC236}">
                <a16:creationId xmlns:a16="http://schemas.microsoft.com/office/drawing/2014/main" id="{D8277526-0759-4444-A507-9A0618D4B3D7}"/>
              </a:ext>
            </a:extLst>
          </p:cNvPr>
          <p:cNvSpPr/>
          <p:nvPr/>
        </p:nvSpPr>
        <p:spPr>
          <a:xfrm>
            <a:off x="1524000" y="5448300"/>
            <a:ext cx="2133600" cy="9144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Func1</a:t>
            </a:r>
            <a:br>
              <a:rPr lang="en-US" b="1" dirty="0"/>
            </a:br>
            <a:r>
              <a:rPr lang="en-US" sz="1600" b="1" dirty="0" err="1"/>
              <a:t>Float</a:t>
            </a:r>
            <a:r>
              <a:rPr lang="en-US" sz="1600" b="1" dirty="0" err="1">
                <a:sym typeface="Wingdings" panose="05000000000000000000" pitchFamily="2" charset="2"/>
              </a:rPr>
              <a:t>Float</a:t>
            </a:r>
            <a:endParaRPr lang="en-US" sz="1600" b="1" dirty="0"/>
          </a:p>
        </p:txBody>
      </p:sp>
      <p:sp>
        <p:nvSpPr>
          <p:cNvPr id="15" name="Cloud 14">
            <a:extLst>
              <a:ext uri="{FF2B5EF4-FFF2-40B4-BE49-F238E27FC236}">
                <a16:creationId xmlns:a16="http://schemas.microsoft.com/office/drawing/2014/main" id="{6D7F6A81-2ACF-442D-808F-2857A8FCA281}"/>
              </a:ext>
            </a:extLst>
          </p:cNvPr>
          <p:cNvSpPr/>
          <p:nvPr/>
        </p:nvSpPr>
        <p:spPr>
          <a:xfrm>
            <a:off x="3797650" y="5448300"/>
            <a:ext cx="1853501" cy="914400"/>
          </a:xfrm>
          <a:prstGeom prst="cloud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Func2</a:t>
            </a:r>
            <a:br>
              <a:rPr lang="en-US" b="1" dirty="0"/>
            </a:br>
            <a:r>
              <a:rPr lang="en-US" sz="1600" b="1" dirty="0" err="1"/>
              <a:t>Float</a:t>
            </a:r>
            <a:r>
              <a:rPr lang="en-US" sz="1600" b="1" dirty="0" err="1">
                <a:sym typeface="Wingdings" panose="05000000000000000000" pitchFamily="2" charset="2"/>
              </a:rPr>
              <a:t>Float</a:t>
            </a:r>
            <a:endParaRPr lang="en-US" sz="1600" b="1" dirty="0"/>
          </a:p>
        </p:txBody>
      </p:sp>
      <p:sp>
        <p:nvSpPr>
          <p:cNvPr id="16" name="Cloud 15">
            <a:extLst>
              <a:ext uri="{FF2B5EF4-FFF2-40B4-BE49-F238E27FC236}">
                <a16:creationId xmlns:a16="http://schemas.microsoft.com/office/drawing/2014/main" id="{EA29212A-0069-4DCA-88AA-E51DD2D49800}"/>
              </a:ext>
            </a:extLst>
          </p:cNvPr>
          <p:cNvSpPr/>
          <p:nvPr/>
        </p:nvSpPr>
        <p:spPr>
          <a:xfrm>
            <a:off x="5791200" y="5448300"/>
            <a:ext cx="1905000" cy="914400"/>
          </a:xfrm>
          <a:prstGeom prst="cloud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Func3</a:t>
            </a:r>
            <a:br>
              <a:rPr lang="en-US" b="1" dirty="0"/>
            </a:br>
            <a:r>
              <a:rPr lang="en-US" sz="1600" b="1" dirty="0" err="1"/>
              <a:t>Float</a:t>
            </a:r>
            <a:r>
              <a:rPr lang="en-US" sz="1600" b="1" dirty="0" err="1">
                <a:sym typeface="Wingdings" panose="05000000000000000000" pitchFamily="2" charset="2"/>
              </a:rPr>
              <a:t>Float</a:t>
            </a:r>
            <a:endParaRPr lang="en-US" sz="1600" b="1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48DAAA0-93D7-4EE0-B85A-48A047FAEF14}"/>
              </a:ext>
            </a:extLst>
          </p:cNvPr>
          <p:cNvCxnSpPr>
            <a:cxnSpLocks/>
            <a:stCxn id="9" idx="2"/>
            <a:endCxn id="15" idx="3"/>
          </p:cNvCxnSpPr>
          <p:nvPr/>
        </p:nvCxnSpPr>
        <p:spPr>
          <a:xfrm>
            <a:off x="4648200" y="5038725"/>
            <a:ext cx="76201" cy="46185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ECD27DA-0645-4D7E-B78F-BEFCA0F9990E}"/>
              </a:ext>
            </a:extLst>
          </p:cNvPr>
          <p:cNvCxnSpPr>
            <a:stCxn id="3" idx="2"/>
          </p:cNvCxnSpPr>
          <p:nvPr/>
        </p:nvCxnSpPr>
        <p:spPr>
          <a:xfrm flipH="1">
            <a:off x="3352800" y="5038725"/>
            <a:ext cx="762000" cy="44767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50C84B6-CA42-4200-9CD4-0B5A985FA626}"/>
              </a:ext>
            </a:extLst>
          </p:cNvPr>
          <p:cNvCxnSpPr>
            <a:stCxn id="10" idx="2"/>
          </p:cNvCxnSpPr>
          <p:nvPr/>
        </p:nvCxnSpPr>
        <p:spPr>
          <a:xfrm>
            <a:off x="5181600" y="5038725"/>
            <a:ext cx="914400" cy="44767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Content Placeholder 5">
            <a:extLst>
              <a:ext uri="{FF2B5EF4-FFF2-40B4-BE49-F238E27FC236}">
                <a16:creationId xmlns:a16="http://schemas.microsoft.com/office/drawing/2014/main" id="{8F9ECCB7-B1D6-451A-B5B0-5867573AA97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0470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539698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071B43-91E3-46C5-B4A0-8AAAA6680A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Conformance Checks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D5B78-7FC4-47EF-9B94-373B714A26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If </a:t>
            </a:r>
            <a:r>
              <a:rPr lang="en-US" altLang="en-US" dirty="0">
                <a:latin typeface="Lucida Sans Typewriter" panose="020B0509030504030204" pitchFamily="49" charset="0"/>
              </a:rPr>
              <a:t>S</a:t>
            </a:r>
            <a:r>
              <a:rPr lang="en-US" altLang="en-US" dirty="0"/>
              <a:t> is a subprogram then </a:t>
            </a:r>
            <a:r>
              <a:rPr lang="en-US" altLang="en-US" dirty="0" err="1">
                <a:latin typeface="Lucida Sans Typewriter" panose="020B0509030504030204" pitchFamily="49" charset="0"/>
              </a:rPr>
              <a:t>S'Access</a:t>
            </a:r>
            <a:r>
              <a:rPr lang="en-US" altLang="en-US" dirty="0"/>
              <a:t> is permitted only if the context requires an access-to-subprogram type </a:t>
            </a:r>
            <a:r>
              <a:rPr lang="en-US" altLang="en-US" dirty="0">
                <a:latin typeface="Lucida Sans Typewriter" panose="020B0509030504030204" pitchFamily="49" charset="0"/>
              </a:rPr>
              <a:t>T</a:t>
            </a:r>
            <a:r>
              <a:rPr lang="en-US" altLang="en-US" dirty="0"/>
              <a:t> whose designated profile matches </a:t>
            </a:r>
            <a:r>
              <a:rPr lang="en-US" altLang="en-US" dirty="0">
                <a:latin typeface="Lucida Sans Typewriter" panose="020B0509030504030204" pitchFamily="49" charset="0"/>
              </a:rPr>
              <a:t>S</a:t>
            </a:r>
            <a:r>
              <a:rPr lang="en-US" altLang="en-US" dirty="0"/>
              <a:t> in the following sense</a:t>
            </a:r>
          </a:p>
          <a:p>
            <a:pPr lvl="1" eaLnBrk="1" hangingPunct="1"/>
            <a:r>
              <a:rPr lang="en-US" altLang="en-US" dirty="0"/>
              <a:t>Each has the same number and modes for its formal parameters, and has the same calling convention</a:t>
            </a:r>
          </a:p>
          <a:p>
            <a:pPr lvl="1" eaLnBrk="1" hangingPunct="1"/>
            <a:r>
              <a:rPr lang="en-US" altLang="en-US" dirty="0"/>
              <a:t>The subtype for each formal parameter (and the return subtype, if a function) for </a:t>
            </a:r>
            <a:r>
              <a:rPr lang="en-US" altLang="en-US" dirty="0">
                <a:latin typeface="Lucida Sans Typewriter" panose="020B0509030504030204" pitchFamily="49" charset="0"/>
              </a:rPr>
              <a:t>S</a:t>
            </a:r>
            <a:r>
              <a:rPr lang="en-US" altLang="en-US" dirty="0"/>
              <a:t> statically matches the subtype for the corresponding formal parameter (function return) in </a:t>
            </a:r>
            <a:r>
              <a:rPr lang="en-US" altLang="en-US" dirty="0">
                <a:latin typeface="Lucida Sans Typewriter" panose="020B0509030504030204" pitchFamily="49" charset="0"/>
              </a:rPr>
              <a:t>T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Parameter names, default initializations are irrelevant</a:t>
            </a:r>
          </a:p>
          <a:p>
            <a:pPr lvl="2" eaLnBrk="1" hangingPunct="1"/>
            <a:r>
              <a:rPr lang="en-US" altLang="en-US" dirty="0"/>
              <a:t>Named associations and default expressions are of the access-to-subprogram type, not the designated subprogram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72F004-A213-4F79-B25D-B89FCE627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73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B64F9E5-E83F-47DE-BD4B-02E2C0CCA8F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796129" y="159883"/>
            <a:ext cx="1347871" cy="906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89266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D7B8D3-24BC-4B05-8130-E03FFD042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Conformance Checks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3DED39-8494-4FF3-AAC8-E1A7647907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The subtype matching is needed for safety</a:t>
            </a:r>
          </a:p>
          <a:p>
            <a:pPr lvl="1" eaLnBrk="1" hangingPunct="1"/>
            <a:r>
              <a:rPr lang="en-US" altLang="en-US" dirty="0"/>
              <a:t>Ensures that constraints are not violated by the called subprogram</a:t>
            </a:r>
          </a:p>
          <a:p>
            <a:pPr lvl="1" eaLnBrk="1" hangingPunct="1"/>
            <a:r>
              <a:rPr lang="en-US" altLang="en-US" dirty="0"/>
              <a:t>Ensures that the representation for the formal parameters is the same at the call and in the subprogram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2D4D43-931B-49FB-97BA-DB08F0268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74</a:t>
            </a:fld>
            <a:endParaRPr lang="en-US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DADB74C8-ECB4-442B-986C-11E4FD01F7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566" y="3178076"/>
            <a:ext cx="7960834" cy="2554545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b="1" dirty="0">
                <a:latin typeface="Lucida Sans Typewriter" panose="020B0509030504030204" pitchFamily="49" charset="0"/>
              </a:rPr>
              <a:t>declare</a:t>
            </a:r>
          </a:p>
          <a:p>
            <a:r>
              <a:rPr lang="en-US" altLang="en-US" sz="1600" b="1" dirty="0">
                <a:latin typeface="Lucida Sans Typewriter" panose="020B0509030504030204" pitchFamily="49" charset="0"/>
              </a:rPr>
              <a:t>  type</a:t>
            </a:r>
            <a:r>
              <a:rPr lang="en-US" altLang="en-US" sz="1600" dirty="0"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latin typeface="Lucida Sans Typewriter" panose="020B0509030504030204" pitchFamily="49" charset="0"/>
              </a:rPr>
              <a:t>Proc_Ref</a:t>
            </a:r>
            <a:r>
              <a:rPr lang="en-US" altLang="en-US" sz="1600" dirty="0">
                <a:latin typeface="Lucida Sans Typewriter" panose="020B0509030504030204" pitchFamily="49" charset="0"/>
              </a:rPr>
              <a:t> </a:t>
            </a:r>
            <a:r>
              <a:rPr lang="en-US" altLang="en-US" sz="1600" b="1" dirty="0">
                <a:latin typeface="Lucida Sans Typewriter" panose="020B0509030504030204" pitchFamily="49" charset="0"/>
              </a:rPr>
              <a:t>is access procedure</a:t>
            </a:r>
            <a:r>
              <a:rPr lang="en-US" altLang="en-US" sz="1600" dirty="0">
                <a:latin typeface="Lucida Sans Typewriter" panose="020B0509030504030204" pitchFamily="49" charset="0"/>
              </a:rPr>
              <a:t> (I : </a:t>
            </a:r>
            <a:r>
              <a:rPr lang="en-US" altLang="en-US" sz="1600" b="1" dirty="0">
                <a:latin typeface="Lucida Sans Typewriter" panose="020B0509030504030204" pitchFamily="49" charset="0"/>
              </a:rPr>
              <a:t>in</a:t>
            </a:r>
            <a:r>
              <a:rPr lang="en-US" altLang="en-US" sz="1600" dirty="0">
                <a:latin typeface="Lucida Sans Typewriter" panose="020B0509030504030204" pitchFamily="49" charset="0"/>
              </a:rPr>
              <a:t> </a:t>
            </a:r>
            <a:r>
              <a:rPr lang="en-US" altLang="en-US" sz="1600" dirty="0">
                <a:solidFill>
                  <a:schemeClr val="accent2"/>
                </a:solidFill>
                <a:latin typeface="Lucida Sans Typewriter" panose="020B0509030504030204" pitchFamily="49" charset="0"/>
              </a:rPr>
              <a:t>Integer</a:t>
            </a:r>
            <a:r>
              <a:rPr lang="en-US" altLang="en-US" sz="1600" dirty="0">
                <a:latin typeface="Lucida Sans Typewriter" panose="020B0509030504030204" pitchFamily="49" charset="0"/>
              </a:rPr>
              <a:t>);</a:t>
            </a:r>
          </a:p>
          <a:p>
            <a:r>
              <a:rPr lang="en-US" altLang="en-US" sz="1600" dirty="0">
                <a:latin typeface="Lucida Sans Typewriter" panose="020B0509030504030204" pitchFamily="49" charset="0"/>
              </a:rPr>
              <a:t>  </a:t>
            </a:r>
            <a:r>
              <a:rPr lang="en-US" altLang="en-US" sz="1600" b="1" dirty="0">
                <a:latin typeface="Lucida Sans Typewriter" panose="020B0509030504030204" pitchFamily="49" charset="0"/>
              </a:rPr>
              <a:t>procedure</a:t>
            </a:r>
            <a:r>
              <a:rPr lang="en-US" altLang="en-US" sz="1600" dirty="0">
                <a:latin typeface="Lucida Sans Typewriter" panose="020B0509030504030204" pitchFamily="49" charset="0"/>
              </a:rPr>
              <a:t> P(N : </a:t>
            </a:r>
            <a:r>
              <a:rPr lang="en-US" altLang="en-US" sz="1600" b="1" dirty="0">
                <a:latin typeface="Lucida Sans Typewriter" panose="020B0509030504030204" pitchFamily="49" charset="0"/>
              </a:rPr>
              <a:t>in</a:t>
            </a:r>
            <a:r>
              <a:rPr lang="en-US" altLang="en-US" sz="1600" dirty="0">
                <a:latin typeface="Lucida Sans Typewriter" panose="020B0509030504030204" pitchFamily="49" charset="0"/>
              </a:rPr>
              <a:t> </a:t>
            </a:r>
            <a:r>
              <a:rPr lang="en-US" altLang="en-US" sz="1600" dirty="0">
                <a:solidFill>
                  <a:schemeClr val="accent2"/>
                </a:solidFill>
                <a:latin typeface="Lucida Sans Typewriter" panose="020B0509030504030204" pitchFamily="49" charset="0"/>
              </a:rPr>
              <a:t>Natural</a:t>
            </a:r>
            <a:r>
              <a:rPr lang="en-US" altLang="en-US" sz="1600" dirty="0">
                <a:latin typeface="Lucida Sans Typewriter" panose="020B0509030504030204" pitchFamily="49" charset="0"/>
              </a:rPr>
              <a:t>) </a:t>
            </a:r>
            <a:r>
              <a:rPr lang="en-US" altLang="en-US" sz="1600" b="1" dirty="0">
                <a:latin typeface="Lucida Sans Typewriter" panose="020B0509030504030204" pitchFamily="49" charset="0"/>
              </a:rPr>
              <a:t>is</a:t>
            </a:r>
            <a:r>
              <a:rPr lang="en-US" altLang="en-US" sz="1600" dirty="0">
                <a:latin typeface="Lucida Sans Typewriter" panose="020B0509030504030204" pitchFamily="49" charset="0"/>
              </a:rPr>
              <a:t> …;</a:t>
            </a:r>
          </a:p>
          <a:p>
            <a:r>
              <a:rPr lang="en-US" altLang="en-US" sz="1600" dirty="0">
                <a:latin typeface="Lucida Sans Typewriter" panose="020B0509030504030204" pitchFamily="49" charset="0"/>
              </a:rPr>
              <a:t>  Ref : </a:t>
            </a:r>
            <a:r>
              <a:rPr lang="en-US" altLang="en-US" sz="1600" dirty="0" err="1">
                <a:latin typeface="Lucida Sans Typewriter" panose="020B0509030504030204" pitchFamily="49" charset="0"/>
              </a:rPr>
              <a:t>Proc_Ref</a:t>
            </a:r>
            <a:r>
              <a:rPr lang="en-US" altLang="en-US" sz="1600" dirty="0"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600" b="1" dirty="0">
                <a:latin typeface="Lucida Sans Typewriter" panose="020B0509030504030204" pitchFamily="49" charset="0"/>
              </a:rPr>
              <a:t>begin</a:t>
            </a:r>
          </a:p>
          <a:p>
            <a:r>
              <a:rPr lang="en-US" altLang="en-US" sz="1600" dirty="0">
                <a:latin typeface="Lucida Sans Typewriter" panose="020B0509030504030204" pitchFamily="49" charset="0"/>
              </a:rPr>
              <a:t>  Ref := </a:t>
            </a:r>
            <a:r>
              <a:rPr lang="en-US" altLang="en-US" sz="16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P'Access</a:t>
            </a:r>
            <a:r>
              <a:rPr lang="en-US" altLang="en-US" sz="1600" dirty="0">
                <a:latin typeface="Lucida Sans Typewriter" panose="020B0509030504030204" pitchFamily="49" charset="0"/>
              </a:rPr>
              <a:t>;  </a:t>
            </a:r>
            <a:r>
              <a:rPr lang="en-US" altLang="en-US" sz="1600" i="1" dirty="0">
                <a:latin typeface="Lucida Sans Typewriter" panose="020B0509030504030204" pitchFamily="49" charset="0"/>
              </a:rPr>
              <a:t>-- Illegal.  If this were permitted then...</a:t>
            </a:r>
          </a:p>
          <a:p>
            <a:r>
              <a:rPr lang="en-US" altLang="en-US" sz="1600" dirty="0">
                <a:latin typeface="Lucida Sans Typewriter" panose="020B0509030504030204" pitchFamily="49" charset="0"/>
              </a:rPr>
              <a:t>  </a:t>
            </a:r>
            <a:r>
              <a:rPr lang="en-US" altLang="en-US" sz="1600" dirty="0" err="1">
                <a:latin typeface="Lucida Sans Typewriter" panose="020B0509030504030204" pitchFamily="49" charset="0"/>
              </a:rPr>
              <a:t>Ref.</a:t>
            </a:r>
            <a:r>
              <a:rPr lang="en-US" altLang="en-US" sz="1600" b="1" dirty="0" err="1">
                <a:latin typeface="Lucida Sans Typewriter" panose="020B0509030504030204" pitchFamily="49" charset="0"/>
              </a:rPr>
              <a:t>all</a:t>
            </a:r>
            <a:r>
              <a:rPr lang="en-US" altLang="en-US" sz="1600" dirty="0">
                <a:latin typeface="Lucida Sans Typewriter" panose="020B0509030504030204" pitchFamily="49" charset="0"/>
              </a:rPr>
              <a:t>(-100);    </a:t>
            </a:r>
            <a:r>
              <a:rPr lang="en-US" altLang="en-US" sz="1600" i="1" dirty="0">
                <a:latin typeface="Lucida Sans Typewriter" panose="020B0509030504030204" pitchFamily="49" charset="0"/>
              </a:rPr>
              <a:t>-- P.N would be initialized with an</a:t>
            </a:r>
            <a:br>
              <a:rPr lang="en-US" altLang="en-US" sz="1600" i="1" dirty="0">
                <a:latin typeface="Lucida Sans Typewriter" panose="020B0509030504030204" pitchFamily="49" charset="0"/>
              </a:rPr>
            </a:br>
            <a:r>
              <a:rPr lang="en-US" altLang="en-US" sz="1600" i="1" dirty="0">
                <a:latin typeface="Lucida Sans Typewriter" panose="020B0509030504030204" pitchFamily="49" charset="0"/>
              </a:rPr>
              <a:t>                    -- out-of-range value</a:t>
            </a:r>
          </a:p>
          <a:p>
            <a:r>
              <a:rPr lang="en-US" altLang="en-US" sz="1600" dirty="0">
                <a:latin typeface="Lucida Sans Typewriter" panose="020B0509030504030204" pitchFamily="49" charset="0"/>
              </a:rPr>
              <a:t>  …</a:t>
            </a:r>
          </a:p>
          <a:p>
            <a:r>
              <a:rPr lang="en-US" altLang="en-US" sz="1600" b="1" dirty="0">
                <a:latin typeface="Lucida Sans Typewriter" panose="020B0509030504030204" pitchFamily="49" charset="0"/>
              </a:rPr>
              <a:t>end</a:t>
            </a:r>
            <a:r>
              <a:rPr lang="en-US" altLang="en-US" sz="1600" dirty="0">
                <a:latin typeface="Lucida Sans Typewriter" panose="020B0509030504030204" pitchFamily="49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97663724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A367A-89C2-42E3-8795-7577DC1C24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Accessibility Checks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4D1F17-0146-4B74-8C60-4CC7D7422B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Accessibility check prevents “dangling references”</a:t>
            </a:r>
          </a:p>
          <a:p>
            <a:pPr lvl="1" eaLnBrk="1" hangingPunct="1"/>
            <a:r>
              <a:rPr lang="en-US" altLang="en-US" dirty="0" err="1">
                <a:latin typeface="Lucida Sans Typewriter" panose="020B0509030504030204" pitchFamily="49" charset="0"/>
              </a:rPr>
              <a:t>S'Access</a:t>
            </a:r>
            <a:r>
              <a:rPr lang="en-US" altLang="en-US" dirty="0"/>
              <a:t> is permitted for a subprogram </a:t>
            </a:r>
            <a:r>
              <a:rPr lang="en-US" altLang="en-US" dirty="0">
                <a:latin typeface="Lucida Sans Typewriter" panose="020B0509030504030204" pitchFamily="49" charset="0"/>
              </a:rPr>
              <a:t>S</a:t>
            </a:r>
            <a:r>
              <a:rPr lang="en-US" altLang="en-US" dirty="0"/>
              <a:t> only if the scope level for </a:t>
            </a:r>
            <a:r>
              <a:rPr lang="en-US" altLang="en-US" dirty="0">
                <a:latin typeface="Lucida Sans Typewriter" panose="020B0509030504030204" pitchFamily="49" charset="0"/>
              </a:rPr>
              <a:t>S</a:t>
            </a:r>
            <a:r>
              <a:rPr lang="en-US" altLang="en-US" dirty="0"/>
              <a:t> is </a:t>
            </a:r>
            <a:br>
              <a:rPr lang="en-US" altLang="en-US" dirty="0"/>
            </a:br>
            <a:r>
              <a:rPr lang="en-US" altLang="en-US" dirty="0"/>
              <a:t>no deeper than  </a:t>
            </a:r>
            <a:br>
              <a:rPr lang="en-US" altLang="en-US" dirty="0"/>
            </a:br>
            <a:r>
              <a:rPr lang="en-US" altLang="en-US" dirty="0"/>
              <a:t>that of the target </a:t>
            </a:r>
            <a:br>
              <a:rPr lang="en-US" altLang="en-US" dirty="0"/>
            </a:br>
            <a:r>
              <a:rPr lang="en-US" altLang="en-US" dirty="0"/>
              <a:t>access type </a:t>
            </a:r>
            <a:br>
              <a:rPr lang="en-US" altLang="en-US" dirty="0"/>
            </a:br>
            <a:r>
              <a:rPr lang="en-US" altLang="en-US" dirty="0"/>
              <a:t>required by the </a:t>
            </a:r>
            <a:br>
              <a:rPr lang="en-US" altLang="en-US" dirty="0"/>
            </a:br>
            <a:r>
              <a:rPr lang="en-US" altLang="en-US" dirty="0"/>
              <a:t>context</a:t>
            </a:r>
          </a:p>
          <a:p>
            <a:pPr eaLnBrk="1" hangingPunct="1"/>
            <a:r>
              <a:rPr lang="en-US" altLang="en-US" dirty="0"/>
              <a:t>Rationale</a:t>
            </a:r>
          </a:p>
          <a:p>
            <a:pPr lvl="1" eaLnBrk="1" hangingPunct="1"/>
            <a:r>
              <a:rPr lang="en-US" altLang="en-US" dirty="0"/>
              <a:t>If (1) were </a:t>
            </a:r>
            <a:br>
              <a:rPr lang="en-US" altLang="en-US" dirty="0"/>
            </a:br>
            <a:r>
              <a:rPr lang="en-US" altLang="en-US" dirty="0"/>
              <a:t>permitted, then </a:t>
            </a:r>
            <a:br>
              <a:rPr lang="en-US" altLang="en-US" dirty="0"/>
            </a:br>
            <a:r>
              <a:rPr lang="en-US" altLang="en-US" dirty="0"/>
              <a:t>execution of the</a:t>
            </a:r>
            <a:br>
              <a:rPr lang="en-US" altLang="en-US" dirty="0"/>
            </a:br>
            <a:r>
              <a:rPr lang="en-US" altLang="en-US" dirty="0"/>
              <a:t>“ghost” of </a:t>
            </a:r>
            <a:r>
              <a:rPr lang="en-US" altLang="en-US" dirty="0">
                <a:latin typeface="Lucida Sans Typewriter" panose="020B0509030504030204" pitchFamily="49" charset="0"/>
              </a:rPr>
              <a:t>P</a:t>
            </a:r>
            <a:r>
              <a:rPr lang="en-US" altLang="en-US" dirty="0"/>
              <a:t> </a:t>
            </a:r>
            <a:br>
              <a:rPr lang="en-US" altLang="en-US" dirty="0"/>
            </a:br>
            <a:r>
              <a:rPr lang="en-US" altLang="en-US" dirty="0"/>
              <a:t>through the </a:t>
            </a:r>
            <a:br>
              <a:rPr lang="en-US" altLang="en-US" dirty="0"/>
            </a:br>
            <a:r>
              <a:rPr lang="en-US" altLang="en-US" dirty="0"/>
              <a:t>access value </a:t>
            </a:r>
            <a:br>
              <a:rPr lang="en-US" altLang="en-US" dirty="0"/>
            </a:br>
            <a:r>
              <a:rPr lang="en-US" altLang="en-US" dirty="0">
                <a:latin typeface="Lucida Sans Typewriter" panose="020B0509030504030204" pitchFamily="49" charset="0"/>
              </a:rPr>
              <a:t>Ref</a:t>
            </a:r>
            <a:r>
              <a:rPr lang="en-US" altLang="en-US" dirty="0"/>
              <a:t> at (2) will assign to storage that might be in use by another variable, resulting in unpredictable effects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EE5F0E-C3D4-4FF6-B79F-7642523C7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75</a:t>
            </a:fld>
            <a:endParaRPr lang="en-US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9CCE79C1-5508-4D09-94DF-A15BC8D088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0400" y="2022475"/>
            <a:ext cx="4753224" cy="4093428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declare</a:t>
            </a:r>
            <a:endParaRPr lang="en-US" altLang="en-US" sz="13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Proc_Ref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is access procedure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(X : Integer);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Ref :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Proc_Ref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  <a:endParaRPr lang="en-US" altLang="en-US" sz="13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declare</a:t>
            </a:r>
            <a:endParaRPr lang="en-US" altLang="en-US" sz="13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  N : Integer;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 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P (Y : Integer )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endParaRPr lang="en-US" altLang="en-US" sz="13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 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  <a:endParaRPr lang="en-US" altLang="en-US" sz="13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    N := Y; </a:t>
            </a:r>
            <a:r>
              <a:rPr lang="en-US" altLang="en-US" sz="1300" i="1" dirty="0">
                <a:solidFill>
                  <a:srgbClr val="0066FF"/>
                </a:solidFill>
                <a:latin typeface="Consolas" panose="020B0609020204030204" pitchFamily="49" charset="0"/>
              </a:rPr>
              <a:t>-- "Up-level reference" to N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 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P;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  <a:endParaRPr lang="en-US" altLang="en-US" sz="13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  Ref := </a:t>
            </a:r>
            <a:r>
              <a:rPr lang="en-US" altLang="en-US" sz="1300" dirty="0" err="1">
                <a:solidFill>
                  <a:srgbClr val="FF0000"/>
                </a:solidFill>
                <a:latin typeface="Consolas" panose="020B0609020204030204" pitchFamily="49" charset="0"/>
              </a:rPr>
              <a:t>P'Access</a:t>
            </a:r>
            <a:r>
              <a:rPr lang="en-US" altLang="en-US" sz="1300" dirty="0">
                <a:solidFill>
                  <a:srgbClr val="FF0000"/>
                </a:solidFill>
                <a:latin typeface="Consolas" panose="020B0609020204030204" pitchFamily="49" charset="0"/>
              </a:rPr>
              <a:t>; </a:t>
            </a:r>
            <a:r>
              <a:rPr lang="en-US" altLang="en-US" sz="1300" i="1" dirty="0">
                <a:solidFill>
                  <a:srgbClr val="FF0000"/>
                </a:solidFill>
                <a:latin typeface="Consolas" panose="020B0609020204030204" pitchFamily="49" charset="0"/>
              </a:rPr>
              <a:t>-- (1) This is illegal</a:t>
            </a:r>
            <a:br>
              <a:rPr lang="en-US" altLang="en-US" sz="1300" i="1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...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declare</a:t>
            </a:r>
            <a:endParaRPr lang="en-US" altLang="en-US" sz="13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  X : Float;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  <a:endParaRPr lang="en-US" altLang="en-US" sz="13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  </a:t>
            </a:r>
            <a:r>
              <a:rPr lang="en-US" altLang="en-US" sz="1300" dirty="0" err="1">
                <a:solidFill>
                  <a:srgbClr val="0066FF"/>
                </a:solidFill>
                <a:latin typeface="Consolas" panose="020B0609020204030204" pitchFamily="49" charset="0"/>
              </a:rPr>
              <a:t>Ref.</a:t>
            </a:r>
            <a:r>
              <a:rPr lang="en-US" altLang="en-US" sz="1300" b="1" dirty="0" err="1">
                <a:solidFill>
                  <a:srgbClr val="0066FF"/>
                </a:solidFill>
                <a:latin typeface="Consolas" panose="020B0609020204030204" pitchFamily="49" charset="0"/>
              </a:rPr>
              <a:t>all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(10);     </a:t>
            </a:r>
            <a:r>
              <a:rPr lang="en-US" altLang="en-US" sz="1300" i="1" dirty="0">
                <a:solidFill>
                  <a:srgbClr val="0066FF"/>
                </a:solidFill>
                <a:latin typeface="Consolas" panose="020B0609020204030204" pitchFamily="49" charset="0"/>
              </a:rPr>
              <a:t>-- (2)</a:t>
            </a:r>
          </a:p>
          <a:p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3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3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</p:txBody>
      </p:sp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C682BB50-769F-4D10-8848-070F275172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0470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24369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D0134-0C91-4B20-8AE9-8F676EA03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Accessibility Checks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095536-C19C-43FE-A6AD-FF40AE4F19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Accessibility checks are unnecessarily restrictive when a subprogram-designating access value is only passed as a parameter</a:t>
            </a:r>
          </a:p>
          <a:p>
            <a:pPr lvl="1" eaLnBrk="1" hangingPunct="1"/>
            <a:r>
              <a:rPr lang="en-US" altLang="en-US" dirty="0"/>
              <a:t>Since the </a:t>
            </a:r>
            <a:br>
              <a:rPr lang="en-US" altLang="en-US" dirty="0"/>
            </a:br>
            <a:r>
              <a:rPr lang="en-US" altLang="en-US" dirty="0"/>
              <a:t>designated </a:t>
            </a:r>
            <a:br>
              <a:rPr lang="en-US" altLang="en-US" dirty="0"/>
            </a:br>
            <a:r>
              <a:rPr lang="en-US" altLang="en-US" dirty="0"/>
              <a:t>subprogram </a:t>
            </a:r>
            <a:br>
              <a:rPr lang="en-US" altLang="en-US" dirty="0"/>
            </a:br>
            <a:r>
              <a:rPr lang="en-US" altLang="en-US" dirty="0"/>
              <a:t>is nameable </a:t>
            </a:r>
            <a:br>
              <a:rPr lang="en-US" altLang="en-US" dirty="0"/>
            </a:br>
            <a:r>
              <a:rPr lang="en-US" altLang="en-US" dirty="0"/>
              <a:t>where its </a:t>
            </a:r>
            <a:br>
              <a:rPr lang="en-US" altLang="en-US" dirty="0"/>
            </a:br>
            <a:r>
              <a:rPr lang="en-US" altLang="en-US" dirty="0">
                <a:latin typeface="Consolas" panose="020B0609020204030204" pitchFamily="49" charset="0"/>
              </a:rPr>
              <a:t>'Access</a:t>
            </a:r>
            <a:r>
              <a:rPr lang="en-US" altLang="en-US" dirty="0"/>
              <a:t> is</a:t>
            </a:r>
            <a:br>
              <a:rPr lang="en-US" altLang="en-US" dirty="0"/>
            </a:br>
            <a:r>
              <a:rPr lang="en-US" altLang="en-US" dirty="0"/>
              <a:t>passed as a</a:t>
            </a:r>
            <a:br>
              <a:rPr lang="en-US" altLang="en-US" dirty="0"/>
            </a:br>
            <a:r>
              <a:rPr lang="en-US" altLang="en-US" dirty="0"/>
              <a:t>parameter, </a:t>
            </a:r>
            <a:br>
              <a:rPr lang="en-US" altLang="en-US" dirty="0"/>
            </a:br>
            <a:r>
              <a:rPr lang="en-US" altLang="en-US" dirty="0"/>
              <a:t>its up-level </a:t>
            </a:r>
            <a:br>
              <a:rPr lang="en-US" altLang="en-US" dirty="0"/>
            </a:br>
            <a:r>
              <a:rPr lang="en-US" altLang="en-US" dirty="0"/>
              <a:t>references </a:t>
            </a:r>
            <a:br>
              <a:rPr lang="en-US" altLang="en-US" dirty="0"/>
            </a:br>
            <a:r>
              <a:rPr lang="en-US" altLang="en-US" dirty="0"/>
              <a:t>are still </a:t>
            </a:r>
            <a:br>
              <a:rPr lang="en-US" altLang="en-US" dirty="0"/>
            </a:br>
            <a:r>
              <a:rPr lang="en-US" altLang="en-US" dirty="0"/>
              <a:t>alive when </a:t>
            </a:r>
            <a:br>
              <a:rPr lang="en-US" altLang="en-US" dirty="0"/>
            </a:br>
            <a:r>
              <a:rPr lang="en-US" altLang="en-US" dirty="0"/>
              <a:t>it is invoked </a:t>
            </a:r>
            <a:br>
              <a:rPr lang="en-US" altLang="en-US" dirty="0"/>
            </a:br>
            <a:r>
              <a:rPr lang="en-US" altLang="en-US" dirty="0"/>
              <a:t>by the called subprogram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DDC9CB-297E-4ED9-8DBE-720E61182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76</a:t>
            </a:fld>
            <a:endParaRPr lang="en-US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48A3A620-7B1B-4EAD-A11C-A2AE6B1F70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1265" y="1923395"/>
            <a:ext cx="6306535" cy="4401205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procedure 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Example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endParaRPr lang="en-US" altLang="en-US" sz="14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Proc_Ref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 access procedure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 X :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in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Integer );</a:t>
            </a:r>
          </a:p>
          <a:p>
            <a:endParaRPr lang="en-US" altLang="en-US" sz="14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Apply( Ref :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in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Proc_Ref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 I :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in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Integer )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endParaRPr lang="en-US" altLang="en-US" sz="14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begin</a:t>
            </a:r>
            <a:endParaRPr lang="en-US" altLang="en-US" sz="14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Ref.</a:t>
            </a:r>
            <a:r>
              <a:rPr lang="en-US" altLang="en-US" sz="1400" b="1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all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(I);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Apply;</a:t>
            </a:r>
          </a:p>
          <a:p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begin</a:t>
            </a:r>
            <a:endParaRPr lang="en-US" altLang="en-US" sz="14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declare</a:t>
            </a:r>
            <a:endParaRPr lang="en-US" altLang="en-US" sz="14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N : Integer;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P( Y :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in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Integer )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endParaRPr lang="en-US" altLang="en-US" sz="14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begin</a:t>
            </a:r>
            <a:endParaRPr lang="en-US" altLang="en-US" sz="14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  N := Y;  </a:t>
            </a:r>
            <a:r>
              <a:rPr lang="en-US" altLang="en-US" sz="14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"Up-level reference" to N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P;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begin</a:t>
            </a:r>
            <a:endParaRPr lang="en-US" altLang="en-US" sz="14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Apply(</a:t>
            </a:r>
            <a:r>
              <a:rPr lang="en-US" altLang="en-US" sz="14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P'Access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, 100); </a:t>
            </a:r>
            <a:r>
              <a:rPr lang="en-US" altLang="en-US" sz="14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Unnecessarily illegal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4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-- P cannot be referenced outside of the declare block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...</a:t>
            </a:r>
          </a:p>
          <a:p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Example;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97B619F-BA0C-4C58-BE51-AF41EAD8CBA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0470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25491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30EBA3-ACCC-4065-BE60-532AFF0DE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Accessibility Checks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2A6860-D5B7-40CA-92C5-30CC6D1124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Example (continued)</a:t>
            </a:r>
          </a:p>
          <a:p>
            <a:pPr lvl="1" eaLnBrk="1" hangingPunct="1"/>
            <a:r>
              <a:rPr lang="en-US" altLang="en-US" dirty="0"/>
              <a:t>However, a dangling reference could arise if </a:t>
            </a:r>
            <a:r>
              <a:rPr lang="en-US" altLang="en-US" dirty="0">
                <a:latin typeface="Lucida Sans Typewriter" panose="020B0509030504030204" pitchFamily="49" charset="0"/>
              </a:rPr>
              <a:t>Apply</a:t>
            </a:r>
            <a:r>
              <a:rPr lang="en-US" altLang="en-US" dirty="0"/>
              <a:t> contained a statement assigning the formal parameter, </a:t>
            </a:r>
            <a:r>
              <a:rPr lang="en-US" altLang="en-US" dirty="0">
                <a:latin typeface="Lucida Sans Typewriter" panose="020B0509030504030204" pitchFamily="49" charset="0"/>
              </a:rPr>
              <a:t>Ref</a:t>
            </a:r>
            <a:r>
              <a:rPr lang="en-US" altLang="en-US" dirty="0"/>
              <a:t>, to an outer </a:t>
            </a:r>
            <a:r>
              <a:rPr lang="en-US" altLang="en-US" dirty="0" err="1">
                <a:latin typeface="Lucida Sans Typewriter" panose="020B0509030504030204" pitchFamily="49" charset="0"/>
              </a:rPr>
              <a:t>Proc_Ref</a:t>
            </a:r>
            <a:r>
              <a:rPr lang="en-US" altLang="en-US" dirty="0"/>
              <a:t> variable</a:t>
            </a:r>
          </a:p>
          <a:p>
            <a:pPr marL="0" indent="0" eaLnBrk="1" hangingPunct="1"/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CC3DB7-63E4-45CC-9DB7-4CB626FB2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77</a:t>
            </a:fld>
            <a:endParaRPr lang="en-US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BDAEB14C-0090-4210-A9EB-C786D91B21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0179" y="2743200"/>
            <a:ext cx="8701421" cy="353943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Dangerous_Example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endParaRPr lang="en-US" altLang="en-US" sz="16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Proc_Ref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 access procedure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 X :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in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Integer );</a:t>
            </a:r>
          </a:p>
          <a:p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6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Outer_Ref</a:t>
            </a:r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: </a:t>
            </a:r>
            <a:r>
              <a:rPr lang="en-US" altLang="en-US" sz="16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Proc_Ref</a:t>
            </a:r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;</a:t>
            </a:r>
          </a:p>
          <a:p>
            <a:endParaRPr lang="en-US" altLang="en-US" sz="16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Dangerous_Apply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 Ref :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in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Proc_Ref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 I :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in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Integer )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endParaRPr lang="en-US" altLang="en-US" sz="16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begin</a:t>
            </a:r>
            <a:endParaRPr lang="en-US" altLang="en-US" sz="16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</a:t>
            </a:r>
            <a:r>
              <a:rPr lang="en-US" altLang="en-US" sz="16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Ref.</a:t>
            </a:r>
            <a:r>
              <a:rPr lang="en-US" altLang="en-US" sz="1600" b="1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all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(I);</a:t>
            </a:r>
          </a:p>
          <a:p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 </a:t>
            </a:r>
            <a:r>
              <a:rPr lang="en-US" altLang="en-US" sz="16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Outer_Ref</a:t>
            </a:r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:= Ref;</a:t>
            </a:r>
          </a:p>
          <a:p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Dangerous_Apply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endParaRPr lang="en-US" altLang="en-US" sz="1600" b="1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begin</a:t>
            </a:r>
            <a:endParaRPr lang="en-US" altLang="en-US" sz="16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... </a:t>
            </a:r>
            <a:r>
              <a:rPr lang="en-US" alt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block with procedure P as above, but calling </a:t>
            </a:r>
            <a:r>
              <a:rPr lang="en-US" altLang="en-US" sz="1600" i="1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Dangerous_Apply</a:t>
            </a:r>
            <a:endParaRPr lang="en-US" altLang="en-US" sz="1600" i="1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6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Outer_Ref.</a:t>
            </a:r>
            <a:r>
              <a:rPr lang="en-US" altLang="en-US" sz="1600" b="1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all</a:t>
            </a:r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(0);  </a:t>
            </a:r>
          </a:p>
          <a:p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Dangerous_Example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endParaRPr lang="en-US" altLang="en-US" sz="1600" dirty="0">
              <a:solidFill>
                <a:srgbClr val="0066FF"/>
              </a:solidFill>
              <a:latin typeface="Courier New" panose="02070309020205020404" pitchFamily="49" charset="0"/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102C552-0279-409B-BC79-9C8952B670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0470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896804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834DA1-0C28-47F0-824A-16AE4E984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Accessibility Checks (4)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D95F58-BEFA-4158-80D4-B040D08BD8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To avoid this problem, and also to avoid implementation complexity, the same accessibility check applies for </a:t>
            </a:r>
            <a:r>
              <a:rPr lang="en-US" altLang="en-US" dirty="0">
                <a:latin typeface="Lucida Sans Typewriter" panose="020B0509030504030204" pitchFamily="49" charset="0"/>
              </a:rPr>
              <a:t>'Access</a:t>
            </a:r>
            <a:r>
              <a:rPr lang="en-US" altLang="en-US" dirty="0"/>
              <a:t> of a subprogram whether it appears as an actual parameter or in any other context</a:t>
            </a:r>
          </a:p>
          <a:p>
            <a:pPr eaLnBrk="1" hangingPunct="1"/>
            <a:r>
              <a:rPr lang="en-US" altLang="en-US" dirty="0"/>
              <a:t>Approaches to passing a subprogram as parameter</a:t>
            </a:r>
          </a:p>
          <a:p>
            <a:pPr lvl="1" eaLnBrk="1" hangingPunct="1"/>
            <a:r>
              <a:rPr lang="en-US" altLang="en-US" dirty="0"/>
              <a:t>Declare at global level and apply </a:t>
            </a:r>
            <a:r>
              <a:rPr lang="en-US" altLang="en-US" dirty="0">
                <a:latin typeface="Lucida Sans Typewriter" panose="020B0509030504030204" pitchFamily="49" charset="0"/>
              </a:rPr>
              <a:t>'Access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If subprogram must be in a nested scope:</a:t>
            </a:r>
          </a:p>
          <a:p>
            <a:pPr lvl="2" eaLnBrk="1" hangingPunct="1"/>
            <a:r>
              <a:rPr lang="en-US" altLang="en-US" dirty="0"/>
              <a:t>Apply GNAT attribute </a:t>
            </a:r>
            <a:r>
              <a:rPr lang="en-US" altLang="en-US" dirty="0">
                <a:latin typeface="Lucida Sans Typewriter" panose="020B0509030504030204" pitchFamily="49" charset="0"/>
              </a:rPr>
              <a:t>'</a:t>
            </a:r>
            <a:r>
              <a:rPr lang="en-US" altLang="en-US" dirty="0" err="1">
                <a:latin typeface="Lucida Sans Typewriter" panose="020B0509030504030204" pitchFamily="49" charset="0"/>
              </a:rPr>
              <a:t>Unrestricted_Access</a:t>
            </a:r>
            <a:r>
              <a:rPr lang="en-US" altLang="en-US" dirty="0"/>
              <a:t> </a:t>
            </a:r>
          </a:p>
          <a:p>
            <a:pPr lvl="2" eaLnBrk="1" hangingPunct="1"/>
            <a:r>
              <a:rPr lang="en-US" altLang="en-US" dirty="0"/>
              <a:t>Use a generic</a:t>
            </a:r>
          </a:p>
          <a:p>
            <a:pPr lvl="2" eaLnBrk="1" hangingPunct="1"/>
            <a:r>
              <a:rPr lang="en-US" altLang="en-US" dirty="0"/>
              <a:t>Use Ada 2005 or Ada 2012</a:t>
            </a:r>
          </a:p>
          <a:p>
            <a:pPr marL="0" indent="0" eaLnBrk="1" hangingPunct="1"/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BD8782-25A2-40DC-8C5F-EFB891AE5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78</a:t>
            </a:fld>
            <a:endParaRPr lang="en-US"/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65FBF189-AD4A-4D51-BD99-10DA1004EB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731000" y="3810000"/>
            <a:ext cx="66040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16022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3D073-F029-4F10-90BD-C69DB6B51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Discriminant Check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F7AB62-6E76-40CB-9453-0A818A2F85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If it were possible to store a component as </a:t>
            </a:r>
            <a:r>
              <a:rPr lang="en-US" altLang="en-US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Pubs</a:t>
            </a:r>
            <a:r>
              <a:rPr lang="en-US" altLang="en-US" dirty="0"/>
              <a:t> (an </a:t>
            </a:r>
            <a:r>
              <a:rPr lang="en-US" altLang="en-US" dirty="0">
                <a:latin typeface="Lucida Sans Typewriter" panose="020B0509030504030204" pitchFamily="49" charset="0"/>
              </a:rPr>
              <a:t>Integer</a:t>
            </a:r>
            <a:r>
              <a:rPr lang="en-US" altLang="en-US" dirty="0"/>
              <a:t> bit pattern) and then select it as </a:t>
            </a:r>
            <a:r>
              <a:rPr lang="en-US" altLang="en-US" dirty="0">
                <a:solidFill>
                  <a:srgbClr val="008000"/>
                </a:solidFill>
                <a:latin typeface="Lucida Sans Typewriter" panose="020B0509030504030204" pitchFamily="49" charset="0"/>
              </a:rPr>
              <a:t>GPA</a:t>
            </a:r>
            <a:r>
              <a:rPr lang="en-US" altLang="en-US" dirty="0"/>
              <a:t> (a </a:t>
            </a:r>
            <a:r>
              <a:rPr lang="en-US" altLang="en-US" dirty="0">
                <a:latin typeface="Lucida Sans Typewriter" panose="020B0509030504030204" pitchFamily="49" charset="0"/>
              </a:rPr>
              <a:t>Float</a:t>
            </a:r>
            <a:r>
              <a:rPr lang="en-US" altLang="en-US" dirty="0"/>
              <a:t>), type safety would be compromised</a:t>
            </a:r>
          </a:p>
          <a:p>
            <a:pPr eaLnBrk="1" hangingPunct="1"/>
            <a:r>
              <a:rPr lang="en-US" altLang="en-US" dirty="0"/>
              <a:t>Ada prevents this danger</a:t>
            </a:r>
          </a:p>
          <a:p>
            <a:pPr lvl="1" eaLnBrk="1" hangingPunct="1"/>
            <a:r>
              <a:rPr lang="en-US" altLang="en-US" dirty="0"/>
              <a:t>Discriminant (Tag) is established when an object of type Person is created</a:t>
            </a:r>
          </a:p>
          <a:p>
            <a:pPr lvl="1" eaLnBrk="1" hangingPunct="1"/>
            <a:r>
              <a:rPr lang="en-US" altLang="en-US" dirty="0"/>
              <a:t>Run-time check verifies that a field selected from one </a:t>
            </a:r>
            <a:br>
              <a:rPr lang="en-US" altLang="en-US" dirty="0"/>
            </a:br>
            <a:r>
              <a:rPr lang="en-US" altLang="en-US" dirty="0"/>
              <a:t>of the variants is consistent with the discriminant value</a:t>
            </a:r>
          </a:p>
          <a:p>
            <a:pPr lvl="2" eaLnBrk="1" hangingPunct="1"/>
            <a:r>
              <a:rPr lang="en-US" altLang="en-US" dirty="0" err="1"/>
              <a:t>Constraint_Error</a:t>
            </a:r>
            <a:r>
              <a:rPr lang="en-US" altLang="en-US" dirty="0"/>
              <a:t> raised if the check fails</a:t>
            </a:r>
          </a:p>
          <a:p>
            <a:pPr lvl="1" eaLnBrk="1" hangingPunct="1"/>
            <a:r>
              <a:rPr lang="en-US" altLang="en-US" dirty="0"/>
              <a:t>Although the discriminant is a selectable component of the record, you may not assign to this component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0A2F6B-596B-4778-B659-6A629888D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6FE6577-62C1-42E5-BF1A-5C190C039A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996238" y="147638"/>
            <a:ext cx="1071562" cy="107156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C225EE9-18DD-43E6-B17D-465EA8DBAFB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7445106" y="3276600"/>
            <a:ext cx="1013094" cy="9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596980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A0699-E063-47CC-B804-1FCE370BB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Ada 2005 - Access-to-Subprogram Parameters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218DE5-644F-47B5-8FB9-534ED8460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79</a:t>
            </a:fld>
            <a:endParaRPr lang="en-US"/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99A10FEE-ACF1-447C-916C-6A6803E527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1066800"/>
            <a:ext cx="7595349" cy="5693866"/>
          </a:xfrm>
          <a:prstGeom prst="rect">
            <a:avLst/>
          </a:prstGeom>
          <a:noFill/>
          <a:ln w="9525" algn="ctr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Example of Ada 2005 anonymous access-to-subprogram-type parameters</a:t>
            </a:r>
          </a:p>
          <a:p>
            <a:r>
              <a:rPr lang="en-US" altLang="en-US" sz="14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Build command: </a:t>
            </a:r>
            <a:r>
              <a:rPr lang="en-US" altLang="en-US" sz="1400" i="1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gnatmake</a:t>
            </a:r>
            <a:r>
              <a:rPr lang="en-US" altLang="en-US" sz="14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test_05 –</a:t>
            </a:r>
            <a:r>
              <a:rPr lang="en-US" altLang="en-US" sz="1400" i="1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cargs</a:t>
            </a:r>
            <a:r>
              <a:rPr lang="en-US" altLang="en-US" sz="14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–gnat05</a:t>
            </a:r>
          </a:p>
          <a:p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with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Ada.Text_IO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use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Ada.Text_IO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Test_05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Apply(Ref : </a:t>
            </a:r>
            <a:r>
              <a:rPr lang="en-US" altLang="en-US" sz="14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access</a:t>
            </a:r>
            <a:r>
              <a:rPr lang="en-US" altLang="en-US" sz="14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4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(I : </a:t>
            </a:r>
            <a:r>
              <a:rPr lang="en-US" altLang="en-US" sz="14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in</a:t>
            </a:r>
            <a:r>
              <a:rPr lang="en-US" altLang="en-US" sz="14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Integer)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)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</a:p>
          <a:p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begin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Ref.</a:t>
            </a:r>
            <a:r>
              <a:rPr lang="en-US" altLang="en-US" sz="1400" b="1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all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(10);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Apply;</a:t>
            </a:r>
          </a:p>
          <a:p>
            <a:endParaRPr lang="en-US" altLang="en-US" sz="14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Q1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 K :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in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Integer)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</a:p>
          <a:p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begin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Put_Line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K'Img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);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Q1;</a:t>
            </a:r>
          </a:p>
          <a:p>
            <a:endParaRPr lang="en-US" altLang="en-US" sz="14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begin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Apply( </a:t>
            </a:r>
            <a:r>
              <a:rPr lang="en-US" altLang="en-US" sz="14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Q1'Access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);  </a:t>
            </a:r>
            <a:r>
              <a:rPr lang="en-US" altLang="en-US" sz="14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OK</a:t>
            </a:r>
          </a:p>
          <a:p>
            <a:endParaRPr lang="en-US" altLang="en-US" sz="14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declare</a:t>
            </a:r>
          </a:p>
          <a:p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procedure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Q2( L :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in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Integer)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</a:p>
          <a:p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begin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  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Put_Line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Integer'Image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(L*10));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Q2;</a:t>
            </a:r>
          </a:p>
          <a:p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begin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Apply( </a:t>
            </a:r>
            <a:r>
              <a:rPr lang="en-US" altLang="en-US" sz="14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Q2'Access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);  </a:t>
            </a:r>
            <a:r>
              <a:rPr lang="en-US" altLang="en-US" sz="14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OK (note nested scope)</a:t>
            </a:r>
          </a:p>
          <a:p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end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Test_05;</a:t>
            </a: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39730102-E614-4E21-B290-455E0F37FE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4518025"/>
            <a:ext cx="1789113" cy="73977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2">
                <a:lumMod val="75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i="1" dirty="0">
                <a:latin typeface="Lucida Sans Typewriter" panose="020B0509030504030204" pitchFamily="49" charset="0"/>
              </a:rPr>
              <a:t>Program output:</a:t>
            </a:r>
          </a:p>
          <a:p>
            <a:r>
              <a:rPr lang="en-US" altLang="en-US" sz="1400" dirty="0">
                <a:latin typeface="Lucida Sans Typewriter" panose="020B0509030504030204" pitchFamily="49" charset="0"/>
              </a:rPr>
              <a:t>10</a:t>
            </a:r>
          </a:p>
          <a:p>
            <a:r>
              <a:rPr lang="en-US" altLang="en-US" sz="1400" dirty="0">
                <a:latin typeface="Lucida Sans Typewriter" panose="020B0509030504030204" pitchFamily="49" charset="0"/>
              </a:rPr>
              <a:t>100</a:t>
            </a:r>
          </a:p>
        </p:txBody>
      </p:sp>
      <p:sp>
        <p:nvSpPr>
          <p:cNvPr id="7" name="Line 5">
            <a:extLst>
              <a:ext uri="{FF2B5EF4-FFF2-40B4-BE49-F238E27FC236}">
                <a16:creationId xmlns:a16="http://schemas.microsoft.com/office/drawing/2014/main" id="{3F14741E-EC99-4AEF-A240-B8B1B0DD0DD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419600" y="2209800"/>
            <a:ext cx="1905000" cy="10668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141132F2-C5AF-49ED-81FB-F507D776AA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2590800"/>
            <a:ext cx="2057400" cy="1371600"/>
          </a:xfrm>
          <a:prstGeom prst="irregularSeal1">
            <a:avLst/>
          </a:prstGeom>
          <a:solidFill>
            <a:schemeClr val="bg1"/>
          </a:solidFill>
          <a:ln w="9525" algn="ctr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600">
                <a:solidFill>
                  <a:srgbClr val="FF0000"/>
                </a:solidFill>
                <a:latin typeface="Verdana" panose="020B0604030504040204" pitchFamily="34" charset="0"/>
              </a:rPr>
              <a:t>Ada 2005</a:t>
            </a:r>
            <a:br>
              <a:rPr lang="en-US" altLang="en-US" sz="1600">
                <a:solidFill>
                  <a:srgbClr val="FF0000"/>
                </a:solidFill>
                <a:latin typeface="Verdana" panose="020B0604030504040204" pitchFamily="34" charset="0"/>
              </a:rPr>
            </a:br>
            <a:r>
              <a:rPr lang="en-US" altLang="en-US" sz="1600">
                <a:solidFill>
                  <a:srgbClr val="FF0000"/>
                </a:solidFill>
                <a:latin typeface="Verdana" panose="020B0604030504040204" pitchFamily="34" charset="0"/>
              </a:rPr>
              <a:t>syntax</a:t>
            </a:r>
          </a:p>
        </p:txBody>
      </p:sp>
    </p:spTree>
    <p:extLst>
      <p:ext uri="{BB962C8B-B14F-4D97-AF65-F5344CB8AC3E}">
        <p14:creationId xmlns:p14="http://schemas.microsoft.com/office/powerpoint/2010/main" val="1238749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F3EA2-113B-42A3-A5F3-B4BFEE085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Variant Record Semantics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90016B-C8D5-4C41-9F27-5B0CF33585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A variable of type </a:t>
            </a:r>
            <a:r>
              <a:rPr lang="en-US" altLang="en-US" dirty="0">
                <a:latin typeface="Lucida Sans Typewriter" panose="020B0509030504030204" pitchFamily="49" charset="0"/>
              </a:rPr>
              <a:t>Person</a:t>
            </a:r>
            <a:r>
              <a:rPr lang="en-US" altLang="en-US" dirty="0"/>
              <a:t> is constrained by the value of the discriminant supplied at the object's declaration</a:t>
            </a:r>
          </a:p>
          <a:p>
            <a:pPr lvl="1" eaLnBrk="1" hangingPunct="1"/>
            <a:r>
              <a:rPr lang="en-US" altLang="en-US" dirty="0"/>
              <a:t>Determines the minimal storage requirements</a:t>
            </a:r>
          </a:p>
          <a:p>
            <a:pPr lvl="1" eaLnBrk="1" hangingPunct="1"/>
            <a:r>
              <a:rPr lang="en-US" altLang="en-US" dirty="0"/>
              <a:t>Limits the object to the corresponding variant</a:t>
            </a:r>
          </a:p>
          <a:p>
            <a:pPr lvl="1" eaLnBrk="1" hangingPunct="1"/>
            <a:endParaRPr lang="en-US" altLang="en-US" dirty="0"/>
          </a:p>
          <a:p>
            <a:pPr marL="0" indent="0" eaLnBrk="1" hangingPunct="1"/>
            <a:endParaRPr lang="en-US" altLang="en-US" dirty="0"/>
          </a:p>
          <a:p>
            <a:pPr marL="0" indent="0"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/>
              <a:t>Assignment between </a:t>
            </a:r>
            <a:r>
              <a:rPr lang="en-US" altLang="en-US" dirty="0">
                <a:latin typeface="Lucida Sans Typewriter" panose="020B0509030504030204" pitchFamily="49" charset="0"/>
              </a:rPr>
              <a:t>Person</a:t>
            </a:r>
            <a:r>
              <a:rPr lang="en-US" altLang="en-US" dirty="0"/>
              <a:t> objects requires same discriminant values for LHS and RHS </a:t>
            </a:r>
          </a:p>
          <a:p>
            <a:pPr lvl="1" eaLnBrk="1" hangingPunct="1">
              <a:buFontTx/>
              <a:buNone/>
            </a:pPr>
            <a:r>
              <a:rPr lang="en-US" altLang="en-US" dirty="0">
                <a:solidFill>
                  <a:srgbClr val="00B050"/>
                </a:solidFill>
                <a:latin typeface="Lucida Sans Typewriter" panose="020B0509030504030204" pitchFamily="49" charset="0"/>
              </a:rPr>
              <a:t>Pat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:= </a:t>
            </a:r>
            <a:r>
              <a:rPr lang="en-US" altLang="en-US" dirty="0" err="1">
                <a:solidFill>
                  <a:srgbClr val="00B050"/>
                </a:solidFill>
                <a:latin typeface="Lucida Sans Typewriter" panose="020B0509030504030204" pitchFamily="49" charset="0"/>
              </a:rPr>
              <a:t>Soph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 </a:t>
            </a:r>
            <a: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OK</a:t>
            </a:r>
            <a:endParaRPr lang="en-US" altLang="en-US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pPr lvl="1" eaLnBrk="1" hangingPunct="1">
              <a:buFontTx/>
              <a:buNone/>
            </a:pPr>
            <a:r>
              <a:rPr lang="en-US" altLang="en-US" dirty="0" err="1">
                <a:solidFill>
                  <a:srgbClr val="00B050"/>
                </a:solidFill>
                <a:latin typeface="Lucida Sans Typewriter" panose="020B0509030504030204" pitchFamily="49" charset="0"/>
              </a:rPr>
              <a:t>Soph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:= 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Prof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 </a:t>
            </a:r>
            <a: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</a:t>
            </a:r>
            <a:r>
              <a:rPr lang="en-US" altLang="en-US" i="1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Constraint_Error</a:t>
            </a:r>
            <a: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at run time</a:t>
            </a:r>
            <a:endParaRPr lang="en-US" altLang="en-US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7541BF-8C73-4CC4-BD5B-4B0551C06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23D30AC4-9B17-4F1F-B324-3C2C7EADAE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0429" y="2819400"/>
            <a:ext cx="7713971" cy="1815882"/>
          </a:xfrm>
          <a:prstGeom prst="rect">
            <a:avLst/>
          </a:prstGeom>
          <a:noFill/>
          <a:ln w="12700">
            <a:solidFill>
              <a:schemeClr val="bg2">
                <a:lumMod val="90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dirty="0">
                <a:solidFill>
                  <a:srgbClr val="00B050"/>
                </a:solidFill>
                <a:latin typeface="Lucida Sans Typewriter" panose="020B0509030504030204" pitchFamily="49" charset="0"/>
              </a:rPr>
              <a:t>Pat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: Person(</a:t>
            </a:r>
            <a:r>
              <a:rPr lang="en-US" altLang="en-US" sz="1600" dirty="0">
                <a:solidFill>
                  <a:srgbClr val="00B050"/>
                </a:solidFill>
                <a:latin typeface="Lucida Sans Typewriter" panose="020B0509030504030204" pitchFamily="49" charset="0"/>
              </a:rPr>
              <a:t>Student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); </a:t>
            </a:r>
            <a:r>
              <a:rPr lang="en-US" alt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May select </a:t>
            </a:r>
            <a:r>
              <a:rPr lang="en-US" altLang="en-US" sz="1600" i="1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Pat.GPA</a:t>
            </a:r>
            <a:r>
              <a:rPr lang="en-US" alt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, not </a:t>
            </a:r>
            <a:r>
              <a:rPr lang="en-US" altLang="en-US" sz="1600" i="1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Pat.Pubs</a:t>
            </a:r>
            <a:endParaRPr lang="en-US" altLang="en-US" sz="1600" i="1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Prof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: Person(</a:t>
            </a:r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Faculty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); </a:t>
            </a:r>
            <a:r>
              <a:rPr lang="en-US" alt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May select </a:t>
            </a:r>
            <a:r>
              <a:rPr lang="en-US" altLang="en-US" sz="1600" i="1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Prof.Pubs</a:t>
            </a:r>
            <a:r>
              <a:rPr lang="en-US" alt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, not </a:t>
            </a:r>
            <a:r>
              <a:rPr lang="en-US" altLang="en-US" sz="1600" i="1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Prof.GPA</a:t>
            </a:r>
            <a:endParaRPr lang="en-US" altLang="en-US" sz="16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600" dirty="0" err="1">
                <a:solidFill>
                  <a:srgbClr val="00B050"/>
                </a:solidFill>
                <a:latin typeface="Lucida Sans Typewriter" panose="020B0509030504030204" pitchFamily="49" charset="0"/>
              </a:rPr>
              <a:t>Soph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: Person := ( Tag  =&gt; </a:t>
            </a:r>
            <a:r>
              <a:rPr lang="en-US" altLang="en-US" sz="1600" dirty="0">
                <a:solidFill>
                  <a:srgbClr val="00B050"/>
                </a:solidFill>
                <a:latin typeface="Lucida Sans Typewriter" panose="020B0509030504030204" pitchFamily="49" charset="0"/>
              </a:rPr>
              <a:t>Student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, 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              Name =&gt; "John Jones", 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              </a:t>
            </a:r>
            <a:r>
              <a:rPr lang="en-US" altLang="en-US" sz="1600" dirty="0">
                <a:solidFill>
                  <a:srgbClr val="00B050"/>
                </a:solidFill>
                <a:latin typeface="Lucida Sans Typewriter" panose="020B0509030504030204" pitchFamily="49" charset="0"/>
              </a:rPr>
              <a:t>GPA  =&gt; 3.2, </a:t>
            </a:r>
            <a:br>
              <a:rPr lang="en-US" altLang="en-US" sz="1600" dirty="0">
                <a:solidFill>
                  <a:srgbClr val="00B05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B050"/>
                </a:solidFill>
                <a:latin typeface="Lucida Sans Typewriter" panose="020B0509030504030204" pitchFamily="49" charset="0"/>
              </a:rPr>
              <a:t>                   Year =&gt; 2)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600" dirty="0">
                <a:latin typeface="Lucida Sans Typewriter" panose="020B0509030504030204" pitchFamily="49" charset="0"/>
              </a:rPr>
              <a:t>X    : Person;  </a:t>
            </a:r>
            <a:r>
              <a:rPr lang="en-US" alt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Illegal; discriminant must be initialized</a:t>
            </a:r>
            <a:endParaRPr lang="en-US" altLang="en-US" sz="16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E534EEB-B652-47A6-8B0C-AE2705A2856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287883" y="76200"/>
            <a:ext cx="1627517" cy="109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819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286091</TotalTime>
  <Words>7723</Words>
  <Application>Microsoft Office PowerPoint</Application>
  <PresentationFormat>On-screen Show (4:3)</PresentationFormat>
  <Paragraphs>1424</Paragraphs>
  <Slides>80</Slides>
  <Notes>77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80</vt:i4>
      </vt:variant>
    </vt:vector>
  </HeadingPairs>
  <TitlesOfParts>
    <vt:vector size="92" baseType="lpstr">
      <vt:lpstr>Arial</vt:lpstr>
      <vt:lpstr>Calibri</vt:lpstr>
      <vt:lpstr>Comic Sans MS</vt:lpstr>
      <vt:lpstr>Consolas</vt:lpstr>
      <vt:lpstr>Courier New</vt:lpstr>
      <vt:lpstr>Lucida Console</vt:lpstr>
      <vt:lpstr>Lucida Sans Typewriter</vt:lpstr>
      <vt:lpstr>Symbol</vt:lpstr>
      <vt:lpstr>Times</vt:lpstr>
      <vt:lpstr>Verdana</vt:lpstr>
      <vt:lpstr>Wingdings</vt:lpstr>
      <vt:lpstr>Office Theme</vt:lpstr>
      <vt:lpstr>Part 3: Advanced Data Types</vt:lpstr>
      <vt:lpstr>Outline</vt:lpstr>
      <vt:lpstr>3.1 Discriminated Records</vt:lpstr>
      <vt:lpstr>Variant Record Types (1)</vt:lpstr>
      <vt:lpstr>Variant Record Types (2)</vt:lpstr>
      <vt:lpstr>Variant Record Type: C example</vt:lpstr>
      <vt:lpstr>Variant Record Type: Ada Example</vt:lpstr>
      <vt:lpstr>Discriminant Check</vt:lpstr>
      <vt:lpstr>Variant Record Semantics</vt:lpstr>
      <vt:lpstr>Variant Record Package</vt:lpstr>
      <vt:lpstr>Variant Record Package Implementation (1)</vt:lpstr>
      <vt:lpstr>Variant Record Package Implementation (2)</vt:lpstr>
      <vt:lpstr>Variant Record Usage</vt:lpstr>
      <vt:lpstr>Unconstrained Variant Records (1)</vt:lpstr>
      <vt:lpstr>Unconstrained Variant Records (2)</vt:lpstr>
      <vt:lpstr>“Varying-Length” Arrays</vt:lpstr>
      <vt:lpstr>Simple Varying-Length String Type</vt:lpstr>
      <vt:lpstr>Records with Varying-Length Array Fields (1)</vt:lpstr>
      <vt:lpstr>Records with Varying-Length Array Fields (2)</vt:lpstr>
      <vt:lpstr>Varying-String Package (1)</vt:lpstr>
      <vt:lpstr>Example: Varying-String Package (2)</vt:lpstr>
      <vt:lpstr>Unconstrained Records with Varying-Length Arrays (1)</vt:lpstr>
      <vt:lpstr>Unconstrained Records with Varying-Length Arrays (2)</vt:lpstr>
      <vt:lpstr>Summary of “Varying Array” Approaches (1)</vt:lpstr>
      <vt:lpstr>Summary of “Varying Array” Approaches (2)</vt:lpstr>
      <vt:lpstr>Summary of “Varying Array” Approaches (3)</vt:lpstr>
      <vt:lpstr>Comparison of Approaches</vt:lpstr>
      <vt:lpstr>Semantics of Discriminated Records (1)</vt:lpstr>
      <vt:lpstr>Semantics of Discriminated Records (2)</vt:lpstr>
      <vt:lpstr>Semantics of Discriminated Records (3)</vt:lpstr>
      <vt:lpstr>Properties of Variant Record Types</vt:lpstr>
      <vt:lpstr>Nested Variant Record</vt:lpstr>
      <vt:lpstr>3.2 Access Types</vt:lpstr>
      <vt:lpstr>Access Types (1)</vt:lpstr>
      <vt:lpstr>Access Types (2)</vt:lpstr>
      <vt:lpstr>Access Type Operations</vt:lpstr>
      <vt:lpstr>Access Type Basic Properties</vt:lpstr>
      <vt:lpstr>Pointer versus Designated Object Equality</vt:lpstr>
      <vt:lpstr>Representation of Access Values (1)</vt:lpstr>
      <vt:lpstr>Representation of Access Values (2)</vt:lpstr>
      <vt:lpstr>Array of “Pointers” to Strings</vt:lpstr>
      <vt:lpstr>Alternative: Array of Discriminated Records</vt:lpstr>
      <vt:lpstr>Linear Linked Lists (1)</vt:lpstr>
      <vt:lpstr>Linear Linked Lists (2)</vt:lpstr>
      <vt:lpstr>Processing a Linear Linked List (1)</vt:lpstr>
      <vt:lpstr>Processing a Linear Linked List (2)</vt:lpstr>
      <vt:lpstr>Storage Reclamation (1)</vt:lpstr>
      <vt:lpstr>Storage Reclamation (2)</vt:lpstr>
      <vt:lpstr>Unchecked Deallocation (1)</vt:lpstr>
      <vt:lpstr>Unchecked Deallocation (2)</vt:lpstr>
      <vt:lpstr>Reclaiming a Linear List Iteratively (1)</vt:lpstr>
      <vt:lpstr>Reclaiming a Linear List Iteratively (2)</vt:lpstr>
      <vt:lpstr>Reclaiming a Linear List Recursively (1)</vt:lpstr>
      <vt:lpstr>General Access Types (1)</vt:lpstr>
      <vt:lpstr>General Access Types (2): Dangling Reference</vt:lpstr>
      <vt:lpstr>General Access Types (3)</vt:lpstr>
      <vt:lpstr>General Access Types (4)</vt:lpstr>
      <vt:lpstr>Checks with General Access Types (1)</vt:lpstr>
      <vt:lpstr>Checks with General Access Types (2)</vt:lpstr>
      <vt:lpstr>Statically Allocated Linked List</vt:lpstr>
      <vt:lpstr>ROMable Strings (1)</vt:lpstr>
      <vt:lpstr>ROMable Strings (2)</vt:lpstr>
      <vt:lpstr>Access Parameters (1)</vt:lpstr>
      <vt:lpstr>Access Parameters (2): Semantics</vt:lpstr>
      <vt:lpstr>Access Parameter Style (1)</vt:lpstr>
      <vt:lpstr>Access Parameter Style (2)</vt:lpstr>
      <vt:lpstr>Summary of Ada Interfacing with Other Languages</vt:lpstr>
      <vt:lpstr>Access Parameters and Scope Checks</vt:lpstr>
      <vt:lpstr>Access-to-Subprogram Types</vt:lpstr>
      <vt:lpstr>Access-to-Subprogram Types: Rules</vt:lpstr>
      <vt:lpstr>Subprogram as Parameter</vt:lpstr>
      <vt:lpstr>Subprogram in Data Structure (1)</vt:lpstr>
      <vt:lpstr>Subprogram in Data Structure (2)</vt:lpstr>
      <vt:lpstr>Conformance Checks (1)</vt:lpstr>
      <vt:lpstr>Conformance Checks (2)</vt:lpstr>
      <vt:lpstr>Accessibility Checks (1)</vt:lpstr>
      <vt:lpstr>Accessibility Checks (2)</vt:lpstr>
      <vt:lpstr>Accessibility Checks (3)</vt:lpstr>
      <vt:lpstr>Accessibility Checks (4)</vt:lpstr>
      <vt:lpstr>Ada 2005 - Access-to-Subprogram Parameters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brosgol</dc:creator>
  <cp:lastModifiedBy>brosgol</cp:lastModifiedBy>
  <cp:revision>2183</cp:revision>
  <cp:lastPrinted>2015-06-04T04:35:27Z</cp:lastPrinted>
  <dcterms:created xsi:type="dcterms:W3CDTF">2013-03-28T20:49:23Z</dcterms:created>
  <dcterms:modified xsi:type="dcterms:W3CDTF">2018-04-27T19:38:47Z</dcterms:modified>
</cp:coreProperties>
</file>