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683" r:id="rId2"/>
    <p:sldId id="682" r:id="rId3"/>
    <p:sldId id="685" r:id="rId4"/>
    <p:sldId id="684" r:id="rId5"/>
    <p:sldId id="686" r:id="rId6"/>
    <p:sldId id="687" r:id="rId7"/>
    <p:sldId id="688" r:id="rId8"/>
    <p:sldId id="689" r:id="rId9"/>
    <p:sldId id="690" r:id="rId10"/>
    <p:sldId id="691" r:id="rId11"/>
    <p:sldId id="692" r:id="rId12"/>
    <p:sldId id="693" r:id="rId13"/>
    <p:sldId id="694" r:id="rId14"/>
    <p:sldId id="695" r:id="rId15"/>
    <p:sldId id="696" r:id="rId16"/>
    <p:sldId id="697" r:id="rId17"/>
    <p:sldId id="698" r:id="rId18"/>
    <p:sldId id="699" r:id="rId19"/>
    <p:sldId id="700" r:id="rId20"/>
    <p:sldId id="701" r:id="rId21"/>
    <p:sldId id="702" r:id="rId22"/>
    <p:sldId id="703" r:id="rId23"/>
    <p:sldId id="704" r:id="rId24"/>
    <p:sldId id="705" r:id="rId25"/>
    <p:sldId id="706" r:id="rId26"/>
    <p:sldId id="716" r:id="rId27"/>
    <p:sldId id="708" r:id="rId28"/>
    <p:sldId id="709" r:id="rId29"/>
    <p:sldId id="710" r:id="rId30"/>
    <p:sldId id="711" r:id="rId31"/>
    <p:sldId id="712" r:id="rId32"/>
    <p:sldId id="713" r:id="rId33"/>
    <p:sldId id="714" r:id="rId34"/>
    <p:sldId id="715" r:id="rId35"/>
    <p:sldId id="717" r:id="rId36"/>
    <p:sldId id="718" r:id="rId37"/>
    <p:sldId id="719" r:id="rId38"/>
    <p:sldId id="720" r:id="rId39"/>
    <p:sldId id="721" r:id="rId40"/>
    <p:sldId id="722" r:id="rId41"/>
    <p:sldId id="723" r:id="rId42"/>
    <p:sldId id="724" r:id="rId43"/>
    <p:sldId id="725" r:id="rId44"/>
    <p:sldId id="726" r:id="rId45"/>
    <p:sldId id="732" r:id="rId46"/>
    <p:sldId id="734" r:id="rId47"/>
    <p:sldId id="733" r:id="rId48"/>
    <p:sldId id="746" r:id="rId49"/>
    <p:sldId id="747" r:id="rId50"/>
    <p:sldId id="748" r:id="rId51"/>
    <p:sldId id="749" r:id="rId52"/>
    <p:sldId id="750" r:id="rId53"/>
    <p:sldId id="735" r:id="rId54"/>
    <p:sldId id="736" r:id="rId55"/>
    <p:sldId id="737" r:id="rId56"/>
    <p:sldId id="738" r:id="rId57"/>
    <p:sldId id="739" r:id="rId58"/>
    <p:sldId id="740" r:id="rId59"/>
    <p:sldId id="741" r:id="rId60"/>
    <p:sldId id="742" r:id="rId61"/>
    <p:sldId id="743" r:id="rId62"/>
    <p:sldId id="744" r:id="rId63"/>
    <p:sldId id="752" r:id="rId64"/>
    <p:sldId id="751" r:id="rId6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99CC"/>
    <a:srgbClr val="0066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>
      <p:cViewPr varScale="1">
        <p:scale>
          <a:sx n="62" d="100"/>
          <a:sy n="62" d="100"/>
        </p:scale>
        <p:origin x="1416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6666"/>
    </p:cViewPr>
  </p:sorterViewPr>
  <p:notesViewPr>
    <p:cSldViewPr>
      <p:cViewPr>
        <p:scale>
          <a:sx n="66" d="100"/>
          <a:sy n="66" d="100"/>
        </p:scale>
        <p:origin x="2750" y="-394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55" cy="479399"/>
          </a:xfrm>
          <a:prstGeom prst="rect">
            <a:avLst/>
          </a:prstGeom>
        </p:spPr>
        <p:txBody>
          <a:bodyPr vert="horz" lIns="96644" tIns="48321" rIns="96644" bIns="48321" rtlCol="0"/>
          <a:lstStyle>
            <a:lvl1pPr algn="l">
              <a:defRPr sz="13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49"/>
            <a:ext cx="4267200" cy="479399"/>
          </a:xfrm>
          <a:prstGeom prst="rect">
            <a:avLst/>
          </a:prstGeom>
        </p:spPr>
        <p:txBody>
          <a:bodyPr vert="horz" lIns="96644" tIns="48321" rIns="96644" bIns="48321" rtlCol="0" anchor="b"/>
          <a:lstStyle>
            <a:lvl1pPr algn="l">
              <a:defRPr sz="1300" i="1" dirty="0">
                <a:cs typeface="Arial" charset="0"/>
              </a:defRPr>
            </a:lvl1pPr>
          </a:lstStyle>
          <a:p>
            <a:pPr>
              <a:defRPr/>
            </a:pPr>
            <a:r>
              <a:rPr lang="en-US" dirty="0"/>
              <a:t>Ada Programming with GNAT: Fundamentals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343400" y="9120149"/>
            <a:ext cx="2970126" cy="479399"/>
          </a:xfrm>
          <a:prstGeom prst="rect">
            <a:avLst/>
          </a:prstGeom>
        </p:spPr>
        <p:txBody>
          <a:bodyPr vert="horz" lIns="96644" tIns="48321" rIns="96644" bIns="48321" rtlCol="0" anchor="b"/>
          <a:lstStyle>
            <a:lvl1pPr algn="l">
              <a:tabLst/>
              <a:defRPr sz="1300" i="1">
                <a:cs typeface="Arial" charset="0"/>
              </a:defRPr>
            </a:lvl1pPr>
          </a:lstStyle>
          <a:p>
            <a:pPr>
              <a:tabLst>
                <a:tab pos="6282667" algn="r"/>
              </a:tabLst>
              <a:defRPr/>
            </a:pPr>
            <a:r>
              <a:rPr lang="en-US" dirty="0"/>
              <a:t>	2 / </a:t>
            </a:r>
            <a:fld id="{092B3718-8748-4B07-B826-8DD5F24E43F9}" type="slidenum">
              <a:rPr lang="en-US" smtClean="0"/>
              <a:pPr>
                <a:tabLst>
                  <a:tab pos="6282667" algn="r"/>
                </a:tabLst>
                <a:defRPr/>
              </a:pPr>
              <a:t>‹#›</a:t>
            </a:fld>
            <a:endParaRPr lang="en-US" dirty="0"/>
          </a:p>
        </p:txBody>
      </p:sp>
      <p:pic>
        <p:nvPicPr>
          <p:cNvPr id="137221" name="Picture 8" descr="ac_b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59" y="147127"/>
            <a:ext cx="1612761" cy="31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506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55" cy="479399"/>
          </a:xfrm>
          <a:prstGeom prst="rect">
            <a:avLst/>
          </a:prstGeom>
        </p:spPr>
        <p:txBody>
          <a:bodyPr vert="horz" lIns="96644" tIns="48321" rIns="96644" bIns="4832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271" y="0"/>
            <a:ext cx="3170255" cy="479399"/>
          </a:xfrm>
          <a:prstGeom prst="rect">
            <a:avLst/>
          </a:prstGeom>
        </p:spPr>
        <p:txBody>
          <a:bodyPr vert="horz" lIns="96644" tIns="48321" rIns="96644" bIns="4832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B387072C-30C3-404D-9073-3CD0C32EE57F}" type="datetimeFigureOut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5713" y="719138"/>
            <a:ext cx="4803775" cy="3602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4" tIns="48321" rIns="96644" bIns="4832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56" y="4560901"/>
            <a:ext cx="5851490" cy="4319548"/>
          </a:xfrm>
          <a:prstGeom prst="rect">
            <a:avLst/>
          </a:prstGeom>
        </p:spPr>
        <p:txBody>
          <a:bodyPr vert="horz" lIns="96644" tIns="48321" rIns="96644" bIns="4832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49"/>
            <a:ext cx="3170255" cy="479399"/>
          </a:xfrm>
          <a:prstGeom prst="rect">
            <a:avLst/>
          </a:prstGeom>
        </p:spPr>
        <p:txBody>
          <a:bodyPr vert="horz" lIns="96644" tIns="48321" rIns="96644" bIns="4832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271" y="9120149"/>
            <a:ext cx="3170255" cy="479399"/>
          </a:xfrm>
          <a:prstGeom prst="rect">
            <a:avLst/>
          </a:prstGeom>
        </p:spPr>
        <p:txBody>
          <a:bodyPr vert="horz" lIns="96644" tIns="48321" rIns="96644" bIns="4832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2970BC62-CB7D-449B-B4D1-1C419D52B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00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052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6771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declare</a:t>
            </a:r>
            <a:r>
              <a:rPr lang="en-US" dirty="0"/>
              <a:t> may be a confusing keyword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4942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include?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FSM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Convert Fortran to Ada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Avoid flags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Automatic code gen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587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8268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Run-time error to fall off the bottom of a function since can't know at compile time</a:t>
            </a:r>
          </a:p>
          <a:p>
            <a:r>
              <a:rPr lang="en-US" dirty="0"/>
              <a:t>function </a:t>
            </a:r>
            <a:r>
              <a:rPr lang="en-US" dirty="0" err="1"/>
              <a:t>Is_Positive</a:t>
            </a:r>
            <a:r>
              <a:rPr lang="en-US" dirty="0"/>
              <a:t>(N : Integer) return Boolean is</a:t>
            </a:r>
            <a:br>
              <a:rPr lang="en-US" dirty="0"/>
            </a:br>
            <a:r>
              <a:rPr lang="en-US" dirty="0"/>
              <a:t>begin</a:t>
            </a:r>
            <a:br>
              <a:rPr lang="en-US" dirty="0"/>
            </a:br>
            <a:r>
              <a:rPr lang="en-US" dirty="0"/>
              <a:t>   if N&gt;0 then return True;</a:t>
            </a:r>
            <a:br>
              <a:rPr lang="en-US" dirty="0"/>
            </a:br>
            <a:r>
              <a:rPr lang="en-US" dirty="0"/>
              <a:t>end </a:t>
            </a:r>
            <a:r>
              <a:rPr lang="en-US" dirty="0" err="1"/>
              <a:t>Is_Positive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Ada 2005: pragma </a:t>
            </a:r>
            <a:r>
              <a:rPr lang="en-US" dirty="0" err="1"/>
              <a:t>No_Return</a:t>
            </a:r>
            <a:r>
              <a:rPr lang="en-US" dirty="0"/>
              <a:t> for procedures that never return normally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infinite loop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propagate exception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8583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079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5777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85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array bounds for an out parameter may be read</a:t>
            </a:r>
          </a:p>
          <a:p>
            <a:r>
              <a:rPr lang="en-US" b="1" dirty="0"/>
              <a:t>in</a:t>
            </a:r>
            <a:r>
              <a:rPr lang="en-US" dirty="0"/>
              <a:t> formal parameter is a constant, unlike C</a:t>
            </a:r>
          </a:p>
          <a:p>
            <a:r>
              <a:rPr lang="en-US" dirty="0"/>
              <a:t>Unspecified: arrays and records unless by ref for other reasons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4060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88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87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205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Run-time checks for verification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Input to formal prover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Information for person maintaining the code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169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Need stronger postcondition for Max (result = some element of V)</a:t>
            </a:r>
          </a:p>
          <a:p>
            <a:r>
              <a:rPr lang="en-US" dirty="0" err="1"/>
              <a:t>Incr</a:t>
            </a:r>
            <a:r>
              <a:rPr lang="en-US" dirty="0"/>
              <a:t> increments with wraparound</a:t>
            </a:r>
          </a:p>
          <a:p>
            <a:r>
              <a:rPr lang="en-US" dirty="0"/>
              <a:t>Sort precondition is correct if </a:t>
            </a:r>
            <a:r>
              <a:rPr lang="en-US" dirty="0" err="1"/>
              <a:t>V'Length</a:t>
            </a:r>
            <a:r>
              <a:rPr lang="en-US" dirty="0"/>
              <a:t> is 0 or 1</a:t>
            </a:r>
          </a:p>
          <a:p>
            <a:r>
              <a:rPr lang="en-US" dirty="0"/>
              <a:t>Postcondition test may be expensive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5346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728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Overloading based on expected result type is unique to Ada</a:t>
            </a:r>
          </a:p>
          <a:p>
            <a:r>
              <a:rPr lang="en-US" dirty="0"/>
              <a:t>Can't overload short circuit forms</a:t>
            </a:r>
          </a:p>
          <a:p>
            <a:r>
              <a:rPr lang="en-US" dirty="0"/>
              <a:t>Unary, binary, ternary =&gt; </a:t>
            </a:r>
            <a:r>
              <a:rPr lang="en-US" dirty="0" err="1"/>
              <a:t>ariness</a:t>
            </a:r>
            <a:r>
              <a:rPr lang="en-US" dirty="0"/>
              <a:t>? Arity?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151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170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351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Stack grows down</a:t>
            </a:r>
          </a:p>
          <a:p>
            <a:r>
              <a:rPr lang="en-US" dirty="0"/>
              <a:t>Assumes contiguous descriptor</a:t>
            </a:r>
          </a:p>
          <a:p>
            <a:r>
              <a:rPr lang="en-US" dirty="0"/>
              <a:t>(3) =&gt; entry to </a:t>
            </a:r>
            <a:r>
              <a:rPr lang="en-US" dirty="0" err="1"/>
              <a:t>Init</a:t>
            </a:r>
            <a:endParaRPr lang="en-US" dirty="0"/>
          </a:p>
          <a:p>
            <a:r>
              <a:rPr lang="en-US" dirty="0"/>
              <a:t>(5) =&gt; after return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252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6776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25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7901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Rationale:</a:t>
            </a:r>
          </a:p>
          <a:p>
            <a:r>
              <a:rPr lang="en-US" dirty="0"/>
              <a:t>Compiler needs to deal with the issue for built-ins, e.g. X+Y, so why not let user's </a:t>
            </a:r>
            <a:r>
              <a:rPr lang="en-US" dirty="0" err="1"/>
              <a:t>takea</a:t>
            </a:r>
            <a:r>
              <a:rPr lang="en-US" dirty="0"/>
              <a:t> advantage of it</a:t>
            </a:r>
          </a:p>
          <a:p>
            <a:r>
              <a:rPr lang="en-US" dirty="0"/>
              <a:t>Java allows variables to be overloaded with methods</a:t>
            </a:r>
          </a:p>
          <a:p>
            <a:r>
              <a:rPr lang="en-US" dirty="0"/>
              <a:t>Enumeration literals are treated like </a:t>
            </a:r>
            <a:r>
              <a:rPr lang="en-US" dirty="0" err="1"/>
              <a:t>parameterless</a:t>
            </a:r>
            <a:r>
              <a:rPr lang="en-US" dirty="0"/>
              <a:t> functions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654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639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Hiding deals with legality of declarations</a:t>
            </a:r>
          </a:p>
          <a:p>
            <a:r>
              <a:rPr lang="en-US" dirty="0"/>
              <a:t>Overloading deals with legality of calls</a:t>
            </a:r>
          </a:p>
          <a:p>
            <a:r>
              <a:rPr lang="en-US" dirty="0"/>
              <a:t>Technical term: parameter and result type profile</a:t>
            </a:r>
          </a:p>
          <a:p>
            <a:r>
              <a:rPr lang="en-US" dirty="0"/>
              <a:t>Overload resolution not used in determination of hiding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2155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(2) Is illegals since invocations such as P(Z) would be illegal</a:t>
            </a:r>
          </a:p>
          <a:p>
            <a:r>
              <a:rPr lang="en-US" dirty="0"/>
              <a:t>Inner </a:t>
            </a:r>
            <a:r>
              <a:rPr lang="en-US" dirty="0" err="1"/>
              <a:t>decl</a:t>
            </a:r>
            <a:r>
              <a:rPr lang="en-US" dirty="0"/>
              <a:t> may either hide (override) or overload outer 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88295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bad things happen in good programs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064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Alternative styles:</a:t>
            </a:r>
          </a:p>
          <a:p>
            <a:r>
              <a:rPr lang="en-US" dirty="0"/>
              <a:t>Check 1</a:t>
            </a:r>
            <a:r>
              <a:rPr lang="en-US" baseline="30000" dirty="0"/>
              <a:t>st</a:t>
            </a:r>
            <a:r>
              <a:rPr lang="en-US" dirty="0"/>
              <a:t> to make sure operation succeeds</a:t>
            </a:r>
          </a:p>
          <a:p>
            <a:r>
              <a:rPr lang="en-US" dirty="0"/>
              <a:t>Check status on return</a:t>
            </a:r>
          </a:p>
          <a:p>
            <a:r>
              <a:rPr lang="en-US" dirty="0"/>
              <a:t>Prove absence of exceptions</a:t>
            </a:r>
          </a:p>
          <a:p>
            <a:endParaRPr lang="en-US" dirty="0"/>
          </a:p>
          <a:p>
            <a:r>
              <a:rPr lang="en-US" dirty="0"/>
              <a:t>Difficult to check in advance: e.g., </a:t>
            </a:r>
            <a:r>
              <a:rPr lang="en-US" dirty="0" err="1"/>
              <a:t>arith</a:t>
            </a:r>
            <a:r>
              <a:rPr lang="en-US" dirty="0"/>
              <a:t> overflow</a:t>
            </a:r>
          </a:p>
          <a:p>
            <a:r>
              <a:rPr lang="en-US" dirty="0"/>
              <a:t>Error may be bad input data or user data, not necessarily logic bug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06251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Exceptional condition may be detected by compiler-generated code or by </a:t>
            </a:r>
            <a:r>
              <a:rPr lang="en-US"/>
              <a:t>hardware traps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5389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Constraint_Error</a:t>
            </a:r>
            <a:r>
              <a:rPr lang="en-US" dirty="0"/>
              <a:t> may be due to bad input</a:t>
            </a:r>
          </a:p>
          <a:p>
            <a:r>
              <a:rPr lang="en-US" dirty="0"/>
              <a:t>The others are logic bugs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6594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5678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Local handler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6289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54294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propagation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9061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begin is like try in other languages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56930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34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Null statement</a:t>
            </a:r>
            <a:r>
              <a:rPr lang="en-US" dirty="0"/>
              <a:t>: if you want to do nothing, say so explicitly</a:t>
            </a:r>
          </a:p>
          <a:p>
            <a:r>
              <a:rPr lang="en-US" b="1" dirty="0"/>
              <a:t>Syntactic metalanguage: </a:t>
            </a:r>
            <a:r>
              <a:rPr lang="en-US" dirty="0"/>
              <a:t>"|" is also an Ada token</a:t>
            </a:r>
          </a:p>
          <a:p>
            <a:r>
              <a:rPr lang="en-US" b="1" dirty="0"/>
              <a:t>Assignment </a:t>
            </a:r>
            <a:r>
              <a:rPr lang="en-US" b="1" dirty="0" err="1"/>
              <a:t>stmt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err="1"/>
              <a:t>variable_name</a:t>
            </a:r>
            <a:r>
              <a:rPr lang="en-US" dirty="0"/>
              <a:t> includes array and record components </a:t>
            </a:r>
          </a:p>
          <a:p>
            <a:r>
              <a:rPr lang="en-US" b="1" dirty="0"/>
              <a:t>Subprogram calls: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No function call statement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Can mix positional and named, but once you use a name then can only use named </a:t>
            </a:r>
            <a:r>
              <a:rPr lang="en-US" dirty="0" err="1"/>
              <a:t>affterwards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32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Loop statement: index-identifier is declared implicitly (automatically)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067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Version with explicit exit is more readable, since exit condition is expressed positively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584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Indentation does not match semantics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5063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analog of C's break statement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70BC62-CB7D-449B-B4D1-1C419D52BFF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26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6B713-9EC8-461B-86BF-213E283964E8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E9103-169A-4390-8076-3FFAF6F2B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8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F4E52-3B58-475E-8AD2-C0138D134A7F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EA57A-767E-4280-A9B7-7050F3D73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15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C2686-0BBB-4191-BCE3-5EDA27C6C9C3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80609-12F8-4BFC-9CC8-AC98DEA1B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990600"/>
            <a:ext cx="8229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buClr>
                <a:schemeClr val="tx1"/>
              </a:buClr>
              <a:buFont typeface="Wingdings" pitchFamily="2" charset="2"/>
              <a:buChar char="§"/>
              <a:defRPr sz="2000">
                <a:latin typeface="Arial" pitchFamily="34" charset="0"/>
                <a:cs typeface="Arial" pitchFamily="34" charset="0"/>
              </a:defRPr>
            </a:lvl2pPr>
            <a:lvl3pPr>
              <a:buClr>
                <a:schemeClr val="tx1"/>
              </a:buClr>
              <a:defRPr sz="1800">
                <a:latin typeface="Arial" pitchFamily="34" charset="0"/>
                <a:cs typeface="Arial" pitchFamily="34" charset="0"/>
              </a:defRPr>
            </a:lvl3pPr>
            <a:lvl4pPr marL="1600200" indent="-228600"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8B78B-1514-48AB-BD11-423D7158F7B2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ECCEA-E2CD-49A1-A9F1-1E7E4CC53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6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C47-3DB1-4ECB-9120-99775282930A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A8924-A8CB-4BE4-80A2-40EEE2846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03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62E53-EA83-4B5A-8C7A-22EDBB21A50C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779DE-02E0-4D11-A391-861F25F4D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03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44B7D-F21C-4A64-ADC6-D005225B6D99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02301-1D3C-45AE-80E1-B0C8C6C5E8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7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66506-1C9E-4B36-85E1-ECA6E0830457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63547-4AC7-4CBB-8A9B-56A01B972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4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443A9-E4A4-4F16-AB3D-C64837A88050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F214A-23B3-445F-9654-7033258EA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0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0996E-1F14-4B85-A9A5-239ECE5FEA6C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46D9E-83DD-4554-B379-33F7CCEA8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5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36CAD-F6F4-4204-9291-70769283B11C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C6EF9-6154-4A90-9A3A-F08E7DADE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3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B3F86F-719F-4F9C-9391-FD142FC5435B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6D0A1F-31FE-4C0A-B3D0-CC56F3A0A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95" r:id="rId2"/>
    <p:sldLayoutId id="2147484286" r:id="rId3"/>
    <p:sldLayoutId id="2147484287" r:id="rId4"/>
    <p:sldLayoutId id="2147484288" r:id="rId5"/>
    <p:sldLayoutId id="2147484289" r:id="rId6"/>
    <p:sldLayoutId id="2147484290" r:id="rId7"/>
    <p:sldLayoutId id="2147484291" r:id="rId8"/>
    <p:sldLayoutId id="2147484292" r:id="rId9"/>
    <p:sldLayoutId id="2147484293" r:id="rId10"/>
    <p:sldLayoutId id="214748429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://mirceaeliade.wikispaces.com/LET%27S+DANCE_April+2015+-+Scoala+altfe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cpl.net/category/tags/september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cpl.net/category/tags/september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cpl.net/category/tags/september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Template_talk:Ambox/Archive_11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Template_talk:Ambox/Archive_1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entralpedia.wikispaces.com/animal+abuse+-+period+4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iaomaestra.com/search/label/preschool?updated-max=2009-06-23T15:50:00-07:00&amp;max-results=20&amp;start=20&amp;by-date=false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hereitis.org/pascals-wager-for-god/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blicalpreaching.net/2013/02/19/beware-of-exemplar-christi-preaching/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infodome.wikidot.com/rules-of-combat-dome" TargetMode="External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infodome.wikidot.com/rules-of-combat-dome" TargetMode="External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kfrasi-edu-students.blogspot.com/2011_06_01_archive.html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calpreaching.net/2013/02/19/beware-of-exemplar-christi-preaching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game-icons.net/lorc/originals/glass-shot.html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ommons.wikimedia.org/wiki/File:Frowny.svg" TargetMode="External"/><Relationship Id="rId4" Type="http://schemas.openxmlformats.org/officeDocument/2006/relationships/image" Target="../media/image2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game-icons.net/lorc/originals/glass-shot.html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herchelspringer.blogspot.com/2012_06_01_archive.html" TargetMode="External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Unbalanced_scales-too-far-right.png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Unbalanced_scales-too-far-right.png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heresthebenefit.blogspot.com/2012_06_01_archive.html" TargetMode="Externa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://wheresthebenefit.blogspot.com/2012_06_01_archive.html" TargetMode="External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heresthebenefit.blogspot.com/2012_06_01_archive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irceaeliade.wikispaces.com/LET%27S+DANCE_April+2015+-+Scoala+altfel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shanatalks.wordpress.com/2012/04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0F95D-9BA0-4B8F-99EC-9361ED5D1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Part 2: </a:t>
            </a:r>
            <a:r>
              <a:rPr lang="en-US" dirty="0" err="1"/>
              <a:t>Algorithmics</a:t>
            </a:r>
            <a:endParaRPr lang="en-US" dirty="0"/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6D8B06AA-636B-4712-8A78-2C873842C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488" y="933450"/>
            <a:ext cx="79470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3600" b="1" dirty="0">
                <a:solidFill>
                  <a:srgbClr val="0070C0"/>
                </a:solidFill>
                <a:latin typeface="Verdana" panose="020B0604030504040204" pitchFamily="34" charset="0"/>
              </a:rPr>
              <a:t>Ada Programming with GNAT:</a:t>
            </a:r>
            <a:br>
              <a:rPr lang="en-US" altLang="en-US" sz="3600" b="1" dirty="0">
                <a:solidFill>
                  <a:srgbClr val="0070C0"/>
                </a:solidFill>
                <a:latin typeface="Verdana" panose="020B0604030504040204" pitchFamily="34" charset="0"/>
              </a:rPr>
            </a:br>
            <a:r>
              <a:rPr lang="en-US" altLang="en-US" sz="3600" b="1" dirty="0">
                <a:solidFill>
                  <a:srgbClr val="0070C0"/>
                </a:solidFill>
                <a:latin typeface="Verdana" panose="020B0604030504040204" pitchFamily="34" charset="0"/>
              </a:rPr>
              <a:t>Fundamentals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8342C9-B82C-4CC0-A153-15EE3DED9F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581400"/>
            <a:ext cx="2404586" cy="259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02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15B53-1713-497B-9491-EAED21A62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Statement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729B0-4296-4E0D-B1CD-96107C37A9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Avoid </a:t>
            </a:r>
            <a:r>
              <a:rPr lang="en-US" altLang="en-US" b="1" dirty="0">
                <a:latin typeface="Lucida Sans Typewriter" panose="020B0509030504030204" pitchFamily="49" charset="0"/>
              </a:rPr>
              <a:t>others</a:t>
            </a:r>
            <a:r>
              <a:rPr lang="en-US" altLang="en-US" dirty="0"/>
              <a:t> choice when case expression </a:t>
            </a:r>
            <a:br>
              <a:rPr lang="en-US" altLang="en-US" dirty="0"/>
            </a:br>
            <a:r>
              <a:rPr lang="en-US" altLang="en-US" dirty="0"/>
              <a:t>is of an enumeration type</a:t>
            </a:r>
          </a:p>
          <a:p>
            <a:pPr eaLnBrk="1" hangingPunct="1"/>
            <a:r>
              <a:rPr lang="en-US" altLang="en-US" dirty="0"/>
              <a:t>This eases maintenance if the type is later changed to include new elements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lvl="1" eaLnBrk="1" hangingPunct="1"/>
            <a:r>
              <a:rPr lang="en-US" altLang="en-US" dirty="0"/>
              <a:t>Problem if written as </a:t>
            </a:r>
            <a:r>
              <a:rPr lang="en-US" alt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when others</a:t>
            </a:r>
            <a:r>
              <a:rPr lang="en-US" altLang="en-US" dirty="0"/>
              <a:t> rather than </a:t>
            </a:r>
            <a:r>
              <a:rPr lang="en-US" alt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when</a:t>
            </a:r>
            <a:r>
              <a:rPr lang="en-US" altLang="en-US" dirty="0">
                <a:solidFill>
                  <a:srgbClr val="0070C0"/>
                </a:solidFill>
                <a:latin typeface="Consolas" panose="020B0609020204030204" pitchFamily="49" charset="0"/>
              </a:rPr>
              <a:t> Blue</a:t>
            </a:r>
            <a:r>
              <a:rPr lang="en-US" altLang="en-US" dirty="0">
                <a:latin typeface="Consolas" panose="020B0609020204030204" pitchFamily="49" charset="0"/>
              </a:rPr>
              <a:t> </a:t>
            </a:r>
          </a:p>
          <a:p>
            <a:pPr lvl="2" eaLnBrk="1" hangingPunct="1"/>
            <a:r>
              <a:rPr lang="en-US" altLang="en-US" dirty="0"/>
              <a:t>If add </a:t>
            </a:r>
            <a:r>
              <a:rPr lang="en-US" altLang="en-US" dirty="0">
                <a:solidFill>
                  <a:srgbClr val="0070C0"/>
                </a:solidFill>
                <a:latin typeface="Consolas" panose="020B0609020204030204" pitchFamily="49" charset="0"/>
              </a:rPr>
              <a:t>Pink</a:t>
            </a:r>
            <a:r>
              <a:rPr lang="en-US" altLang="en-US" dirty="0"/>
              <a:t> to the enumeration type and recompile, the case statement is legal but gives the wrong result</a:t>
            </a:r>
          </a:p>
          <a:p>
            <a:pPr lvl="2" eaLnBrk="1" hangingPunct="1"/>
            <a:r>
              <a:rPr lang="en-US" altLang="en-US" dirty="0"/>
              <a:t>If written as </a:t>
            </a:r>
            <a:r>
              <a:rPr lang="en-US" alt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when</a:t>
            </a:r>
            <a:r>
              <a:rPr lang="en-US" altLang="en-US" dirty="0">
                <a:solidFill>
                  <a:srgbClr val="0070C0"/>
                </a:solidFill>
                <a:latin typeface="Consolas" panose="020B0609020204030204" pitchFamily="49" charset="0"/>
              </a:rPr>
              <a:t> Blue</a:t>
            </a:r>
            <a:r>
              <a:rPr lang="en-US" altLang="en-US" dirty="0"/>
              <a:t> then the case statement is illegal and the programmer is alerted to the need to add a new branch</a:t>
            </a:r>
          </a:p>
          <a:p>
            <a:pPr marL="914400" lvl="2" indent="0" eaLnBrk="1" hangingPunct="1">
              <a:buNone/>
            </a:pPr>
            <a:endParaRPr lang="en-US" altLang="en-US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504F94-E618-44C3-BAC6-FC0715D2B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B2BFA8-14B1-4840-AC53-3E0E23FF7A08}"/>
              </a:ext>
            </a:extLst>
          </p:cNvPr>
          <p:cNvSpPr txBox="1"/>
          <p:nvPr/>
        </p:nvSpPr>
        <p:spPr>
          <a:xfrm>
            <a:off x="1602406" y="2895600"/>
            <a:ext cx="5205271" cy="203132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Color </a:t>
            </a:r>
            <a:r>
              <a:rPr lang="en-US" altLang="en-US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(Red, Yellow, Blue); </a:t>
            </a:r>
            <a:b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C : Color;</a:t>
            </a:r>
            <a:b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...</a:t>
            </a:r>
            <a:b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case</a:t>
            </a:r>
            <a: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C </a:t>
            </a:r>
            <a:r>
              <a:rPr lang="en-US" altLang="en-US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Red | Yellow =&gt; Put("Light");</a:t>
            </a:r>
            <a:b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Blue         =&gt; Put("Dark");</a:t>
            </a:r>
            <a:b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case</a:t>
            </a:r>
            <a: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C1CE37-7C77-4D5A-9989-31BDBF0A38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25034" y="6019800"/>
            <a:ext cx="646566" cy="5240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A11272-0B39-4686-A452-816D8221C00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994" y="5334000"/>
            <a:ext cx="514206" cy="51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116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92B4A-BA15-4C4B-B4F0-73FDDC939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172E5-6731-4604-A0BB-126D620DF7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b="1" i="1" dirty="0" err="1">
                <a:highlight>
                  <a:srgbClr val="FFFF00"/>
                </a:highlight>
              </a:rPr>
              <a:t>block_statement</a:t>
            </a:r>
            <a:r>
              <a:rPr lang="en-US" altLang="en-US" dirty="0"/>
              <a:t> </a:t>
            </a:r>
            <a:r>
              <a:rPr lang="en-US" altLang="en-US" dirty="0">
                <a:sym typeface="Symbol" panose="05050102010706020507" pitchFamily="18" charset="2"/>
              </a:rPr>
              <a:t>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sz="2000" dirty="0"/>
              <a:t>  </a:t>
            </a:r>
            <a:r>
              <a:rPr lang="en-US" altLang="en-US" sz="2000" dirty="0">
                <a:solidFill>
                  <a:srgbClr val="FF0000"/>
                </a:solidFill>
              </a:rPr>
              <a:t>[</a:t>
            </a:r>
            <a:r>
              <a:rPr lang="en-US" altLang="en-US" sz="2000" dirty="0"/>
              <a:t> </a:t>
            </a:r>
            <a:r>
              <a:rPr lang="en-US" altLang="en-US" sz="2000" i="1" dirty="0" err="1"/>
              <a:t>block_identifier</a:t>
            </a:r>
            <a:r>
              <a:rPr lang="en-US" altLang="en-US" sz="2000" dirty="0"/>
              <a:t> </a:t>
            </a:r>
            <a:r>
              <a:rPr lang="en-US" altLang="en-US" sz="2000" dirty="0">
                <a:latin typeface="Lucida Sans Typewriter" panose="020B0509030504030204" pitchFamily="49" charset="0"/>
              </a:rPr>
              <a:t>: </a:t>
            </a:r>
            <a:r>
              <a:rPr lang="en-US" altLang="en-US" sz="2000" dirty="0">
                <a:solidFill>
                  <a:srgbClr val="FF0000"/>
                </a:solidFill>
              </a:rPr>
              <a:t>]</a:t>
            </a:r>
            <a:br>
              <a:rPr lang="en-US" altLang="en-US" sz="2000" dirty="0">
                <a:solidFill>
                  <a:srgbClr val="FF0000"/>
                </a:solidFill>
              </a:rPr>
            </a:br>
            <a:r>
              <a:rPr lang="en-US" altLang="en-US" sz="2000" dirty="0">
                <a:solidFill>
                  <a:srgbClr val="FF0000"/>
                </a:solidFill>
              </a:rPr>
              <a:t>    [</a:t>
            </a:r>
            <a:r>
              <a:rPr lang="en-US" altLang="en-US" sz="2000" dirty="0"/>
              <a:t>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declare</a:t>
            </a:r>
            <a:br>
              <a:rPr lang="en-US" altLang="en-US" sz="2000" dirty="0"/>
            </a:br>
            <a:r>
              <a:rPr lang="en-US" altLang="en-US" sz="2000" dirty="0"/>
              <a:t>        </a:t>
            </a:r>
            <a:r>
              <a:rPr lang="en-US" altLang="en-US" sz="2000" i="1" dirty="0"/>
              <a:t>declaration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{</a:t>
            </a:r>
            <a:r>
              <a:rPr lang="en-US" altLang="en-US" sz="2000" dirty="0"/>
              <a:t> </a:t>
            </a:r>
            <a:r>
              <a:rPr lang="en-US" altLang="en-US" sz="2000" i="1" dirty="0"/>
              <a:t>declaration </a:t>
            </a:r>
            <a:r>
              <a:rPr lang="en-US" altLang="en-US" sz="2000" dirty="0">
                <a:solidFill>
                  <a:srgbClr val="FF0000"/>
                </a:solidFill>
              </a:rPr>
              <a:t>} ]</a:t>
            </a:r>
            <a:br>
              <a:rPr lang="en-US" altLang="en-US" sz="2000" dirty="0"/>
            </a:br>
            <a:r>
              <a:rPr lang="en-US" altLang="en-US" sz="2000" dirty="0"/>
              <a:t>     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begin</a:t>
            </a:r>
            <a:br>
              <a:rPr lang="en-US" altLang="en-US" sz="2000" dirty="0"/>
            </a:br>
            <a:r>
              <a:rPr lang="en-US" altLang="en-US" sz="2000" dirty="0"/>
              <a:t>        </a:t>
            </a:r>
            <a:r>
              <a:rPr lang="en-US" altLang="en-US" sz="2000" i="1" dirty="0"/>
              <a:t>statement</a:t>
            </a:r>
            <a:r>
              <a:rPr lang="en-US" altLang="en-US" sz="2000" dirty="0"/>
              <a:t>  </a:t>
            </a:r>
            <a:r>
              <a:rPr lang="en-US" altLang="en-US" sz="2000" dirty="0">
                <a:solidFill>
                  <a:srgbClr val="FF0000"/>
                </a:solidFill>
              </a:rPr>
              <a:t>{</a:t>
            </a:r>
            <a:r>
              <a:rPr lang="en-US" altLang="en-US" sz="2000" dirty="0"/>
              <a:t> </a:t>
            </a:r>
            <a:r>
              <a:rPr lang="en-US" altLang="en-US" sz="2000" i="1" dirty="0"/>
              <a:t>statement</a:t>
            </a:r>
            <a:r>
              <a:rPr lang="en-US" altLang="en-US" sz="2000" dirty="0"/>
              <a:t>  </a:t>
            </a:r>
            <a:r>
              <a:rPr lang="en-US" altLang="en-US" sz="2000" dirty="0">
                <a:solidFill>
                  <a:srgbClr val="FF0000"/>
                </a:solidFill>
              </a:rPr>
              <a:t>}</a:t>
            </a:r>
            <a:br>
              <a:rPr lang="en-US" altLang="en-US" sz="2000" dirty="0">
                <a:solidFill>
                  <a:srgbClr val="FF0000"/>
                </a:solidFill>
              </a:rPr>
            </a:br>
            <a:r>
              <a:rPr lang="en-US" altLang="en-US" sz="2000" dirty="0">
                <a:solidFill>
                  <a:srgbClr val="FF0000"/>
                </a:solidFill>
              </a:rPr>
              <a:t>    [</a:t>
            </a:r>
            <a:r>
              <a:rPr lang="en-US" altLang="en-US" sz="2000" dirty="0"/>
              <a:t>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exception</a:t>
            </a:r>
            <a:br>
              <a:rPr lang="en-US" altLang="en-US" sz="2000" dirty="0"/>
            </a:br>
            <a:r>
              <a:rPr lang="en-US" altLang="en-US" sz="2000" dirty="0"/>
              <a:t>        </a:t>
            </a:r>
            <a:r>
              <a:rPr lang="en-US" altLang="en-US" sz="2000" i="1" dirty="0" err="1"/>
              <a:t>exception_handler</a:t>
            </a:r>
            <a:r>
              <a:rPr lang="en-US" altLang="en-US" sz="2000" dirty="0"/>
              <a:t> </a:t>
            </a:r>
            <a:br>
              <a:rPr lang="en-US" altLang="en-US" sz="2000" dirty="0"/>
            </a:br>
            <a:r>
              <a:rPr lang="en-US" altLang="en-US" sz="2000" dirty="0"/>
              <a:t>      </a:t>
            </a:r>
            <a:r>
              <a:rPr lang="en-US" altLang="en-US" sz="2000" dirty="0">
                <a:solidFill>
                  <a:srgbClr val="FF0000"/>
                </a:solidFill>
              </a:rPr>
              <a:t>{</a:t>
            </a:r>
            <a:r>
              <a:rPr lang="en-US" altLang="en-US" sz="2000" dirty="0"/>
              <a:t> </a:t>
            </a:r>
            <a:r>
              <a:rPr lang="en-US" altLang="en-US" sz="2000" i="1" dirty="0" err="1"/>
              <a:t>exception_handler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} ]</a:t>
            </a:r>
            <a:br>
              <a:rPr lang="en-US" altLang="en-US" sz="2000" dirty="0"/>
            </a:br>
            <a:r>
              <a:rPr lang="en-US" altLang="en-US" sz="2000" dirty="0"/>
              <a:t>     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end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[</a:t>
            </a:r>
            <a:r>
              <a:rPr lang="en-US" altLang="en-US" sz="2000" dirty="0"/>
              <a:t> </a:t>
            </a:r>
            <a:r>
              <a:rPr lang="en-US" altLang="en-US" sz="2000" i="1" dirty="0" err="1"/>
              <a:t>block_identifier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]</a:t>
            </a:r>
            <a:r>
              <a:rPr lang="en-US" altLang="en-US" sz="2000" dirty="0"/>
              <a:t> </a:t>
            </a:r>
            <a:r>
              <a:rPr lang="en-US" altLang="en-US" sz="2000" dirty="0">
                <a:latin typeface="Lucida Sans Typewriter" panose="020B0509030504030204" pitchFamily="49" charset="0"/>
              </a:rPr>
              <a:t>;</a:t>
            </a:r>
            <a:endParaRPr lang="en-US" altLang="en-US" sz="2000" dirty="0"/>
          </a:p>
          <a:p>
            <a:pPr eaLnBrk="1" hangingPunct="1"/>
            <a:r>
              <a:rPr lang="en-US" altLang="en-US" dirty="0"/>
              <a:t>Uses</a:t>
            </a:r>
          </a:p>
          <a:p>
            <a:pPr lvl="1" eaLnBrk="1" hangingPunct="1"/>
            <a:r>
              <a:rPr lang="en-US" altLang="en-US" dirty="0"/>
              <a:t>Introduce a declaration in the midst of some statements</a:t>
            </a:r>
          </a:p>
          <a:p>
            <a:pPr lvl="2" eaLnBrk="1" hangingPunct="1"/>
            <a:r>
              <a:rPr lang="en-US" altLang="en-US" dirty="0"/>
              <a:t>Local array whose bounds are established at run time</a:t>
            </a:r>
          </a:p>
          <a:p>
            <a:pPr lvl="1" eaLnBrk="1" hangingPunct="1"/>
            <a:r>
              <a:rPr lang="en-US" altLang="en-US" dirty="0"/>
              <a:t>Attach local exception handlers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1E6246-A92F-4288-8024-6BBD85B95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C347C8B6-066B-45DC-A38D-8931FEB285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0272" y="1354991"/>
            <a:ext cx="4381328" cy="3293209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P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X : Float;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N : Integer;</a:t>
            </a:r>
          </a:p>
          <a:p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Get(N);</a:t>
            </a:r>
          </a:p>
          <a:p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Inner :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declare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X :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array 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(1..N) of Integer;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Put(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X'Length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);   </a:t>
            </a:r>
            <a: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</a:t>
            </a:r>
            <a:r>
              <a:rPr lang="en-US" altLang="en-US" sz="1600" i="1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Inner.X</a:t>
            </a:r>
            <a:b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latin typeface="Lucida Sans Typewriter" panose="020B0509030504030204" pitchFamily="49" charset="0"/>
              </a:rPr>
              <a:t>      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X       := 1.0;  </a:t>
            </a:r>
            <a:r>
              <a:rPr lang="en-US" altLang="en-US" sz="16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Illegal</a:t>
            </a:r>
            <a:br>
              <a:rPr lang="en-US" altLang="en-US" sz="1600" i="1" dirty="0"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P.X     := 1.0;  </a:t>
            </a:r>
            <a: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OK</a:t>
            </a:r>
            <a:b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Inner;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P;</a:t>
            </a:r>
          </a:p>
        </p:txBody>
      </p:sp>
    </p:spTree>
    <p:extLst>
      <p:ext uri="{BB962C8B-B14F-4D97-AF65-F5344CB8AC3E}">
        <p14:creationId xmlns:p14="http://schemas.microsoft.com/office/powerpoint/2010/main" val="100692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C37A9-5445-4124-B4A5-2467BD702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Goto</a:t>
            </a:r>
            <a:r>
              <a:rPr lang="en-US" dirty="0"/>
              <a:t>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FB0E4-9FDC-44A7-8B41-CC6201A95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b="1" i="1" dirty="0" err="1">
                <a:highlight>
                  <a:srgbClr val="FFFF00"/>
                </a:highlight>
              </a:rPr>
              <a:t>goto_statement</a:t>
            </a:r>
            <a:r>
              <a:rPr lang="en-US" altLang="en-US" dirty="0"/>
              <a:t> </a:t>
            </a:r>
            <a:r>
              <a:rPr lang="en-US" altLang="en-US" dirty="0">
                <a:sym typeface="Symbol" panose="05050102010706020507" pitchFamily="18" charset="2"/>
              </a:rPr>
              <a:t></a:t>
            </a:r>
            <a:r>
              <a:rPr lang="en-US" altLang="en-US" dirty="0"/>
              <a:t> </a:t>
            </a:r>
            <a:r>
              <a:rPr lang="en-US" altLang="en-US" b="1" dirty="0" err="1">
                <a:latin typeface="Lucida Sans Typewriter" panose="020B0509030504030204" pitchFamily="49" charset="0"/>
              </a:rPr>
              <a:t>goto</a:t>
            </a:r>
            <a:r>
              <a:rPr lang="en-US" altLang="en-US" dirty="0"/>
              <a:t> </a:t>
            </a:r>
            <a:r>
              <a:rPr lang="en-US" altLang="en-US" i="1" dirty="0" err="1"/>
              <a:t>label_name</a:t>
            </a:r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;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The destination is a statement that is prefixed by a label with the form </a:t>
            </a:r>
            <a: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&lt;&lt;</a:t>
            </a:r>
            <a:r>
              <a:rPr lang="en-US" altLang="en-US" i="1" dirty="0" err="1">
                <a:solidFill>
                  <a:srgbClr val="0070C0"/>
                </a:solidFill>
              </a:rPr>
              <a:t>label_identifier</a:t>
            </a:r>
            <a:r>
              <a:rPr lang="en-US" altLang="en-US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&gt;&gt;</a:t>
            </a:r>
            <a:endParaRPr lang="en-US" altLang="en-US" dirty="0">
              <a:solidFill>
                <a:srgbClr val="0070C0"/>
              </a:solidFill>
            </a:endParaRPr>
          </a:p>
          <a:p>
            <a:pPr eaLnBrk="1" hangingPunct="1"/>
            <a:r>
              <a:rPr lang="en-US" altLang="en-US" dirty="0"/>
              <a:t>Language rules restrict the effect of a </a:t>
            </a:r>
            <a:r>
              <a:rPr lang="en-US" altLang="en-US" b="1" dirty="0" err="1">
                <a:latin typeface="Lucida Sans Typewriter" panose="020B0509030504030204" pitchFamily="49" charset="0"/>
              </a:rPr>
              <a:t>goto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Prohibits “non-structured” forms</a:t>
            </a:r>
          </a:p>
          <a:p>
            <a:pPr lvl="1" eaLnBrk="1" hangingPunct="1"/>
            <a:r>
              <a:rPr lang="en-US" altLang="en-US" dirty="0"/>
              <a:t>Cannot transfer between branches of a conditional, or into an iterative statement</a:t>
            </a:r>
          </a:p>
          <a:p>
            <a:r>
              <a:rPr lang="en-US" dirty="0"/>
              <a:t>Heavy syntax (for label) discourages casual use</a:t>
            </a:r>
          </a:p>
          <a:p>
            <a:r>
              <a:rPr lang="en-US" dirty="0"/>
              <a:t>Example: Finite-State Machine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F1126-873B-4258-BAF9-55D07A703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C2D4BE-A077-457E-85F3-BA41DD29E002}"/>
              </a:ext>
            </a:extLst>
          </p:cNvPr>
          <p:cNvSpPr txBox="1"/>
          <p:nvPr/>
        </p:nvSpPr>
        <p:spPr>
          <a:xfrm>
            <a:off x="1018566" y="4722674"/>
            <a:ext cx="3477234" cy="175432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&lt;&lt;Q0&gt;&gt;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 Read( Symbol );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case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Symbol 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b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      when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'0' =&gt; </a:t>
            </a:r>
            <a:r>
              <a:rPr lang="en-US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goto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Q0;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    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when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'1' =&gt; </a:t>
            </a:r>
            <a:r>
              <a:rPr lang="en-US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goto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Q1;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end case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;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18E347-E474-4C57-8C28-F48082E2C8EC}"/>
              </a:ext>
            </a:extLst>
          </p:cNvPr>
          <p:cNvSpPr txBox="1"/>
          <p:nvPr/>
        </p:nvSpPr>
        <p:spPr>
          <a:xfrm>
            <a:off x="4752366" y="4722674"/>
            <a:ext cx="3477234" cy="175432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&lt;&lt;Q1&gt;&gt;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 Read( Symbol );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case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Symbol 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is</a:t>
            </a:r>
            <a:b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      when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'0' =&gt; </a:t>
            </a:r>
            <a:r>
              <a:rPr lang="en-US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goto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Q1;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    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when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'1' =&gt; </a:t>
            </a:r>
            <a:r>
              <a:rPr lang="en-US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goto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Q0;</a:t>
            </a:r>
            <a:b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 </a:t>
            </a:r>
            <a:r>
              <a:rPr lang="en-US" b="1" dirty="0">
                <a:solidFill>
                  <a:srgbClr val="0070C0"/>
                </a:solidFill>
                <a:latin typeface="Consolas" panose="020B0609020204030204" pitchFamily="49" charset="0"/>
              </a:rPr>
              <a:t>end case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3942526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2.2 Subprograms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:\Documents and Settings\Ben\Local Settings\Temporary Internet Files\Content.IE5\GVEVDJ30\MC900078812[1].wmf">
            <a:extLst>
              <a:ext uri="{FF2B5EF4-FFF2-40B4-BE49-F238E27FC236}">
                <a16:creationId xmlns:a16="http://schemas.microsoft.com/office/drawing/2014/main" id="{8E650FFA-E109-4980-BE59-9FFEB95AA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369" y="3276600"/>
            <a:ext cx="1408831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4339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B4C1C-6050-43F5-9EBE-6524E3947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833D05-01DE-43D4-8B86-8C62EC1B0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Ada has two kinds of subprograms: </a:t>
            </a:r>
            <a:r>
              <a:rPr lang="en-US" altLang="en-US" i="1" dirty="0"/>
              <a:t>procedures</a:t>
            </a:r>
            <a:r>
              <a:rPr lang="en-US" altLang="en-US" dirty="0"/>
              <a:t> and </a:t>
            </a:r>
            <a:r>
              <a:rPr lang="en-US" altLang="en-US" i="1" dirty="0"/>
              <a:t>functions</a:t>
            </a:r>
            <a:endParaRPr lang="en-US" altLang="en-US" dirty="0"/>
          </a:p>
          <a:p>
            <a:pPr eaLnBrk="1" hangingPunct="1"/>
            <a:r>
              <a:rPr lang="en-US" altLang="en-US" dirty="0"/>
              <a:t>A </a:t>
            </a:r>
            <a:r>
              <a:rPr lang="en-US" altLang="en-US" i="1" dirty="0">
                <a:highlight>
                  <a:srgbClr val="FFFF00"/>
                </a:highlight>
              </a:rPr>
              <a:t>procedure</a:t>
            </a:r>
            <a:r>
              <a:rPr lang="en-US" altLang="en-US" dirty="0">
                <a:highlight>
                  <a:srgbClr val="FFFF00"/>
                </a:highlight>
              </a:rPr>
              <a:t> </a:t>
            </a:r>
            <a:r>
              <a:rPr lang="en-US" altLang="en-US" dirty="0"/>
              <a:t>is invoked as a statement, generally to have some effect on either an actual parameter or a non-local object</a:t>
            </a:r>
          </a:p>
          <a:p>
            <a:pPr lvl="1" eaLnBrk="1" hangingPunct="1"/>
            <a:r>
              <a:rPr lang="en-US" altLang="en-US" dirty="0"/>
              <a:t>A procedure does not return a value to its point of call</a:t>
            </a:r>
          </a:p>
          <a:p>
            <a:pPr lvl="1" eaLnBrk="1" hangingPunct="1"/>
            <a:r>
              <a:rPr lang="en-US" altLang="en-US" dirty="0"/>
              <a:t>Implicit return (reaching the “end”) permitted</a:t>
            </a:r>
          </a:p>
          <a:p>
            <a:pPr eaLnBrk="1" hangingPunct="1"/>
            <a:r>
              <a:rPr lang="en-US" altLang="en-US" dirty="0"/>
              <a:t>A </a:t>
            </a:r>
            <a:r>
              <a:rPr lang="en-US" altLang="en-US" i="1" dirty="0">
                <a:highlight>
                  <a:srgbClr val="FFFF00"/>
                </a:highlight>
              </a:rPr>
              <a:t>function</a:t>
            </a:r>
            <a:r>
              <a:rPr lang="en-US" altLang="en-US" dirty="0"/>
              <a:t> is invoked in an expression to deliver a value</a:t>
            </a:r>
          </a:p>
          <a:p>
            <a:pPr lvl="1" eaLnBrk="1" hangingPunct="1"/>
            <a:r>
              <a:rPr lang="en-US" altLang="en-US" dirty="0"/>
              <a:t>Return from a function specifies the result expression</a:t>
            </a:r>
          </a:p>
          <a:p>
            <a:pPr lvl="1" eaLnBrk="1" hangingPunct="1"/>
            <a:r>
              <a:rPr lang="en-US" altLang="en-US" dirty="0"/>
              <a:t>Use a local variable to accumulate the function return value</a:t>
            </a:r>
          </a:p>
          <a:p>
            <a:pPr lvl="1" eaLnBrk="1" hangingPunct="1"/>
            <a:r>
              <a:rPr lang="en-US" altLang="en-US" dirty="0"/>
              <a:t>“Dropping off the bottom” of a function (implicit return) results in a run-time error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30CC53-EDF1-42BB-9B15-776CCA8FC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476127-426A-41A9-BF51-0420AA5BE0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379277" y="76200"/>
            <a:ext cx="1688523" cy="1143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00692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B4C1C-6050-43F5-9EBE-6524E3947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833D05-01DE-43D4-8B86-8C62EC1B0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Syntactic characteristics</a:t>
            </a:r>
          </a:p>
          <a:p>
            <a:pPr lvl="1" eaLnBrk="1" hangingPunct="1"/>
            <a:r>
              <a:rPr lang="en-US" altLang="en-US" dirty="0"/>
              <a:t>Subprogram call may exploit named parameter associations and default values for formal parameters</a:t>
            </a:r>
          </a:p>
          <a:p>
            <a:pPr lvl="1" eaLnBrk="1" hangingPunct="1"/>
            <a:r>
              <a:rPr lang="en-US" altLang="en-US" dirty="0"/>
              <a:t>Operator symbol may be defined as a function and invoked as an infix or prefix operator depending on the symbol</a:t>
            </a:r>
          </a:p>
          <a:p>
            <a:pPr lvl="1" eaLnBrk="1" hangingPunct="1"/>
            <a:r>
              <a:rPr lang="en-US" altLang="en-US" dirty="0"/>
              <a:t>A function must contain a </a:t>
            </a:r>
            <a:r>
              <a:rPr lang="en-US" altLang="en-US" b="1" dirty="0">
                <a:latin typeface="Lucida Sans Typewriter" panose="020B0509030504030204" pitchFamily="49" charset="0"/>
              </a:rPr>
              <a:t>return</a:t>
            </a:r>
            <a:r>
              <a:rPr lang="en-US" altLang="en-US" dirty="0"/>
              <a:t> statement</a:t>
            </a:r>
          </a:p>
          <a:p>
            <a:pPr eaLnBrk="1" hangingPunct="1"/>
            <a:r>
              <a:rPr lang="en-US" altLang="en-US" dirty="0"/>
              <a:t>Parameter passing: summary</a:t>
            </a:r>
          </a:p>
          <a:p>
            <a:pPr lvl="1" eaLnBrk="1" hangingPunct="1"/>
            <a:r>
              <a:rPr lang="en-US" altLang="en-US" dirty="0"/>
              <a:t>Parameter modes</a:t>
            </a:r>
          </a:p>
          <a:p>
            <a:pPr lvl="2" eaLnBrk="1" hangingPunct="1"/>
            <a:r>
              <a:rPr lang="en-US" altLang="en-US" b="1" dirty="0">
                <a:highlight>
                  <a:srgbClr val="FFFF00"/>
                </a:highlight>
                <a:latin typeface="Lucida Sans Typewriter" panose="020B0509030504030204" pitchFamily="49" charset="0"/>
              </a:rPr>
              <a:t>in</a:t>
            </a:r>
            <a:r>
              <a:rPr lang="en-US" altLang="en-US" dirty="0"/>
              <a:t> (default)</a:t>
            </a:r>
          </a:p>
          <a:p>
            <a:pPr lvl="2" eaLnBrk="1" hangingPunct="1"/>
            <a:r>
              <a:rPr lang="en-US" altLang="en-US" b="1" dirty="0">
                <a:highlight>
                  <a:srgbClr val="FFFF00"/>
                </a:highlight>
                <a:latin typeface="Lucida Sans Typewriter" panose="020B0509030504030204" pitchFamily="49" charset="0"/>
              </a:rPr>
              <a:t>out</a:t>
            </a:r>
            <a:r>
              <a:rPr lang="en-US" altLang="en-US" dirty="0"/>
              <a:t>, </a:t>
            </a:r>
            <a:r>
              <a:rPr lang="en-US" altLang="en-US" b="1" dirty="0">
                <a:highlight>
                  <a:srgbClr val="FFFF00"/>
                </a:highlight>
                <a:latin typeface="Lucida Sans Typewriter" panose="020B0509030504030204" pitchFamily="49" charset="0"/>
              </a:rPr>
              <a:t>in out</a:t>
            </a:r>
            <a:r>
              <a:rPr lang="en-US" altLang="en-US" dirty="0"/>
              <a:t> </a:t>
            </a:r>
          </a:p>
          <a:p>
            <a:pPr lvl="3" eaLnBrk="1" hangingPunct="1"/>
            <a:r>
              <a:rPr lang="en-US" altLang="en-US" sz="1800" dirty="0"/>
              <a:t>Permitted in procedures but not functions</a:t>
            </a:r>
          </a:p>
          <a:p>
            <a:pPr lvl="4" eaLnBrk="1" hangingPunct="1"/>
            <a:r>
              <a:rPr lang="en-US" altLang="en-US" sz="1800" dirty="0"/>
              <a:t>Ada 83, Ada 95, Ada 2005</a:t>
            </a:r>
          </a:p>
          <a:p>
            <a:pPr lvl="3" eaLnBrk="1" hangingPunct="1"/>
            <a:r>
              <a:rPr lang="en-US" altLang="en-US" sz="1800" dirty="0"/>
              <a:t>Permitted in all subprograms (Ada 2012)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b="1" dirty="0">
                <a:highlight>
                  <a:srgbClr val="FFFF00"/>
                </a:highlight>
                <a:latin typeface="Lucida Sans Typewriter" panose="020B0509030504030204" pitchFamily="49" charset="0"/>
              </a:rPr>
              <a:t>access</a:t>
            </a:r>
            <a:r>
              <a:rPr lang="en-US" altLang="en-US" dirty="0">
                <a:highlight>
                  <a:srgbClr val="FFFF00"/>
                </a:highlight>
              </a:rPr>
              <a:t> parameters</a:t>
            </a:r>
            <a:r>
              <a:rPr lang="en-US" altLang="en-US" dirty="0"/>
              <a:t> (introduced in Ada 95)</a:t>
            </a:r>
          </a:p>
          <a:p>
            <a:pPr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30CC53-EDF1-42BB-9B15-776CCA8FC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FF2F55-A297-4EB2-83FC-29874BA892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379277" y="76200"/>
            <a:ext cx="1688523" cy="1143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644310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B4C1C-6050-43F5-9EBE-6524E3947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833D05-01DE-43D4-8B86-8C62EC1B0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Type checking during invocation / return</a:t>
            </a:r>
          </a:p>
          <a:p>
            <a:pPr lvl="1" eaLnBrk="1" hangingPunct="1"/>
            <a:r>
              <a:rPr lang="en-US" altLang="en-US" dirty="0"/>
              <a:t>Enforced at point of call, function return</a:t>
            </a:r>
          </a:p>
          <a:p>
            <a:pPr eaLnBrk="1" hangingPunct="1"/>
            <a:r>
              <a:rPr lang="en-US" altLang="en-US" dirty="0"/>
              <a:t>Overloading permitted</a:t>
            </a:r>
          </a:p>
          <a:p>
            <a:pPr lvl="1" eaLnBrk="1" hangingPunct="1"/>
            <a:r>
              <a:rPr lang="en-US" altLang="en-US" dirty="0"/>
              <a:t>Several subprograms can have the same name</a:t>
            </a:r>
          </a:p>
          <a:p>
            <a:pPr lvl="1" eaLnBrk="1" hangingPunct="1"/>
            <a:r>
              <a:rPr lang="en-US" altLang="en-US" dirty="0"/>
              <a:t>Resolve a call based on the types of the parameters, and, for functions, the expected type of the result</a:t>
            </a:r>
          </a:p>
          <a:p>
            <a:pPr eaLnBrk="1" hangingPunct="1"/>
            <a:r>
              <a:rPr lang="en-US" altLang="en-US" dirty="0"/>
              <a:t>Block structure</a:t>
            </a:r>
          </a:p>
          <a:p>
            <a:pPr lvl="1" eaLnBrk="1" hangingPunct="1"/>
            <a:r>
              <a:rPr lang="en-US" altLang="en-US" dirty="0"/>
              <a:t>Nesting permitted, unlike C</a:t>
            </a:r>
          </a:p>
          <a:p>
            <a:pPr lvl="1" eaLnBrk="1" hangingPunct="1"/>
            <a:r>
              <a:rPr lang="en-US" altLang="en-US" dirty="0"/>
              <a:t>Implementation must support recursion, reentrancy</a:t>
            </a:r>
          </a:p>
          <a:p>
            <a:pPr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30CC53-EDF1-42BB-9B15-776CCA8FC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0D57AC-2898-4E0F-950B-F24D0470BC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379277" y="76200"/>
            <a:ext cx="1688523" cy="1143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5759995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>
            <a:extLst>
              <a:ext uri="{FF2B5EF4-FFF2-40B4-BE49-F238E27FC236}">
                <a16:creationId xmlns:a16="http://schemas.microsoft.com/office/drawing/2014/main" id="{B20AB673-3F1D-4320-B6C9-2B44CAC156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219200"/>
            <a:ext cx="6356227" cy="4031873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Vector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array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(Positive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range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&lt;&gt;)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Float;</a:t>
            </a:r>
          </a:p>
          <a:p>
            <a:endParaRPr lang="en-US" altLang="en-US" sz="1600" dirty="0">
              <a:solidFill>
                <a:srgbClr val="0000CC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Sort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( V :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Vector )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i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-- Sort in ascending order</a:t>
            </a:r>
            <a:br>
              <a:rPr lang="en-US" altLang="en-US" sz="1600" i="1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Temp : Float;</a:t>
            </a:r>
            <a:b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for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I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00CC"/>
                </a:solidFill>
                <a:latin typeface="Lucida Sans Typewriter" panose="020B0509030504030204" pitchFamily="49" charset="0"/>
              </a:rPr>
              <a:t>V'First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.. V'Last-1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loop</a:t>
            </a:r>
            <a:b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J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I+1 .. </a:t>
            </a:r>
            <a:r>
              <a:rPr lang="en-US" altLang="en-US" sz="1600" dirty="0" err="1">
                <a:solidFill>
                  <a:srgbClr val="0000CC"/>
                </a:solidFill>
                <a:latin typeface="Lucida Sans Typewriter" panose="020B0509030504030204" pitchFamily="49" charset="0"/>
              </a:rPr>
              <a:t>V'Last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loop</a:t>
            </a:r>
            <a:b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    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if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V(J) &lt; V(I)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then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</a:t>
            </a:r>
            <a:b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        Temp := V(I);</a:t>
            </a:r>
            <a:b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        V(I) := V(J);</a:t>
            </a:r>
            <a:b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        V(J) := Temp;</a:t>
            </a:r>
            <a:b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    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end if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Sort;</a:t>
            </a:r>
            <a:endParaRPr lang="en-US" altLang="en-US" sz="1600" dirty="0">
              <a:latin typeface="Lucida Sans Typewriter" panose="020B0509030504030204" pitchFamily="49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5B7107-EDB4-4514-B008-DE8040C4F11E}"/>
              </a:ext>
            </a:extLst>
          </p:cNvPr>
          <p:cNvSpPr/>
          <p:nvPr/>
        </p:nvSpPr>
        <p:spPr>
          <a:xfrm>
            <a:off x="2981579" y="4309646"/>
            <a:ext cx="5705221" cy="1869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020794-66F1-4B1F-A4DB-8A5606AF4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Interchange Sort Procedure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05FEA2-AF50-432C-BA2F-94C53D4CA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8F72832-B7EF-4DE5-AE8A-40A12E5E6774}"/>
              </a:ext>
            </a:extLst>
          </p:cNvPr>
          <p:cNvGrpSpPr/>
          <p:nvPr/>
        </p:nvGrpSpPr>
        <p:grpSpPr>
          <a:xfrm>
            <a:off x="2981579" y="4309646"/>
            <a:ext cx="5629021" cy="2395954"/>
            <a:chOff x="1136496" y="1600200"/>
            <a:chExt cx="5629021" cy="2395954"/>
          </a:xfrm>
          <a:solidFill>
            <a:schemeClr val="bg1"/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4C90F1C-9103-4C30-AC79-AB176FF545FF}"/>
                </a:ext>
              </a:extLst>
            </p:cNvPr>
            <p:cNvSpPr/>
            <p:nvPr/>
          </p:nvSpPr>
          <p:spPr>
            <a:xfrm>
              <a:off x="1762463" y="2514600"/>
              <a:ext cx="3810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E014AA9-C651-4C4F-AE0D-8E2DBE56D7C1}"/>
                </a:ext>
              </a:extLst>
            </p:cNvPr>
            <p:cNvSpPr/>
            <p:nvPr/>
          </p:nvSpPr>
          <p:spPr>
            <a:xfrm>
              <a:off x="2305050" y="2514600"/>
              <a:ext cx="3810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7BABBB4-8FCD-440D-892B-6A4D144C93A2}"/>
                </a:ext>
              </a:extLst>
            </p:cNvPr>
            <p:cNvSpPr/>
            <p:nvPr/>
          </p:nvSpPr>
          <p:spPr>
            <a:xfrm>
              <a:off x="2857500" y="2514600"/>
              <a:ext cx="381000" cy="609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1D0061-4B2A-4C63-B619-4C65904624A6}"/>
                </a:ext>
              </a:extLst>
            </p:cNvPr>
            <p:cNvSpPr/>
            <p:nvPr/>
          </p:nvSpPr>
          <p:spPr>
            <a:xfrm>
              <a:off x="3409950" y="2514600"/>
              <a:ext cx="381000" cy="609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361A0ED-EF26-4914-9916-5E3D9D842999}"/>
                </a:ext>
              </a:extLst>
            </p:cNvPr>
            <p:cNvSpPr/>
            <p:nvPr/>
          </p:nvSpPr>
          <p:spPr>
            <a:xfrm>
              <a:off x="3962400" y="2514600"/>
              <a:ext cx="381000" cy="609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C1F13F4-E225-4276-A1EF-93FF9C340544}"/>
                </a:ext>
              </a:extLst>
            </p:cNvPr>
            <p:cNvSpPr/>
            <p:nvPr/>
          </p:nvSpPr>
          <p:spPr>
            <a:xfrm>
              <a:off x="4514850" y="2514600"/>
              <a:ext cx="381000" cy="609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6817CEC-22B6-4580-B849-2A88241700B8}"/>
                </a:ext>
              </a:extLst>
            </p:cNvPr>
            <p:cNvSpPr/>
            <p:nvPr/>
          </p:nvSpPr>
          <p:spPr>
            <a:xfrm>
              <a:off x="5067300" y="2514600"/>
              <a:ext cx="381000" cy="609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F8F4958-98E6-4017-B913-49371A709AD6}"/>
                </a:ext>
              </a:extLst>
            </p:cNvPr>
            <p:cNvSpPr/>
            <p:nvPr/>
          </p:nvSpPr>
          <p:spPr>
            <a:xfrm>
              <a:off x="5619750" y="2514600"/>
              <a:ext cx="381000" cy="609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3924B4-903C-4D24-8D40-D58E12B722D8}"/>
                </a:ext>
              </a:extLst>
            </p:cNvPr>
            <p:cNvSpPr/>
            <p:nvPr/>
          </p:nvSpPr>
          <p:spPr>
            <a:xfrm>
              <a:off x="6202158" y="2514600"/>
              <a:ext cx="381000" cy="609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770B148-31E6-4B37-AB21-2A888510D455}"/>
                </a:ext>
              </a:extLst>
            </p:cNvPr>
            <p:cNvSpPr txBox="1"/>
            <p:nvPr/>
          </p:nvSpPr>
          <p:spPr>
            <a:xfrm>
              <a:off x="1524000" y="3657600"/>
              <a:ext cx="857927" cy="33855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nsolas" panose="020B0609020204030204" pitchFamily="49" charset="0"/>
                </a:rPr>
                <a:t>'First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B40DD97-AC5B-4E12-A1C0-2205C94A0A44}"/>
                </a:ext>
              </a:extLst>
            </p:cNvPr>
            <p:cNvSpPr txBox="1"/>
            <p:nvPr/>
          </p:nvSpPr>
          <p:spPr>
            <a:xfrm>
              <a:off x="6019800" y="3657600"/>
              <a:ext cx="745717" cy="33855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nsolas" panose="020B0609020204030204" pitchFamily="49" charset="0"/>
                </a:rPr>
                <a:t>'Last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3E74844-6ECD-4AB7-8E27-96A4469C77E3}"/>
                </a:ext>
              </a:extLst>
            </p:cNvPr>
            <p:cNvCxnSpPr>
              <a:cxnSpLocks/>
            </p:cNvCxnSpPr>
            <p:nvPr/>
          </p:nvCxnSpPr>
          <p:spPr>
            <a:xfrm>
              <a:off x="1905000" y="1784866"/>
              <a:ext cx="3962400" cy="0"/>
            </a:xfrm>
            <a:prstGeom prst="straightConnector1">
              <a:avLst/>
            </a:prstGeom>
            <a:grpFill/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AD4DBD2-3502-42F9-9522-45DAAB5576B3}"/>
                </a:ext>
              </a:extLst>
            </p:cNvPr>
            <p:cNvCxnSpPr>
              <a:cxnSpLocks/>
            </p:cNvCxnSpPr>
            <p:nvPr/>
          </p:nvCxnSpPr>
          <p:spPr>
            <a:xfrm>
              <a:off x="4114800" y="2089666"/>
              <a:ext cx="2286000" cy="0"/>
            </a:xfrm>
            <a:prstGeom prst="straightConnector1">
              <a:avLst/>
            </a:prstGeom>
            <a:grpFill/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986308C-9B1E-4CC0-BC6F-E83E8DAD5D48}"/>
                </a:ext>
              </a:extLst>
            </p:cNvPr>
            <p:cNvCxnSpPr>
              <a:stCxn id="16" idx="0"/>
              <a:endCxn id="7" idx="2"/>
            </p:cNvCxnSpPr>
            <p:nvPr/>
          </p:nvCxnSpPr>
          <p:spPr>
            <a:xfrm flipH="1" flipV="1">
              <a:off x="1952963" y="3124200"/>
              <a:ext cx="1" cy="533400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D6DC40A-5C2E-4C32-BC9B-663EB655D8A2}"/>
                </a:ext>
              </a:extLst>
            </p:cNvPr>
            <p:cNvCxnSpPr>
              <a:stCxn id="17" idx="0"/>
              <a:endCxn id="15" idx="2"/>
            </p:cNvCxnSpPr>
            <p:nvPr/>
          </p:nvCxnSpPr>
          <p:spPr>
            <a:xfrm flipH="1" flipV="1">
              <a:off x="6392658" y="3124200"/>
              <a:ext cx="1" cy="533400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74E50A4-67FC-4406-B96E-49DEE278C8D5}"/>
                </a:ext>
              </a:extLst>
            </p:cNvPr>
            <p:cNvSpPr txBox="1"/>
            <p:nvPr/>
          </p:nvSpPr>
          <p:spPr>
            <a:xfrm>
              <a:off x="5102148" y="1905000"/>
              <a:ext cx="311304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J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FCAB40-72A0-4D10-93A7-1E5C0843DC52}"/>
                </a:ext>
              </a:extLst>
            </p:cNvPr>
            <p:cNvSpPr txBox="1"/>
            <p:nvPr/>
          </p:nvSpPr>
          <p:spPr>
            <a:xfrm>
              <a:off x="3444798" y="1600200"/>
              <a:ext cx="311304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I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B6A6D92-15FF-4E8F-9BBD-463D7FDBBC0A}"/>
                </a:ext>
              </a:extLst>
            </p:cNvPr>
            <p:cNvCxnSpPr>
              <a:stCxn id="23" idx="2"/>
              <a:endCxn id="10" idx="0"/>
            </p:cNvCxnSpPr>
            <p:nvPr/>
          </p:nvCxnSpPr>
          <p:spPr>
            <a:xfrm>
              <a:off x="3600450" y="1969532"/>
              <a:ext cx="0" cy="545068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7E8754F-1A7D-4E19-B15C-5144D4FE5BEF}"/>
                </a:ext>
              </a:extLst>
            </p:cNvPr>
            <p:cNvCxnSpPr>
              <a:stCxn id="22" idx="2"/>
            </p:cNvCxnSpPr>
            <p:nvPr/>
          </p:nvCxnSpPr>
          <p:spPr>
            <a:xfrm>
              <a:off x="5257800" y="2274332"/>
              <a:ext cx="0" cy="164068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E358484-CCA3-450F-AC00-1BC7E7E50C2F}"/>
                </a:ext>
              </a:extLst>
            </p:cNvPr>
            <p:cNvSpPr/>
            <p:nvPr/>
          </p:nvSpPr>
          <p:spPr>
            <a:xfrm>
              <a:off x="3589361" y="3152633"/>
              <a:ext cx="1665027" cy="682388"/>
            </a:xfrm>
            <a:custGeom>
              <a:avLst/>
              <a:gdLst>
                <a:gd name="connsiteX0" fmla="*/ 0 w 1665027"/>
                <a:gd name="connsiteY0" fmla="*/ 0 h 682388"/>
                <a:gd name="connsiteX1" fmla="*/ 696036 w 1665027"/>
                <a:gd name="connsiteY1" fmla="*/ 682388 h 682388"/>
                <a:gd name="connsiteX2" fmla="*/ 1665027 w 1665027"/>
                <a:gd name="connsiteY2" fmla="*/ 0 h 68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5027" h="682388">
                  <a:moveTo>
                    <a:pt x="0" y="0"/>
                  </a:moveTo>
                  <a:cubicBezTo>
                    <a:pt x="209266" y="341194"/>
                    <a:pt x="418532" y="682388"/>
                    <a:pt x="696036" y="682388"/>
                  </a:cubicBezTo>
                  <a:cubicBezTo>
                    <a:pt x="973540" y="682388"/>
                    <a:pt x="1319283" y="341194"/>
                    <a:pt x="1665027" y="0"/>
                  </a:cubicBezTo>
                </a:path>
              </a:pathLst>
            </a:custGeom>
            <a:grpFill/>
            <a:ln w="9525"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91471BE-253A-4434-8425-60ACDCCDD87A}"/>
                </a:ext>
              </a:extLst>
            </p:cNvPr>
            <p:cNvSpPr txBox="1"/>
            <p:nvPr/>
          </p:nvSpPr>
          <p:spPr>
            <a:xfrm>
              <a:off x="1136496" y="2678668"/>
              <a:ext cx="311304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nsolas" panose="020B0609020204030204" pitchFamily="49" charset="0"/>
                </a:rPr>
                <a:t>V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C0D2E3-0E63-4845-ACFC-088A25232EC0}"/>
                </a:ext>
              </a:extLst>
            </p:cNvPr>
            <p:cNvSpPr txBox="1"/>
            <p:nvPr/>
          </p:nvSpPr>
          <p:spPr>
            <a:xfrm>
              <a:off x="2167669" y="2069068"/>
              <a:ext cx="804131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Sorted</a:t>
              </a:r>
            </a:p>
          </p:txBody>
        </p:sp>
      </p:grpSp>
      <p:pic>
        <p:nvPicPr>
          <p:cNvPr id="29" name="Content Placeholder 5">
            <a:extLst>
              <a:ext uri="{FF2B5EF4-FFF2-40B4-BE49-F238E27FC236}">
                <a16:creationId xmlns:a16="http://schemas.microsoft.com/office/drawing/2014/main" id="{752EAFCB-7855-40B6-8D79-EAEDF6BE00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970837" y="7620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7630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20BA9-2680-4413-B5D2-E09637835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Passing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997E1-BD8E-4B65-AC92-21D7AE69D0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Parameter modes show the logical direction of data flow between actual and formal parameters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Whether a parameter is passed by copy or by reference depends on the parameter’s type</a:t>
            </a:r>
          </a:p>
          <a:p>
            <a:pPr lvl="1" eaLnBrk="1" hangingPunct="1"/>
            <a:r>
              <a:rPr lang="en-US" altLang="en-US" i="1" dirty="0">
                <a:solidFill>
                  <a:srgbClr val="CC0099"/>
                </a:solidFill>
              </a:rPr>
              <a:t>By copy</a:t>
            </a:r>
            <a:r>
              <a:rPr lang="en-US" altLang="en-US" dirty="0"/>
              <a:t>		Elementary types (access, scalar)</a:t>
            </a:r>
          </a:p>
          <a:p>
            <a:pPr lvl="1" eaLnBrk="1" hangingPunct="1"/>
            <a:r>
              <a:rPr lang="en-US" altLang="en-US" i="1" dirty="0">
                <a:solidFill>
                  <a:srgbClr val="CC0099"/>
                </a:solidFill>
              </a:rPr>
              <a:t>By reference</a:t>
            </a:r>
            <a:r>
              <a:rPr lang="en-US" altLang="en-US" i="1" dirty="0">
                <a:solidFill>
                  <a:srgbClr val="00CCFF"/>
                </a:solidFill>
              </a:rPr>
              <a:t> 	</a:t>
            </a:r>
            <a:r>
              <a:rPr lang="en-US" altLang="en-US" dirty="0"/>
              <a:t>Tagged types, and others to be discussed later</a:t>
            </a:r>
          </a:p>
          <a:p>
            <a:pPr lvl="1" eaLnBrk="1" hangingPunct="1"/>
            <a:r>
              <a:rPr lang="en-US" altLang="en-US" i="1" dirty="0">
                <a:solidFill>
                  <a:srgbClr val="CC0099"/>
                </a:solidFill>
              </a:rPr>
              <a:t>Unspecified</a:t>
            </a:r>
            <a:r>
              <a:rPr lang="en-US" altLang="en-US" dirty="0"/>
              <a:t>	All other types</a:t>
            </a:r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732644-2D87-4115-B4AE-F46D01E89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9A776C8-DCF8-413A-8393-5B48BED04A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42318"/>
              </p:ext>
            </p:extLst>
          </p:nvPr>
        </p:nvGraphicFramePr>
        <p:xfrm>
          <a:off x="990600" y="2057400"/>
          <a:ext cx="73152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315499261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68314047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41679337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Data Flow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Formal Parameter Role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435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nsolas" panose="020B0609020204030204" pitchFamily="49" charset="0"/>
                        </a:rPr>
                        <a:t>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Caller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 </a:t>
                      </a:r>
                      <a:r>
                        <a:rPr lang="en-US" dirty="0" err="1">
                          <a:sym typeface="Wingdings" panose="05000000000000000000" pitchFamily="2" charset="2"/>
                        </a:rPr>
                        <a:t>Callee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 (at invocation)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Constant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9679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nsolas" panose="020B0609020204030204" pitchFamily="49" charset="0"/>
                        </a:rPr>
                        <a:t>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Callee</a:t>
                      </a:r>
                      <a:r>
                        <a:rPr lang="en-US" dirty="0"/>
                        <a:t>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 Caller (at return)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Variable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210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latin typeface="Consolas" panose="020B0609020204030204" pitchFamily="49" charset="0"/>
                        </a:rPr>
                        <a:t>in 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Caller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 </a:t>
                      </a:r>
                      <a:r>
                        <a:rPr lang="en-US" dirty="0" err="1">
                          <a:sym typeface="Wingdings" panose="05000000000000000000" pitchFamily="2" charset="2"/>
                        </a:rPr>
                        <a:t>Callee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 (at invocation)</a:t>
                      </a: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Callee</a:t>
                      </a:r>
                      <a:r>
                        <a:rPr lang="en-US" dirty="0"/>
                        <a:t> 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 Caller (at return)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Variable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204607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47FB06B3-BFF2-42EA-9022-8C41E52DA5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943850" y="0"/>
            <a:ext cx="1047750" cy="116205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9119206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20BA9-2680-4413-B5D2-E09637835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Passing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997E1-BD8E-4B65-AC92-21D7AE69D0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Notes</a:t>
            </a:r>
          </a:p>
          <a:p>
            <a:pPr lvl="1" eaLnBrk="1" hangingPunct="1"/>
            <a:r>
              <a:rPr lang="en-US" altLang="en-US" i="1" dirty="0">
                <a:solidFill>
                  <a:srgbClr val="CC0099"/>
                </a:solidFill>
              </a:rPr>
              <a:t>By copy</a:t>
            </a:r>
            <a:endParaRPr lang="en-US" altLang="en-US" dirty="0"/>
          </a:p>
          <a:p>
            <a:pPr lvl="2" eaLnBrk="1" hangingPunct="1"/>
            <a:r>
              <a:rPr lang="en-US" altLang="en-US" dirty="0"/>
              <a:t>For </a:t>
            </a:r>
            <a:r>
              <a:rPr lang="en-US" altLang="en-US" b="1" dirty="0">
                <a:latin typeface="Lucida Sans Typewriter" panose="020B0509030504030204" pitchFamily="49" charset="0"/>
              </a:rPr>
              <a:t>in</a:t>
            </a:r>
            <a:r>
              <a:rPr lang="en-US" altLang="en-US" dirty="0"/>
              <a:t> and </a:t>
            </a:r>
            <a:r>
              <a:rPr lang="en-US" altLang="en-US" b="1" dirty="0">
                <a:latin typeface="Lucida Sans Typewriter" panose="020B0509030504030204" pitchFamily="49" charset="0"/>
              </a:rPr>
              <a:t>in out</a:t>
            </a:r>
            <a:r>
              <a:rPr lang="en-US" altLang="en-US" dirty="0"/>
              <a:t> parameters, actual parameter is copied to formal parameter at call</a:t>
            </a:r>
          </a:p>
          <a:p>
            <a:pPr lvl="2" eaLnBrk="1" hangingPunct="1"/>
            <a:r>
              <a:rPr lang="en-US" altLang="en-US" dirty="0"/>
              <a:t>For </a:t>
            </a:r>
            <a:r>
              <a:rPr lang="en-US" altLang="en-US" b="1" dirty="0">
                <a:latin typeface="Lucida Sans Typewriter" panose="020B0509030504030204" pitchFamily="49" charset="0"/>
              </a:rPr>
              <a:t>out</a:t>
            </a:r>
            <a:r>
              <a:rPr lang="en-US" altLang="en-US" dirty="0"/>
              <a:t> and </a:t>
            </a:r>
            <a:r>
              <a:rPr lang="en-US" altLang="en-US" b="1" dirty="0">
                <a:latin typeface="Lucida Sans Typewriter" panose="020B0509030504030204" pitchFamily="49" charset="0"/>
              </a:rPr>
              <a:t>in out</a:t>
            </a:r>
            <a:r>
              <a:rPr lang="en-US" altLang="en-US" dirty="0"/>
              <a:t> parameters, formal parameter is copied to actual parameter at return</a:t>
            </a:r>
          </a:p>
          <a:p>
            <a:pPr lvl="1" eaLnBrk="1" hangingPunct="1"/>
            <a:r>
              <a:rPr lang="en-US" altLang="en-US" i="1" dirty="0">
                <a:solidFill>
                  <a:srgbClr val="CC0099"/>
                </a:solidFill>
              </a:rPr>
              <a:t>By reference</a:t>
            </a:r>
            <a:endParaRPr lang="en-US" altLang="en-US" dirty="0"/>
          </a:p>
          <a:p>
            <a:pPr lvl="2" eaLnBrk="1" hangingPunct="1"/>
            <a:r>
              <a:rPr lang="en-US" altLang="en-US" dirty="0"/>
              <a:t>“Address” of actual parameter is copied to the formal parameter</a:t>
            </a:r>
          </a:p>
          <a:p>
            <a:pPr lvl="1" eaLnBrk="1" hangingPunct="1"/>
            <a:r>
              <a:rPr lang="en-US" altLang="en-US" i="1" dirty="0">
                <a:solidFill>
                  <a:srgbClr val="CC0099"/>
                </a:solidFill>
              </a:rPr>
              <a:t>Unspecified</a:t>
            </a:r>
            <a:endParaRPr lang="en-US" altLang="en-US" dirty="0"/>
          </a:p>
          <a:p>
            <a:pPr lvl="2" eaLnBrk="1" hangingPunct="1"/>
            <a:r>
              <a:rPr lang="en-US" altLang="en-US" dirty="0"/>
              <a:t>A subprogram whose effect depends on whether such a parameter is passed by copy or by reference will not be portable</a:t>
            </a:r>
          </a:p>
          <a:p>
            <a:pPr eaLnBrk="1" hangingPunct="1"/>
            <a:r>
              <a:rPr lang="en-US" altLang="en-US" dirty="0"/>
              <a:t>“</a:t>
            </a:r>
            <a:r>
              <a:rPr lang="en-US" altLang="en-US" b="1" dirty="0">
                <a:latin typeface="Lucida Sans Typewriter" panose="020B0509030504030204" pitchFamily="49" charset="0"/>
              </a:rPr>
              <a:t>access</a:t>
            </a:r>
            <a:r>
              <a:rPr lang="en-US" altLang="en-US" dirty="0"/>
              <a:t>” parameters will be discussed later</a:t>
            </a:r>
          </a:p>
          <a:p>
            <a:pPr eaLnBrk="1" hangingPunct="1"/>
            <a:r>
              <a:rPr lang="en-US" altLang="en-US" dirty="0"/>
              <a:t>Choice of “</a:t>
            </a:r>
            <a:r>
              <a:rPr lang="en-US" altLang="en-US" b="1" dirty="0">
                <a:latin typeface="Lucida Sans Typewriter" panose="020B0509030504030204" pitchFamily="49" charset="0"/>
              </a:rPr>
              <a:t>out</a:t>
            </a:r>
            <a:r>
              <a:rPr lang="en-US" altLang="en-US" dirty="0"/>
              <a:t>” versus “</a:t>
            </a:r>
            <a:r>
              <a:rPr lang="en-US" altLang="en-US" b="1" dirty="0">
                <a:latin typeface="Lucida Sans Typewriter" panose="020B0509030504030204" pitchFamily="49" charset="0"/>
              </a:rPr>
              <a:t>in out</a:t>
            </a:r>
            <a:r>
              <a:rPr lang="en-US" altLang="en-US" dirty="0"/>
              <a:t>”</a:t>
            </a:r>
          </a:p>
          <a:p>
            <a:pPr lvl="1" eaLnBrk="1" hangingPunct="1"/>
            <a:r>
              <a:rPr lang="en-US" altLang="en-US" dirty="0"/>
              <a:t>Use “</a:t>
            </a:r>
            <a:r>
              <a:rPr lang="en-US" altLang="en-US" b="1" dirty="0">
                <a:latin typeface="Lucida Sans Typewriter" panose="020B0509030504030204" pitchFamily="49" charset="0"/>
              </a:rPr>
              <a:t>out</a:t>
            </a:r>
            <a:r>
              <a:rPr lang="en-US" altLang="en-US" dirty="0"/>
              <a:t>” when it is OK to pass an uninitialized variable (i.e., the formal is assigned before it is read)</a:t>
            </a:r>
          </a:p>
          <a:p>
            <a:pPr lvl="1" eaLnBrk="1" hangingPunct="1"/>
            <a:r>
              <a:rPr lang="en-US" altLang="en-US" dirty="0"/>
              <a:t>Use “</a:t>
            </a:r>
            <a:r>
              <a:rPr lang="en-US" altLang="en-US" b="1" dirty="0">
                <a:latin typeface="Lucida Sans Typewriter" panose="020B0509030504030204" pitchFamily="49" charset="0"/>
              </a:rPr>
              <a:t>in out</a:t>
            </a:r>
            <a:r>
              <a:rPr lang="en-US" altLang="en-US" dirty="0"/>
              <a:t>” when the formal is read before it is assigned</a:t>
            </a:r>
          </a:p>
          <a:p>
            <a:pPr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732644-2D87-4115-B4AE-F46D01E89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B22F51-2F2F-427A-A330-5BA725577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943850" y="0"/>
            <a:ext cx="1047750" cy="116205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743230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073D7-B136-48D0-B1C9-F0E6BA0F8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167E7-1C63-4C78-8E0F-B1443AA55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Statements</a:t>
            </a:r>
          </a:p>
          <a:p>
            <a:pPr lvl="1" eaLnBrk="1" hangingPunct="1"/>
            <a:r>
              <a:rPr lang="en-US" altLang="en-US" dirty="0"/>
              <a:t>Simple statements</a:t>
            </a:r>
          </a:p>
          <a:p>
            <a:pPr lvl="1" eaLnBrk="1" hangingPunct="1"/>
            <a:r>
              <a:rPr lang="en-US" altLang="en-US" dirty="0"/>
              <a:t>Compound statements</a:t>
            </a:r>
          </a:p>
          <a:p>
            <a:pPr marL="0" indent="0" eaLnBrk="1" hangingPunct="1"/>
            <a:endParaRPr lang="en-US" altLang="en-US" sz="800" dirty="0"/>
          </a:p>
          <a:p>
            <a:pPr eaLnBrk="1" hangingPunct="1"/>
            <a:r>
              <a:rPr lang="en-US" altLang="en-US" dirty="0"/>
              <a:t>Subprograms</a:t>
            </a:r>
          </a:p>
          <a:p>
            <a:pPr lvl="1" eaLnBrk="1" hangingPunct="1"/>
            <a:r>
              <a:rPr lang="en-US" altLang="en-US" dirty="0"/>
              <a:t>Basic properties</a:t>
            </a:r>
          </a:p>
          <a:p>
            <a:pPr lvl="1" eaLnBrk="1" hangingPunct="1"/>
            <a:r>
              <a:rPr lang="en-US" altLang="en-US" dirty="0"/>
              <a:t>Parameter passing</a:t>
            </a:r>
          </a:p>
          <a:p>
            <a:pPr lvl="1" eaLnBrk="1" hangingPunct="1"/>
            <a:r>
              <a:rPr lang="en-US" altLang="en-US" dirty="0"/>
              <a:t>Preconditions and postconditions (Ada 2012)</a:t>
            </a:r>
          </a:p>
          <a:p>
            <a:pPr lvl="1" eaLnBrk="1" hangingPunct="1"/>
            <a:r>
              <a:rPr lang="en-US" altLang="en-US" dirty="0"/>
              <a:t>Overloading</a:t>
            </a:r>
          </a:p>
          <a:p>
            <a:pPr marL="0" indent="0" eaLnBrk="1" hangingPunct="1"/>
            <a:endParaRPr lang="en-US" altLang="en-US" sz="800" dirty="0"/>
          </a:p>
          <a:p>
            <a:pPr eaLnBrk="1" hangingPunct="1"/>
            <a:r>
              <a:rPr lang="en-US" altLang="en-US" dirty="0"/>
              <a:t>Exception Handling</a:t>
            </a:r>
          </a:p>
          <a:p>
            <a:pPr lvl="1" eaLnBrk="1" hangingPunct="1"/>
            <a:r>
              <a:rPr lang="en-US" altLang="en-US" dirty="0"/>
              <a:t>Basic concepts</a:t>
            </a:r>
          </a:p>
          <a:p>
            <a:pPr lvl="1" eaLnBrk="1" hangingPunct="1"/>
            <a:r>
              <a:rPr lang="en-US" altLang="en-US" dirty="0"/>
              <a:t>Handling exceptions</a:t>
            </a:r>
          </a:p>
          <a:p>
            <a:pPr lvl="1" eaLnBrk="1" hangingPunct="1"/>
            <a:r>
              <a:rPr lang="en-US" altLang="en-US" dirty="0"/>
              <a:t>Semantics of exception propagation</a:t>
            </a:r>
          </a:p>
          <a:p>
            <a:pPr lvl="1" eaLnBrk="1" hangingPunct="1"/>
            <a:r>
              <a:rPr lang="en-US" altLang="en-US" dirty="0"/>
              <a:t>Interactions with other features</a:t>
            </a:r>
          </a:p>
          <a:p>
            <a:pPr lvl="1" eaLnBrk="1" hangingPunct="1"/>
            <a:r>
              <a:rPr lang="en-US" altLang="en-US" dirty="0"/>
              <a:t>Programming style with exceptions</a:t>
            </a:r>
          </a:p>
          <a:p>
            <a:pPr lvl="1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5449C-19D7-46F1-A3A1-13872B192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F91E67-FD50-4CEC-BCDA-7EBF9C6F5D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975311" y="381000"/>
            <a:ext cx="1949489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9176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33D72-3E54-4F78-B67D-99AF359AA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Parameter Passing: Implementation Dependence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96B467-952E-4D70-9995-5B0483847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B44CDBF0-E41C-4B81-AA22-F1197E6F22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026378"/>
            <a:ext cx="4381328" cy="575542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3333CC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3333CC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Aliasing </a:t>
            </a:r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type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Rec </a:t>
            </a:r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is </a:t>
            </a:r>
          </a:p>
          <a:p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  record</a:t>
            </a:r>
          </a:p>
          <a:p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    A : Boolean;</a:t>
            </a:r>
          </a:p>
          <a:p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    B : Boolean;</a:t>
            </a:r>
          </a:p>
          <a:p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end record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</a:t>
            </a:r>
          </a:p>
          <a:p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R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: Rec := (True, True);</a:t>
            </a:r>
          </a:p>
          <a:p>
            <a:endParaRPr lang="en-US" altLang="en-US" sz="1600" dirty="0">
              <a:solidFill>
                <a:srgbClr val="3333CC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P(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R1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: </a:t>
            </a:r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Rec) </a:t>
            </a:r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begin</a:t>
            </a:r>
          </a:p>
          <a:p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R.A := False;</a:t>
            </a:r>
          </a:p>
          <a:p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if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R1.A</a:t>
            </a:r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then</a:t>
            </a:r>
          </a:p>
          <a:p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600" dirty="0" err="1">
                <a:solidFill>
                  <a:srgbClr val="3333CC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("By copy");</a:t>
            </a:r>
          </a:p>
          <a:p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else</a:t>
            </a:r>
          </a:p>
          <a:p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600" dirty="0" err="1">
                <a:solidFill>
                  <a:srgbClr val="3333CC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("By reference");</a:t>
            </a:r>
          </a:p>
          <a:p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end if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P;</a:t>
            </a:r>
          </a:p>
          <a:p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</a:t>
            </a:r>
          </a:p>
          <a:p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P(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R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);</a:t>
            </a:r>
          </a:p>
          <a:p>
            <a:r>
              <a:rPr lang="en-US" altLang="en-US" sz="16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Aliasing;</a:t>
            </a: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BEE0103A-8C07-44E6-9CF3-088ED25FBD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1817688"/>
            <a:ext cx="425295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If R is passed by copy to P, then </a:t>
            </a:r>
            <a:b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R1.A will be True and will not be affected </a:t>
            </a:r>
            <a:b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 the assignment to R.A</a:t>
            </a:r>
          </a:p>
          <a:p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If R is passed by reference, the assignment </a:t>
            </a:r>
            <a:b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of False to R.A will also assign False to R1.A</a:t>
            </a: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E67C6070-2B0B-4E85-A031-9BC90E5DBD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3511550"/>
            <a:ext cx="434074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write this sort of code! </a:t>
            </a:r>
            <a:br>
              <a:rPr lang="en-US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 effect is implementation dependent</a:t>
            </a:r>
          </a:p>
          <a:p>
            <a:pPr lvl="1"/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In GNAT, the program prints “By copy”</a:t>
            </a:r>
            <a:br>
              <a:rPr lang="en-US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since the compiler chooses copy versus</a:t>
            </a:r>
            <a:br>
              <a:rPr lang="en-US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reference based on the size of the type’s</a:t>
            </a:r>
            <a:br>
              <a:rPr lang="en-US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objects</a:t>
            </a:r>
          </a:p>
          <a:p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call P(R) would be illegal in the SPARK </a:t>
            </a:r>
            <a:br>
              <a:rPr lang="en-US" altLang="en-US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subset of Ada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581AA7-3A62-4B91-89D3-5955B48C94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362" y="3505200"/>
            <a:ext cx="659238" cy="65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4153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71D41-637B-4E0E-A875-4CE7E062B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 and Postconditions (Ada 2012)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FE6F66-5F44-4E9F-A1AA-19BFC2C5F7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Subprogram declaration may include preconditions and/or postconditions (“contracts”)</a:t>
            </a:r>
          </a:p>
          <a:p>
            <a:pPr lvl="1"/>
            <a:r>
              <a:rPr lang="en-US" altLang="en-US" dirty="0">
                <a:solidFill>
                  <a:srgbClr val="0070C0"/>
                </a:solidFill>
              </a:rPr>
              <a:t>Precondition:</a:t>
            </a:r>
            <a:r>
              <a:rPr lang="en-US" altLang="en-US" dirty="0"/>
              <a:t> Boolean expression that can reference parameters and global data</a:t>
            </a:r>
          </a:p>
          <a:p>
            <a:pPr lvl="1"/>
            <a:r>
              <a:rPr lang="en-US" altLang="en-US" dirty="0">
                <a:solidFill>
                  <a:srgbClr val="0070C0"/>
                </a:solidFill>
              </a:rPr>
              <a:t>Postcondition</a:t>
            </a:r>
            <a:r>
              <a:rPr lang="en-US" altLang="en-US" dirty="0"/>
              <a:t>: Boolean expression that can reference parameters, global data, and function result</a:t>
            </a:r>
          </a:p>
          <a:p>
            <a:pPr lvl="2"/>
            <a:r>
              <a:rPr lang="en-US" altLang="en-US" dirty="0" err="1">
                <a:solidFill>
                  <a:srgbClr val="FF0000"/>
                </a:solidFill>
              </a:rPr>
              <a:t>Param'Old</a:t>
            </a:r>
            <a:r>
              <a:rPr lang="en-US" altLang="en-US" dirty="0"/>
              <a:t> is value of parameter Param on entry to subprogram</a:t>
            </a:r>
          </a:p>
          <a:p>
            <a:pPr lvl="2"/>
            <a:r>
              <a:rPr lang="en-US" altLang="en-US" dirty="0" err="1">
                <a:solidFill>
                  <a:srgbClr val="FF0000"/>
                </a:solidFill>
              </a:rPr>
              <a:t>Func'Result</a:t>
            </a:r>
            <a:r>
              <a:rPr lang="en-US" altLang="en-US" dirty="0"/>
              <a:t> is the value being returned by the function </a:t>
            </a:r>
            <a:r>
              <a:rPr lang="en-US" altLang="en-US" dirty="0" err="1"/>
              <a:t>Func</a:t>
            </a:r>
            <a:endParaRPr lang="en-US" altLang="en-US" dirty="0"/>
          </a:p>
          <a:p>
            <a:r>
              <a:rPr lang="en-US" altLang="en-US" dirty="0"/>
              <a:t>Expression syntax enhancements are useful in contracts</a:t>
            </a:r>
          </a:p>
          <a:p>
            <a:pPr lvl="1"/>
            <a:r>
              <a:rPr lang="en-US" altLang="en-US" dirty="0"/>
              <a:t>Quantified expressions</a:t>
            </a:r>
          </a:p>
          <a:p>
            <a:pPr lvl="2"/>
            <a:r>
              <a:rPr lang="en-US" altLang="en-US" dirty="0"/>
              <a:t>(</a:t>
            </a:r>
            <a:r>
              <a:rPr lang="en-US" altLang="en-US" b="1" dirty="0"/>
              <a:t>for all</a:t>
            </a:r>
            <a:r>
              <a:rPr lang="en-US" altLang="en-US" dirty="0"/>
              <a:t> </a:t>
            </a:r>
            <a:r>
              <a:rPr lang="en-US" altLang="en-US" i="1" dirty="0" err="1"/>
              <a:t>vbl</a:t>
            </a:r>
            <a:r>
              <a:rPr lang="en-US" altLang="en-US" dirty="0"/>
              <a:t> </a:t>
            </a:r>
            <a:r>
              <a:rPr lang="en-US" altLang="en-US" b="1" dirty="0"/>
              <a:t>in</a:t>
            </a:r>
            <a:r>
              <a:rPr lang="en-US" altLang="en-US" dirty="0"/>
              <a:t> </a:t>
            </a:r>
            <a:r>
              <a:rPr lang="en-US" altLang="en-US" i="1" dirty="0"/>
              <a:t>range</a:t>
            </a:r>
            <a:r>
              <a:rPr lang="en-US" altLang="en-US" dirty="0"/>
              <a:t> =&gt; </a:t>
            </a:r>
            <a:r>
              <a:rPr lang="en-US" altLang="en-US" i="1" dirty="0" err="1"/>
              <a:t>boolean</a:t>
            </a:r>
            <a:r>
              <a:rPr lang="en-US" altLang="en-US" i="1" dirty="0"/>
              <a:t>-expr</a:t>
            </a:r>
            <a:r>
              <a:rPr lang="en-US" altLang="en-US" dirty="0"/>
              <a:t>)</a:t>
            </a:r>
            <a:br>
              <a:rPr lang="en-US" altLang="en-US" dirty="0"/>
            </a:br>
            <a:r>
              <a:rPr lang="en-US" altLang="en-US" dirty="0"/>
              <a:t>(</a:t>
            </a:r>
            <a:r>
              <a:rPr lang="en-US" altLang="en-US" b="1" dirty="0"/>
              <a:t>for all</a:t>
            </a:r>
            <a:r>
              <a:rPr lang="en-US" altLang="en-US" dirty="0"/>
              <a:t> </a:t>
            </a:r>
            <a:r>
              <a:rPr lang="en-US" altLang="en-US" i="1" dirty="0" err="1"/>
              <a:t>vbl</a:t>
            </a:r>
            <a:r>
              <a:rPr lang="en-US" altLang="en-US" dirty="0"/>
              <a:t> </a:t>
            </a:r>
            <a:r>
              <a:rPr lang="en-US" altLang="en-US" b="1" dirty="0"/>
              <a:t>of</a:t>
            </a:r>
            <a:r>
              <a:rPr lang="en-US" altLang="en-US" dirty="0"/>
              <a:t> </a:t>
            </a:r>
            <a:r>
              <a:rPr lang="en-US" altLang="en-US" i="1" dirty="0"/>
              <a:t>container</a:t>
            </a:r>
            <a:r>
              <a:rPr lang="en-US" altLang="en-US" dirty="0"/>
              <a:t> =&gt; </a:t>
            </a:r>
            <a:r>
              <a:rPr lang="en-US" altLang="en-US" i="1" dirty="0" err="1"/>
              <a:t>boolean</a:t>
            </a:r>
            <a:r>
              <a:rPr lang="en-US" altLang="en-US" i="1" dirty="0"/>
              <a:t>-expr</a:t>
            </a:r>
            <a:r>
              <a:rPr lang="en-US" altLang="en-US" dirty="0"/>
              <a:t>)   </a:t>
            </a:r>
          </a:p>
          <a:p>
            <a:pPr lvl="2"/>
            <a:r>
              <a:rPr lang="en-US" altLang="en-US" dirty="0"/>
              <a:t>(</a:t>
            </a:r>
            <a:r>
              <a:rPr lang="en-US" altLang="en-US" b="1" dirty="0"/>
              <a:t>for some</a:t>
            </a:r>
            <a:r>
              <a:rPr lang="en-US" altLang="en-US" dirty="0"/>
              <a:t> </a:t>
            </a:r>
            <a:r>
              <a:rPr lang="en-US" altLang="en-US" dirty="0" err="1"/>
              <a:t>vbl</a:t>
            </a:r>
            <a:r>
              <a:rPr lang="en-US" altLang="en-US" dirty="0"/>
              <a:t> </a:t>
            </a:r>
            <a:r>
              <a:rPr lang="en-US" altLang="en-US" b="1" dirty="0"/>
              <a:t>in</a:t>
            </a:r>
            <a:r>
              <a:rPr lang="en-US" altLang="en-US" dirty="0"/>
              <a:t> </a:t>
            </a:r>
            <a:r>
              <a:rPr lang="en-US" altLang="en-US" i="1" dirty="0"/>
              <a:t>range</a:t>
            </a:r>
            <a:r>
              <a:rPr lang="en-US" altLang="en-US" dirty="0"/>
              <a:t> =&gt; </a:t>
            </a:r>
            <a:r>
              <a:rPr lang="en-US" altLang="en-US" i="1" dirty="0" err="1"/>
              <a:t>boolean</a:t>
            </a:r>
            <a:r>
              <a:rPr lang="en-US" altLang="en-US" i="1" dirty="0"/>
              <a:t>-expr</a:t>
            </a:r>
            <a:r>
              <a:rPr lang="en-US" altLang="en-US" dirty="0"/>
              <a:t>) </a:t>
            </a:r>
            <a:br>
              <a:rPr lang="en-US" altLang="en-US" dirty="0"/>
            </a:br>
            <a:r>
              <a:rPr lang="en-US" altLang="en-US" dirty="0"/>
              <a:t>(</a:t>
            </a:r>
            <a:r>
              <a:rPr lang="en-US" altLang="en-US" b="1" dirty="0"/>
              <a:t>for some</a:t>
            </a:r>
            <a:r>
              <a:rPr lang="en-US" altLang="en-US" dirty="0"/>
              <a:t> </a:t>
            </a:r>
            <a:r>
              <a:rPr lang="en-US" altLang="en-US" i="1" dirty="0" err="1"/>
              <a:t>vbl</a:t>
            </a:r>
            <a:r>
              <a:rPr lang="en-US" altLang="en-US" dirty="0"/>
              <a:t> </a:t>
            </a:r>
            <a:r>
              <a:rPr lang="en-US" altLang="en-US" b="1" dirty="0"/>
              <a:t>of</a:t>
            </a:r>
            <a:r>
              <a:rPr lang="en-US" altLang="en-US" dirty="0"/>
              <a:t> </a:t>
            </a:r>
            <a:r>
              <a:rPr lang="en-US" altLang="en-US" i="1" dirty="0"/>
              <a:t>container</a:t>
            </a:r>
            <a:r>
              <a:rPr lang="en-US" altLang="en-US" dirty="0"/>
              <a:t> =&gt; </a:t>
            </a:r>
            <a:r>
              <a:rPr lang="en-US" altLang="en-US" i="1" dirty="0" err="1"/>
              <a:t>boolean</a:t>
            </a:r>
            <a:r>
              <a:rPr lang="en-US" altLang="en-US" i="1" dirty="0"/>
              <a:t>-expr</a:t>
            </a:r>
            <a:r>
              <a:rPr lang="en-US" altLang="en-US" dirty="0"/>
              <a:t>) </a:t>
            </a:r>
          </a:p>
          <a:p>
            <a:pPr lvl="1"/>
            <a:r>
              <a:rPr lang="en-US" altLang="en-US" dirty="0"/>
              <a:t>Conditional expressions</a:t>
            </a:r>
          </a:p>
          <a:p>
            <a:pPr lvl="2"/>
            <a:r>
              <a:rPr lang="en-US" altLang="en-US" dirty="0"/>
              <a:t>(</a:t>
            </a:r>
            <a:r>
              <a:rPr lang="en-US" altLang="en-US" b="1" dirty="0"/>
              <a:t>if</a:t>
            </a:r>
            <a:r>
              <a:rPr lang="en-US" altLang="en-US" dirty="0"/>
              <a:t> </a:t>
            </a:r>
            <a:r>
              <a:rPr lang="en-US" altLang="en-US" i="1" dirty="0" err="1"/>
              <a:t>boolean</a:t>
            </a:r>
            <a:r>
              <a:rPr lang="en-US" altLang="en-US" i="1" dirty="0"/>
              <a:t>-expr</a:t>
            </a:r>
            <a:r>
              <a:rPr lang="en-US" altLang="en-US" dirty="0"/>
              <a:t> </a:t>
            </a:r>
            <a:r>
              <a:rPr lang="en-US" altLang="en-US" b="1" dirty="0"/>
              <a:t>then</a:t>
            </a:r>
            <a:r>
              <a:rPr lang="en-US" altLang="en-US" dirty="0"/>
              <a:t> </a:t>
            </a:r>
            <a:r>
              <a:rPr lang="en-US" altLang="en-US" i="1" dirty="0"/>
              <a:t>expr</a:t>
            </a:r>
            <a:r>
              <a:rPr lang="en-US" altLang="en-US" dirty="0"/>
              <a:t> </a:t>
            </a:r>
            <a:r>
              <a:rPr lang="en-US" altLang="en-US" b="1" dirty="0"/>
              <a:t>else</a:t>
            </a:r>
            <a:r>
              <a:rPr lang="en-US" altLang="en-US" dirty="0"/>
              <a:t> </a:t>
            </a:r>
            <a:r>
              <a:rPr lang="en-US" altLang="en-US" i="1" dirty="0"/>
              <a:t>expr</a:t>
            </a:r>
            <a:r>
              <a:rPr lang="en-US" altLang="en-US" dirty="0"/>
              <a:t>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3C0D44-606C-4311-8E50-2777A81B2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0799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43E1D-AE60-481E-B48A-B535D07B4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 and Postcondition Examples (Ada 2012)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C182FB-6C2C-410A-90F9-19100005B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z="1600" smtClean="0"/>
              <a:pPr>
                <a:defRPr/>
              </a:pPr>
              <a:t>21</a:t>
            </a:fld>
            <a:endParaRPr lang="en-US" sz="1600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6BD09A3B-D947-4A47-A973-F1D503FA05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1091" y="1219200"/>
            <a:ext cx="7467109" cy="1200329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procedure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Sort( V :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in out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Vector )</a:t>
            </a:r>
          </a:p>
          <a:p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with</a:t>
            </a:r>
          </a:p>
          <a:p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  Post =&gt; </a:t>
            </a:r>
          </a:p>
          <a:p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    (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for all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I 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in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V'First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.. V'Last-1 =&gt; V(I) &lt;= V(I+1));  </a:t>
            </a: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6F30C0BF-14A7-4EC1-94CD-640FC18B8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1092" y="2494815"/>
            <a:ext cx="7467108" cy="147732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Max( V :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in 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Vector )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Float</a:t>
            </a:r>
          </a:p>
          <a:p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with</a:t>
            </a:r>
          </a:p>
          <a:p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  Pre  =&gt;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V</a:t>
            </a:r>
            <a:r>
              <a:rPr lang="en-US" altLang="en-US" sz="18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'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Length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&gt; 0,</a:t>
            </a:r>
          </a:p>
          <a:p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  Post =&gt; (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for all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Element 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of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V =&gt; </a:t>
            </a:r>
            <a:b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              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Max</a:t>
            </a:r>
            <a:r>
              <a:rPr lang="en-US" altLang="en-US" sz="18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'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Result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&gt;= Element);</a:t>
            </a: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B575B249-6B53-4BE6-BF53-E2919DCC4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1092" y="4047430"/>
            <a:ext cx="7467108" cy="258532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function </a:t>
            </a:r>
            <a:r>
              <a:rPr lang="en-US" alt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Incr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 ( N :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in out 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Integer ) </a:t>
            </a:r>
            <a:r>
              <a:rPr lang="en-US" altLang="en-US" sz="1800" b="1" dirty="0">
                <a:solidFill>
                  <a:srgbClr val="0070C0"/>
                </a:solidFill>
                <a:latin typeface="Consolas" panose="020B0609020204030204" pitchFamily="49" charset="0"/>
              </a:rPr>
              <a:t>return 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Integer        </a:t>
            </a:r>
          </a:p>
          <a:p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with</a:t>
            </a:r>
          </a:p>
          <a:p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   Post =&gt; 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(N =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 (if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N'Old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&lt;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Integer'Last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                  then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N'Old+1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                  else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Integer'First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)</a:t>
            </a:r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en-US" alt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            and </a:t>
            </a:r>
            <a:r>
              <a:rPr lang="en-US" alt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Incr'Result</a:t>
            </a:r>
            <a:r>
              <a:rPr lang="en-US" alt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=N );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M : Integer := 10;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K : Integer := </a:t>
            </a:r>
            <a:r>
              <a:rPr lang="en-US" alt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Incr</a:t>
            </a:r>
            <a:r>
              <a:rPr lang="en-US" alt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(M);</a:t>
            </a:r>
          </a:p>
          <a:p>
            <a:r>
              <a:rPr lang="en-US" altLang="en-US" sz="1800" i="1" dirty="0">
                <a:solidFill>
                  <a:srgbClr val="0070C0"/>
                </a:solidFill>
                <a:latin typeface="Consolas" panose="020B0609020204030204" pitchFamily="49" charset="0"/>
              </a:rPr>
              <a:t>-- K = M = 11</a:t>
            </a:r>
          </a:p>
        </p:txBody>
      </p:sp>
    </p:spTree>
    <p:extLst>
      <p:ext uri="{BB962C8B-B14F-4D97-AF65-F5344CB8AC3E}">
        <p14:creationId xmlns:p14="http://schemas.microsoft.com/office/powerpoint/2010/main" val="426938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ED2B6-2B76-4B28-9281-04D710C61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Operator Symbol Overloading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1AB5F-468F-4850-80D4-FE2961BE1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Defining an operator symbol as a function</a:t>
            </a:r>
          </a:p>
          <a:p>
            <a:pPr marL="0" indent="0" eaLnBrk="1" hangingPunct="1"/>
            <a:endParaRPr lang="en-US" altLang="en-US" sz="1600" dirty="0"/>
          </a:p>
          <a:p>
            <a:pPr marL="0" indent="0" eaLnBrk="1" hangingPunct="1"/>
            <a:endParaRPr lang="en-US" altLang="en-US" sz="1600" dirty="0"/>
          </a:p>
          <a:p>
            <a:pPr marL="0" indent="0" eaLnBrk="1" hangingPunct="1"/>
            <a:endParaRPr lang="en-US" altLang="en-US" sz="1600" dirty="0"/>
          </a:p>
          <a:p>
            <a:pPr marL="0" indent="0" eaLnBrk="1" hangingPunct="1"/>
            <a:endParaRPr lang="en-US" altLang="en-US" sz="1600" dirty="0"/>
          </a:p>
          <a:p>
            <a:pPr marL="0" indent="0" eaLnBrk="1" hangingPunct="1"/>
            <a:endParaRPr lang="en-US" altLang="en-US" sz="1600" dirty="0"/>
          </a:p>
          <a:p>
            <a:pPr marL="0" indent="0" eaLnBrk="1" hangingPunct="1"/>
            <a:endParaRPr lang="en-US" altLang="en-US" sz="1600" dirty="0"/>
          </a:p>
          <a:p>
            <a:pPr marL="0" indent="0" eaLnBrk="1" hangingPunct="1"/>
            <a:endParaRPr lang="en-US" altLang="en-US" sz="1600" dirty="0"/>
          </a:p>
          <a:p>
            <a:pPr marL="0" indent="0" eaLnBrk="1" hangingPunct="1"/>
            <a:endParaRPr lang="en-US" altLang="en-US" sz="1600" dirty="0"/>
          </a:p>
          <a:p>
            <a:pPr marL="0" indent="0" eaLnBrk="1" hangingPunct="1"/>
            <a:endParaRPr lang="en-US" altLang="en-US" sz="1600" dirty="0"/>
          </a:p>
          <a:p>
            <a:pPr eaLnBrk="1" hangingPunct="1"/>
            <a:r>
              <a:rPr lang="en-US" altLang="en-US" dirty="0"/>
              <a:t>Invoking the function</a:t>
            </a:r>
          </a:p>
          <a:p>
            <a:pPr lvl="1" eaLnBrk="1" hangingPunct="1"/>
            <a:endParaRPr lang="en-US" altLang="en-US" dirty="0"/>
          </a:p>
          <a:p>
            <a:pPr lvl="1" eaLnBrk="1" hangingPunct="1"/>
            <a:r>
              <a:rPr lang="en-US" altLang="en-US" dirty="0"/>
              <a:t>Function invocation notation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633C28-6C7D-4256-803F-B0F177371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550C19-AC3C-4F8F-A70C-C38832B98A81}"/>
              </a:ext>
            </a:extLst>
          </p:cNvPr>
          <p:cNvSpPr txBox="1"/>
          <p:nvPr/>
        </p:nvSpPr>
        <p:spPr>
          <a:xfrm>
            <a:off x="838200" y="1636455"/>
            <a:ext cx="7590539" cy="2554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"*" ( L  : Integer; R : Vector )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Vector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-- Multiplies each element of R by L</a:t>
            </a:r>
            <a:b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-- Returned Vector has lower bound = 1</a:t>
            </a:r>
            <a:br>
              <a:rPr lang="en-US" altLang="en-US" sz="16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Result : Vector(1..R'Length) := R;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I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Result'Range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loop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Result(I) := Float(L) * Result(I);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Result;</a:t>
            </a:r>
            <a:b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"*";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0BB8EC-6706-457C-8550-1A72487EA3CF}"/>
              </a:ext>
            </a:extLst>
          </p:cNvPr>
          <p:cNvSpPr txBox="1"/>
          <p:nvPr/>
        </p:nvSpPr>
        <p:spPr>
          <a:xfrm>
            <a:off x="941966" y="5493603"/>
            <a:ext cx="4134465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My_Vector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:= </a:t>
            </a:r>
            <a: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"*"(2, </a:t>
            </a:r>
            <a:r>
              <a:rPr lang="en-US" altLang="en-US" sz="1600" dirty="0" err="1">
                <a:solidFill>
                  <a:srgbClr val="CC0099"/>
                </a:solidFill>
                <a:latin typeface="Lucida Sans Typewriter" panose="020B0509030504030204" pitchFamily="49" charset="0"/>
              </a:rPr>
              <a:t>My_Vector</a:t>
            </a:r>
            <a: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)</a:t>
            </a:r>
            <a:r>
              <a:rPr lang="en-US" altLang="en-US" sz="1600" dirty="0"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latin typeface="Lucida Sans Typewriter" panose="020B0509030504030204" pitchFamily="49" charset="0"/>
              </a:rPr>
            </a:b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-- (-41.0, 0.0, 246.5, 84.0)</a:t>
            </a:r>
            <a:endParaRPr lang="en-US" altLang="en-US" sz="1600" i="1" dirty="0">
              <a:solidFill>
                <a:srgbClr val="0066FF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43430B7-C542-4FA2-855C-C5F65816FDE3}"/>
              </a:ext>
            </a:extLst>
          </p:cNvPr>
          <p:cNvSpPr txBox="1">
            <a:spLocks/>
          </p:cNvSpPr>
          <p:nvPr/>
        </p:nvSpPr>
        <p:spPr bwMode="auto">
          <a:xfrm>
            <a:off x="4876800" y="4791928"/>
            <a:ext cx="3949947" cy="6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00206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spcBef>
                <a:spcPts val="0"/>
              </a:spcBef>
            </a:pPr>
            <a:endParaRPr lang="en-US" altLang="en-US" sz="1600" dirty="0"/>
          </a:p>
          <a:p>
            <a:pPr lvl="1" eaLnBrk="1" hangingPunct="1">
              <a:spcBef>
                <a:spcPts val="0"/>
              </a:spcBef>
            </a:pPr>
            <a:r>
              <a:rPr lang="en-US" altLang="en-US" dirty="0"/>
              <a:t>Operator (infix) notation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A1928E-C97D-4187-B952-4A374FF05B20}"/>
              </a:ext>
            </a:extLst>
          </p:cNvPr>
          <p:cNvSpPr txBox="1"/>
          <p:nvPr/>
        </p:nvSpPr>
        <p:spPr>
          <a:xfrm>
            <a:off x="5410200" y="5493603"/>
            <a:ext cx="3640740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My_Vector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:= </a:t>
            </a:r>
            <a: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2 * </a:t>
            </a:r>
            <a:r>
              <a:rPr lang="en-US" altLang="en-US" sz="1600" dirty="0" err="1">
                <a:solidFill>
                  <a:srgbClr val="CC0099"/>
                </a:solidFill>
                <a:latin typeface="Lucida Sans Typewriter" panose="020B0509030504030204" pitchFamily="49" charset="0"/>
              </a:rPr>
              <a:t>My_Vector</a:t>
            </a:r>
            <a:r>
              <a:rPr lang="en-US" altLang="en-US" sz="1600" dirty="0"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latin typeface="Lucida Sans Typewriter" panose="020B0509030504030204" pitchFamily="49" charset="0"/>
              </a:rPr>
            </a:b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6A79B8-8410-4044-8E12-CA7E7E254592}"/>
              </a:ext>
            </a:extLst>
          </p:cNvPr>
          <p:cNvSpPr txBox="1"/>
          <p:nvPr/>
        </p:nvSpPr>
        <p:spPr>
          <a:xfrm>
            <a:off x="1180016" y="4648200"/>
            <a:ext cx="697338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My_Vector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 Vector(1..4) := (-20.5, 0.0, 123.25, 42.0);</a:t>
            </a:r>
            <a:endParaRPr lang="en-US" sz="1600" dirty="0">
              <a:solidFill>
                <a:srgbClr val="0066FF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31E299-7965-4676-8A9A-7463C0AD85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000" y="304800"/>
            <a:ext cx="2040000" cy="1295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886C09-75D7-419B-8411-0326E35B645D}"/>
              </a:ext>
            </a:extLst>
          </p:cNvPr>
          <p:cNvSpPr txBox="1"/>
          <p:nvPr/>
        </p:nvSpPr>
        <p:spPr>
          <a:xfrm>
            <a:off x="4653310" y="6400800"/>
            <a:ext cx="1290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Same effect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9566AD2-AACB-4AE0-AB55-EB9D553B754E}"/>
              </a:ext>
            </a:extLst>
          </p:cNvPr>
          <p:cNvCxnSpPr>
            <a:stCxn id="8" idx="1"/>
            <a:endCxn id="6" idx="2"/>
          </p:cNvCxnSpPr>
          <p:nvPr/>
        </p:nvCxnSpPr>
        <p:spPr>
          <a:xfrm flipH="1" flipV="1">
            <a:off x="3009199" y="6078378"/>
            <a:ext cx="1644111" cy="507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8BA92AB-4EC6-4057-9EF0-41852C05FCCF}"/>
              </a:ext>
            </a:extLst>
          </p:cNvPr>
          <p:cNvCxnSpPr>
            <a:stCxn id="8" idx="3"/>
            <a:endCxn id="9" idx="2"/>
          </p:cNvCxnSpPr>
          <p:nvPr/>
        </p:nvCxnSpPr>
        <p:spPr>
          <a:xfrm flipV="1">
            <a:off x="5943600" y="6078378"/>
            <a:ext cx="1286970" cy="507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980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C14E3-3EAB-4018-A0F3-BFD423984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Operator Symbol Overloading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F1C0F-E458-45EF-ACF6-4633D09262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 operator symbol "</a:t>
            </a:r>
            <a:r>
              <a:rPr lang="en-US" altLang="en-US" dirty="0">
                <a:latin typeface="Lucida Sans Typewriter" panose="020B0509030504030204" pitchFamily="49" charset="0"/>
              </a:rPr>
              <a:t>*</a:t>
            </a:r>
            <a:r>
              <a:rPr lang="en-US" altLang="en-US" dirty="0"/>
              <a:t>" is said to be </a:t>
            </a:r>
            <a:r>
              <a:rPr lang="en-US" altLang="en-US" i="1" dirty="0"/>
              <a:t>overloaded</a:t>
            </a:r>
          </a:p>
          <a:p>
            <a:pPr lvl="1" eaLnBrk="1" hangingPunct="1"/>
            <a:r>
              <a:rPr lang="en-US" altLang="en-US" dirty="0"/>
              <a:t>The compiler resolves an invocation based on the parameter types and the expected result type</a:t>
            </a:r>
          </a:p>
          <a:p>
            <a:pPr lvl="1" eaLnBrk="1" hangingPunct="1"/>
            <a:r>
              <a:rPr lang="en-US" altLang="en-US" dirty="0"/>
              <a:t>The program is illegal if there is no interpretation, or more than one</a:t>
            </a:r>
          </a:p>
          <a:p>
            <a:pPr eaLnBrk="1" hangingPunct="1"/>
            <a:r>
              <a:rPr lang="en-US" altLang="en-US" dirty="0"/>
              <a:t>You can only overload existing operator symbols</a:t>
            </a:r>
          </a:p>
          <a:p>
            <a:pPr lvl="1" eaLnBrk="1" hangingPunct="1"/>
            <a:r>
              <a:rPr lang="en-US" altLang="en-US" dirty="0"/>
              <a:t>Unary operators</a:t>
            </a:r>
          </a:p>
          <a:p>
            <a:pPr lvl="2" eaLnBrk="1" hangingPunct="1"/>
            <a:r>
              <a:rPr lang="en-US" altLang="en-US" dirty="0"/>
              <a:t>"+", "-", "</a:t>
            </a:r>
            <a:r>
              <a:rPr lang="en-US" altLang="en-US" b="1" dirty="0"/>
              <a:t>abs</a:t>
            </a:r>
            <a:r>
              <a:rPr lang="en-US" altLang="en-US" dirty="0"/>
              <a:t>", "</a:t>
            </a:r>
            <a:r>
              <a:rPr lang="en-US" altLang="en-US" b="1" dirty="0"/>
              <a:t>not</a:t>
            </a:r>
            <a:r>
              <a:rPr lang="en-US" altLang="en-US" dirty="0"/>
              <a:t>"</a:t>
            </a:r>
          </a:p>
          <a:p>
            <a:pPr lvl="1" eaLnBrk="1" hangingPunct="1"/>
            <a:r>
              <a:rPr lang="en-US" altLang="en-US" dirty="0"/>
              <a:t>Binary operators</a:t>
            </a:r>
          </a:p>
          <a:p>
            <a:pPr lvl="2" eaLnBrk="1" hangingPunct="1"/>
            <a:r>
              <a:rPr lang="en-US" altLang="en-US" dirty="0"/>
              <a:t>"+", "-", "&amp;", "*", "/", "**", "</a:t>
            </a:r>
            <a:r>
              <a:rPr lang="en-US" altLang="en-US" b="1" dirty="0"/>
              <a:t>mod</a:t>
            </a:r>
            <a:r>
              <a:rPr lang="en-US" altLang="en-US" dirty="0"/>
              <a:t>", "</a:t>
            </a:r>
            <a:r>
              <a:rPr lang="en-US" altLang="en-US" b="1" dirty="0"/>
              <a:t>rem</a:t>
            </a:r>
            <a:r>
              <a:rPr lang="en-US" altLang="en-US" dirty="0"/>
              <a:t>" </a:t>
            </a:r>
          </a:p>
          <a:p>
            <a:pPr lvl="2" eaLnBrk="1" hangingPunct="1"/>
            <a:r>
              <a:rPr lang="en-US" altLang="en-US" dirty="0"/>
              <a:t>"=", "/=", "&lt;", "&lt;=", "&gt;", "&gt;="</a:t>
            </a:r>
          </a:p>
          <a:p>
            <a:pPr lvl="2" eaLnBrk="1" hangingPunct="1"/>
            <a:r>
              <a:rPr lang="en-US" altLang="en-US" dirty="0"/>
              <a:t>"</a:t>
            </a:r>
            <a:r>
              <a:rPr lang="en-US" altLang="en-US" b="1" dirty="0"/>
              <a:t>and</a:t>
            </a:r>
            <a:r>
              <a:rPr lang="en-US" altLang="en-US" dirty="0"/>
              <a:t>", "</a:t>
            </a:r>
            <a:r>
              <a:rPr lang="en-US" altLang="en-US" b="1" dirty="0"/>
              <a:t>or</a:t>
            </a:r>
            <a:r>
              <a:rPr lang="en-US" altLang="en-US" dirty="0"/>
              <a:t>", "</a:t>
            </a:r>
            <a:r>
              <a:rPr lang="en-US" altLang="en-US" b="1" dirty="0" err="1"/>
              <a:t>xor</a:t>
            </a:r>
            <a:r>
              <a:rPr lang="en-US" altLang="en-US" dirty="0"/>
              <a:t>"</a:t>
            </a:r>
          </a:p>
          <a:p>
            <a:pPr eaLnBrk="1" hangingPunct="1"/>
            <a:r>
              <a:rPr lang="en-US" altLang="en-US" dirty="0"/>
              <a:t>Number of parameters must match operator’s “arity”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3A0107-0AED-4804-BCF9-B859CB567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B826BD7A-FD4E-4CD5-96F4-6479F3294C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949" y="6019800"/>
            <a:ext cx="7436651" cy="369332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8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"*"(Item : Vector) </a:t>
            </a:r>
            <a:r>
              <a:rPr lang="en-US" altLang="en-US" sz="1800" b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800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Float; </a:t>
            </a:r>
            <a:r>
              <a:rPr lang="en-US" altLang="en-US" sz="18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Illegal</a:t>
            </a:r>
          </a:p>
        </p:txBody>
      </p:sp>
    </p:spTree>
    <p:extLst>
      <p:ext uri="{BB962C8B-B14F-4D97-AF65-F5344CB8AC3E}">
        <p14:creationId xmlns:p14="http://schemas.microsoft.com/office/powerpoint/2010/main" val="18716967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DB4AB-AB1B-401F-9713-EAFFB9F7F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Package with Type and Subprograms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1D1C67-12A2-4E2D-9D33-7462D9F39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B0DD0E63-7A5B-4273-BB52-7E2B06D46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626" y="1523286"/>
            <a:ext cx="7715574" cy="4801314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package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Vector_Pkg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Vector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 array 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(Positive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range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&lt;&gt;)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Float;</a:t>
            </a:r>
          </a:p>
          <a:p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Init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 V :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out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Vector );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Display( V :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Vector );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Sort(V :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Vector);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"*"(L : Integer; R : Vector)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Vector;</a:t>
            </a:r>
          </a:p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Vector_Pkg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package body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Vector_Pkg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Init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 V :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out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Vector )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...;   </a:t>
            </a:r>
            <a:endParaRPr lang="en-US" altLang="en-US" sz="1800" i="1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 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Display( V :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Vector )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...; </a:t>
            </a:r>
            <a:endParaRPr lang="en-US" altLang="en-US" sz="1800" i="1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Sort(V :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Vector)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...; </a:t>
            </a:r>
            <a:b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"*"(L : Integer; R : Vector) </a:t>
            </a:r>
            <a:b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Vector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...; </a:t>
            </a:r>
            <a:endParaRPr lang="en-US" altLang="en-US" sz="1800" i="1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Vector_Pkg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5236B139-DD55-4388-A3B2-0EAF5F285615}"/>
              </a:ext>
            </a:extLst>
          </p:cNvPr>
          <p:cNvSpPr/>
          <p:nvPr/>
        </p:nvSpPr>
        <p:spPr>
          <a:xfrm>
            <a:off x="7010400" y="4343400"/>
            <a:ext cx="152400" cy="609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F3DFB606-80D6-4F87-90F0-B1F634DEE28C}"/>
              </a:ext>
            </a:extLst>
          </p:cNvPr>
          <p:cNvSpPr/>
          <p:nvPr/>
        </p:nvSpPr>
        <p:spPr>
          <a:xfrm>
            <a:off x="7010400" y="5181600"/>
            <a:ext cx="152400" cy="609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93E5B1-9AB6-4646-B295-AB3229DDBBCF}"/>
              </a:ext>
            </a:extLst>
          </p:cNvPr>
          <p:cNvSpPr txBox="1"/>
          <p:nvPr/>
        </p:nvSpPr>
        <p:spPr>
          <a:xfrm>
            <a:off x="7239000" y="4463534"/>
            <a:ext cx="1945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Workshop exercise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F66C1A-246F-4D17-912A-8D52317DBB11}"/>
              </a:ext>
            </a:extLst>
          </p:cNvPr>
          <p:cNvSpPr txBox="1"/>
          <p:nvPr/>
        </p:nvSpPr>
        <p:spPr>
          <a:xfrm>
            <a:off x="7239000" y="5301734"/>
            <a:ext cx="1480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Shown earlier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25BE453-4F86-4A00-8BE0-D9DB2AE3E498}"/>
              </a:ext>
            </a:extLst>
          </p:cNvPr>
          <p:cNvCxnSpPr>
            <a:cxnSpLocks/>
          </p:cNvCxnSpPr>
          <p:nvPr/>
        </p:nvCxnSpPr>
        <p:spPr>
          <a:xfrm>
            <a:off x="742626" y="3962400"/>
            <a:ext cx="7715574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F5A65015-D6B9-46E9-824D-034C7531CE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02612" y="0"/>
            <a:ext cx="941388" cy="941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5409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DB4AB-AB1B-401F-9713-EAFFB9F7F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Package with Type and Subprograms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1D1C67-12A2-4E2D-9D33-7462D9F39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11" name="Text Box 5">
            <a:extLst>
              <a:ext uri="{FF2B5EF4-FFF2-40B4-BE49-F238E27FC236}">
                <a16:creationId xmlns:a16="http://schemas.microsoft.com/office/drawing/2014/main" id="{4C1792BD-ADA1-4F27-A27A-96F4C2D478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1219200"/>
            <a:ext cx="7157729" cy="5078313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Vector_Pkg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,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,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Ada.Integer_Text_IO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Vector_Pkg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,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,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Ada.Integer_Text_IO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Main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N : Integer;</a:t>
            </a:r>
          </a:p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Put("Size: ");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Get(N);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Skip_Line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declare</a:t>
            </a:r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V : Vector(1..N);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Init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(V);     </a:t>
            </a:r>
            <a:r>
              <a:rPr lang="en-US" altLang="en-US" sz="18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Prompts the user for data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Sort(V);     </a:t>
            </a:r>
            <a:r>
              <a:rPr lang="en-US" altLang="en-US" sz="18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Sorts the Vector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Display(V);  </a:t>
            </a:r>
            <a:r>
              <a:rPr lang="en-US" altLang="en-US" sz="18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Displays the result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V := 2 * V;  </a:t>
            </a:r>
            <a:r>
              <a:rPr lang="en-US" altLang="en-US" sz="18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Multiplies each element by 2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Display(V);  </a:t>
            </a:r>
            <a:r>
              <a:rPr lang="en-US" altLang="en-US" sz="18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Displays the result</a:t>
            </a:r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Main;</a:t>
            </a:r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995371D1-ED30-4F2C-B4F3-8FFE562BB2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02612" y="0"/>
            <a:ext cx="941388" cy="941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3470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C7850-1E0E-46F8-A30C-0FE68FBDF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Stack Contents during Program Execution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5D4A65-9753-4482-B570-C6C93BCC0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FE548D2C-C134-41DE-BEE0-D79C3287F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990600"/>
            <a:ext cx="4873625" cy="3292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with </a:t>
            </a:r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Init, Ada.Text_IO, Ada.Integer_Text_IO;</a:t>
            </a:r>
          </a:p>
          <a:p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use </a:t>
            </a:r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Ada.Text_IO, Ada.Integer_Text_IO;</a:t>
            </a:r>
          </a:p>
          <a:p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procedure </a:t>
            </a:r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Foobar </a:t>
            </a:r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N : Integer;</a:t>
            </a:r>
          </a:p>
          <a:p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begin           </a:t>
            </a:r>
            <a:r>
              <a:rPr lang="en-US" altLang="en-US" sz="1400" i="1">
                <a:solidFill>
                  <a:srgbClr val="0070C0"/>
                </a:solidFill>
                <a:latin typeface="Lucida Sans Typewriter" panose="020B0509030504030204" pitchFamily="49" charset="0"/>
              </a:rPr>
              <a:t>        -- (1)</a:t>
            </a: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Put("Type an integer: ");</a:t>
            </a: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Get(N);</a:t>
            </a:r>
          </a:p>
          <a:p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   declare</a:t>
            </a: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   A : String(1..N); -- (2)</a:t>
            </a:r>
          </a:p>
          <a:p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   begin</a:t>
            </a: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   Init(A, '*'); </a:t>
            </a:r>
            <a:r>
              <a:rPr lang="en-US" altLang="en-US" sz="1400" i="1">
                <a:solidFill>
                  <a:srgbClr val="0070C0"/>
                </a:solidFill>
                <a:latin typeface="Lucida Sans Typewriter" panose="020B0509030504030204" pitchFamily="49" charset="0"/>
              </a:rPr>
              <a:t>    -- (3)</a:t>
            </a: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   Put_Line(A);</a:t>
            </a:r>
          </a:p>
          <a:p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   end</a:t>
            </a:r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  <a:r>
              <a:rPr lang="en-US" altLang="en-US" sz="1400" b="1" i="1">
                <a:solidFill>
                  <a:srgbClr val="0070C0"/>
                </a:solidFill>
                <a:latin typeface="Lucida Sans Typewriter" panose="020B0509030504030204" pitchFamily="49" charset="0"/>
              </a:rPr>
              <a:t>                 </a:t>
            </a:r>
            <a:r>
              <a:rPr lang="en-US" altLang="en-US" sz="1400" i="1">
                <a:solidFill>
                  <a:srgbClr val="0070C0"/>
                </a:solidFill>
                <a:latin typeface="Lucida Sans Typewriter" panose="020B0509030504030204" pitchFamily="49" charset="0"/>
              </a:rPr>
              <a:t>-- (6)</a:t>
            </a:r>
          </a:p>
          <a:p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   Put_Line(N'Img);     </a:t>
            </a:r>
            <a:r>
              <a:rPr lang="en-US" altLang="en-US" sz="1400" i="1">
                <a:solidFill>
                  <a:srgbClr val="0070C0"/>
                </a:solidFill>
                <a:latin typeface="Lucida Sans Typewriter" panose="020B0509030504030204" pitchFamily="49" charset="0"/>
              </a:rPr>
              <a:t>-- Integer'Image(N)</a:t>
            </a:r>
            <a:endParaRPr lang="en-US" altLang="en-US" sz="140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b="1">
                <a:solidFill>
                  <a:srgbClr val="0070C0"/>
                </a:solidFill>
                <a:latin typeface="Lucida Sans Typewriter" panose="020B0509030504030204" pitchFamily="49" charset="0"/>
              </a:rPr>
              <a:t>end </a:t>
            </a:r>
            <a:r>
              <a:rPr lang="en-US" altLang="en-US" sz="1400">
                <a:solidFill>
                  <a:srgbClr val="0070C0"/>
                </a:solidFill>
                <a:latin typeface="Lucida Sans Typewriter" panose="020B0509030504030204" pitchFamily="49" charset="0"/>
              </a:rPr>
              <a:t>Foobar;             </a:t>
            </a:r>
            <a:r>
              <a:rPr lang="en-US" altLang="en-US" sz="1400" i="1">
                <a:solidFill>
                  <a:srgbClr val="0070C0"/>
                </a:solidFill>
                <a:latin typeface="Lucida Sans Typewriter" panose="020B0509030504030204" pitchFamily="49" charset="0"/>
              </a:rPr>
              <a:t>-- (7)</a:t>
            </a: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79950C16-5AEC-4CB5-A9A4-1F49A930E6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00" y="990600"/>
            <a:ext cx="3916363" cy="159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 </a:t>
            </a:r>
            <a:r>
              <a:rPr lang="en-US" altLang="en-US" sz="14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Init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(S :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out 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String; </a:t>
            </a:r>
          </a:p>
          <a:p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         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C : 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in 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Character)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is</a:t>
            </a:r>
          </a:p>
          <a:p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for 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in </a:t>
            </a:r>
            <a:r>
              <a:rPr lang="en-US" altLang="en-US" sz="14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S'First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.. </a:t>
            </a:r>
            <a:r>
              <a:rPr lang="en-US" altLang="en-US" sz="14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S'Last</a:t>
            </a:r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loop</a:t>
            </a:r>
          </a:p>
          <a:p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S(I) := C;  </a:t>
            </a:r>
            <a:r>
              <a:rPr lang="en-US" altLang="en-US" sz="14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(4)</a:t>
            </a:r>
            <a:endParaRPr lang="en-US" altLang="en-US" sz="14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end loop;</a:t>
            </a:r>
          </a:p>
          <a:p>
            <a:r>
              <a:rPr lang="en-US" altLang="en-US" sz="14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 </a:t>
            </a:r>
            <a:r>
              <a:rPr lang="en-US" altLang="en-US" sz="14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Init</a:t>
            </a:r>
            <a:r>
              <a:rPr lang="en-US" altLang="en-US" sz="14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         </a:t>
            </a:r>
            <a:r>
              <a:rPr lang="en-US" altLang="en-US" sz="14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(5)</a:t>
            </a:r>
            <a:endParaRPr lang="en-US" altLang="en-US" sz="14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DC4E45F5-868E-44B1-B616-78E7A7691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175" y="4267200"/>
            <a:ext cx="276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Comic Sans MS" panose="030F0702030302020204" pitchFamily="66" charset="0"/>
              </a:rPr>
              <a:t>1</a:t>
            </a: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573C47A4-300A-4572-9F2C-1369B4A9E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1175" y="4267200"/>
            <a:ext cx="30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Comic Sans MS" panose="030F0702030302020204" pitchFamily="66" charset="0"/>
              </a:rPr>
              <a:t>2</a:t>
            </a: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378EA8FF-8165-4DBC-A820-0F4EA173B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5500" y="4267200"/>
            <a:ext cx="30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D0AD1C41-4D2D-4A30-AA56-D16E240A9A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6775" y="4267200"/>
            <a:ext cx="30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Comic Sans MS" panose="030F0702030302020204" pitchFamily="66" charset="0"/>
              </a:rPr>
              <a:t>5</a:t>
            </a:r>
          </a:p>
        </p:txBody>
      </p:sp>
      <p:sp>
        <p:nvSpPr>
          <p:cNvPr id="11" name="Text Box 8">
            <a:extLst>
              <a:ext uri="{FF2B5EF4-FFF2-40B4-BE49-F238E27FC236}">
                <a16:creationId xmlns:a16="http://schemas.microsoft.com/office/drawing/2014/main" id="{803C326D-FAEC-42B6-B614-0B4329813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5350" y="4267200"/>
            <a:ext cx="30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Comic Sans MS" panose="030F0702030302020204" pitchFamily="66" charset="0"/>
              </a:rPr>
              <a:t>6</a:t>
            </a:r>
          </a:p>
        </p:txBody>
      </p:sp>
      <p:sp>
        <p:nvSpPr>
          <p:cNvPr id="12" name="Text Box 9">
            <a:extLst>
              <a:ext uri="{FF2B5EF4-FFF2-40B4-BE49-F238E27FC236}">
                <a16:creationId xmlns:a16="http://schemas.microsoft.com/office/drawing/2014/main" id="{28B56048-C58C-4394-B73E-51271A03C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9775" y="4267200"/>
            <a:ext cx="30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Comic Sans MS" panose="030F0702030302020204" pitchFamily="66" charset="0"/>
              </a:rPr>
              <a:t>7</a:t>
            </a:r>
          </a:p>
        </p:txBody>
      </p:sp>
      <p:sp>
        <p:nvSpPr>
          <p:cNvPr id="13" name="AutoShape 10">
            <a:extLst>
              <a:ext uri="{FF2B5EF4-FFF2-40B4-BE49-F238E27FC236}">
                <a16:creationId xmlns:a16="http://schemas.microsoft.com/office/drawing/2014/main" id="{CED98F8C-BA53-4CF1-96A0-4CDC026D7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4500" y="4497387"/>
            <a:ext cx="990600" cy="804863"/>
          </a:xfrm>
          <a:prstGeom prst="cloudCallout">
            <a:avLst>
              <a:gd name="adj1" fmla="val -35736"/>
              <a:gd name="adj2" fmla="val 3757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400" i="1">
                <a:latin typeface="Verdana" panose="020B0604030504040204" pitchFamily="34" charset="0"/>
              </a:rPr>
              <a:t>Poof</a:t>
            </a:r>
            <a:endParaRPr lang="en-US" altLang="en-US" sz="1400">
              <a:latin typeface="Verdana" panose="020B0604030504040204" pitchFamily="34" charset="0"/>
            </a:endParaRPr>
          </a:p>
        </p:txBody>
      </p:sp>
      <p:grpSp>
        <p:nvGrpSpPr>
          <p:cNvPr id="14" name="Group 11">
            <a:extLst>
              <a:ext uri="{FF2B5EF4-FFF2-40B4-BE49-F238E27FC236}">
                <a16:creationId xmlns:a16="http://schemas.microsoft.com/office/drawing/2014/main" id="{ADBCCA17-2F19-4784-B1E0-D032E58C76EA}"/>
              </a:ext>
            </a:extLst>
          </p:cNvPr>
          <p:cNvGrpSpPr>
            <a:grpSpLocks/>
          </p:cNvGrpSpPr>
          <p:nvPr/>
        </p:nvGrpSpPr>
        <p:grpSpPr bwMode="auto">
          <a:xfrm>
            <a:off x="2790825" y="5430837"/>
            <a:ext cx="1143000" cy="284163"/>
            <a:chOff x="1316" y="3111"/>
            <a:chExt cx="720" cy="179"/>
          </a:xfrm>
        </p:grpSpPr>
        <p:sp>
          <p:nvSpPr>
            <p:cNvPr id="15" name="Text Box 12">
              <a:extLst>
                <a:ext uri="{FF2B5EF4-FFF2-40B4-BE49-F238E27FC236}">
                  <a16:creationId xmlns:a16="http://schemas.microsoft.com/office/drawing/2014/main" id="{71B895BF-2173-4F48-B4C9-BCAD88F7EA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6" y="3111"/>
              <a:ext cx="18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</a:p>
          </p:txBody>
        </p:sp>
        <p:sp>
          <p:nvSpPr>
            <p:cNvPr id="16" name="Text Box 13">
              <a:extLst>
                <a:ext uri="{FF2B5EF4-FFF2-40B4-BE49-F238E27FC236}">
                  <a16:creationId xmlns:a16="http://schemas.microsoft.com/office/drawing/2014/main" id="{EB728348-4A10-4E07-9AB6-AD354D9698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6" y="3111"/>
              <a:ext cx="18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</a:p>
          </p:txBody>
        </p:sp>
        <p:sp>
          <p:nvSpPr>
            <p:cNvPr id="17" name="Text Box 14">
              <a:extLst>
                <a:ext uri="{FF2B5EF4-FFF2-40B4-BE49-F238E27FC236}">
                  <a16:creationId xmlns:a16="http://schemas.microsoft.com/office/drawing/2014/main" id="{D0C817CB-652C-445E-9E32-9C9E0F53EC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6" y="3111"/>
              <a:ext cx="18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</a:p>
          </p:txBody>
        </p:sp>
        <p:sp>
          <p:nvSpPr>
            <p:cNvPr id="18" name="Text Box 15">
              <a:extLst>
                <a:ext uri="{FF2B5EF4-FFF2-40B4-BE49-F238E27FC236}">
                  <a16:creationId xmlns:a16="http://schemas.microsoft.com/office/drawing/2014/main" id="{2285F3D2-7BFE-49D8-A009-B169FF610B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6" y="3111"/>
              <a:ext cx="18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</a:p>
          </p:txBody>
        </p:sp>
      </p:grpSp>
      <p:grpSp>
        <p:nvGrpSpPr>
          <p:cNvPr id="19" name="Group 16">
            <a:extLst>
              <a:ext uri="{FF2B5EF4-FFF2-40B4-BE49-F238E27FC236}">
                <a16:creationId xmlns:a16="http://schemas.microsoft.com/office/drawing/2014/main" id="{94B15A2D-8784-4498-B027-C0FD8B3EFF4A}"/>
              </a:ext>
            </a:extLst>
          </p:cNvPr>
          <p:cNvGrpSpPr>
            <a:grpSpLocks/>
          </p:cNvGrpSpPr>
          <p:nvPr/>
        </p:nvGrpSpPr>
        <p:grpSpPr bwMode="auto">
          <a:xfrm>
            <a:off x="2790825" y="5707062"/>
            <a:ext cx="1143000" cy="284163"/>
            <a:chOff x="1316" y="3291"/>
            <a:chExt cx="720" cy="179"/>
          </a:xfrm>
        </p:grpSpPr>
        <p:sp>
          <p:nvSpPr>
            <p:cNvPr id="20" name="Text Box 17">
              <a:extLst>
                <a:ext uri="{FF2B5EF4-FFF2-40B4-BE49-F238E27FC236}">
                  <a16:creationId xmlns:a16="http://schemas.microsoft.com/office/drawing/2014/main" id="{E741FD22-718F-4BD6-B7D3-35953210D7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6" y="3291"/>
              <a:ext cx="18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</a:p>
          </p:txBody>
        </p:sp>
        <p:sp>
          <p:nvSpPr>
            <p:cNvPr id="21" name="Text Box 18">
              <a:extLst>
                <a:ext uri="{FF2B5EF4-FFF2-40B4-BE49-F238E27FC236}">
                  <a16:creationId xmlns:a16="http://schemas.microsoft.com/office/drawing/2014/main" id="{78F1C1B3-F1BA-487D-A2B6-AC8C1A1EC8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6" y="3291"/>
              <a:ext cx="18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</a:p>
          </p:txBody>
        </p:sp>
        <p:sp>
          <p:nvSpPr>
            <p:cNvPr id="22" name="Text Box 19">
              <a:extLst>
                <a:ext uri="{FF2B5EF4-FFF2-40B4-BE49-F238E27FC236}">
                  <a16:creationId xmlns:a16="http://schemas.microsoft.com/office/drawing/2014/main" id="{3D1920FA-D585-4484-8671-E9DCA495FE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6" y="3291"/>
              <a:ext cx="18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</a:p>
          </p:txBody>
        </p:sp>
        <p:sp>
          <p:nvSpPr>
            <p:cNvPr id="23" name="Text Box 20">
              <a:extLst>
                <a:ext uri="{FF2B5EF4-FFF2-40B4-BE49-F238E27FC236}">
                  <a16:creationId xmlns:a16="http://schemas.microsoft.com/office/drawing/2014/main" id="{D6E88AC8-45B6-4C23-AEFA-662D467BF3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6" y="3291"/>
              <a:ext cx="18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</a:p>
          </p:txBody>
        </p:sp>
      </p:grpSp>
      <p:sp>
        <p:nvSpPr>
          <p:cNvPr id="24" name="Rectangle 21">
            <a:extLst>
              <a:ext uri="{FF2B5EF4-FFF2-40B4-BE49-F238E27FC236}">
                <a16:creationId xmlns:a16="http://schemas.microsoft.com/office/drawing/2014/main" id="{4F774B65-388A-4E9D-BC6D-12712B4689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0825" y="5154612"/>
            <a:ext cx="1143000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r>
              <a:rPr lang="en-US" altLang="en-US" sz="1200">
                <a:latin typeface="Lucida Sans Typewriter" panose="020B0509030504030204" pitchFamily="49" charset="0"/>
              </a:rPr>
              <a:t>8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25" name="Rectangle 22">
            <a:extLst>
              <a:ext uri="{FF2B5EF4-FFF2-40B4-BE49-F238E27FC236}">
                <a16:creationId xmlns:a16="http://schemas.microsoft.com/office/drawing/2014/main" id="{1FED9AA3-C243-4B7C-AD57-CA319C1F99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0825" y="4878387"/>
            <a:ext cx="1143000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r>
              <a:rPr lang="en-US" altLang="en-US" sz="1200">
                <a:latin typeface="Lucida Sans Typewriter" panose="020B0509030504030204" pitchFamily="49" charset="0"/>
              </a:rPr>
              <a:t>1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26" name="Rectangle 23">
            <a:extLst>
              <a:ext uri="{FF2B5EF4-FFF2-40B4-BE49-F238E27FC236}">
                <a16:creationId xmlns:a16="http://schemas.microsoft.com/office/drawing/2014/main" id="{2336273B-A144-47D4-895E-7E03912AEC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0825" y="4602162"/>
            <a:ext cx="1143000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r>
              <a:rPr lang="en-US" altLang="en-US" sz="1200">
                <a:latin typeface="Lucida Sans Typewriter" panose="020B0509030504030204" pitchFamily="49" charset="0"/>
              </a:rPr>
              <a:t>8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27" name="Rectangle 24">
            <a:extLst>
              <a:ext uri="{FF2B5EF4-FFF2-40B4-BE49-F238E27FC236}">
                <a16:creationId xmlns:a16="http://schemas.microsoft.com/office/drawing/2014/main" id="{BBC43470-B657-4329-A0A1-7677EEDFD2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0825" y="5991225"/>
            <a:ext cx="1143000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r>
              <a:rPr lang="en-US" altLang="en-US" sz="1200">
                <a:latin typeface="Lucida Sans Typewriter" panose="020B0509030504030204" pitchFamily="49" charset="0"/>
              </a:rPr>
              <a:t> </a:t>
            </a:r>
            <a:r>
              <a:rPr lang="en-US" altLang="en-US" sz="1200">
                <a:solidFill>
                  <a:schemeClr val="accent2"/>
                </a:solidFill>
                <a:latin typeface="Lucida Sans Typewriter" panose="020B0509030504030204" pitchFamily="49" charset="0"/>
              </a:rPr>
              <a:t>S</a:t>
            </a:r>
            <a:r>
              <a:rPr lang="en-US" altLang="en-US" sz="1200">
                <a:latin typeface="Lucida Sans Typewriter" panose="020B0509030504030204" pitchFamily="49" charset="0"/>
              </a:rPr>
              <a:t>         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28" name="Rectangle 25">
            <a:extLst>
              <a:ext uri="{FF2B5EF4-FFF2-40B4-BE49-F238E27FC236}">
                <a16:creationId xmlns:a16="http://schemas.microsoft.com/office/drawing/2014/main" id="{EE962C24-970F-49A3-A6A1-C1651F8281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0825" y="6267450"/>
            <a:ext cx="1143000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r>
              <a:rPr lang="en-US" altLang="en-US" sz="1200">
                <a:solidFill>
                  <a:schemeClr val="accent2"/>
                </a:solidFill>
                <a:latin typeface="Lucida Sans Typewriter" panose="020B0509030504030204" pitchFamily="49" charset="0"/>
              </a:rPr>
              <a:t>C:</a:t>
            </a:r>
            <a:r>
              <a:rPr lang="en-US" altLang="en-US" sz="1200">
                <a:latin typeface="Lucida Sans Typewriter" panose="020B0509030504030204" pitchFamily="49" charset="0"/>
              </a:rPr>
              <a:t>       *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cxnSp>
        <p:nvCxnSpPr>
          <p:cNvPr id="29" name="AutoShape 26">
            <a:extLst>
              <a:ext uri="{FF2B5EF4-FFF2-40B4-BE49-F238E27FC236}">
                <a16:creationId xmlns:a16="http://schemas.microsoft.com/office/drawing/2014/main" id="{D16B2BCD-0671-441A-AF2A-C935A70E8EC2}"/>
              </a:ext>
            </a:extLst>
          </p:cNvPr>
          <p:cNvCxnSpPr>
            <a:cxnSpLocks noChangeShapeType="1"/>
            <a:stCxn id="27" idx="1"/>
            <a:endCxn id="15" idx="1"/>
          </p:cNvCxnSpPr>
          <p:nvPr/>
        </p:nvCxnSpPr>
        <p:spPr bwMode="auto">
          <a:xfrm rot="10800000" flipH="1">
            <a:off x="2790825" y="5573712"/>
            <a:ext cx="1588" cy="555625"/>
          </a:xfrm>
          <a:prstGeom prst="bentConnector3">
            <a:avLst>
              <a:gd name="adj1" fmla="val -1440000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Line 27">
            <a:extLst>
              <a:ext uri="{FF2B5EF4-FFF2-40B4-BE49-F238E27FC236}">
                <a16:creationId xmlns:a16="http://schemas.microsoft.com/office/drawing/2014/main" id="{646A96A4-0D94-4042-960B-5540F8DDED9C}"/>
              </a:ext>
            </a:extLst>
          </p:cNvPr>
          <p:cNvSpPr>
            <a:spLocks noChangeShapeType="1"/>
          </p:cNvSpPr>
          <p:nvPr/>
        </p:nvSpPr>
        <p:spPr bwMode="auto">
          <a:xfrm>
            <a:off x="2790825" y="4878387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Line 28">
            <a:extLst>
              <a:ext uri="{FF2B5EF4-FFF2-40B4-BE49-F238E27FC236}">
                <a16:creationId xmlns:a16="http://schemas.microsoft.com/office/drawing/2014/main" id="{4FC45AFF-CE02-4FB4-A36A-37E257C43068}"/>
              </a:ext>
            </a:extLst>
          </p:cNvPr>
          <p:cNvSpPr>
            <a:spLocks noChangeShapeType="1"/>
          </p:cNvSpPr>
          <p:nvPr/>
        </p:nvSpPr>
        <p:spPr bwMode="auto">
          <a:xfrm>
            <a:off x="2790825" y="5973762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Rectangle 29">
            <a:extLst>
              <a:ext uri="{FF2B5EF4-FFF2-40B4-BE49-F238E27FC236}">
                <a16:creationId xmlns:a16="http://schemas.microsoft.com/office/drawing/2014/main" id="{122CEA52-85E1-4FB3-83B3-773290C9D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4589462"/>
            <a:ext cx="1143000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r>
              <a:rPr lang="en-US" altLang="en-US" sz="1200">
                <a:solidFill>
                  <a:schemeClr val="accent2"/>
                </a:solidFill>
                <a:latin typeface="Lucida Sans Typewriter" panose="020B0509030504030204" pitchFamily="49" charset="0"/>
              </a:rPr>
              <a:t>N:</a:t>
            </a:r>
            <a:r>
              <a:rPr lang="en-US" altLang="en-US" sz="1200">
                <a:latin typeface="Lucida Sans Typewriter" panose="020B0509030504030204" pitchFamily="49" charset="0"/>
              </a:rPr>
              <a:t>         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grpSp>
        <p:nvGrpSpPr>
          <p:cNvPr id="33" name="Group 30">
            <a:extLst>
              <a:ext uri="{FF2B5EF4-FFF2-40B4-BE49-F238E27FC236}">
                <a16:creationId xmlns:a16="http://schemas.microsoft.com/office/drawing/2014/main" id="{2B91DB6E-0653-405E-B02E-68D898235B97}"/>
              </a:ext>
            </a:extLst>
          </p:cNvPr>
          <p:cNvGrpSpPr>
            <a:grpSpLocks/>
          </p:cNvGrpSpPr>
          <p:nvPr/>
        </p:nvGrpSpPr>
        <p:grpSpPr bwMode="auto">
          <a:xfrm>
            <a:off x="1362075" y="4589462"/>
            <a:ext cx="1143000" cy="1389063"/>
            <a:chOff x="962" y="2616"/>
            <a:chExt cx="720" cy="875"/>
          </a:xfrm>
        </p:grpSpPr>
        <p:grpSp>
          <p:nvGrpSpPr>
            <p:cNvPr id="34" name="Group 31">
              <a:extLst>
                <a:ext uri="{FF2B5EF4-FFF2-40B4-BE49-F238E27FC236}">
                  <a16:creationId xmlns:a16="http://schemas.microsoft.com/office/drawing/2014/main" id="{2A764364-8F76-4964-A716-CE7183E925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2" y="3138"/>
              <a:ext cx="720" cy="179"/>
              <a:chOff x="1316" y="3111"/>
              <a:chExt cx="720" cy="179"/>
            </a:xfrm>
          </p:grpSpPr>
          <p:sp>
            <p:nvSpPr>
              <p:cNvPr id="44" name="Text Box 32">
                <a:extLst>
                  <a:ext uri="{FF2B5EF4-FFF2-40B4-BE49-F238E27FC236}">
                    <a16:creationId xmlns:a16="http://schemas.microsoft.com/office/drawing/2014/main" id="{CB3547AB-04E6-4FCA-A9D1-6D696F9B1AC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16" y="3111"/>
                <a:ext cx="180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 </a:t>
                </a:r>
              </a:p>
            </p:txBody>
          </p:sp>
          <p:sp>
            <p:nvSpPr>
              <p:cNvPr id="45" name="Text Box 33">
                <a:extLst>
                  <a:ext uri="{FF2B5EF4-FFF2-40B4-BE49-F238E27FC236}">
                    <a16:creationId xmlns:a16="http://schemas.microsoft.com/office/drawing/2014/main" id="{27E2168E-3E77-488C-A894-C0AD46786A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96" y="3111"/>
                <a:ext cx="180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 </a:t>
                </a:r>
              </a:p>
            </p:txBody>
          </p:sp>
          <p:sp>
            <p:nvSpPr>
              <p:cNvPr id="46" name="Text Box 34">
                <a:extLst>
                  <a:ext uri="{FF2B5EF4-FFF2-40B4-BE49-F238E27FC236}">
                    <a16:creationId xmlns:a16="http://schemas.microsoft.com/office/drawing/2014/main" id="{9D9EB5D5-D6C4-4A07-9A01-90AFD7495E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76" y="3111"/>
                <a:ext cx="180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 </a:t>
                </a:r>
              </a:p>
            </p:txBody>
          </p:sp>
          <p:sp>
            <p:nvSpPr>
              <p:cNvPr id="47" name="Text Box 35">
                <a:extLst>
                  <a:ext uri="{FF2B5EF4-FFF2-40B4-BE49-F238E27FC236}">
                    <a16:creationId xmlns:a16="http://schemas.microsoft.com/office/drawing/2014/main" id="{F4CADC67-2A15-4233-8BF1-F91E119B710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6" y="3111"/>
                <a:ext cx="180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 </a:t>
                </a:r>
              </a:p>
            </p:txBody>
          </p:sp>
        </p:grpSp>
        <p:grpSp>
          <p:nvGrpSpPr>
            <p:cNvPr id="35" name="Group 36">
              <a:extLst>
                <a:ext uri="{FF2B5EF4-FFF2-40B4-BE49-F238E27FC236}">
                  <a16:creationId xmlns:a16="http://schemas.microsoft.com/office/drawing/2014/main" id="{13C8AB07-0D44-45B3-9D3C-01072C4390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2" y="3312"/>
              <a:ext cx="720" cy="179"/>
              <a:chOff x="1316" y="3291"/>
              <a:chExt cx="720" cy="179"/>
            </a:xfrm>
          </p:grpSpPr>
          <p:sp>
            <p:nvSpPr>
              <p:cNvPr id="40" name="Text Box 37">
                <a:extLst>
                  <a:ext uri="{FF2B5EF4-FFF2-40B4-BE49-F238E27FC236}">
                    <a16:creationId xmlns:a16="http://schemas.microsoft.com/office/drawing/2014/main" id="{2AD0E14D-1527-455E-AEFF-9683C95DC6F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16" y="3291"/>
                <a:ext cx="180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 </a:t>
                </a:r>
              </a:p>
            </p:txBody>
          </p:sp>
          <p:sp>
            <p:nvSpPr>
              <p:cNvPr id="41" name="Text Box 38">
                <a:extLst>
                  <a:ext uri="{FF2B5EF4-FFF2-40B4-BE49-F238E27FC236}">
                    <a16:creationId xmlns:a16="http://schemas.microsoft.com/office/drawing/2014/main" id="{728F73FC-5D0E-4028-BB6B-B4C03143A8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96" y="3291"/>
                <a:ext cx="180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 </a:t>
                </a:r>
              </a:p>
            </p:txBody>
          </p:sp>
          <p:sp>
            <p:nvSpPr>
              <p:cNvPr id="42" name="Text Box 39">
                <a:extLst>
                  <a:ext uri="{FF2B5EF4-FFF2-40B4-BE49-F238E27FC236}">
                    <a16:creationId xmlns:a16="http://schemas.microsoft.com/office/drawing/2014/main" id="{89DD1098-8E30-4FA7-B49E-1F63EB356B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76" y="3291"/>
                <a:ext cx="180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 </a:t>
                </a:r>
              </a:p>
            </p:txBody>
          </p:sp>
          <p:sp>
            <p:nvSpPr>
              <p:cNvPr id="43" name="Text Box 40">
                <a:extLst>
                  <a:ext uri="{FF2B5EF4-FFF2-40B4-BE49-F238E27FC236}">
                    <a16:creationId xmlns:a16="http://schemas.microsoft.com/office/drawing/2014/main" id="{FCF211F6-67F3-41E8-A454-32D69AA7DFB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6" y="3291"/>
                <a:ext cx="180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 </a:t>
                </a:r>
              </a:p>
            </p:txBody>
          </p:sp>
        </p:grpSp>
        <p:sp>
          <p:nvSpPr>
            <p:cNvPr id="36" name="Rectangle 41">
              <a:extLst>
                <a:ext uri="{FF2B5EF4-FFF2-40B4-BE49-F238E27FC236}">
                  <a16:creationId xmlns:a16="http://schemas.microsoft.com/office/drawing/2014/main" id="{A0DE842A-6A56-4FD8-9828-4A0606E3D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2" y="2964"/>
              <a:ext cx="720" cy="1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r"/>
              <a:r>
                <a:rPr lang="en-US" altLang="en-US" sz="12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A'Last:</a:t>
              </a:r>
              <a:r>
                <a:rPr lang="en-US" altLang="en-US" sz="1200">
                  <a:latin typeface="Lucida Sans Typewriter" panose="020B0509030504030204" pitchFamily="49" charset="0"/>
                </a:rPr>
                <a:t>   8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37" name="Rectangle 42">
              <a:extLst>
                <a:ext uri="{FF2B5EF4-FFF2-40B4-BE49-F238E27FC236}">
                  <a16:creationId xmlns:a16="http://schemas.microsoft.com/office/drawing/2014/main" id="{44AEEB48-BEC8-4266-99BB-F85316842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2" y="2790"/>
              <a:ext cx="720" cy="1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r"/>
              <a:r>
                <a:rPr lang="en-US" altLang="en-US" sz="12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A'First:</a:t>
              </a:r>
              <a:r>
                <a:rPr lang="en-US" altLang="en-US" sz="1200">
                  <a:latin typeface="Lucida Sans Typewriter" panose="020B0509030504030204" pitchFamily="49" charset="0"/>
                </a:rPr>
                <a:t>  1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38" name="Rectangle 43">
              <a:extLst>
                <a:ext uri="{FF2B5EF4-FFF2-40B4-BE49-F238E27FC236}">
                  <a16:creationId xmlns:a16="http://schemas.microsoft.com/office/drawing/2014/main" id="{5F466878-C8FA-4815-AA9D-02CF0166F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2" y="2616"/>
              <a:ext cx="720" cy="1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r"/>
              <a:r>
                <a:rPr lang="en-US" altLang="en-US" sz="1200">
                  <a:solidFill>
                    <a:schemeClr val="accent2"/>
                  </a:solidFill>
                  <a:latin typeface="Lucida Sans Typewriter" panose="020B0509030504030204" pitchFamily="49" charset="0"/>
                </a:rPr>
                <a:t>  </a:t>
              </a:r>
              <a:r>
                <a:rPr lang="en-US" altLang="en-US" sz="1200">
                  <a:latin typeface="Lucida Sans Typewriter" panose="020B0509030504030204" pitchFamily="49" charset="0"/>
                </a:rPr>
                <a:t>        8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39" name="Line 44">
              <a:extLst>
                <a:ext uri="{FF2B5EF4-FFF2-40B4-BE49-F238E27FC236}">
                  <a16:creationId xmlns:a16="http://schemas.microsoft.com/office/drawing/2014/main" id="{D2EEEF43-C7C8-4942-BF8E-424F32EE96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2" y="2790"/>
              <a:ext cx="7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8" name="Group 45">
            <a:extLst>
              <a:ext uri="{FF2B5EF4-FFF2-40B4-BE49-F238E27FC236}">
                <a16:creationId xmlns:a16="http://schemas.microsoft.com/office/drawing/2014/main" id="{BAF09928-678A-41FE-B5F5-E004A7FA75FD}"/>
              </a:ext>
            </a:extLst>
          </p:cNvPr>
          <p:cNvGrpSpPr>
            <a:grpSpLocks/>
          </p:cNvGrpSpPr>
          <p:nvPr/>
        </p:nvGrpSpPr>
        <p:grpSpPr bwMode="auto">
          <a:xfrm>
            <a:off x="5559425" y="4602162"/>
            <a:ext cx="1143000" cy="1389063"/>
            <a:chOff x="3732" y="2624"/>
            <a:chExt cx="720" cy="875"/>
          </a:xfrm>
        </p:grpSpPr>
        <p:grpSp>
          <p:nvGrpSpPr>
            <p:cNvPr id="49" name="Group 46">
              <a:extLst>
                <a:ext uri="{FF2B5EF4-FFF2-40B4-BE49-F238E27FC236}">
                  <a16:creationId xmlns:a16="http://schemas.microsoft.com/office/drawing/2014/main" id="{332BB488-5677-4AC7-858B-C22B9C5768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2" y="3146"/>
              <a:ext cx="720" cy="179"/>
              <a:chOff x="1316" y="3111"/>
              <a:chExt cx="720" cy="179"/>
            </a:xfrm>
          </p:grpSpPr>
          <p:sp>
            <p:nvSpPr>
              <p:cNvPr id="59" name="Text Box 47">
                <a:extLst>
                  <a:ext uri="{FF2B5EF4-FFF2-40B4-BE49-F238E27FC236}">
                    <a16:creationId xmlns:a16="http://schemas.microsoft.com/office/drawing/2014/main" id="{4EC766F0-AD0F-4889-80B7-7C828C3729A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16" y="3111"/>
                <a:ext cx="180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*</a:t>
                </a:r>
              </a:p>
            </p:txBody>
          </p:sp>
          <p:sp>
            <p:nvSpPr>
              <p:cNvPr id="60" name="Text Box 48">
                <a:extLst>
                  <a:ext uri="{FF2B5EF4-FFF2-40B4-BE49-F238E27FC236}">
                    <a16:creationId xmlns:a16="http://schemas.microsoft.com/office/drawing/2014/main" id="{BAED65F3-FA0F-4CA7-8AAB-F5708E41473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96" y="3111"/>
                <a:ext cx="180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*</a:t>
                </a:r>
              </a:p>
            </p:txBody>
          </p:sp>
          <p:sp>
            <p:nvSpPr>
              <p:cNvPr id="61" name="Text Box 49">
                <a:extLst>
                  <a:ext uri="{FF2B5EF4-FFF2-40B4-BE49-F238E27FC236}">
                    <a16:creationId xmlns:a16="http://schemas.microsoft.com/office/drawing/2014/main" id="{417F5F6C-12A3-4F08-A286-551A088243C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76" y="3111"/>
                <a:ext cx="180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*</a:t>
                </a:r>
              </a:p>
            </p:txBody>
          </p:sp>
          <p:sp>
            <p:nvSpPr>
              <p:cNvPr id="62" name="Text Box 50">
                <a:extLst>
                  <a:ext uri="{FF2B5EF4-FFF2-40B4-BE49-F238E27FC236}">
                    <a16:creationId xmlns:a16="http://schemas.microsoft.com/office/drawing/2014/main" id="{6F06D9C9-7F2A-485F-A9DC-C01B7CC1A8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6" y="3111"/>
                <a:ext cx="180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*</a:t>
                </a:r>
              </a:p>
            </p:txBody>
          </p:sp>
        </p:grpSp>
        <p:grpSp>
          <p:nvGrpSpPr>
            <p:cNvPr id="50" name="Group 51">
              <a:extLst>
                <a:ext uri="{FF2B5EF4-FFF2-40B4-BE49-F238E27FC236}">
                  <a16:creationId xmlns:a16="http://schemas.microsoft.com/office/drawing/2014/main" id="{A7C8A4BF-9E6D-442D-9583-F8AA2F1B56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2" y="3320"/>
              <a:ext cx="720" cy="179"/>
              <a:chOff x="1316" y="3291"/>
              <a:chExt cx="720" cy="179"/>
            </a:xfrm>
          </p:grpSpPr>
          <p:sp>
            <p:nvSpPr>
              <p:cNvPr id="55" name="Text Box 52">
                <a:extLst>
                  <a:ext uri="{FF2B5EF4-FFF2-40B4-BE49-F238E27FC236}">
                    <a16:creationId xmlns:a16="http://schemas.microsoft.com/office/drawing/2014/main" id="{699CDB08-CA4B-4B19-AEB7-E4683930179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16" y="3291"/>
                <a:ext cx="180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*</a:t>
                </a:r>
              </a:p>
            </p:txBody>
          </p:sp>
          <p:sp>
            <p:nvSpPr>
              <p:cNvPr id="56" name="Text Box 53">
                <a:extLst>
                  <a:ext uri="{FF2B5EF4-FFF2-40B4-BE49-F238E27FC236}">
                    <a16:creationId xmlns:a16="http://schemas.microsoft.com/office/drawing/2014/main" id="{1FD4C5DA-2D61-4980-88CE-EB8FD02AAE9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96" y="3291"/>
                <a:ext cx="180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*</a:t>
                </a:r>
              </a:p>
            </p:txBody>
          </p:sp>
          <p:sp>
            <p:nvSpPr>
              <p:cNvPr id="57" name="Text Box 54">
                <a:extLst>
                  <a:ext uri="{FF2B5EF4-FFF2-40B4-BE49-F238E27FC236}">
                    <a16:creationId xmlns:a16="http://schemas.microsoft.com/office/drawing/2014/main" id="{01C26C0A-49AB-483A-9B49-7A41B5DCD0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76" y="3291"/>
                <a:ext cx="180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*</a:t>
                </a:r>
              </a:p>
            </p:txBody>
          </p:sp>
          <p:sp>
            <p:nvSpPr>
              <p:cNvPr id="58" name="Text Box 55">
                <a:extLst>
                  <a:ext uri="{FF2B5EF4-FFF2-40B4-BE49-F238E27FC236}">
                    <a16:creationId xmlns:a16="http://schemas.microsoft.com/office/drawing/2014/main" id="{9B9D600B-5A30-4492-B896-E4D8ADC320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56" y="3291"/>
                <a:ext cx="180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en-US" altLang="en-US" sz="1200">
                    <a:latin typeface="Lucida Sans Typewriter" panose="020B0509030504030204" pitchFamily="49" charset="0"/>
                  </a:rPr>
                  <a:t>*</a:t>
                </a:r>
              </a:p>
            </p:txBody>
          </p:sp>
        </p:grpSp>
        <p:sp>
          <p:nvSpPr>
            <p:cNvPr id="51" name="Rectangle 56">
              <a:extLst>
                <a:ext uri="{FF2B5EF4-FFF2-40B4-BE49-F238E27FC236}">
                  <a16:creationId xmlns:a16="http://schemas.microsoft.com/office/drawing/2014/main" id="{CBDE682F-28C4-43A4-A702-2A9FD4DD0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2" y="2972"/>
              <a:ext cx="720" cy="1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r"/>
              <a:r>
                <a:rPr lang="en-US" altLang="en-US" sz="1200">
                  <a:latin typeface="Lucida Sans Typewriter" panose="020B0509030504030204" pitchFamily="49" charset="0"/>
                </a:rPr>
                <a:t>8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52" name="Rectangle 57">
              <a:extLst>
                <a:ext uri="{FF2B5EF4-FFF2-40B4-BE49-F238E27FC236}">
                  <a16:creationId xmlns:a16="http://schemas.microsoft.com/office/drawing/2014/main" id="{730AC447-D66B-4461-8E21-15F19A1BC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2" y="2798"/>
              <a:ext cx="720" cy="1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r"/>
              <a:r>
                <a:rPr lang="en-US" altLang="en-US" sz="1200">
                  <a:latin typeface="Lucida Sans Typewriter" panose="020B0509030504030204" pitchFamily="49" charset="0"/>
                </a:rPr>
                <a:t>1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53" name="Rectangle 58">
              <a:extLst>
                <a:ext uri="{FF2B5EF4-FFF2-40B4-BE49-F238E27FC236}">
                  <a16:creationId xmlns:a16="http://schemas.microsoft.com/office/drawing/2014/main" id="{D3182629-0157-410A-A5D6-6EC08C3C6D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2" y="2624"/>
              <a:ext cx="720" cy="1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r"/>
              <a:r>
                <a:rPr lang="en-US" altLang="en-US" sz="1200">
                  <a:latin typeface="Lucida Sans Typewriter" panose="020B0509030504030204" pitchFamily="49" charset="0"/>
                </a:rPr>
                <a:t>8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54" name="Line 59">
              <a:extLst>
                <a:ext uri="{FF2B5EF4-FFF2-40B4-BE49-F238E27FC236}">
                  <a16:creationId xmlns:a16="http://schemas.microsoft.com/office/drawing/2014/main" id="{7BED9C93-1E01-42A6-B3C2-A083E0926B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2" y="2798"/>
              <a:ext cx="7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" name="Group 60">
            <a:extLst>
              <a:ext uri="{FF2B5EF4-FFF2-40B4-BE49-F238E27FC236}">
                <a16:creationId xmlns:a16="http://schemas.microsoft.com/office/drawing/2014/main" id="{EFC493E0-C17C-4888-858C-DFF8121D6585}"/>
              </a:ext>
            </a:extLst>
          </p:cNvPr>
          <p:cNvGrpSpPr>
            <a:grpSpLocks/>
          </p:cNvGrpSpPr>
          <p:nvPr/>
        </p:nvGrpSpPr>
        <p:grpSpPr bwMode="auto">
          <a:xfrm>
            <a:off x="4229100" y="5432425"/>
            <a:ext cx="1143000" cy="284162"/>
            <a:chOff x="1316" y="3111"/>
            <a:chExt cx="720" cy="179"/>
          </a:xfrm>
        </p:grpSpPr>
        <p:sp>
          <p:nvSpPr>
            <p:cNvPr id="64" name="Text Box 61">
              <a:extLst>
                <a:ext uri="{FF2B5EF4-FFF2-40B4-BE49-F238E27FC236}">
                  <a16:creationId xmlns:a16="http://schemas.microsoft.com/office/drawing/2014/main" id="{5BB8BA00-535A-453E-99D9-12A56A0EE5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6" y="3111"/>
              <a:ext cx="18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*</a:t>
              </a:r>
            </a:p>
          </p:txBody>
        </p:sp>
        <p:sp>
          <p:nvSpPr>
            <p:cNvPr id="65" name="Text Box 62">
              <a:extLst>
                <a:ext uri="{FF2B5EF4-FFF2-40B4-BE49-F238E27FC236}">
                  <a16:creationId xmlns:a16="http://schemas.microsoft.com/office/drawing/2014/main" id="{13D15F6C-CE03-4929-BCDF-A78C2BE0A7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6" y="3111"/>
              <a:ext cx="18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*</a:t>
              </a:r>
            </a:p>
          </p:txBody>
        </p:sp>
        <p:sp>
          <p:nvSpPr>
            <p:cNvPr id="66" name="Text Box 63">
              <a:extLst>
                <a:ext uri="{FF2B5EF4-FFF2-40B4-BE49-F238E27FC236}">
                  <a16:creationId xmlns:a16="http://schemas.microsoft.com/office/drawing/2014/main" id="{331D54D1-19B3-4C87-9A0E-4EFD02134D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6" y="3111"/>
              <a:ext cx="18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*</a:t>
              </a:r>
            </a:p>
          </p:txBody>
        </p:sp>
        <p:sp>
          <p:nvSpPr>
            <p:cNvPr id="67" name="Text Box 64">
              <a:extLst>
                <a:ext uri="{FF2B5EF4-FFF2-40B4-BE49-F238E27FC236}">
                  <a16:creationId xmlns:a16="http://schemas.microsoft.com/office/drawing/2014/main" id="{A60CF86D-D749-4887-A0AB-E90DB781C6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6" y="3111"/>
              <a:ext cx="18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</a:p>
          </p:txBody>
        </p:sp>
      </p:grpSp>
      <p:grpSp>
        <p:nvGrpSpPr>
          <p:cNvPr id="68" name="Group 65">
            <a:extLst>
              <a:ext uri="{FF2B5EF4-FFF2-40B4-BE49-F238E27FC236}">
                <a16:creationId xmlns:a16="http://schemas.microsoft.com/office/drawing/2014/main" id="{CF439F71-0C46-4904-A7E7-2DA706EC1A6F}"/>
              </a:ext>
            </a:extLst>
          </p:cNvPr>
          <p:cNvGrpSpPr>
            <a:grpSpLocks/>
          </p:cNvGrpSpPr>
          <p:nvPr/>
        </p:nvGrpSpPr>
        <p:grpSpPr bwMode="auto">
          <a:xfrm>
            <a:off x="4229100" y="5708650"/>
            <a:ext cx="1143000" cy="284162"/>
            <a:chOff x="1316" y="3291"/>
            <a:chExt cx="720" cy="179"/>
          </a:xfrm>
        </p:grpSpPr>
        <p:sp>
          <p:nvSpPr>
            <p:cNvPr id="69" name="Text Box 66">
              <a:extLst>
                <a:ext uri="{FF2B5EF4-FFF2-40B4-BE49-F238E27FC236}">
                  <a16:creationId xmlns:a16="http://schemas.microsoft.com/office/drawing/2014/main" id="{91532447-0401-4741-A71B-002579C24C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6" y="3291"/>
              <a:ext cx="18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</a:p>
          </p:txBody>
        </p:sp>
        <p:sp>
          <p:nvSpPr>
            <p:cNvPr id="70" name="Text Box 67">
              <a:extLst>
                <a:ext uri="{FF2B5EF4-FFF2-40B4-BE49-F238E27FC236}">
                  <a16:creationId xmlns:a16="http://schemas.microsoft.com/office/drawing/2014/main" id="{7AA8274B-6D57-4935-BC84-60442728C6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6" y="3291"/>
              <a:ext cx="18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</a:p>
          </p:txBody>
        </p:sp>
        <p:sp>
          <p:nvSpPr>
            <p:cNvPr id="71" name="Text Box 68">
              <a:extLst>
                <a:ext uri="{FF2B5EF4-FFF2-40B4-BE49-F238E27FC236}">
                  <a16:creationId xmlns:a16="http://schemas.microsoft.com/office/drawing/2014/main" id="{D5D79E12-1A7D-4E4A-B897-E4D9CD1438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6" y="3291"/>
              <a:ext cx="18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</a:p>
          </p:txBody>
        </p:sp>
        <p:sp>
          <p:nvSpPr>
            <p:cNvPr id="72" name="Text Box 69">
              <a:extLst>
                <a:ext uri="{FF2B5EF4-FFF2-40B4-BE49-F238E27FC236}">
                  <a16:creationId xmlns:a16="http://schemas.microsoft.com/office/drawing/2014/main" id="{7B8C6FED-E8AF-4F10-811E-097FAE9CE1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6" y="3291"/>
              <a:ext cx="180" cy="1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en-US" altLang="en-US" sz="1200">
                  <a:latin typeface="Lucida Sans Typewriter" panose="020B0509030504030204" pitchFamily="49" charset="0"/>
                </a:rPr>
                <a:t> </a:t>
              </a:r>
            </a:p>
          </p:txBody>
        </p:sp>
      </p:grpSp>
      <p:sp>
        <p:nvSpPr>
          <p:cNvPr id="73" name="Rectangle 70">
            <a:extLst>
              <a:ext uri="{FF2B5EF4-FFF2-40B4-BE49-F238E27FC236}">
                <a16:creationId xmlns:a16="http://schemas.microsoft.com/office/drawing/2014/main" id="{381DCA7F-716A-4590-856E-84A33A450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9100" y="5156200"/>
            <a:ext cx="1143000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r>
              <a:rPr lang="en-US" altLang="en-US" sz="1200">
                <a:latin typeface="Lucida Sans Typewriter" panose="020B0509030504030204" pitchFamily="49" charset="0"/>
              </a:rPr>
              <a:t>8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4" name="Rectangle 71">
            <a:extLst>
              <a:ext uri="{FF2B5EF4-FFF2-40B4-BE49-F238E27FC236}">
                <a16:creationId xmlns:a16="http://schemas.microsoft.com/office/drawing/2014/main" id="{96E51D46-83CD-4DA1-BEB3-420A0883A7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9100" y="4879975"/>
            <a:ext cx="1143000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r>
              <a:rPr lang="en-US" altLang="en-US" sz="1200">
                <a:latin typeface="Lucida Sans Typewriter" panose="020B0509030504030204" pitchFamily="49" charset="0"/>
              </a:rPr>
              <a:t>1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5" name="Rectangle 72">
            <a:extLst>
              <a:ext uri="{FF2B5EF4-FFF2-40B4-BE49-F238E27FC236}">
                <a16:creationId xmlns:a16="http://schemas.microsoft.com/office/drawing/2014/main" id="{B1B39CE8-9845-4F83-817B-CA45717DD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9100" y="4603750"/>
            <a:ext cx="1143000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r>
              <a:rPr lang="en-US" altLang="en-US" sz="1200">
                <a:latin typeface="Lucida Sans Typewriter" panose="020B0509030504030204" pitchFamily="49" charset="0"/>
              </a:rPr>
              <a:t>8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6" name="Rectangle 73">
            <a:extLst>
              <a:ext uri="{FF2B5EF4-FFF2-40B4-BE49-F238E27FC236}">
                <a16:creationId xmlns:a16="http://schemas.microsoft.com/office/drawing/2014/main" id="{C65D6046-51B3-4408-8A53-5ED0550A49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9100" y="5992812"/>
            <a:ext cx="1143000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r>
              <a:rPr lang="en-US" altLang="en-US" sz="1200">
                <a:latin typeface="Lucida Sans Typewriter" panose="020B0509030504030204" pitchFamily="49" charset="0"/>
              </a:rPr>
              <a:t> 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7" name="Rectangle 74">
            <a:extLst>
              <a:ext uri="{FF2B5EF4-FFF2-40B4-BE49-F238E27FC236}">
                <a16:creationId xmlns:a16="http://schemas.microsoft.com/office/drawing/2014/main" id="{65539781-65DE-4887-A588-9EAC02B9A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9100" y="6269037"/>
            <a:ext cx="1143000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r>
              <a:rPr lang="en-US" altLang="en-US" sz="1200">
                <a:latin typeface="Lucida Sans Typewriter" panose="020B0509030504030204" pitchFamily="49" charset="0"/>
              </a:rPr>
              <a:t>*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8" name="Rectangle 75">
            <a:extLst>
              <a:ext uri="{FF2B5EF4-FFF2-40B4-BE49-F238E27FC236}">
                <a16:creationId xmlns:a16="http://schemas.microsoft.com/office/drawing/2014/main" id="{062AC504-964E-4568-A6AB-3A61D0995A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9100" y="6545262"/>
            <a:ext cx="1143000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r>
              <a:rPr lang="en-US" altLang="en-US" sz="1200">
                <a:latin typeface="Lucida Sans Typewriter" panose="020B0509030504030204" pitchFamily="49" charset="0"/>
              </a:rPr>
              <a:t> </a:t>
            </a:r>
            <a:r>
              <a:rPr lang="en-US" altLang="en-US" sz="1200">
                <a:solidFill>
                  <a:schemeClr val="accent2"/>
                </a:solidFill>
                <a:latin typeface="Lucida Sans Typewriter" panose="020B0509030504030204" pitchFamily="49" charset="0"/>
              </a:rPr>
              <a:t>I:</a:t>
            </a:r>
            <a:r>
              <a:rPr lang="en-US" altLang="en-US" sz="1200">
                <a:latin typeface="Lucida Sans Typewriter" panose="020B0509030504030204" pitchFamily="49" charset="0"/>
              </a:rPr>
              <a:t>       </a:t>
            </a:r>
            <a:r>
              <a:rPr lang="en-US" altLang="en-US" sz="1200">
                <a:solidFill>
                  <a:schemeClr val="tx2"/>
                </a:solidFill>
                <a:latin typeface="Lucida Sans Typewriter" panose="020B0509030504030204" pitchFamily="49" charset="0"/>
              </a:rPr>
              <a:t>3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cxnSp>
        <p:nvCxnSpPr>
          <p:cNvPr id="79" name="AutoShape 76">
            <a:extLst>
              <a:ext uri="{FF2B5EF4-FFF2-40B4-BE49-F238E27FC236}">
                <a16:creationId xmlns:a16="http://schemas.microsoft.com/office/drawing/2014/main" id="{A7B80B90-AD9A-498F-B63E-2036E7E79D01}"/>
              </a:ext>
            </a:extLst>
          </p:cNvPr>
          <p:cNvCxnSpPr>
            <a:cxnSpLocks noChangeShapeType="1"/>
            <a:stCxn id="76" idx="1"/>
            <a:endCxn id="64" idx="1"/>
          </p:cNvCxnSpPr>
          <p:nvPr/>
        </p:nvCxnSpPr>
        <p:spPr bwMode="auto">
          <a:xfrm rot="10800000" flipH="1">
            <a:off x="4229100" y="5575300"/>
            <a:ext cx="1588" cy="555625"/>
          </a:xfrm>
          <a:prstGeom prst="bentConnector3">
            <a:avLst>
              <a:gd name="adj1" fmla="val -1440000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" name="Line 77">
            <a:extLst>
              <a:ext uri="{FF2B5EF4-FFF2-40B4-BE49-F238E27FC236}">
                <a16:creationId xmlns:a16="http://schemas.microsoft.com/office/drawing/2014/main" id="{AF315813-3271-40B7-BC88-A15454CDA093}"/>
              </a:ext>
            </a:extLst>
          </p:cNvPr>
          <p:cNvSpPr>
            <a:spLocks noChangeShapeType="1"/>
          </p:cNvSpPr>
          <p:nvPr/>
        </p:nvSpPr>
        <p:spPr bwMode="auto">
          <a:xfrm>
            <a:off x="4229100" y="4879975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Line 78">
            <a:extLst>
              <a:ext uri="{FF2B5EF4-FFF2-40B4-BE49-F238E27FC236}">
                <a16:creationId xmlns:a16="http://schemas.microsoft.com/office/drawing/2014/main" id="{FA488F50-63AA-4E29-AE32-55F277317430}"/>
              </a:ext>
            </a:extLst>
          </p:cNvPr>
          <p:cNvSpPr>
            <a:spLocks noChangeShapeType="1"/>
          </p:cNvSpPr>
          <p:nvPr/>
        </p:nvSpPr>
        <p:spPr bwMode="auto">
          <a:xfrm>
            <a:off x="4229100" y="597535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Rectangle 79">
            <a:extLst>
              <a:ext uri="{FF2B5EF4-FFF2-40B4-BE49-F238E27FC236}">
                <a16:creationId xmlns:a16="http://schemas.microsoft.com/office/drawing/2014/main" id="{A8624915-89BA-4C07-875F-56D6F24CB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4825" y="4603750"/>
            <a:ext cx="1143000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r>
              <a:rPr lang="en-US" altLang="en-US" sz="1200">
                <a:latin typeface="Lucida Sans Typewriter" panose="020B0509030504030204" pitchFamily="49" charset="0"/>
              </a:rPr>
              <a:t>8</a:t>
            </a: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83" name="Text Box 80">
            <a:extLst>
              <a:ext uri="{FF2B5EF4-FFF2-40B4-BE49-F238E27FC236}">
                <a16:creationId xmlns:a16="http://schemas.microsoft.com/office/drawing/2014/main" id="{A45ADA89-3A75-4934-90D0-3C89C9BF8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800" y="5559425"/>
            <a:ext cx="2762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>
                <a:solidFill>
                  <a:schemeClr val="accent2"/>
                </a:solidFill>
                <a:latin typeface="Lucida Sans Typewriter" panose="020B0509030504030204" pitchFamily="49" charset="0"/>
              </a:rPr>
              <a:t>A</a:t>
            </a:r>
            <a:endParaRPr lang="en-US" altLang="en-US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84" name="AutoShape 81">
            <a:extLst>
              <a:ext uri="{FF2B5EF4-FFF2-40B4-BE49-F238E27FC236}">
                <a16:creationId xmlns:a16="http://schemas.microsoft.com/office/drawing/2014/main" id="{668A10D4-13FF-4B55-B71D-8669D1F35E36}"/>
              </a:ext>
            </a:extLst>
          </p:cNvPr>
          <p:cNvSpPr>
            <a:spLocks/>
          </p:cNvSpPr>
          <p:nvPr/>
        </p:nvSpPr>
        <p:spPr bwMode="auto">
          <a:xfrm>
            <a:off x="1181100" y="5418137"/>
            <a:ext cx="142875" cy="555625"/>
          </a:xfrm>
          <a:prstGeom prst="leftBrace">
            <a:avLst>
              <a:gd name="adj1" fmla="val 3240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5" name="Text Box 82">
            <a:extLst>
              <a:ext uri="{FF2B5EF4-FFF2-40B4-BE49-F238E27FC236}">
                <a16:creationId xmlns:a16="http://schemas.microsoft.com/office/drawing/2014/main" id="{C170AAA1-2BCB-4356-8BFF-9800C6B378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9925" y="4267200"/>
            <a:ext cx="30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>
                <a:latin typeface="Comic Sans MS" panose="030F0702030302020204" pitchFamily="66" charset="0"/>
              </a:rPr>
              <a:t>3</a:t>
            </a:r>
          </a:p>
        </p:txBody>
      </p:sp>
      <p:pic>
        <p:nvPicPr>
          <p:cNvPr id="87" name="Content Placeholder 5">
            <a:extLst>
              <a:ext uri="{FF2B5EF4-FFF2-40B4-BE49-F238E27FC236}">
                <a16:creationId xmlns:a16="http://schemas.microsoft.com/office/drawing/2014/main" id="{5DBBF905-160A-491E-B930-3B0DDE23D7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02612" y="0"/>
            <a:ext cx="941388" cy="941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07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82" grpId="0" animBg="1"/>
      <p:bldP spid="83" grpId="0"/>
      <p:bldP spid="84" grpId="0" animBg="1"/>
      <p:bldP spid="8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D2322-31A3-4C1E-B74C-81EBDB93C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Function Returning an “Unconstrained” Array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6718B-85D5-4D13-9965-459305569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Ada allows a function to return a value from an unconstrained array type</a:t>
            </a:r>
          </a:p>
          <a:p>
            <a:pPr lvl="1" eaLnBrk="1" hangingPunct="1"/>
            <a:r>
              <a:rPr lang="en-US" altLang="en-US" dirty="0"/>
              <a:t>The bounds are not known until the return</a:t>
            </a:r>
          </a:p>
          <a:p>
            <a:pPr eaLnBrk="1" hangingPunct="1"/>
            <a:r>
              <a:rPr lang="en-US" altLang="en-US" dirty="0"/>
              <a:t>Typical contexts for caller</a:t>
            </a:r>
          </a:p>
          <a:p>
            <a:pPr lvl="1" eaLnBrk="1" hangingPunct="1"/>
            <a:r>
              <a:rPr lang="en-US" altLang="en-US" dirty="0"/>
              <a:t>Initialization of an “unconstrained” object</a:t>
            </a:r>
          </a:p>
          <a:p>
            <a:pPr lvl="1" eaLnBrk="1" hangingPunct="1"/>
            <a:r>
              <a:rPr lang="en-US" altLang="en-US" dirty="0"/>
              <a:t>Actual parameter to another subprogram</a:t>
            </a:r>
          </a:p>
          <a:p>
            <a:pPr eaLnBrk="1" hangingPunct="1"/>
            <a:r>
              <a:rPr lang="en-US" altLang="en-US" dirty="0"/>
              <a:t>Implementation issue</a:t>
            </a:r>
          </a:p>
          <a:p>
            <a:pPr lvl="1" eaLnBrk="1" hangingPunct="1"/>
            <a:r>
              <a:rPr lang="en-US" altLang="en-US" dirty="0"/>
              <a:t>Can’t reserve space on top of stack to hold the return value</a:t>
            </a:r>
          </a:p>
          <a:p>
            <a:pPr lvl="1" eaLnBrk="1" hangingPunct="1"/>
            <a:r>
              <a:rPr lang="en-US" altLang="en-US" dirty="0"/>
              <a:t>“Secondary stack” avoids the need for dynamic allocation / memory management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C7000B-3B93-4548-BBCA-FE38DB119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074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D2322-31A3-4C1E-B74C-81EBDB93C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Function Returning an “Unconstrained” Array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C7000B-3B93-4548-BBCA-FE38DB119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D385C2B5-A28D-4DA3-BF3B-DB9D924D4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610" y="1295400"/>
            <a:ext cx="7297190" cy="5078313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Example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Dup( N : Natural; C : Character := '*’) </a:t>
            </a:r>
            <a:b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8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String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S : String(1..N);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S := (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others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=&gt; C);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S;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Dup;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Ten_Zs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: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constant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String := 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Dup(10, 'Z')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  </a:t>
            </a:r>
            <a:r>
              <a:rPr lang="en-US" altLang="en-US" sz="18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OK</a:t>
            </a:r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Sorry  : String(1..5) := 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Dup(3, '+')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 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8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Raises </a:t>
            </a:r>
            <a:r>
              <a:rPr lang="en-US" altLang="en-US" sz="1800" i="1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Constraint_Error</a:t>
            </a:r>
            <a:endParaRPr lang="en-US" altLang="en-US" sz="1800" i="1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 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Dup(6)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);  </a:t>
            </a:r>
            <a:r>
              <a:rPr lang="en-US" altLang="en-US" sz="18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OK: "******"</a:t>
            </a:r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...</a:t>
            </a:r>
          </a:p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Example;     </a:t>
            </a:r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541F13F0-23E4-4F3E-96FA-CEDDE5C9A9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967762" y="0"/>
            <a:ext cx="1176238" cy="1176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701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2.1 Statements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:\Documents and Settings\Ben\Local Settings\Temporary Internet Files\Content.IE5\GVEVDJ30\MC900078812[1].wmf">
            <a:extLst>
              <a:ext uri="{FF2B5EF4-FFF2-40B4-BE49-F238E27FC236}">
                <a16:creationId xmlns:a16="http://schemas.microsoft.com/office/drawing/2014/main" id="{8E650FFA-E109-4980-BE59-9FFEB95AA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369" y="3276600"/>
            <a:ext cx="1408831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17240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DA13D-7530-4A45-B1DA-21CDAB40E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Overloading: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7B42B-C588-428B-8923-F70E89779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i="1" dirty="0"/>
              <a:t>Overloading</a:t>
            </a:r>
            <a:r>
              <a:rPr lang="en-US" altLang="en-US" dirty="0"/>
              <a:t> is using the same name to </a:t>
            </a:r>
            <a:br>
              <a:rPr lang="en-US" altLang="en-US" dirty="0"/>
            </a:br>
            <a:r>
              <a:rPr lang="en-US" altLang="en-US" dirty="0"/>
              <a:t>denote different entities that exist at the same time</a:t>
            </a:r>
          </a:p>
          <a:p>
            <a:pPr eaLnBrk="1" hangingPunct="1"/>
            <a:r>
              <a:rPr lang="en-US" altLang="en-US" dirty="0"/>
              <a:t>Ada provides a very flexible mechanism</a:t>
            </a:r>
          </a:p>
          <a:p>
            <a:pPr lvl="1" eaLnBrk="1" hangingPunct="1"/>
            <a:r>
              <a:rPr lang="en-US" altLang="en-US" dirty="0"/>
              <a:t>Allows overloading for subprograms (including operator symbols) and enumeration literals</a:t>
            </a:r>
          </a:p>
          <a:p>
            <a:pPr lvl="1" eaLnBrk="1" hangingPunct="1"/>
            <a:r>
              <a:rPr lang="en-US" altLang="en-US" dirty="0"/>
              <a:t>Uses both “bottom up” (types of actual parameters, names of parameters  in named associations) and “top down” information (type required by the usage context) to resolve</a:t>
            </a:r>
          </a:p>
          <a:p>
            <a:pPr lvl="1" eaLnBrk="1" hangingPunct="1"/>
            <a:r>
              <a:rPr lang="en-US" altLang="en-US" dirty="0"/>
              <a:t>The program is illegal if there is either 0 or else more than 1 interpretation</a:t>
            </a:r>
          </a:p>
          <a:p>
            <a:pPr lvl="1" eaLnBrk="1" hangingPunct="1"/>
            <a:r>
              <a:rPr lang="en-US" altLang="en-US" dirty="0"/>
              <a:t>A </a:t>
            </a:r>
            <a:r>
              <a:rPr lang="en-US" altLang="en-US" i="1" dirty="0"/>
              <a:t>type qualification</a:t>
            </a:r>
            <a:r>
              <a:rPr lang="en-US" altLang="en-US" dirty="0"/>
              <a:t> form </a:t>
            </a:r>
            <a:r>
              <a:rPr lang="en-US" altLang="en-US" dirty="0">
                <a:latin typeface="Lucida Sans Typewriter" panose="020B0509030504030204" pitchFamily="49" charset="0"/>
              </a:rPr>
              <a:t>T'(</a:t>
            </a:r>
            <a:r>
              <a:rPr lang="en-US" altLang="en-US" i="1" dirty="0"/>
              <a:t>expression</a:t>
            </a:r>
            <a:r>
              <a:rPr lang="en-US" altLang="en-US" dirty="0">
                <a:latin typeface="Lucida Sans Typewriter" panose="020B0509030504030204" pitchFamily="49" charset="0"/>
              </a:rPr>
              <a:t>)</a:t>
            </a:r>
            <a:r>
              <a:rPr lang="en-US" altLang="en-US" dirty="0"/>
              <a:t> may be used to resolve the interpretation of an otherwise ambiguous expression to be of type T</a:t>
            </a:r>
          </a:p>
          <a:p>
            <a:pPr eaLnBrk="1" hangingPunct="1"/>
            <a:r>
              <a:rPr lang="en-US" altLang="en-US" dirty="0"/>
              <a:t>Variables, constants are not overloadable</a:t>
            </a:r>
          </a:p>
          <a:p>
            <a:pPr lvl="1" eaLnBrk="1" hangingPunct="1"/>
            <a:r>
              <a:rPr lang="en-US" altLang="en-US" dirty="0"/>
              <a:t>Motivation is methodological versus semantic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BFC243-3C23-42AD-A97E-495742393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510FEF-B5DD-4084-8F47-5D33125E1A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000" y="304800"/>
            <a:ext cx="2040000" cy="12954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8957265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2C80D-4464-49D2-8C8A-C175D9782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Overload Resolution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962E9B-A994-4ED3-8AEA-5216CE4B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417F0975-838C-44EA-97EA-A066B9B19E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1676400"/>
            <a:ext cx="6494085" cy="3170099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20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function</a:t>
            </a:r>
            <a:r>
              <a:rPr lang="en-US" altLang="en-US" sz="20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Random </a:t>
            </a:r>
            <a:r>
              <a:rPr lang="en-US" altLang="en-US" sz="20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20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Integer </a:t>
            </a:r>
            <a:r>
              <a:rPr lang="en-US" altLang="en-US" sz="20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20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...;</a:t>
            </a:r>
            <a:br>
              <a:rPr lang="en-US" altLang="en-US" sz="2000" dirty="0">
                <a:solidFill>
                  <a:srgbClr val="0000CC"/>
                </a:solidFill>
                <a:latin typeface="Lucida Sans Typewriter" panose="020B0509030504030204" pitchFamily="49" charset="0"/>
              </a:rPr>
            </a:br>
            <a:r>
              <a:rPr lang="en-US" altLang="en-US" sz="20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20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20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Random </a:t>
            </a:r>
            <a:r>
              <a:rPr lang="en-US" altLang="en-US" sz="20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20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Float </a:t>
            </a:r>
            <a:r>
              <a:rPr lang="en-US" altLang="en-US" sz="20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20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...;</a:t>
            </a:r>
          </a:p>
          <a:p>
            <a:r>
              <a:rPr lang="en-US" altLang="en-US" sz="20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K : Integer;</a:t>
            </a:r>
          </a:p>
          <a:p>
            <a:r>
              <a:rPr lang="en-US" altLang="en-US" sz="20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B : Boolean;</a:t>
            </a:r>
          </a:p>
          <a:p>
            <a:r>
              <a:rPr lang="en-US" altLang="en-US" sz="20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Random : String(1..5);  -- Illegal</a:t>
            </a:r>
          </a:p>
          <a:p>
            <a:r>
              <a:rPr lang="en-US" altLang="en-US" sz="2000" b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…</a:t>
            </a:r>
          </a:p>
          <a:p>
            <a:r>
              <a:rPr lang="en-US" altLang="en-US" sz="20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K := Random;  </a:t>
            </a:r>
            <a:r>
              <a:rPr lang="en-US" altLang="en-US" sz="2000" i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     -- OK</a:t>
            </a:r>
          </a:p>
          <a:p>
            <a:r>
              <a:rPr lang="en-US" altLang="en-US" sz="20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B := Random=Random;   </a:t>
            </a:r>
            <a:r>
              <a:rPr lang="en-US" altLang="en-US" sz="20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Illegal</a:t>
            </a:r>
          </a:p>
          <a:p>
            <a:r>
              <a:rPr lang="en-US" altLang="en-US" sz="2000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   B := Integer'(Random) = Random;  </a:t>
            </a:r>
            <a:r>
              <a:rPr lang="en-US" altLang="en-US" sz="2000" i="1" dirty="0">
                <a:solidFill>
                  <a:srgbClr val="0000CC"/>
                </a:solidFill>
                <a:latin typeface="Lucida Sans Typewriter" panose="020B0509030504030204" pitchFamily="49" charset="0"/>
              </a:rPr>
              <a:t>-- OK</a:t>
            </a:r>
          </a:p>
          <a:p>
            <a:r>
              <a:rPr lang="en-US" altLang="en-US" sz="20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K := Integer(Random); </a:t>
            </a:r>
            <a:r>
              <a:rPr lang="en-US" altLang="en-US" sz="20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Illegal</a:t>
            </a:r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00D661E1-159F-4F81-9710-934231C69B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772400" y="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9766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0268B-DAA8-440B-8C36-05629D721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Hiding vs. Overloading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005B8-72C0-405D-955E-5F96FD4AB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Principles</a:t>
            </a:r>
          </a:p>
          <a:p>
            <a:pPr lvl="1" eaLnBrk="1" hangingPunct="1"/>
            <a:r>
              <a:rPr lang="en-US" altLang="en-US" dirty="0"/>
              <a:t>A procedure </a:t>
            </a:r>
            <a:r>
              <a:rPr lang="en-US" altLang="en-US" i="1" dirty="0"/>
              <a:t>hides</a:t>
            </a:r>
            <a:r>
              <a:rPr lang="en-US" altLang="en-US" dirty="0"/>
              <a:t> (versus </a:t>
            </a:r>
            <a:r>
              <a:rPr lang="en-US" altLang="en-US" i="1" dirty="0"/>
              <a:t>overloads</a:t>
            </a:r>
            <a:r>
              <a:rPr lang="en-US" altLang="en-US" dirty="0"/>
              <a:t>) an outer procedure with the same name if: </a:t>
            </a:r>
          </a:p>
          <a:p>
            <a:pPr lvl="2" eaLnBrk="1" hangingPunct="1"/>
            <a:r>
              <a:rPr lang="en-US" altLang="en-US" dirty="0"/>
              <a:t>They both have the same number of parameters, and </a:t>
            </a:r>
          </a:p>
          <a:p>
            <a:pPr lvl="2" eaLnBrk="1" hangingPunct="1"/>
            <a:r>
              <a:rPr lang="en-US" altLang="en-US" dirty="0"/>
              <a:t>Corresponding formal parameters have the same type</a:t>
            </a:r>
          </a:p>
          <a:p>
            <a:pPr lvl="1" eaLnBrk="1" hangingPunct="1"/>
            <a:r>
              <a:rPr lang="en-US" altLang="en-US" dirty="0"/>
              <a:t>A function </a:t>
            </a:r>
            <a:r>
              <a:rPr lang="en-US" altLang="en-US" i="1" dirty="0"/>
              <a:t>hides</a:t>
            </a:r>
            <a:r>
              <a:rPr lang="en-US" altLang="en-US" dirty="0"/>
              <a:t> (versus </a:t>
            </a:r>
            <a:r>
              <a:rPr lang="en-US" altLang="en-US" i="1" dirty="0"/>
              <a:t>overloads</a:t>
            </a:r>
            <a:r>
              <a:rPr lang="en-US" altLang="en-US" dirty="0"/>
              <a:t>) an outer function with the same name if: </a:t>
            </a:r>
          </a:p>
          <a:p>
            <a:pPr lvl="2" eaLnBrk="1" hangingPunct="1"/>
            <a:r>
              <a:rPr lang="en-US" altLang="en-US" dirty="0"/>
              <a:t>They both have the same number of parameters, and</a:t>
            </a:r>
          </a:p>
          <a:p>
            <a:pPr lvl="2" eaLnBrk="1" hangingPunct="1"/>
            <a:r>
              <a:rPr lang="en-US" altLang="en-US" dirty="0"/>
              <a:t>They both have the same result type, and </a:t>
            </a:r>
          </a:p>
          <a:p>
            <a:pPr lvl="2" eaLnBrk="1" hangingPunct="1"/>
            <a:r>
              <a:rPr lang="en-US" altLang="en-US" dirty="0"/>
              <a:t>Corresponding formal parameters have the same type</a:t>
            </a:r>
          </a:p>
          <a:p>
            <a:pPr lvl="1" eaLnBrk="1" hangingPunct="1"/>
            <a:r>
              <a:rPr lang="en-US" altLang="en-US" dirty="0"/>
              <a:t>Hiding for declarations in the same immediate scope is illegal</a:t>
            </a:r>
          </a:p>
          <a:p>
            <a:pPr eaLnBrk="1" hangingPunct="1"/>
            <a:r>
              <a:rPr lang="en-US" altLang="en-US" dirty="0"/>
              <a:t>Overload resolution can use additional information</a:t>
            </a:r>
          </a:p>
          <a:p>
            <a:pPr lvl="1" eaLnBrk="1" hangingPunct="1"/>
            <a:r>
              <a:rPr lang="en-US" altLang="en-US" dirty="0"/>
              <a:t>For example parameter names, in named associations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F00D73-E423-4112-96D3-F3A03870D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D470D7-AE42-44D2-87B5-6B8B8B448F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52400"/>
            <a:ext cx="1828800" cy="1371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FF4909-8956-4452-A625-FFC4ACACDA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200" y="228600"/>
            <a:ext cx="2040000" cy="12954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657560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CD151-5E79-4A19-A209-CC6B3C2BE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Hiding vs. Overloading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55275B-1F65-4861-8E90-0F34F233A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4345A654-5301-4A24-9B74-465BFF252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447086"/>
            <a:ext cx="8552341" cy="4801314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Outer: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declare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P(X : Integer)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...;     </a:t>
            </a:r>
            <a:r>
              <a:rPr lang="en-US" altLang="en-US" sz="18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(1)</a:t>
            </a:r>
          </a:p>
          <a:p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P(Y : </a:t>
            </a:r>
            <a:r>
              <a:rPr lang="en-US" altLang="en-US" sz="18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out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Integer) </a:t>
            </a:r>
            <a:r>
              <a:rPr lang="en-US" altLang="en-US" sz="18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...; </a:t>
            </a:r>
            <a:r>
              <a:rPr lang="en-US" altLang="en-US" sz="18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(2) illegal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P;                         </a:t>
            </a:r>
            <a:r>
              <a:rPr lang="en-US" altLang="en-US" sz="18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(3) overloads (1)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declare</a:t>
            </a:r>
          </a:p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procedure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P(Y : Integer)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...;      </a:t>
            </a:r>
            <a:r>
              <a:rPr lang="en-US" altLang="en-US" sz="18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(4) hides (1)</a:t>
            </a:r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P(Z :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Long_Integer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)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is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...; </a:t>
            </a:r>
            <a:r>
              <a:rPr lang="en-US" altLang="en-US" sz="18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(5) overloads</a:t>
            </a:r>
            <a:endParaRPr lang="en-US" altLang="en-US" sz="1800" dirty="0">
              <a:solidFill>
                <a:srgbClr val="0070C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I : Integer := 0;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P(I);             </a:t>
            </a:r>
            <a:r>
              <a:rPr lang="en-US" altLang="en-US" sz="18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unambiguous (4)</a:t>
            </a:r>
          </a:p>
          <a:p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P(10);            </a:t>
            </a:r>
            <a:r>
              <a:rPr lang="en-US" altLang="en-US" sz="18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ambiguous (4, 5)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P(Z =&gt; 10);       </a:t>
            </a:r>
            <a:r>
              <a:rPr lang="en-US" altLang="en-US" sz="18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unambiguous (5)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P(Integer'(10));  </a:t>
            </a:r>
            <a:r>
              <a:rPr lang="en-US" altLang="en-US" sz="18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unambiguous (4)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800" dirty="0" err="1">
                <a:solidFill>
                  <a:srgbClr val="0070C0"/>
                </a:solidFill>
                <a:latin typeface="Lucida Sans Typewriter" panose="020B0509030504030204" pitchFamily="49" charset="0"/>
              </a:rPr>
              <a:t>Outer.P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(10);      </a:t>
            </a:r>
            <a:r>
              <a:rPr lang="en-US" altLang="en-US" sz="1800" i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-- unambiguous (1)</a:t>
            </a:r>
          </a:p>
          <a:p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800" b="1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800" dirty="0">
                <a:solidFill>
                  <a:srgbClr val="0070C0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C96ECA0-E086-42A4-91D4-F3C371413A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772400" y="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2343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2.3 Exception Handling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:\Documents and Settings\Ben\Local Settings\Temporary Internet Files\Content.IE5\GVEVDJ30\MC900078812[1].wmf">
            <a:extLst>
              <a:ext uri="{FF2B5EF4-FFF2-40B4-BE49-F238E27FC236}">
                <a16:creationId xmlns:a16="http://schemas.microsoft.com/office/drawing/2014/main" id="{8E650FFA-E109-4980-BE59-9FFEB95AA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369" y="3276600"/>
            <a:ext cx="1408831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71251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9D19-A4A5-4980-8097-839A29C92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Exception Handling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2989B-E652-46BB-B674-21B62B342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Ada’s exception facility is a control structure intended for dealing with run-time conditions that: </a:t>
            </a:r>
          </a:p>
          <a:p>
            <a:pPr lvl="1" eaLnBrk="1" hangingPunct="1"/>
            <a:r>
              <a:rPr lang="en-US" altLang="en-US" dirty="0"/>
              <a:t>Are rare (“exceptional”)</a:t>
            </a:r>
          </a:p>
          <a:p>
            <a:pPr lvl="1" eaLnBrk="1" hangingPunct="1"/>
            <a:r>
              <a:rPr lang="en-US" altLang="en-US" dirty="0"/>
              <a:t>Must not be ignored</a:t>
            </a:r>
          </a:p>
          <a:p>
            <a:pPr lvl="1" eaLnBrk="1" hangingPunct="1"/>
            <a:r>
              <a:rPr lang="en-US" altLang="en-US" dirty="0"/>
              <a:t>Do not require program control to return to the point where the condition was detected</a:t>
            </a:r>
          </a:p>
          <a:p>
            <a:pPr lvl="1" eaLnBrk="1" hangingPunct="1"/>
            <a:r>
              <a:rPr lang="en-US" altLang="en-US" dirty="0"/>
              <a:t>Are synchronous</a:t>
            </a:r>
          </a:p>
          <a:p>
            <a:pPr eaLnBrk="1" hangingPunct="1"/>
            <a:r>
              <a:rPr lang="en-US" altLang="en-US" dirty="0"/>
              <a:t>Other characteristics of an exception condition</a:t>
            </a:r>
          </a:p>
          <a:p>
            <a:pPr lvl="1" eaLnBrk="1" hangingPunct="1"/>
            <a:r>
              <a:rPr lang="en-US" altLang="en-US" dirty="0"/>
              <a:t>Often difficult or expensive to detect until after it occurs</a:t>
            </a:r>
          </a:p>
          <a:p>
            <a:pPr lvl="2" eaLnBrk="1" hangingPunct="1"/>
            <a:r>
              <a:rPr lang="en-US" altLang="en-US" dirty="0"/>
              <a:t>“Better to ask forgiveness than permission””</a:t>
            </a:r>
          </a:p>
          <a:p>
            <a:pPr lvl="1" eaLnBrk="1" hangingPunct="1"/>
            <a:r>
              <a:rPr lang="en-US" altLang="en-US" dirty="0"/>
              <a:t>Generally an error of some sort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0592DB-779D-4DBD-ADDC-60AD5AA80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4996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9D19-A4A5-4980-8097-839A29C92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Exception Handling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2989B-E652-46BB-B674-21B62B342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i="1" dirty="0">
                <a:highlight>
                  <a:srgbClr val="FFFF00"/>
                </a:highlight>
              </a:rPr>
              <a:t>Exception</a:t>
            </a:r>
            <a:r>
              <a:rPr lang="en-US" altLang="en-US" dirty="0"/>
              <a:t> - (declarable) name corresponding to a condition or set of conditions</a:t>
            </a:r>
          </a:p>
          <a:p>
            <a:pPr lvl="1" eaLnBrk="1" hangingPunct="1">
              <a:buNone/>
            </a:pP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Constraint_Error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Predefined</a:t>
            </a:r>
            <a:endParaRPr lang="en-US" altLang="en-US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 lvl="1" eaLnBrk="1" hangingPunct="1">
              <a:buNone/>
            </a:pP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Overflow	   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User-defined</a:t>
            </a:r>
          </a:p>
          <a:p>
            <a:pPr eaLnBrk="1" hangingPunct="1"/>
            <a:r>
              <a:rPr lang="en-US" altLang="en-US" i="1" dirty="0">
                <a:highlight>
                  <a:srgbClr val="FFFF00"/>
                </a:highlight>
              </a:rPr>
              <a:t>Raising an exception</a:t>
            </a:r>
            <a:r>
              <a:rPr lang="en-US" altLang="en-US" dirty="0"/>
              <a:t> - bringing the condition to the attention of the run-time system</a:t>
            </a:r>
          </a:p>
          <a:p>
            <a:pPr lvl="1" eaLnBrk="1" hangingPunct="1">
              <a:buNone/>
            </a:pP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N : Natural := -1;          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Implicit </a:t>
            </a:r>
            <a:endParaRPr lang="en-US" altLang="en-US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 lvl="1" eaLnBrk="1" hangingPunct="1">
              <a:buNone/>
            </a:pP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raise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Painfully_Fatal_Error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Explicit</a:t>
            </a:r>
            <a:endParaRPr lang="en-US" altLang="en-US" dirty="0">
              <a:solidFill>
                <a:srgbClr val="0066FF"/>
              </a:solidFill>
            </a:endParaRPr>
          </a:p>
          <a:p>
            <a:pPr eaLnBrk="1" hangingPunct="1"/>
            <a:r>
              <a:rPr lang="en-US" altLang="en-US" i="1" dirty="0">
                <a:highlight>
                  <a:srgbClr val="FFFF00"/>
                </a:highlight>
              </a:rPr>
              <a:t>Handling an exception</a:t>
            </a:r>
            <a:r>
              <a:rPr lang="en-US" altLang="en-US" i="1" dirty="0"/>
              <a:t> </a:t>
            </a:r>
            <a:r>
              <a:rPr lang="en-US" altLang="en-US" dirty="0"/>
              <a:t>- executing a sequence of statements in response to the condition </a:t>
            </a:r>
          </a:p>
          <a:p>
            <a:pPr lvl="1" eaLnBrk="1" hangingPunct="1">
              <a:buNone/>
            </a:pP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Disk_Partition_Full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=&gt;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"So a 1TB disk isn't enough? " &amp;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    "OK, let's try 'del *.*', Bozo");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Hacker_IO.Zap_Disk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endParaRPr lang="en-US" altLang="en-US" dirty="0">
              <a:solidFill>
                <a:srgbClr val="0066FF"/>
              </a:solidFill>
            </a:endParaRPr>
          </a:p>
          <a:p>
            <a:pPr marL="0" indent="0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0592DB-779D-4DBD-ADDC-60AD5AA80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9859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146FB-61C0-4DF6-97FE-32499DF75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Exception Declarations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8A63B-FC9C-458B-A640-3FA47D61C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4983163"/>
          </a:xfrm>
        </p:spPr>
        <p:txBody>
          <a:bodyPr/>
          <a:lstStyle/>
          <a:p>
            <a:pPr eaLnBrk="1" hangingPunct="1"/>
            <a:r>
              <a:rPr lang="en-US" altLang="en-US" dirty="0"/>
              <a:t>Ada predefines (in package </a:t>
            </a:r>
            <a:r>
              <a:rPr lang="en-US" altLang="en-US" dirty="0">
                <a:latin typeface="Lucida Sans Typewriter" panose="020B0509030504030204" pitchFamily="49" charset="0"/>
              </a:rPr>
              <a:t>Standard</a:t>
            </a:r>
            <a:r>
              <a:rPr lang="en-US" altLang="en-US" dirty="0"/>
              <a:t>) a set of exception names corresponding to various run-time unpleasantries</a:t>
            </a:r>
          </a:p>
          <a:p>
            <a:pPr lvl="1" eaLnBrk="1" hangingPunct="1">
              <a:buFontTx/>
              <a:buNone/>
            </a:pPr>
            <a:r>
              <a:rPr lang="en-US" altLang="en-US" dirty="0">
                <a:latin typeface="Consolas" panose="020B0609020204030204" pitchFamily="49" charset="0"/>
              </a:rPr>
              <a:t>   </a:t>
            </a:r>
            <a:r>
              <a:rPr lang="en-US" alt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Constraint_Error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     </a:t>
            </a:r>
            <a:r>
              <a:rPr lang="en-US" alt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Program_Error</a:t>
            </a:r>
            <a:endParaRPr lang="en-US" altLang="en-US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pPr lvl="1" eaLnBrk="1" hangingPunct="1">
              <a:buFontTx/>
              <a:buNone/>
            </a:pP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Storage_Error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        </a:t>
            </a:r>
            <a:r>
              <a:rPr lang="en-US" alt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Tasking_Error</a:t>
            </a:r>
            <a:endParaRPr lang="en-US" altLang="en-US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pPr lvl="1" eaLnBrk="1" hangingPunct="1">
              <a:buFontTx/>
              <a:buNone/>
            </a:pP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Numeric_Error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>
                <a:solidFill>
                  <a:srgbClr val="0066FF"/>
                </a:solidFill>
              </a:rPr>
              <a:t>(obsolescent, equivalent to </a:t>
            </a:r>
            <a:r>
              <a:rPr lang="en-US" alt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Constraint_Error</a:t>
            </a:r>
            <a:r>
              <a:rPr lang="en-US" altLang="en-US" dirty="0">
                <a:solidFill>
                  <a:srgbClr val="0066FF"/>
                </a:solidFill>
              </a:rPr>
              <a:t>)</a:t>
            </a:r>
          </a:p>
          <a:p>
            <a:pPr eaLnBrk="1" hangingPunct="1"/>
            <a:r>
              <a:rPr lang="en-US" altLang="en-US" dirty="0"/>
              <a:t>Other exceptions are defined in other predefined packages</a:t>
            </a:r>
          </a:p>
          <a:p>
            <a:pPr lvl="1" eaLnBrk="1" hangingPunct="1"/>
            <a:r>
              <a:rPr lang="en-US" altLang="en-US" dirty="0"/>
              <a:t>Example: package </a:t>
            </a:r>
            <a:r>
              <a:rPr lang="en-US" altLang="en-US" dirty="0" err="1">
                <a:latin typeface="Consolas" panose="020B0609020204030204" pitchFamily="49" charset="0"/>
              </a:rPr>
              <a:t>IO_Exceptions</a:t>
            </a:r>
            <a:r>
              <a:rPr lang="en-US" altLang="en-US" dirty="0"/>
              <a:t> declares a number of exceptions, such as </a:t>
            </a:r>
            <a:r>
              <a:rPr lang="en-US" altLang="en-US" dirty="0" err="1">
                <a:latin typeface="Consolas" panose="020B0609020204030204" pitchFamily="49" charset="0"/>
              </a:rPr>
              <a:t>Data_Error</a:t>
            </a:r>
            <a:endParaRPr lang="en-US" altLang="en-US" dirty="0">
              <a:latin typeface="Consolas" panose="020B0609020204030204" pitchFamily="49" charset="0"/>
            </a:endParaRPr>
          </a:p>
          <a:p>
            <a:pPr eaLnBrk="1" hangingPunct="1"/>
            <a:r>
              <a:rPr lang="en-US" altLang="en-US" dirty="0"/>
              <a:t>Programmer-Declared Exceptions</a:t>
            </a:r>
          </a:p>
          <a:p>
            <a:pPr lvl="1" eaLnBrk="1" hangingPunct="1"/>
            <a:r>
              <a:rPr lang="en-US" altLang="en-US" dirty="0"/>
              <a:t>You can declare an exception “object” through an exception declaration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n-US" dirty="0" err="1">
                <a:solidFill>
                  <a:srgbClr val="0066FF"/>
                </a:solidFill>
                <a:latin typeface="Consolas" panose="020B0609020204030204" pitchFamily="49" charset="0"/>
              </a:rPr>
              <a:t>Exception_Identifier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 : </a:t>
            </a:r>
            <a:r>
              <a:rPr lang="en-US" altLang="en-US" b="1" dirty="0">
                <a:solidFill>
                  <a:srgbClr val="0066FF"/>
                </a:solidFill>
                <a:latin typeface="Consolas" panose="020B0609020204030204" pitchFamily="49" charset="0"/>
              </a:rPr>
              <a:t>exception</a:t>
            </a:r>
            <a:r>
              <a:rPr lang="en-US" altLang="en-US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pPr lvl="1" eaLnBrk="1" hangingPunct="1"/>
            <a:r>
              <a:rPr lang="en-US" altLang="en-US" dirty="0"/>
              <a:t>But exceptions are not like regular data objects</a:t>
            </a:r>
          </a:p>
          <a:p>
            <a:pPr lvl="2" eaLnBrk="1" hangingPunct="1"/>
            <a:r>
              <a:rPr lang="en-US" altLang="en-US" dirty="0"/>
              <a:t>Can’t assign to them, put them in data structures, etc.</a:t>
            </a:r>
          </a:p>
          <a:p>
            <a:pPr lvl="2" eaLnBrk="1" hangingPunct="1"/>
            <a:r>
              <a:rPr lang="en-US" altLang="en-US" dirty="0"/>
              <a:t>The only permitted usage is in </a:t>
            </a:r>
            <a:r>
              <a:rPr lang="en-US" altLang="en-US" i="1" dirty="0"/>
              <a:t>raise</a:t>
            </a:r>
            <a:r>
              <a:rPr lang="en-US" altLang="en-US" dirty="0"/>
              <a:t> statements and exception handlers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A1733B-4A7F-4B3A-B95C-A50FF8DB3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1092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6422F-CE27-4FBE-B884-0B33F8C5B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Implementation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946D3-E57A-4C03-B125-DF219AF2E5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An </a:t>
            </a:r>
            <a:r>
              <a:rPr lang="en-US" altLang="en-US" i="1" dirty="0"/>
              <a:t>exception</a:t>
            </a:r>
            <a:r>
              <a:rPr lang="en-US" altLang="en-US" dirty="0"/>
              <a:t> can be represented by a unique </a:t>
            </a:r>
            <a:br>
              <a:rPr lang="en-US" altLang="en-US" dirty="0"/>
            </a:br>
            <a:r>
              <a:rPr lang="en-US" altLang="en-US" dirty="0"/>
              <a:t>numeric code (or a value in a range of such codes)</a:t>
            </a:r>
          </a:p>
          <a:p>
            <a:pPr eaLnBrk="1" hangingPunct="1"/>
            <a:r>
              <a:rPr lang="en-US" altLang="en-US" dirty="0"/>
              <a:t>An </a:t>
            </a:r>
            <a:r>
              <a:rPr lang="en-US" altLang="en-US" i="1" dirty="0"/>
              <a:t>occurrence of an exception</a:t>
            </a:r>
            <a:r>
              <a:rPr lang="en-US" altLang="en-US" dirty="0"/>
              <a:t> is a pair comprising</a:t>
            </a:r>
          </a:p>
          <a:p>
            <a:pPr lvl="1" eaLnBrk="1" hangingPunct="1"/>
            <a:r>
              <a:rPr lang="en-US" altLang="en-US" dirty="0"/>
              <a:t>A numeric code for the exception</a:t>
            </a:r>
          </a:p>
          <a:p>
            <a:pPr lvl="1" eaLnBrk="1" hangingPunct="1"/>
            <a:r>
              <a:rPr lang="en-US" altLang="en-US" dirty="0"/>
              <a:t>The “program counter” where the condition corresponding to the exception was detected</a:t>
            </a:r>
          </a:p>
          <a:p>
            <a:pPr eaLnBrk="1" hangingPunct="1"/>
            <a:r>
              <a:rPr lang="en-US" altLang="en-US" dirty="0"/>
              <a:t>When an exception is raised, the exception occurrence is passed to a run-time library routine</a:t>
            </a:r>
          </a:p>
          <a:p>
            <a:pPr lvl="1" eaLnBrk="1" hangingPunct="1"/>
            <a:r>
              <a:rPr lang="en-US" altLang="en-US" dirty="0"/>
              <a:t>This routine determines where execution resumes and transfers control there</a:t>
            </a:r>
          </a:p>
          <a:p>
            <a:pPr lvl="1" eaLnBrk="1" hangingPunct="1"/>
            <a:r>
              <a:rPr lang="en-US" altLang="en-US" dirty="0"/>
              <a:t>“Where execution resumes” depends on whether the programmer has supplied exception handlers</a:t>
            </a:r>
          </a:p>
          <a:p>
            <a:pPr marL="0" indent="0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291D65-723B-476A-92CB-9726F2347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6DA1BC-E4DE-4DEA-BA34-B71328FCCD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543800" y="0"/>
            <a:ext cx="152400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3155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3461E-0F93-413F-BB8C-99BC4141C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Detecting Malformed Input (1)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474B6D8E-F483-41C3-BFDC-D702C6468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Non-recoverable error, but want graceful program termination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F65D0E-F14E-4589-8417-4AA9158BF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5D8940C7-7F18-4540-87FC-6E86254B7B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262" y="2077283"/>
            <a:ext cx="6181500" cy="4247317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One_Shot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Line  : String(1..80);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Index : Natural;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: Integer;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Put("Enter an integer value: ");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Get_Line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(Line, Index);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:= </a:t>
            </a:r>
            <a:r>
              <a:rPr lang="en-US" altLang="en-US" sz="1800" dirty="0" err="1">
                <a:latin typeface="Lucida Sans Typewriter" panose="020B0509030504030204" pitchFamily="49" charset="0"/>
              </a:rPr>
              <a:t>Integer'Value</a:t>
            </a:r>
            <a:r>
              <a:rPr lang="en-US" altLang="en-US" sz="1800" dirty="0">
                <a:latin typeface="Lucida Sans Typewriter" panose="020B0509030504030204" pitchFamily="49" charset="0"/>
              </a:rPr>
              <a:t>(Line(1..Index))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("You entered " &amp;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Int'Img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exception</a:t>
            </a:r>
            <a:b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Constraint_Error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=&gt;</a:t>
            </a:r>
            <a:b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8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 Line(1..Index) &amp; </a:t>
            </a:r>
          </a:p>
          <a:p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        " isn't an integer, is it?");</a:t>
            </a:r>
            <a:b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One_Shot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900E5EB8-0089-4560-BBD5-52E2AD3521CC}"/>
              </a:ext>
            </a:extLst>
          </p:cNvPr>
          <p:cNvSpPr>
            <a:spLocks/>
          </p:cNvSpPr>
          <p:nvPr/>
        </p:nvSpPr>
        <p:spPr bwMode="auto">
          <a:xfrm>
            <a:off x="833437" y="4545846"/>
            <a:ext cx="809625" cy="215900"/>
          </a:xfrm>
          <a:custGeom>
            <a:avLst/>
            <a:gdLst>
              <a:gd name="T0" fmla="*/ 2147483647 w 510"/>
              <a:gd name="T1" fmla="*/ 0 h 136"/>
              <a:gd name="T2" fmla="*/ 2147483647 w 510"/>
              <a:gd name="T3" fmla="*/ 2147483647 h 136"/>
              <a:gd name="T4" fmla="*/ 2147483647 w 510"/>
              <a:gd name="T5" fmla="*/ 2147483647 h 136"/>
              <a:gd name="T6" fmla="*/ 0 60000 65536"/>
              <a:gd name="T7" fmla="*/ 0 60000 65536"/>
              <a:gd name="T8" fmla="*/ 0 60000 65536"/>
              <a:gd name="T9" fmla="*/ 0 w 510"/>
              <a:gd name="T10" fmla="*/ 0 h 136"/>
              <a:gd name="T11" fmla="*/ 510 w 510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0" h="136">
                <a:moveTo>
                  <a:pt x="501" y="0"/>
                </a:moveTo>
                <a:cubicBezTo>
                  <a:pt x="250" y="6"/>
                  <a:pt x="0" y="13"/>
                  <a:pt x="1" y="36"/>
                </a:cubicBezTo>
                <a:cubicBezTo>
                  <a:pt x="2" y="59"/>
                  <a:pt x="425" y="119"/>
                  <a:pt x="510" y="136"/>
                </a:cubicBezTo>
              </a:path>
            </a:pathLst>
          </a:custGeom>
          <a:noFill/>
          <a:ln w="12700">
            <a:solidFill>
              <a:srgbClr val="008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DDACFD82-5539-4436-A80C-8E2669A4B372}"/>
              </a:ext>
            </a:extLst>
          </p:cNvPr>
          <p:cNvSpPr>
            <a:spLocks/>
          </p:cNvSpPr>
          <p:nvPr/>
        </p:nvSpPr>
        <p:spPr bwMode="auto">
          <a:xfrm>
            <a:off x="5791200" y="4509333"/>
            <a:ext cx="2438400" cy="937302"/>
          </a:xfrm>
          <a:custGeom>
            <a:avLst/>
            <a:gdLst>
              <a:gd name="T0" fmla="*/ 2147483647 w 1869"/>
              <a:gd name="T1" fmla="*/ 0 h 400"/>
              <a:gd name="T2" fmla="*/ 2147483647 w 1869"/>
              <a:gd name="T3" fmla="*/ 2147483647 h 400"/>
              <a:gd name="T4" fmla="*/ 0 w 1869"/>
              <a:gd name="T5" fmla="*/ 2147483647 h 400"/>
              <a:gd name="T6" fmla="*/ 0 60000 65536"/>
              <a:gd name="T7" fmla="*/ 0 60000 65536"/>
              <a:gd name="T8" fmla="*/ 0 60000 65536"/>
              <a:gd name="T9" fmla="*/ 0 w 1869"/>
              <a:gd name="T10" fmla="*/ 0 h 400"/>
              <a:gd name="T11" fmla="*/ 1869 w 1869"/>
              <a:gd name="T12" fmla="*/ 400 h 4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69" h="400">
                <a:moveTo>
                  <a:pt x="791" y="0"/>
                </a:moveTo>
                <a:cubicBezTo>
                  <a:pt x="1330" y="7"/>
                  <a:pt x="1869" y="15"/>
                  <a:pt x="1737" y="82"/>
                </a:cubicBezTo>
                <a:cubicBezTo>
                  <a:pt x="1605" y="149"/>
                  <a:pt x="289" y="347"/>
                  <a:pt x="0" y="400"/>
                </a:cubicBezTo>
              </a:path>
            </a:pathLst>
          </a:custGeom>
          <a:noFill/>
          <a:ln w="12700">
            <a:solidFill>
              <a:srgbClr val="FF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A15D19DD-69E8-4795-B6EE-EA3FC4EBB1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4676021"/>
            <a:ext cx="9621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i="1" dirty="0">
                <a:solidFill>
                  <a:srgbClr val="008000"/>
                </a:solidFill>
                <a:latin typeface="Comic Sans MS" panose="030F0702030302020204" pitchFamily="66" charset="0"/>
              </a:rPr>
              <a:t>Normal</a:t>
            </a: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E6F77E20-8DEC-4D38-AD7A-B6067BAA05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4881979"/>
            <a:ext cx="10919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i="1" dirty="0">
                <a:solidFill>
                  <a:srgbClr val="FF0000"/>
                </a:solidFill>
                <a:latin typeface="Comic Sans MS" panose="030F0702030302020204" pitchFamily="66" charset="0"/>
              </a:rPr>
              <a:t>Abnormal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E2F32FD3-A9A2-4B24-B41A-AFDFDF5B963F}"/>
              </a:ext>
            </a:extLst>
          </p:cNvPr>
          <p:cNvSpPr>
            <a:spLocks/>
          </p:cNvSpPr>
          <p:nvPr/>
        </p:nvSpPr>
        <p:spPr bwMode="auto">
          <a:xfrm>
            <a:off x="760412" y="4804609"/>
            <a:ext cx="825500" cy="1233488"/>
          </a:xfrm>
          <a:custGeom>
            <a:avLst/>
            <a:gdLst>
              <a:gd name="T0" fmla="*/ 2147483647 w 520"/>
              <a:gd name="T1" fmla="*/ 0 h 646"/>
              <a:gd name="T2" fmla="*/ 2147483647 w 520"/>
              <a:gd name="T3" fmla="*/ 2147483647 h 646"/>
              <a:gd name="T4" fmla="*/ 2147483647 w 520"/>
              <a:gd name="T5" fmla="*/ 2147483647 h 646"/>
              <a:gd name="T6" fmla="*/ 0 60000 65536"/>
              <a:gd name="T7" fmla="*/ 0 60000 65536"/>
              <a:gd name="T8" fmla="*/ 0 60000 65536"/>
              <a:gd name="T9" fmla="*/ 0 w 520"/>
              <a:gd name="T10" fmla="*/ 0 h 646"/>
              <a:gd name="T11" fmla="*/ 520 w 520"/>
              <a:gd name="T12" fmla="*/ 646 h 6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0" h="646">
                <a:moveTo>
                  <a:pt x="520" y="0"/>
                </a:moveTo>
                <a:cubicBezTo>
                  <a:pt x="280" y="105"/>
                  <a:pt x="40" y="210"/>
                  <a:pt x="20" y="318"/>
                </a:cubicBezTo>
                <a:cubicBezTo>
                  <a:pt x="0" y="426"/>
                  <a:pt x="338" y="591"/>
                  <a:pt x="402" y="646"/>
                </a:cubicBezTo>
              </a:path>
            </a:pathLst>
          </a:custGeom>
          <a:noFill/>
          <a:ln w="12700">
            <a:solidFill>
              <a:srgbClr val="008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C94EFB8-A415-4F39-A085-230929A463DE}"/>
              </a:ext>
            </a:extLst>
          </p:cNvPr>
          <p:cNvSpPr>
            <a:spLocks/>
          </p:cNvSpPr>
          <p:nvPr/>
        </p:nvSpPr>
        <p:spPr bwMode="auto">
          <a:xfrm>
            <a:off x="3429000" y="5869822"/>
            <a:ext cx="5029200" cy="265112"/>
          </a:xfrm>
          <a:custGeom>
            <a:avLst/>
            <a:gdLst>
              <a:gd name="T0" fmla="*/ 2147483647 w 2546"/>
              <a:gd name="T1" fmla="*/ 0 h 146"/>
              <a:gd name="T2" fmla="*/ 2147483647 w 2546"/>
              <a:gd name="T3" fmla="*/ 2147483647 h 146"/>
              <a:gd name="T4" fmla="*/ 0 w 2546"/>
              <a:gd name="T5" fmla="*/ 2147483647 h 146"/>
              <a:gd name="T6" fmla="*/ 0 60000 65536"/>
              <a:gd name="T7" fmla="*/ 0 60000 65536"/>
              <a:gd name="T8" fmla="*/ 0 60000 65536"/>
              <a:gd name="T9" fmla="*/ 0 w 2546"/>
              <a:gd name="T10" fmla="*/ 0 h 146"/>
              <a:gd name="T11" fmla="*/ 2546 w 2546"/>
              <a:gd name="T12" fmla="*/ 146 h 1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46" h="146">
                <a:moveTo>
                  <a:pt x="2019" y="0"/>
                </a:moveTo>
                <a:cubicBezTo>
                  <a:pt x="2282" y="20"/>
                  <a:pt x="2546" y="40"/>
                  <a:pt x="2210" y="64"/>
                </a:cubicBezTo>
                <a:cubicBezTo>
                  <a:pt x="1874" y="88"/>
                  <a:pt x="368" y="132"/>
                  <a:pt x="0" y="146"/>
                </a:cubicBezTo>
              </a:path>
            </a:pathLst>
          </a:custGeom>
          <a:noFill/>
          <a:ln w="12700">
            <a:solidFill>
              <a:srgbClr val="FF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2" name="Content Placeholder 5">
            <a:extLst>
              <a:ext uri="{FF2B5EF4-FFF2-40B4-BE49-F238E27FC236}">
                <a16:creationId xmlns:a16="http://schemas.microsoft.com/office/drawing/2014/main" id="{4B72E656-37F3-4DB3-8C44-6D23079151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332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073D7-B136-48D0-B1C9-F0E6BA0F8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167E7-1C63-4C78-8E0F-B1443AA55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Some general syntactic principles</a:t>
            </a:r>
          </a:p>
          <a:p>
            <a:pPr lvl="1" eaLnBrk="1" hangingPunct="1"/>
            <a:r>
              <a:rPr lang="en-US" altLang="en-US" dirty="0"/>
              <a:t>Based on Pascal</a:t>
            </a:r>
          </a:p>
          <a:p>
            <a:pPr lvl="1" eaLnBrk="1" hangingPunct="1"/>
            <a:r>
              <a:rPr lang="en-US" altLang="en-US" dirty="0"/>
              <a:t>No implicit empty statements</a:t>
            </a:r>
          </a:p>
          <a:p>
            <a:pPr lvl="1" eaLnBrk="1" hangingPunct="1"/>
            <a:r>
              <a:rPr lang="en-US" altLang="en-US" dirty="0"/>
              <a:t>Each compound statement has matching end delimiter</a:t>
            </a:r>
          </a:p>
          <a:p>
            <a:pPr marL="0" indent="0" eaLnBrk="1" hangingPunct="1"/>
            <a:endParaRPr lang="en-US" altLang="en-US" sz="400" dirty="0"/>
          </a:p>
          <a:p>
            <a:pPr eaLnBrk="1" hangingPunct="1"/>
            <a:r>
              <a:rPr lang="en-US" altLang="en-US" dirty="0"/>
              <a:t>Syntactic metalanguage</a:t>
            </a:r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b="1" i="1" dirty="0"/>
              <a:t>construct</a:t>
            </a:r>
            <a:r>
              <a:rPr lang="en-US" altLang="en-US" dirty="0"/>
              <a:t> </a:t>
            </a:r>
            <a:r>
              <a:rPr lang="en-US" altLang="en-US" b="1" dirty="0">
                <a:solidFill>
                  <a:schemeClr val="accent2"/>
                </a:solidFill>
                <a:sym typeface="Symbol" panose="05050102010706020507" pitchFamily="18" charset="2"/>
              </a:rPr>
              <a:t></a:t>
            </a:r>
            <a:r>
              <a:rPr lang="en-US" altLang="en-US" dirty="0">
                <a:sym typeface="Wingdings" panose="05000000000000000000" pitchFamily="2" charset="2"/>
              </a:rPr>
              <a:t> </a:t>
            </a:r>
            <a:r>
              <a:rPr lang="en-US" altLang="en-US" i="1" dirty="0">
                <a:sym typeface="Wingdings" panose="05000000000000000000" pitchFamily="2" charset="2"/>
              </a:rPr>
              <a:t>expansion</a:t>
            </a:r>
            <a:r>
              <a:rPr lang="en-US" altLang="en-US" dirty="0">
                <a:sym typeface="Wingdings" panose="05000000000000000000" pitchFamily="2" charset="2"/>
              </a:rPr>
              <a:t>  </a:t>
            </a:r>
            <a:br>
              <a:rPr lang="en-US" altLang="en-US" dirty="0">
                <a:sym typeface="Wingdings" panose="05000000000000000000" pitchFamily="2" charset="2"/>
              </a:rPr>
            </a:br>
            <a:r>
              <a:rPr lang="en-US" altLang="en-US" dirty="0">
                <a:sym typeface="Wingdings" panose="05000000000000000000" pitchFamily="2" charset="2"/>
              </a:rPr>
              <a:t>   </a:t>
            </a:r>
            <a:r>
              <a:rPr lang="en-US" altLang="en-US" b="1" i="1" dirty="0">
                <a:sym typeface="Wingdings" panose="05000000000000000000" pitchFamily="2" charset="2"/>
              </a:rPr>
              <a:t>construct</a:t>
            </a:r>
            <a:r>
              <a:rPr lang="en-US" altLang="en-US" dirty="0">
                <a:sym typeface="Wingdings" panose="05000000000000000000" pitchFamily="2" charset="2"/>
              </a:rPr>
              <a:t> is defined as </a:t>
            </a:r>
            <a:r>
              <a:rPr lang="en-US" altLang="en-US" i="1" dirty="0">
                <a:sym typeface="Wingdings" panose="05000000000000000000" pitchFamily="2" charset="2"/>
              </a:rPr>
              <a:t>expansion</a:t>
            </a:r>
            <a:endParaRPr lang="en-US" altLang="en-US" b="1" dirty="0"/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b="1" dirty="0">
                <a:solidFill>
                  <a:srgbClr val="FF0000"/>
                </a:solidFill>
              </a:rPr>
              <a:t>[</a:t>
            </a:r>
            <a:r>
              <a:rPr lang="en-US" altLang="en-US" dirty="0"/>
              <a:t> </a:t>
            </a:r>
            <a:r>
              <a:rPr lang="en-US" altLang="en-US" i="1" dirty="0"/>
              <a:t>construct</a:t>
            </a:r>
            <a:r>
              <a:rPr lang="en-US" altLang="en-US" dirty="0"/>
              <a:t> </a:t>
            </a:r>
            <a:r>
              <a:rPr lang="en-US" altLang="en-US" b="1" dirty="0">
                <a:solidFill>
                  <a:srgbClr val="FF0000"/>
                </a:solidFill>
              </a:rPr>
              <a:t>]</a:t>
            </a:r>
            <a:br>
              <a:rPr lang="en-US" altLang="en-US" b="1" dirty="0"/>
            </a:br>
            <a:r>
              <a:rPr lang="en-US" altLang="en-US" b="1" dirty="0"/>
              <a:t>  </a:t>
            </a:r>
            <a:r>
              <a:rPr lang="en-US" altLang="en-US" dirty="0"/>
              <a:t> 0 or 1 instance of </a:t>
            </a:r>
            <a:r>
              <a:rPr lang="en-US" altLang="en-US" i="1" dirty="0"/>
              <a:t>construct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b="1" dirty="0">
                <a:solidFill>
                  <a:srgbClr val="FF0000"/>
                </a:solidFill>
              </a:rPr>
              <a:t>{</a:t>
            </a:r>
            <a:r>
              <a:rPr lang="en-US" altLang="en-US" dirty="0"/>
              <a:t> </a:t>
            </a:r>
            <a:r>
              <a:rPr lang="en-US" altLang="en-US" i="1" dirty="0"/>
              <a:t>construct</a:t>
            </a:r>
            <a:r>
              <a:rPr lang="en-US" altLang="en-US" dirty="0"/>
              <a:t> </a:t>
            </a:r>
            <a:r>
              <a:rPr lang="en-US" altLang="en-US" b="1" dirty="0">
                <a:solidFill>
                  <a:srgbClr val="FF0000"/>
                </a:solidFill>
              </a:rPr>
              <a:t>}</a:t>
            </a:r>
            <a:br>
              <a:rPr lang="en-US" altLang="en-US" b="1" dirty="0"/>
            </a:br>
            <a:r>
              <a:rPr lang="en-US" altLang="en-US" b="1" dirty="0"/>
              <a:t>  </a:t>
            </a:r>
            <a:r>
              <a:rPr lang="en-US" altLang="en-US" dirty="0"/>
              <a:t> 0 or more instances of </a:t>
            </a:r>
            <a:r>
              <a:rPr lang="en-US" altLang="en-US" i="1" dirty="0"/>
              <a:t>construct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 </a:t>
            </a:r>
            <a:r>
              <a:rPr lang="en-US" altLang="en-US" i="1" dirty="0"/>
              <a:t>construct</a:t>
            </a:r>
            <a:r>
              <a:rPr lang="en-US" altLang="en-US" i="1" baseline="-25000" dirty="0"/>
              <a:t>1</a:t>
            </a:r>
            <a:r>
              <a:rPr lang="en-US" altLang="en-US" dirty="0"/>
              <a:t> </a:t>
            </a:r>
            <a:r>
              <a:rPr lang="en-US" altLang="en-US" b="1" dirty="0">
                <a:solidFill>
                  <a:srgbClr val="FF0000"/>
                </a:solidFill>
              </a:rPr>
              <a:t>|</a:t>
            </a:r>
            <a:r>
              <a:rPr lang="en-US" altLang="en-US" dirty="0"/>
              <a:t> </a:t>
            </a:r>
            <a:r>
              <a:rPr lang="en-US" altLang="en-US" i="1" dirty="0"/>
              <a:t>construct</a:t>
            </a:r>
            <a:r>
              <a:rPr lang="en-US" altLang="en-US" i="1" baseline="-25000" dirty="0"/>
              <a:t>2</a:t>
            </a:r>
            <a:r>
              <a:rPr lang="en-US" altLang="en-US" i="1" dirty="0"/>
              <a:t>  </a:t>
            </a:r>
            <a:br>
              <a:rPr lang="en-US" altLang="en-US" i="1" dirty="0"/>
            </a:br>
            <a:r>
              <a:rPr lang="en-US" altLang="en-US" i="1" dirty="0"/>
              <a:t>   </a:t>
            </a:r>
            <a:r>
              <a:rPr lang="en-US" altLang="en-US" dirty="0"/>
              <a:t>an instance of </a:t>
            </a:r>
            <a:r>
              <a:rPr lang="en-US" altLang="en-US" i="1" dirty="0"/>
              <a:t>construct</a:t>
            </a:r>
            <a:r>
              <a:rPr lang="en-US" altLang="en-US" i="1" baseline="-25000" dirty="0"/>
              <a:t>1</a:t>
            </a:r>
            <a:r>
              <a:rPr lang="en-US" altLang="en-US" dirty="0"/>
              <a:t> or </a:t>
            </a:r>
            <a:r>
              <a:rPr lang="en-US" altLang="en-US" i="1" dirty="0"/>
              <a:t>construct</a:t>
            </a:r>
            <a:r>
              <a:rPr lang="en-US" altLang="en-US" i="1" baseline="-25000" dirty="0"/>
              <a:t>2</a:t>
            </a:r>
            <a:r>
              <a:rPr lang="en-US" altLang="en-US" dirty="0"/>
              <a:t> </a:t>
            </a:r>
          </a:p>
          <a:p>
            <a:pPr eaLnBrk="1" hangingPunct="1"/>
            <a:endParaRPr lang="en-US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FD52B4-3ABB-4ED1-BEE9-1870D6853B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562600" y="1219200"/>
            <a:ext cx="762000" cy="1143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9B5A9-DA39-45C6-9723-B07174228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072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3461E-0F93-413F-BB8C-99BC4141C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Detecting Malformed Input (2)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474B6D8E-F483-41C3-BFDC-D702C6468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If the </a:t>
            </a:r>
            <a:r>
              <a:rPr lang="en-US" altLang="en-US" dirty="0" err="1">
                <a:latin typeface="Consolas" panose="020B0609020204030204" pitchFamily="49" charset="0"/>
              </a:rPr>
              <a:t>Integer'Value</a:t>
            </a:r>
            <a:r>
              <a:rPr lang="en-US" altLang="en-US" dirty="0"/>
              <a:t> function does not raise an exception, control proceeds normally</a:t>
            </a:r>
          </a:p>
          <a:p>
            <a:pPr lvl="1" eaLnBrk="1" hangingPunct="1"/>
            <a:r>
              <a:rPr lang="en-US" altLang="en-US" dirty="0"/>
              <a:t>The exception handler is not executed</a:t>
            </a:r>
          </a:p>
          <a:p>
            <a:pPr eaLnBrk="1" hangingPunct="1"/>
            <a:r>
              <a:rPr lang="en-US" altLang="en-US" dirty="0"/>
              <a:t>If </a:t>
            </a:r>
            <a:r>
              <a:rPr lang="en-US" altLang="en-US" dirty="0" err="1">
                <a:latin typeface="Consolas" panose="020B0609020204030204" pitchFamily="49" charset="0"/>
              </a:rPr>
              <a:t>Integer'Value</a:t>
            </a:r>
            <a:r>
              <a:rPr lang="en-US" altLang="en-US" dirty="0"/>
              <a:t> raises </a:t>
            </a:r>
            <a:r>
              <a:rPr lang="en-US" altLang="en-US" dirty="0" err="1">
                <a:latin typeface="Consolas" panose="020B0609020204030204" pitchFamily="49" charset="0"/>
              </a:rPr>
              <a:t>Constraint_Error</a:t>
            </a:r>
            <a:r>
              <a:rPr lang="en-US" altLang="en-US" dirty="0"/>
              <a:t>, control is transferred unconditionally to the exception handler</a:t>
            </a:r>
          </a:p>
          <a:p>
            <a:pPr lvl="1" eaLnBrk="1" hangingPunct="1"/>
            <a:r>
              <a:rPr lang="en-US" altLang="en-US" dirty="0"/>
              <a:t>No assignment is made to </a:t>
            </a:r>
            <a:r>
              <a:rPr lang="en-US" altLang="en-US" dirty="0" err="1">
                <a:latin typeface="Consolas" panose="020B0609020204030204" pitchFamily="49" charset="0"/>
              </a:rPr>
              <a:t>Int</a:t>
            </a:r>
            <a:endParaRPr lang="en-US" altLang="en-US" dirty="0">
              <a:latin typeface="Consolas" panose="020B0609020204030204" pitchFamily="49" charset="0"/>
            </a:endParaRPr>
          </a:p>
          <a:p>
            <a:pPr lvl="1" eaLnBrk="1" hangingPunct="1"/>
            <a:r>
              <a:rPr lang="en-US" altLang="en-US" dirty="0"/>
              <a:t>The procedure returns normally since the exception is handled</a:t>
            </a:r>
          </a:p>
          <a:p>
            <a:pPr lvl="1" eaLnBrk="1" hangingPunct="1"/>
            <a:r>
              <a:rPr lang="en-US" altLang="en-US" dirty="0"/>
              <a:t>In the absence of an explicit exception handler, </a:t>
            </a:r>
            <a:r>
              <a:rPr lang="en-US" altLang="en-US" dirty="0" err="1">
                <a:latin typeface="Consolas" panose="020B0609020204030204" pitchFamily="49" charset="0"/>
              </a:rPr>
              <a:t>Constraint_Error</a:t>
            </a:r>
            <a:r>
              <a:rPr lang="en-US" altLang="en-US" dirty="0"/>
              <a:t> would be </a:t>
            </a:r>
            <a:r>
              <a:rPr lang="en-US" altLang="en-US" i="1" dirty="0"/>
              <a:t>propagated</a:t>
            </a:r>
            <a:r>
              <a:rPr lang="en-US" altLang="en-US" dirty="0"/>
              <a:t> </a:t>
            </a:r>
          </a:p>
          <a:p>
            <a:pPr lvl="2" eaLnBrk="1" hangingPunct="1"/>
            <a:r>
              <a:rPr lang="en-US" altLang="en-US" dirty="0"/>
              <a:t>Re-raised at the point of call (of </a:t>
            </a:r>
            <a:r>
              <a:rPr lang="en-US" altLang="en-US" dirty="0" err="1"/>
              <a:t>One_Shot</a:t>
            </a:r>
            <a:r>
              <a:rPr lang="en-US" altLang="en-US" dirty="0"/>
              <a:t>)</a:t>
            </a:r>
          </a:p>
          <a:p>
            <a:pPr lvl="2" eaLnBrk="1" hangingPunct="1"/>
            <a:r>
              <a:rPr lang="en-US" altLang="en-US" dirty="0"/>
              <a:t>If this is the main program then execution would terminate abnormally, probably with a diagnostic message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F65D0E-F14E-4589-8417-4AA9158BF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D8BFFC6-2A3A-403A-BE67-A615BB1A0D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3803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33339-F2CC-4C19-85F0-74620168B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Detecting / Correcting Malformed Input (1)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CE947CB9-BEBE-4865-81F1-B639A2D32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83163"/>
          </a:xfrm>
        </p:spPr>
        <p:txBody>
          <a:bodyPr/>
          <a:lstStyle/>
          <a:p>
            <a:r>
              <a:rPr lang="en-US" dirty="0"/>
              <a:t>Recoverable error, want program to continue execution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3A4FA-D0E8-439D-B5E7-058038F80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BBF641CB-F729-45EC-8A88-EE8A72FF3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6994" y="1447800"/>
            <a:ext cx="6878806" cy="5355312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Ada.Text_IO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Keep_Trying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Line  : String(1..80);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Index : Natural;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: Integer;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loop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begin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Put("Enter an integer value: ");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Get_Line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(Line, Index);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:= </a:t>
            </a:r>
            <a:r>
              <a:rPr lang="en-US" altLang="en-US" sz="1800" dirty="0" err="1">
                <a:latin typeface="Lucida Sans Typewriter" panose="020B0509030504030204" pitchFamily="49" charset="0"/>
              </a:rPr>
              <a:t>Integer'Value</a:t>
            </a:r>
            <a:r>
              <a:rPr lang="en-US" altLang="en-US" sz="1800" dirty="0">
                <a:latin typeface="Lucida Sans Typewriter" panose="020B0509030504030204" pitchFamily="49" charset="0"/>
              </a:rPr>
              <a:t>(Line(1..Index))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exit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8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exception</a:t>
            </a:r>
            <a:b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8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Constraint_Error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=&gt;</a:t>
            </a:r>
          </a:p>
          <a:p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   </a:t>
            </a:r>
            <a:r>
              <a:rPr lang="en-US" altLang="en-US" sz="18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("Try again.")  </a:t>
            </a:r>
          </a:p>
          <a:p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800" b="1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800" dirty="0">
                <a:solidFill>
                  <a:schemeClr val="accent2"/>
                </a:solidFill>
                <a:latin typeface="Lucida Sans Typewriter" panose="020B0509030504030204" pitchFamily="49" charset="0"/>
              </a:rPr>
              <a:t>;</a:t>
            </a:r>
            <a:endParaRPr lang="en-US" altLang="en-US" sz="1800" dirty="0">
              <a:solidFill>
                <a:srgbClr val="FF0000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end loop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("You entered " &amp;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Integer'Image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Int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));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Keep_Trying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D8C835BF-9775-4F4A-8E90-E4320C3F0F2D}"/>
              </a:ext>
            </a:extLst>
          </p:cNvPr>
          <p:cNvSpPr>
            <a:spLocks/>
          </p:cNvSpPr>
          <p:nvPr/>
        </p:nvSpPr>
        <p:spPr bwMode="auto">
          <a:xfrm>
            <a:off x="1247775" y="4453612"/>
            <a:ext cx="809625" cy="215900"/>
          </a:xfrm>
          <a:custGeom>
            <a:avLst/>
            <a:gdLst>
              <a:gd name="T0" fmla="*/ 2147483647 w 510"/>
              <a:gd name="T1" fmla="*/ 0 h 136"/>
              <a:gd name="T2" fmla="*/ 2147483647 w 510"/>
              <a:gd name="T3" fmla="*/ 2147483647 h 136"/>
              <a:gd name="T4" fmla="*/ 2147483647 w 510"/>
              <a:gd name="T5" fmla="*/ 2147483647 h 136"/>
              <a:gd name="T6" fmla="*/ 0 60000 65536"/>
              <a:gd name="T7" fmla="*/ 0 60000 65536"/>
              <a:gd name="T8" fmla="*/ 0 60000 65536"/>
              <a:gd name="T9" fmla="*/ 0 w 510"/>
              <a:gd name="T10" fmla="*/ 0 h 136"/>
              <a:gd name="T11" fmla="*/ 510 w 510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0" h="136">
                <a:moveTo>
                  <a:pt x="501" y="0"/>
                </a:moveTo>
                <a:cubicBezTo>
                  <a:pt x="250" y="6"/>
                  <a:pt x="0" y="13"/>
                  <a:pt x="1" y="36"/>
                </a:cubicBezTo>
                <a:cubicBezTo>
                  <a:pt x="2" y="59"/>
                  <a:pt x="425" y="119"/>
                  <a:pt x="510" y="136"/>
                </a:cubicBezTo>
              </a:path>
            </a:pathLst>
          </a:custGeom>
          <a:noFill/>
          <a:ln w="12700">
            <a:solidFill>
              <a:srgbClr val="008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98A24C45-CFCA-411E-B518-1FF5E89E4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364712"/>
            <a:ext cx="8755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i="1" dirty="0">
                <a:solidFill>
                  <a:srgbClr val="008000"/>
                </a:solidFill>
                <a:latin typeface="Comic Sans MS" panose="030F0702030302020204" pitchFamily="66" charset="0"/>
              </a:rPr>
              <a:t>Normal</a:t>
            </a: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CC0BCD85-0BF3-4C74-9EAF-0841A9E7B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7034" y="4517112"/>
            <a:ext cx="10919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i="1" dirty="0">
                <a:solidFill>
                  <a:srgbClr val="FF0000"/>
                </a:solidFill>
                <a:latin typeface="Comic Sans MS" panose="030F0702030302020204" pitchFamily="66" charset="0"/>
              </a:rPr>
              <a:t>Abnormal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F6C746D-4485-47FD-8063-F74DD31261E6}"/>
              </a:ext>
            </a:extLst>
          </p:cNvPr>
          <p:cNvSpPr>
            <a:spLocks/>
          </p:cNvSpPr>
          <p:nvPr/>
        </p:nvSpPr>
        <p:spPr bwMode="auto">
          <a:xfrm>
            <a:off x="1165225" y="4731424"/>
            <a:ext cx="841375" cy="1538288"/>
          </a:xfrm>
          <a:custGeom>
            <a:avLst/>
            <a:gdLst>
              <a:gd name="T0" fmla="*/ 2147483647 w 530"/>
              <a:gd name="T1" fmla="*/ 0 h 755"/>
              <a:gd name="T2" fmla="*/ 2147483647 w 530"/>
              <a:gd name="T3" fmla="*/ 2147483647 h 755"/>
              <a:gd name="T4" fmla="*/ 2147483647 w 530"/>
              <a:gd name="T5" fmla="*/ 2147483647 h 755"/>
              <a:gd name="T6" fmla="*/ 0 60000 65536"/>
              <a:gd name="T7" fmla="*/ 0 60000 65536"/>
              <a:gd name="T8" fmla="*/ 0 60000 65536"/>
              <a:gd name="T9" fmla="*/ 0 w 530"/>
              <a:gd name="T10" fmla="*/ 0 h 755"/>
              <a:gd name="T11" fmla="*/ 530 w 530"/>
              <a:gd name="T12" fmla="*/ 755 h 75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30" h="755">
                <a:moveTo>
                  <a:pt x="530" y="0"/>
                </a:moveTo>
                <a:cubicBezTo>
                  <a:pt x="295" y="78"/>
                  <a:pt x="60" y="156"/>
                  <a:pt x="30" y="282"/>
                </a:cubicBezTo>
                <a:cubicBezTo>
                  <a:pt x="0" y="408"/>
                  <a:pt x="295" y="676"/>
                  <a:pt x="348" y="755"/>
                </a:cubicBezTo>
              </a:path>
            </a:pathLst>
          </a:custGeom>
          <a:noFill/>
          <a:ln w="12700">
            <a:solidFill>
              <a:srgbClr val="008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CAA4E214-EF96-4176-9AFE-95A38106D13E}"/>
              </a:ext>
            </a:extLst>
          </p:cNvPr>
          <p:cNvSpPr>
            <a:spLocks/>
          </p:cNvSpPr>
          <p:nvPr/>
        </p:nvSpPr>
        <p:spPr bwMode="auto">
          <a:xfrm>
            <a:off x="5791200" y="4400550"/>
            <a:ext cx="2178050" cy="954762"/>
          </a:xfrm>
          <a:custGeom>
            <a:avLst/>
            <a:gdLst>
              <a:gd name="T0" fmla="*/ 2147483647 w 1084"/>
              <a:gd name="T1" fmla="*/ 0 h 446"/>
              <a:gd name="T2" fmla="*/ 2147483647 w 1084"/>
              <a:gd name="T3" fmla="*/ 2147483647 h 446"/>
              <a:gd name="T4" fmla="*/ 0 w 1084"/>
              <a:gd name="T5" fmla="*/ 2147483647 h 446"/>
              <a:gd name="T6" fmla="*/ 0 60000 65536"/>
              <a:gd name="T7" fmla="*/ 0 60000 65536"/>
              <a:gd name="T8" fmla="*/ 0 60000 65536"/>
              <a:gd name="T9" fmla="*/ 0 w 1084"/>
              <a:gd name="T10" fmla="*/ 0 h 446"/>
              <a:gd name="T11" fmla="*/ 1084 w 1084"/>
              <a:gd name="T12" fmla="*/ 446 h 4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84" h="446">
                <a:moveTo>
                  <a:pt x="828" y="0"/>
                </a:moveTo>
                <a:cubicBezTo>
                  <a:pt x="956" y="18"/>
                  <a:pt x="1084" y="36"/>
                  <a:pt x="946" y="110"/>
                </a:cubicBezTo>
                <a:cubicBezTo>
                  <a:pt x="808" y="184"/>
                  <a:pt x="158" y="390"/>
                  <a:pt x="0" y="446"/>
                </a:cubicBezTo>
              </a:path>
            </a:pathLst>
          </a:custGeom>
          <a:noFill/>
          <a:ln w="12700">
            <a:solidFill>
              <a:srgbClr val="FF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11B6DBC0-C7B1-42F4-BCE8-0FA8075FCB4A}"/>
              </a:ext>
            </a:extLst>
          </p:cNvPr>
          <p:cNvSpPr>
            <a:spLocks/>
          </p:cNvSpPr>
          <p:nvPr/>
        </p:nvSpPr>
        <p:spPr bwMode="auto">
          <a:xfrm>
            <a:off x="3302000" y="5488662"/>
            <a:ext cx="3422650" cy="403106"/>
          </a:xfrm>
          <a:custGeom>
            <a:avLst/>
            <a:gdLst>
              <a:gd name="T0" fmla="*/ 2147483647 w 1788"/>
              <a:gd name="T1" fmla="*/ 0 h 300"/>
              <a:gd name="T2" fmla="*/ 2147483647 w 1788"/>
              <a:gd name="T3" fmla="*/ 2147483647 h 300"/>
              <a:gd name="T4" fmla="*/ 0 w 1788"/>
              <a:gd name="T5" fmla="*/ 2147483647 h 300"/>
              <a:gd name="T6" fmla="*/ 0 60000 65536"/>
              <a:gd name="T7" fmla="*/ 0 60000 65536"/>
              <a:gd name="T8" fmla="*/ 0 60000 65536"/>
              <a:gd name="T9" fmla="*/ 0 w 1788"/>
              <a:gd name="T10" fmla="*/ 0 h 300"/>
              <a:gd name="T11" fmla="*/ 1788 w 1788"/>
              <a:gd name="T12" fmla="*/ 300 h 3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88" h="300">
                <a:moveTo>
                  <a:pt x="1291" y="0"/>
                </a:moveTo>
                <a:cubicBezTo>
                  <a:pt x="1539" y="20"/>
                  <a:pt x="1788" y="41"/>
                  <a:pt x="1573" y="91"/>
                </a:cubicBezTo>
                <a:cubicBezTo>
                  <a:pt x="1358" y="141"/>
                  <a:pt x="262" y="265"/>
                  <a:pt x="0" y="300"/>
                </a:cubicBezTo>
              </a:path>
            </a:pathLst>
          </a:custGeom>
          <a:noFill/>
          <a:ln w="12700">
            <a:solidFill>
              <a:srgbClr val="FF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75570D5C-9DAA-485E-8D6F-5F88AD3D94EF}"/>
              </a:ext>
            </a:extLst>
          </p:cNvPr>
          <p:cNvSpPr>
            <a:spLocks/>
          </p:cNvSpPr>
          <p:nvPr/>
        </p:nvSpPr>
        <p:spPr bwMode="auto">
          <a:xfrm>
            <a:off x="3429000" y="3831312"/>
            <a:ext cx="5791200" cy="2209800"/>
          </a:xfrm>
          <a:custGeom>
            <a:avLst/>
            <a:gdLst>
              <a:gd name="T0" fmla="*/ 0 w 3015"/>
              <a:gd name="T1" fmla="*/ 2147483647 h 1100"/>
              <a:gd name="T2" fmla="*/ 2147483647 w 3015"/>
              <a:gd name="T3" fmla="*/ 2147483647 h 1100"/>
              <a:gd name="T4" fmla="*/ 2147483647 w 3015"/>
              <a:gd name="T5" fmla="*/ 0 h 1100"/>
              <a:gd name="T6" fmla="*/ 0 60000 65536"/>
              <a:gd name="T7" fmla="*/ 0 60000 65536"/>
              <a:gd name="T8" fmla="*/ 0 60000 65536"/>
              <a:gd name="T9" fmla="*/ 0 w 3015"/>
              <a:gd name="T10" fmla="*/ 0 h 1100"/>
              <a:gd name="T11" fmla="*/ 3015 w 3015"/>
              <a:gd name="T12" fmla="*/ 1100 h 11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15" h="1100">
                <a:moveTo>
                  <a:pt x="0" y="1100"/>
                </a:moveTo>
                <a:cubicBezTo>
                  <a:pt x="1219" y="1037"/>
                  <a:pt x="2439" y="974"/>
                  <a:pt x="2727" y="791"/>
                </a:cubicBezTo>
                <a:cubicBezTo>
                  <a:pt x="3015" y="608"/>
                  <a:pt x="2371" y="304"/>
                  <a:pt x="1727" y="0"/>
                </a:cubicBezTo>
              </a:path>
            </a:pathLst>
          </a:custGeom>
          <a:noFill/>
          <a:ln w="12700">
            <a:solidFill>
              <a:srgbClr val="FF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D934D66F-7D32-456A-870E-F78C2B0C40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398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12AE1-86EE-42FC-A8CD-B027B7D6F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Detecting / Correcting Malformed Input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179954-5B30-46B6-AC82-61B12A014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4983163"/>
          </a:xfrm>
        </p:spPr>
        <p:txBody>
          <a:bodyPr/>
          <a:lstStyle/>
          <a:p>
            <a:pPr eaLnBrk="1" hangingPunct="1"/>
            <a:r>
              <a:rPr lang="en-US" altLang="en-US" dirty="0"/>
              <a:t>If </a:t>
            </a:r>
            <a:r>
              <a:rPr lang="en-US" altLang="en-US" dirty="0" err="1">
                <a:latin typeface="Consolas" panose="020B0609020204030204" pitchFamily="49" charset="0"/>
              </a:rPr>
              <a:t>Integer'Value</a:t>
            </a:r>
            <a:r>
              <a:rPr lang="en-US" altLang="en-US" dirty="0"/>
              <a:t> does not raise an exception, the loop is exited</a:t>
            </a:r>
          </a:p>
          <a:p>
            <a:pPr lvl="1" eaLnBrk="1" hangingPunct="1"/>
            <a:r>
              <a:rPr lang="en-US" altLang="en-US" dirty="0"/>
              <a:t>Program terminates normally</a:t>
            </a:r>
          </a:p>
          <a:p>
            <a:pPr eaLnBrk="1" hangingPunct="1"/>
            <a:r>
              <a:rPr lang="en-US" altLang="en-US" dirty="0"/>
              <a:t>If the </a:t>
            </a:r>
            <a:r>
              <a:rPr lang="en-US" altLang="en-US" dirty="0" err="1">
                <a:latin typeface="Consolas" panose="020B0609020204030204" pitchFamily="49" charset="0"/>
              </a:rPr>
              <a:t>Integer'Value</a:t>
            </a:r>
            <a:r>
              <a:rPr lang="en-US" altLang="en-US" dirty="0"/>
              <a:t> function raises </a:t>
            </a:r>
            <a:r>
              <a:rPr lang="en-US" altLang="en-US" dirty="0" err="1">
                <a:latin typeface="Consolas" panose="020B0609020204030204" pitchFamily="49" charset="0"/>
              </a:rPr>
              <a:t>Constraint_Error</a:t>
            </a:r>
            <a:r>
              <a:rPr lang="en-US" altLang="en-US" dirty="0"/>
              <a:t>, control is transferred unconditionally to the exception handler</a:t>
            </a:r>
          </a:p>
          <a:p>
            <a:pPr lvl="1" eaLnBrk="1" hangingPunct="1"/>
            <a:r>
              <a:rPr lang="en-US" altLang="en-US" dirty="0"/>
              <a:t>No assignment is made to </a:t>
            </a:r>
            <a:r>
              <a:rPr lang="en-US" altLang="en-US" dirty="0" err="1">
                <a:latin typeface="Lucida Sans Typewriter" panose="020B0509030504030204" pitchFamily="49" charset="0"/>
              </a:rPr>
              <a:t>Int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After the error message is displayed, control passes to the beginning of the loop</a:t>
            </a:r>
          </a:p>
          <a:p>
            <a:pPr eaLnBrk="1" hangingPunct="1"/>
            <a:r>
              <a:rPr lang="en-US" altLang="en-US" dirty="0"/>
              <a:t>No propagation of </a:t>
            </a:r>
            <a:r>
              <a:rPr lang="en-US" altLang="en-US" dirty="0" err="1">
                <a:latin typeface="Consolas" panose="020B0609020204030204" pitchFamily="49" charset="0"/>
              </a:rPr>
              <a:t>Constraint_Error</a:t>
            </a:r>
            <a:endParaRPr lang="en-US" altLang="en-US" dirty="0">
              <a:latin typeface="Consolas" panose="020B06090202040302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F08E5F-FCFA-4901-8A8E-38A73D913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DED9AD51-EFE2-4778-AE8F-A82D0BD097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4814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40310-98EF-4A7D-9D93-CB79545A0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Properties of Exception Handlers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DA549-FAD9-4881-A4D4-F1E374D4B2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 set of exception handlers may appear in certain regions that contain sequences of statements</a:t>
            </a:r>
          </a:p>
          <a:p>
            <a:pPr lvl="1" eaLnBrk="1" hangingPunct="1"/>
            <a:r>
              <a:rPr lang="en-US" altLang="en-US" dirty="0"/>
              <a:t>Any region delimited by </a:t>
            </a:r>
            <a:r>
              <a:rPr lang="en-US" altLang="en-US" b="1" dirty="0">
                <a:latin typeface="Lucida Sans Typewriter" panose="020B0509030504030204" pitchFamily="49" charset="0"/>
              </a:rPr>
              <a:t>begin</a:t>
            </a:r>
            <a:r>
              <a:rPr lang="en-US" altLang="en-US" dirty="0"/>
              <a:t> and </a:t>
            </a:r>
            <a:r>
              <a:rPr lang="en-US" altLang="en-US" b="1" dirty="0">
                <a:latin typeface="Lucida Sans Typewriter" panose="020B0509030504030204" pitchFamily="49" charset="0"/>
              </a:rPr>
              <a:t>end</a:t>
            </a:r>
            <a:r>
              <a:rPr lang="en-US" altLang="en-US" dirty="0"/>
              <a:t> can contain exception handlers</a:t>
            </a:r>
          </a:p>
          <a:p>
            <a:pPr lvl="2" eaLnBrk="1" hangingPunct="1"/>
            <a:r>
              <a:rPr lang="en-US" altLang="en-US" dirty="0"/>
              <a:t>Examples: block statement, body of a subprogram, package, task</a:t>
            </a:r>
          </a:p>
          <a:p>
            <a:pPr eaLnBrk="1" hangingPunct="1"/>
            <a:r>
              <a:rPr lang="en-US" altLang="en-US" dirty="0"/>
              <a:t>Example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F655D3-F1C1-4E3C-9D66-A3321B070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03053E-1060-488F-9DD8-0DC828F780F8}"/>
              </a:ext>
            </a:extLst>
          </p:cNvPr>
          <p:cNvSpPr txBox="1"/>
          <p:nvPr/>
        </p:nvSpPr>
        <p:spPr>
          <a:xfrm>
            <a:off x="552842" y="3538478"/>
            <a:ext cx="8133958" cy="286232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Sequence of statements           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Handled statements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exception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Exception_1 =&gt;              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Choice 1</a:t>
            </a:r>
            <a:b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Sequence of statements         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Handler 1</a:t>
            </a:r>
            <a:b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Exception_2 | Exception_3 =&gt;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Choice 2</a:t>
            </a:r>
            <a:b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Sequence of statements         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Handler 2</a:t>
            </a:r>
            <a:b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when others 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=&gt;                    -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 Choice 3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Sequence of statements         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Handler 3</a:t>
            </a:r>
            <a:b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0103342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F966E-111B-48A9-9D04-12E71C757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Semantics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40EEC-B516-4EAA-8F24-D2887E132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Control passes to a handler only when one of the exceptions in the handler's choice clause is raised in the enclosing construct's handled statements </a:t>
            </a:r>
          </a:p>
          <a:p>
            <a:pPr lvl="1" eaLnBrk="1" hangingPunct="1"/>
            <a:r>
              <a:rPr lang="en-US" altLang="en-US" dirty="0"/>
              <a:t>If no exception is raised, exception part is skipped</a:t>
            </a:r>
          </a:p>
          <a:p>
            <a:pPr eaLnBrk="1" hangingPunct="1"/>
            <a:r>
              <a:rPr lang="en-US" altLang="en-US" dirty="0"/>
              <a:t>“</a:t>
            </a:r>
            <a:r>
              <a:rPr lang="en-US" altLang="en-US" dirty="0" err="1"/>
              <a:t>Goto</a:t>
            </a:r>
            <a:r>
              <a:rPr lang="en-US" altLang="en-US" dirty="0"/>
              <a:t>” is not permitted from the handled statements into a handler, or vice versa, nor between handlers</a:t>
            </a:r>
          </a:p>
          <a:p>
            <a:pPr eaLnBrk="1" hangingPunct="1"/>
            <a:r>
              <a:rPr lang="en-US" altLang="en-US" dirty="0"/>
              <a:t>An </a:t>
            </a:r>
            <a:r>
              <a:rPr lang="en-US" altLang="en-US" b="1" dirty="0">
                <a:latin typeface="Lucida Sans Typewriter" panose="020B0509030504030204" pitchFamily="49" charset="0"/>
              </a:rPr>
              <a:t>others</a:t>
            </a:r>
            <a:r>
              <a:rPr lang="en-US" altLang="en-US" dirty="0"/>
              <a:t> choice is optional</a:t>
            </a:r>
          </a:p>
          <a:p>
            <a:pPr eaLnBrk="1" hangingPunct="1"/>
            <a:r>
              <a:rPr lang="en-US" altLang="en-US" dirty="0"/>
              <a:t>The same exception name is not allowed in choices of different handlers</a:t>
            </a:r>
          </a:p>
          <a:p>
            <a:pPr lvl="1" eaLnBrk="1" hangingPunct="1"/>
            <a:r>
              <a:rPr lang="en-US" altLang="en-US" dirty="0"/>
              <a:t>Contrast with languages like Java, where there is a linear search</a:t>
            </a:r>
          </a:p>
          <a:p>
            <a:pPr eaLnBrk="1" hangingPunct="1"/>
            <a:r>
              <a:rPr lang="en-US" altLang="en-US" dirty="0"/>
              <a:t>A handler may itself contain inner handled sequences of statements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CBF691-628D-4749-BF62-E3DD1873C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2415B6-71C1-467E-B85C-8697B3939E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239000" y="0"/>
            <a:ext cx="1892882" cy="127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537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35823-20E8-4E80-A17A-A23E15BDB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an Exception Handler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6AB7B-BE1E-4C38-AA44-C427C4A87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When an exception </a:t>
            </a:r>
            <a:r>
              <a:rPr lang="en-US" altLang="en-US" dirty="0">
                <a:latin typeface="Lucida Handwriting" panose="03010101010101010101" pitchFamily="66" charset="0"/>
              </a:rPr>
              <a:t>E</a:t>
            </a:r>
            <a:r>
              <a:rPr lang="en-US" altLang="en-US" dirty="0"/>
              <a:t> is raised, execution of the guilty construct is abandoned, and the effect then depends on the surrounding context*</a:t>
            </a:r>
          </a:p>
          <a:p>
            <a:pPr lvl="1" eaLnBrk="1" hangingPunct="1"/>
            <a:r>
              <a:rPr lang="en-US" altLang="en-US" dirty="0"/>
              <a:t>The </a:t>
            </a:r>
            <a:r>
              <a:rPr lang="en-US" altLang="en-US" i="1" dirty="0">
                <a:solidFill>
                  <a:srgbClr val="FF0000"/>
                </a:solidFill>
              </a:rPr>
              <a:t>surrounding context</a:t>
            </a:r>
            <a:r>
              <a:rPr lang="en-US" altLang="en-US" dirty="0"/>
              <a:t> will be a </a:t>
            </a:r>
            <a:r>
              <a:rPr lang="en-US" altLang="en-US" i="1" dirty="0">
                <a:solidFill>
                  <a:srgbClr val="FF0000"/>
                </a:solidFill>
              </a:rPr>
              <a:t>declarative part</a:t>
            </a:r>
            <a:r>
              <a:rPr lang="en-US" altLang="en-US" dirty="0"/>
              <a:t>, a </a:t>
            </a:r>
            <a:r>
              <a:rPr lang="en-US" altLang="en-US" i="1" dirty="0">
                <a:solidFill>
                  <a:srgbClr val="FF0000"/>
                </a:solidFill>
              </a:rPr>
              <a:t>statement part</a:t>
            </a:r>
            <a:r>
              <a:rPr lang="en-US" altLang="en-US" dirty="0"/>
              <a:t>, or an </a:t>
            </a:r>
            <a:r>
              <a:rPr lang="en-US" altLang="en-US" i="1" dirty="0">
                <a:solidFill>
                  <a:srgbClr val="FF0000"/>
                </a:solidFill>
              </a:rPr>
              <a:t>exception handler</a:t>
            </a:r>
            <a:r>
              <a:rPr lang="en-US" altLang="en-US" i="1" dirty="0"/>
              <a:t> </a:t>
            </a:r>
            <a:r>
              <a:rPr lang="en-US" altLang="en-US" dirty="0"/>
              <a:t>in the closest enclosing region that has </a:t>
            </a:r>
            <a:r>
              <a:rPr lang="en-US" altLang="en-US" b="1" dirty="0">
                <a:latin typeface="Lucida Sans Typewriter" panose="020B0509030504030204" pitchFamily="49" charset="0"/>
              </a:rPr>
              <a:t>begin</a:t>
            </a:r>
            <a:r>
              <a:rPr lang="en-US" altLang="en-US" dirty="0"/>
              <a:t> … </a:t>
            </a:r>
            <a:r>
              <a:rPr lang="en-US" altLang="en-US" b="1" dirty="0">
                <a:latin typeface="Lucida Sans Typewriter" panose="020B0509030504030204" pitchFamily="49" charset="0"/>
              </a:rPr>
              <a:t>end</a:t>
            </a:r>
            <a:r>
              <a:rPr lang="en-US" altLang="en-US" dirty="0"/>
              <a:t> delimiters</a:t>
            </a:r>
            <a:endParaRPr lang="en-US" altLang="en-US" b="1" i="1" dirty="0">
              <a:latin typeface="Lucida Sans Typewriter" panose="020B0509030504030204" pitchFamily="49" charset="0"/>
            </a:endParaRPr>
          </a:p>
          <a:p>
            <a:pPr lvl="1" eaLnBrk="1" hangingPunct="1"/>
            <a:r>
              <a:rPr lang="en-US" altLang="en-US" dirty="0"/>
              <a:t>If the surrounding context is the statement part of a </a:t>
            </a:r>
            <a:br>
              <a:rPr lang="en-US" altLang="en-US" dirty="0"/>
            </a:br>
            <a:r>
              <a:rPr lang="en-US" altLang="en-US" b="1" dirty="0">
                <a:latin typeface="Lucida Sans Typewriter" panose="020B0509030504030204" pitchFamily="49" charset="0"/>
              </a:rPr>
              <a:t>begin</a:t>
            </a:r>
            <a:r>
              <a:rPr lang="en-US" altLang="en-US" dirty="0"/>
              <a:t> … </a:t>
            </a:r>
            <a:r>
              <a:rPr lang="en-US" altLang="en-US" b="1" dirty="0">
                <a:latin typeface="Lucida Sans Typewriter" panose="020B0509030504030204" pitchFamily="49" charset="0"/>
              </a:rPr>
              <a:t>exception</a:t>
            </a:r>
            <a:r>
              <a:rPr lang="en-US" altLang="en-US" dirty="0"/>
              <a:t> … </a:t>
            </a:r>
            <a:r>
              <a:rPr lang="en-US" altLang="en-US" b="1" dirty="0">
                <a:latin typeface="Lucida Sans Typewriter" panose="020B0509030504030204" pitchFamily="49" charset="0"/>
              </a:rPr>
              <a:t>end</a:t>
            </a:r>
            <a:r>
              <a:rPr lang="en-US" altLang="en-US" dirty="0"/>
              <a:t> region, and the </a:t>
            </a:r>
            <a:r>
              <a:rPr lang="en-US" altLang="en-US" b="1" dirty="0">
                <a:latin typeface="Lucida Sans Typewriter" panose="020B0509030504030204" pitchFamily="49" charset="0"/>
              </a:rPr>
              <a:t>exception</a:t>
            </a:r>
            <a:r>
              <a:rPr lang="en-US" altLang="en-US" dirty="0"/>
              <a:t> part of that region has a handler for </a:t>
            </a:r>
            <a:r>
              <a:rPr lang="en-US" altLang="en-US" dirty="0">
                <a:latin typeface="Lucida Handwriting" panose="03010101010101010101" pitchFamily="66" charset="0"/>
              </a:rPr>
              <a:t>E</a:t>
            </a:r>
            <a:r>
              <a:rPr lang="en-US" altLang="en-US" dirty="0"/>
              <a:t> or </a:t>
            </a:r>
            <a:r>
              <a:rPr lang="en-US" altLang="en-US" b="1" dirty="0">
                <a:latin typeface="Lucida Sans Typewriter" panose="020B0509030504030204" pitchFamily="49" charset="0"/>
              </a:rPr>
              <a:t>others</a:t>
            </a:r>
          </a:p>
          <a:p>
            <a:pPr lvl="2" eaLnBrk="1" hangingPunct="1"/>
            <a:r>
              <a:rPr lang="en-US" altLang="en-US" dirty="0"/>
              <a:t>Effect </a:t>
            </a:r>
            <a:r>
              <a:rPr lang="en-US" altLang="en-US" dirty="0">
                <a:sym typeface="Symbol" panose="05050102010706020507" pitchFamily="18" charset="2"/>
              </a:rPr>
              <a:t> </a:t>
            </a:r>
            <a:r>
              <a:rPr lang="en-US" altLang="en-US" dirty="0" err="1"/>
              <a:t>goto</a:t>
            </a:r>
            <a:r>
              <a:rPr lang="en-US" altLang="en-US" dirty="0"/>
              <a:t>; transfers control to the handler</a:t>
            </a:r>
          </a:p>
          <a:p>
            <a:pPr lvl="2" eaLnBrk="1" hangingPunct="1"/>
            <a:r>
              <a:rPr lang="en-US" altLang="en-US" dirty="0"/>
              <a:t>Illustrated by the earlier examples</a:t>
            </a:r>
          </a:p>
          <a:p>
            <a:pPr lvl="1" eaLnBrk="1" hangingPunct="1"/>
            <a:r>
              <a:rPr lang="en-US" altLang="en-US" dirty="0"/>
              <a:t>Otherwise</a:t>
            </a:r>
          </a:p>
          <a:p>
            <a:pPr lvl="2" eaLnBrk="1" hangingPunct="1"/>
            <a:r>
              <a:rPr lang="en-US" altLang="en-US" i="1" dirty="0"/>
              <a:t>Propagate</a:t>
            </a:r>
            <a:r>
              <a:rPr lang="en-US" altLang="en-US" dirty="0"/>
              <a:t> </a:t>
            </a:r>
            <a:r>
              <a:rPr lang="en-US" altLang="en-US" dirty="0">
                <a:latin typeface="Lucida Handwriting" panose="03010101010101010101" pitchFamily="66" charset="0"/>
              </a:rPr>
              <a:t>E</a:t>
            </a:r>
            <a:r>
              <a:rPr lang="en-US" altLang="en-US" dirty="0"/>
              <a:t> out of the surrounding context</a:t>
            </a:r>
          </a:p>
          <a:p>
            <a:pPr lvl="3" eaLnBrk="1" hangingPunct="1"/>
            <a:r>
              <a:rPr lang="en-US" altLang="en-US" dirty="0"/>
              <a:t>Subprogram </a:t>
            </a:r>
            <a:r>
              <a:rPr lang="en-US" altLang="en-US" dirty="0">
                <a:sym typeface="Wingdings" panose="05000000000000000000" pitchFamily="2" charset="2"/>
              </a:rPr>
              <a:t> </a:t>
            </a:r>
            <a:r>
              <a:rPr lang="en-US" altLang="en-US" dirty="0"/>
              <a:t>Re-raise </a:t>
            </a:r>
            <a:r>
              <a:rPr lang="en-US" altLang="en-US" dirty="0">
                <a:latin typeface="Lucida Handwriting" panose="03010101010101010101" pitchFamily="66" charset="0"/>
              </a:rPr>
              <a:t>E</a:t>
            </a:r>
            <a:r>
              <a:rPr lang="en-US" altLang="en-US" dirty="0"/>
              <a:t> after point of call</a:t>
            </a:r>
          </a:p>
          <a:p>
            <a:pPr lvl="3" eaLnBrk="1" hangingPunct="1"/>
            <a:r>
              <a:rPr lang="en-US" altLang="en-US" dirty="0"/>
              <a:t>Block, package body </a:t>
            </a:r>
            <a:r>
              <a:rPr lang="en-US" altLang="en-US" dirty="0">
                <a:sym typeface="Wingdings" panose="05000000000000000000" pitchFamily="2" charset="2"/>
              </a:rPr>
              <a:t> </a:t>
            </a:r>
            <a:r>
              <a:rPr lang="en-US" altLang="en-US" dirty="0"/>
              <a:t>Re-raise </a:t>
            </a:r>
            <a:r>
              <a:rPr lang="en-US" altLang="en-US" dirty="0">
                <a:latin typeface="Lucida Handwriting" panose="03010101010101010101" pitchFamily="66" charset="0"/>
              </a:rPr>
              <a:t>E</a:t>
            </a:r>
            <a:r>
              <a:rPr lang="en-US" altLang="en-US" dirty="0"/>
              <a:t> after the </a:t>
            </a:r>
            <a:r>
              <a:rPr lang="en-US" altLang="en-US" dirty="0">
                <a:latin typeface="Lucida Sans Typewriter" panose="020B0509030504030204" pitchFamily="49" charset="0"/>
              </a:rPr>
              <a:t>end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D6E31E-FB04-4496-8038-555209E36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A5FF3C6D-251E-436F-A58A-864FC1C7F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335" y="6248400"/>
            <a:ext cx="78072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latin typeface="Verdana" panose="020B0604030504040204" pitchFamily="34" charset="0"/>
              </a:rPr>
              <a:t>* This description assumes sequential programs; tasking is special and is covered </a:t>
            </a:r>
            <a:br>
              <a:rPr lang="en-US" altLang="en-US" sz="1400" dirty="0">
                <a:latin typeface="Verdana" panose="020B0604030504040204" pitchFamily="34" charset="0"/>
              </a:rPr>
            </a:br>
            <a:r>
              <a:rPr lang="en-US" altLang="en-US" sz="1400" dirty="0">
                <a:latin typeface="Verdana" panose="020B0604030504040204" pitchFamily="34" charset="0"/>
              </a:rPr>
              <a:t>in the </a:t>
            </a:r>
            <a:r>
              <a:rPr lang="en-US" altLang="en-US" sz="1400" i="1" dirty="0">
                <a:latin typeface="Verdana" panose="020B0604030504040204" pitchFamily="34" charset="0"/>
              </a:rPr>
              <a:t>Advanced Topics</a:t>
            </a:r>
            <a:r>
              <a:rPr lang="en-US" altLang="en-US" sz="1400" dirty="0">
                <a:latin typeface="Verdana" panose="020B0604030504040204" pitchFamily="34" charset="0"/>
              </a:rPr>
              <a:t> course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991C20-A953-459E-8084-E7B6814B9A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239000" y="0"/>
            <a:ext cx="1892882" cy="127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7981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7D782-F135-4871-AFFC-BFE3CB285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/>
              <a:t>Exception Handling and Propagation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C7020F-3559-482C-AE25-EBF9D7952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77000"/>
            <a:ext cx="2133600" cy="365125"/>
          </a:xfrm>
        </p:spPr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F48683-B927-42F8-8F95-B8094C714D6F}"/>
              </a:ext>
            </a:extLst>
          </p:cNvPr>
          <p:cNvSpPr txBox="1"/>
          <p:nvPr/>
        </p:nvSpPr>
        <p:spPr>
          <a:xfrm>
            <a:off x="838200" y="1143000"/>
            <a:ext cx="2717411" cy="3139321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nsolas" panose="020B0609020204030204" pitchFamily="49" charset="0"/>
              </a:rPr>
              <a:t>procedure</a:t>
            </a:r>
            <a:r>
              <a:rPr lang="en-US" dirty="0">
                <a:latin typeface="Consolas" panose="020B0609020204030204" pitchFamily="49" charset="0"/>
              </a:rPr>
              <a:t> Proc(…) </a:t>
            </a:r>
            <a:r>
              <a:rPr lang="en-US" b="1" dirty="0">
                <a:latin typeface="Consolas" panose="020B0609020204030204" pitchFamily="49" charset="0"/>
              </a:rPr>
              <a:t>is</a:t>
            </a:r>
            <a:br>
              <a:rPr lang="en-US" dirty="0">
                <a:latin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</a:rPr>
              <a:t> </a:t>
            </a:r>
          </a:p>
          <a:p>
            <a:r>
              <a:rPr lang="en-US" dirty="0">
                <a:latin typeface="Consolas" panose="020B0609020204030204" pitchFamily="49" charset="0"/>
              </a:rPr>
              <a:t>   ...</a:t>
            </a:r>
          </a:p>
          <a:p>
            <a:r>
              <a:rPr lang="en-US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dirty="0">
                <a:latin typeface="Consolas" panose="020B0609020204030204" pitchFamily="49" charset="0"/>
              </a:rPr>
              <a:t>   ...</a:t>
            </a:r>
          </a:p>
          <a:p>
            <a:br>
              <a:rPr lang="en-US" dirty="0">
                <a:latin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</a:rPr>
              <a:t>exception</a:t>
            </a:r>
            <a:br>
              <a:rPr lang="en-US" b="1" dirty="0">
                <a:latin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</a:rPr>
              <a:t>   when </a:t>
            </a:r>
            <a:r>
              <a:rPr lang="en-US" dirty="0">
                <a:latin typeface="Consolas" panose="020B0609020204030204" pitchFamily="49" charset="0"/>
              </a:rPr>
              <a:t>E =&gt;</a:t>
            </a:r>
          </a:p>
          <a:p>
            <a:r>
              <a:rPr lang="en-US" dirty="0">
                <a:latin typeface="Consolas" panose="020B0609020204030204" pitchFamily="49" charset="0"/>
              </a:rPr>
              <a:t>     ...</a:t>
            </a:r>
            <a:br>
              <a:rPr lang="en-US" dirty="0">
                <a:latin typeface="Consolas" panose="020B0609020204030204" pitchFamily="49" charset="0"/>
              </a:rPr>
            </a:br>
            <a:endParaRPr lang="en-US" dirty="0">
              <a:latin typeface="Consolas" panose="020B0609020204030204" pitchFamily="49" charset="0"/>
            </a:endParaRPr>
          </a:p>
          <a:p>
            <a:r>
              <a:rPr lang="en-US" b="1" dirty="0">
                <a:latin typeface="Consolas" panose="020B0609020204030204" pitchFamily="49" charset="0"/>
              </a:rPr>
              <a:t>end</a:t>
            </a:r>
            <a:r>
              <a:rPr lang="en-US" dirty="0">
                <a:latin typeface="Consolas" panose="020B0609020204030204" pitchFamily="49" charset="0"/>
              </a:rPr>
              <a:t> Proc;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503899-E001-4D7E-BE36-6FBA9ED46D63}"/>
              </a:ext>
            </a:extLst>
          </p:cNvPr>
          <p:cNvSpPr txBox="1"/>
          <p:nvPr/>
        </p:nvSpPr>
        <p:spPr>
          <a:xfrm>
            <a:off x="3886200" y="1908750"/>
            <a:ext cx="1197764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…</a:t>
            </a:r>
            <a:br>
              <a:rPr lang="en-US" dirty="0">
                <a:latin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</a:rPr>
              <a:t>Proc(…);</a:t>
            </a:r>
            <a:br>
              <a:rPr lang="en-US" dirty="0">
                <a:latin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</a:rPr>
              <a:t>…</a:t>
            </a:r>
          </a:p>
        </p:txBody>
      </p:sp>
      <p:sp>
        <p:nvSpPr>
          <p:cNvPr id="7" name="Explosion: 8 Points 6">
            <a:extLst>
              <a:ext uri="{FF2B5EF4-FFF2-40B4-BE49-F238E27FC236}">
                <a16:creationId xmlns:a16="http://schemas.microsoft.com/office/drawing/2014/main" id="{84A82AF0-6D67-4472-8A6A-674B04F896A7}"/>
              </a:ext>
            </a:extLst>
          </p:cNvPr>
          <p:cNvSpPr/>
          <p:nvPr/>
        </p:nvSpPr>
        <p:spPr>
          <a:xfrm>
            <a:off x="2095500" y="1543963"/>
            <a:ext cx="685800" cy="51343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9" name="Explosion: 8 Points 8">
            <a:extLst>
              <a:ext uri="{FF2B5EF4-FFF2-40B4-BE49-F238E27FC236}">
                <a16:creationId xmlns:a16="http://schemas.microsoft.com/office/drawing/2014/main" id="{5B4DD9EF-5CFE-435C-9CA7-F73FDBC01E61}"/>
              </a:ext>
            </a:extLst>
          </p:cNvPr>
          <p:cNvSpPr/>
          <p:nvPr/>
        </p:nvSpPr>
        <p:spPr>
          <a:xfrm>
            <a:off x="2095500" y="2209800"/>
            <a:ext cx="685800" cy="51343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59B8F1AD-6270-4C4D-9CAB-C2A252960FD2}"/>
              </a:ext>
            </a:extLst>
          </p:cNvPr>
          <p:cNvSpPr/>
          <p:nvPr/>
        </p:nvSpPr>
        <p:spPr>
          <a:xfrm>
            <a:off x="2095500" y="3525163"/>
            <a:ext cx="685800" cy="51343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120955C-15F9-4664-AB7C-A8301EC24EF3}"/>
              </a:ext>
            </a:extLst>
          </p:cNvPr>
          <p:cNvSpPr/>
          <p:nvPr/>
        </p:nvSpPr>
        <p:spPr>
          <a:xfrm>
            <a:off x="2143593" y="2482121"/>
            <a:ext cx="1155792" cy="957985"/>
          </a:xfrm>
          <a:custGeom>
            <a:avLst/>
            <a:gdLst>
              <a:gd name="connsiteX0" fmla="*/ 734518 w 1155792"/>
              <a:gd name="connsiteY0" fmla="*/ 0 h 839449"/>
              <a:gd name="connsiteX1" fmla="*/ 1124263 w 1155792"/>
              <a:gd name="connsiteY1" fmla="*/ 554636 h 839449"/>
              <a:gd name="connsiteX2" fmla="*/ 0 w 1155792"/>
              <a:gd name="connsiteY2" fmla="*/ 839449 h 839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5792" h="839449">
                <a:moveTo>
                  <a:pt x="734518" y="0"/>
                </a:moveTo>
                <a:cubicBezTo>
                  <a:pt x="990600" y="207364"/>
                  <a:pt x="1246683" y="414728"/>
                  <a:pt x="1124263" y="554636"/>
                </a:cubicBezTo>
                <a:cubicBezTo>
                  <a:pt x="1001843" y="694544"/>
                  <a:pt x="500921" y="766996"/>
                  <a:pt x="0" y="839449"/>
                </a:cubicBezTo>
              </a:path>
            </a:pathLst>
          </a:custGeom>
          <a:noFill/>
          <a:ln>
            <a:prstDash val="sys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2618873-F7B7-4889-A671-1DBBEE74CB8D}"/>
              </a:ext>
            </a:extLst>
          </p:cNvPr>
          <p:cNvCxnSpPr>
            <a:stCxn id="7" idx="3"/>
          </p:cNvCxnSpPr>
          <p:nvPr/>
        </p:nvCxnSpPr>
        <p:spPr>
          <a:xfrm>
            <a:off x="2781300" y="1859869"/>
            <a:ext cx="1104900" cy="863368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E60054C-974A-4EA4-9E4B-B10100C21249}"/>
              </a:ext>
            </a:extLst>
          </p:cNvPr>
          <p:cNvCxnSpPr>
            <a:cxnSpLocks/>
          </p:cNvCxnSpPr>
          <p:nvPr/>
        </p:nvCxnSpPr>
        <p:spPr>
          <a:xfrm flipV="1">
            <a:off x="2781300" y="2723237"/>
            <a:ext cx="1104900" cy="1086763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6B92B28-87DF-4271-98E5-D766D01E90B8}"/>
              </a:ext>
            </a:extLst>
          </p:cNvPr>
          <p:cNvSpPr txBox="1"/>
          <p:nvPr/>
        </p:nvSpPr>
        <p:spPr>
          <a:xfrm>
            <a:off x="5235328" y="1079480"/>
            <a:ext cx="3603872" cy="3416320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nsolas" panose="020B0609020204030204" pitchFamily="49" charset="0"/>
              </a:rPr>
              <a:t>declare                    </a:t>
            </a:r>
            <a:br>
              <a:rPr lang="en-US" b="1" dirty="0">
                <a:latin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</a:rPr>
              <a:t> </a:t>
            </a:r>
          </a:p>
          <a:p>
            <a:r>
              <a:rPr lang="en-US" dirty="0">
                <a:latin typeface="Consolas" panose="020B0609020204030204" pitchFamily="49" charset="0"/>
              </a:rPr>
              <a:t>   ...</a:t>
            </a:r>
          </a:p>
          <a:p>
            <a:r>
              <a:rPr lang="en-US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dirty="0">
                <a:latin typeface="Consolas" panose="020B0609020204030204" pitchFamily="49" charset="0"/>
              </a:rPr>
              <a:t>   ...</a:t>
            </a:r>
          </a:p>
          <a:p>
            <a:br>
              <a:rPr lang="en-US" dirty="0">
                <a:latin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</a:rPr>
              <a:t>exception</a:t>
            </a:r>
            <a:br>
              <a:rPr lang="en-US" b="1" dirty="0">
                <a:latin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</a:rPr>
              <a:t>  when </a:t>
            </a:r>
            <a:r>
              <a:rPr lang="en-US" dirty="0">
                <a:latin typeface="Consolas" panose="020B0609020204030204" pitchFamily="49" charset="0"/>
              </a:rPr>
              <a:t>E =&gt;</a:t>
            </a:r>
          </a:p>
          <a:p>
            <a:r>
              <a:rPr lang="en-US" dirty="0">
                <a:latin typeface="Consolas" panose="020B0609020204030204" pitchFamily="49" charset="0"/>
              </a:rPr>
              <a:t>   ...</a:t>
            </a:r>
            <a:br>
              <a:rPr lang="en-US" dirty="0">
                <a:latin typeface="Consolas" panose="020B0609020204030204" pitchFamily="49" charset="0"/>
              </a:rPr>
            </a:br>
            <a:endParaRPr lang="en-US" dirty="0">
              <a:latin typeface="Consolas" panose="020B0609020204030204" pitchFamily="49" charset="0"/>
            </a:endParaRPr>
          </a:p>
          <a:p>
            <a:r>
              <a:rPr lang="en-US" b="1" dirty="0">
                <a:latin typeface="Consolas" panose="020B0609020204030204" pitchFamily="49" charset="0"/>
              </a:rPr>
              <a:t>end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...</a:t>
            </a:r>
          </a:p>
        </p:txBody>
      </p:sp>
      <p:sp>
        <p:nvSpPr>
          <p:cNvPr id="23" name="Explosion: 8 Points 22">
            <a:extLst>
              <a:ext uri="{FF2B5EF4-FFF2-40B4-BE49-F238E27FC236}">
                <a16:creationId xmlns:a16="http://schemas.microsoft.com/office/drawing/2014/main" id="{42EE2CB5-B6A1-4024-ADB1-E2104AB22A8C}"/>
              </a:ext>
            </a:extLst>
          </p:cNvPr>
          <p:cNvSpPr/>
          <p:nvPr/>
        </p:nvSpPr>
        <p:spPr>
          <a:xfrm>
            <a:off x="6515100" y="1480443"/>
            <a:ext cx="685800" cy="51343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24" name="Explosion: 8 Points 23">
            <a:extLst>
              <a:ext uri="{FF2B5EF4-FFF2-40B4-BE49-F238E27FC236}">
                <a16:creationId xmlns:a16="http://schemas.microsoft.com/office/drawing/2014/main" id="{1DF3FC04-8E59-4DCD-9281-9F25A6CC6F99}"/>
              </a:ext>
            </a:extLst>
          </p:cNvPr>
          <p:cNvSpPr/>
          <p:nvPr/>
        </p:nvSpPr>
        <p:spPr>
          <a:xfrm>
            <a:off x="6515100" y="2146280"/>
            <a:ext cx="685800" cy="51343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25" name="Explosion: 8 Points 24">
            <a:extLst>
              <a:ext uri="{FF2B5EF4-FFF2-40B4-BE49-F238E27FC236}">
                <a16:creationId xmlns:a16="http://schemas.microsoft.com/office/drawing/2014/main" id="{9E03CCDC-4301-4528-9527-A6AC4AB32146}"/>
              </a:ext>
            </a:extLst>
          </p:cNvPr>
          <p:cNvSpPr/>
          <p:nvPr/>
        </p:nvSpPr>
        <p:spPr>
          <a:xfrm>
            <a:off x="6515100" y="3461643"/>
            <a:ext cx="685800" cy="51343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91422EC-A032-494F-BD6A-EB5AFACF9444}"/>
              </a:ext>
            </a:extLst>
          </p:cNvPr>
          <p:cNvSpPr/>
          <p:nvPr/>
        </p:nvSpPr>
        <p:spPr>
          <a:xfrm>
            <a:off x="6563193" y="2418601"/>
            <a:ext cx="1155792" cy="931189"/>
          </a:xfrm>
          <a:custGeom>
            <a:avLst/>
            <a:gdLst>
              <a:gd name="connsiteX0" fmla="*/ 734518 w 1155792"/>
              <a:gd name="connsiteY0" fmla="*/ 0 h 839449"/>
              <a:gd name="connsiteX1" fmla="*/ 1124263 w 1155792"/>
              <a:gd name="connsiteY1" fmla="*/ 554636 h 839449"/>
              <a:gd name="connsiteX2" fmla="*/ 0 w 1155792"/>
              <a:gd name="connsiteY2" fmla="*/ 839449 h 839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5792" h="839449">
                <a:moveTo>
                  <a:pt x="734518" y="0"/>
                </a:moveTo>
                <a:cubicBezTo>
                  <a:pt x="990600" y="207364"/>
                  <a:pt x="1246683" y="414728"/>
                  <a:pt x="1124263" y="554636"/>
                </a:cubicBezTo>
                <a:cubicBezTo>
                  <a:pt x="1001843" y="694544"/>
                  <a:pt x="500921" y="766996"/>
                  <a:pt x="0" y="839449"/>
                </a:cubicBezTo>
              </a:path>
            </a:pathLst>
          </a:custGeom>
          <a:noFill/>
          <a:ln>
            <a:prstDash val="sys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8788288-FDD4-490E-BC13-95BAA06D8DB8}"/>
              </a:ext>
            </a:extLst>
          </p:cNvPr>
          <p:cNvSpPr txBox="1"/>
          <p:nvPr/>
        </p:nvSpPr>
        <p:spPr>
          <a:xfrm>
            <a:off x="762000" y="4495800"/>
            <a:ext cx="2717411" cy="2031325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nsolas" panose="020B0609020204030204" pitchFamily="49" charset="0"/>
              </a:rPr>
              <a:t>procedure</a:t>
            </a:r>
            <a:r>
              <a:rPr lang="en-US" dirty="0">
                <a:latin typeface="Consolas" panose="020B0609020204030204" pitchFamily="49" charset="0"/>
              </a:rPr>
              <a:t> Proc(…) </a:t>
            </a:r>
            <a:r>
              <a:rPr lang="en-US" b="1" dirty="0">
                <a:latin typeface="Consolas" panose="020B0609020204030204" pitchFamily="49" charset="0"/>
              </a:rPr>
              <a:t>is</a:t>
            </a:r>
            <a:br>
              <a:rPr lang="en-US" dirty="0">
                <a:latin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</a:rPr>
              <a:t> </a:t>
            </a:r>
          </a:p>
          <a:p>
            <a:r>
              <a:rPr lang="en-US" dirty="0">
                <a:latin typeface="Consolas" panose="020B0609020204030204" pitchFamily="49" charset="0"/>
              </a:rPr>
              <a:t>   ...</a:t>
            </a:r>
          </a:p>
          <a:p>
            <a:r>
              <a:rPr lang="en-US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dirty="0">
                <a:latin typeface="Consolas" panose="020B0609020204030204" pitchFamily="49" charset="0"/>
              </a:rPr>
              <a:t>   ...</a:t>
            </a:r>
          </a:p>
          <a:p>
            <a:br>
              <a:rPr lang="en-US" dirty="0">
                <a:latin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</a:rPr>
              <a:t>end</a:t>
            </a:r>
            <a:r>
              <a:rPr lang="en-US" dirty="0">
                <a:latin typeface="Consolas" panose="020B0609020204030204" pitchFamily="49" charset="0"/>
              </a:rPr>
              <a:t> Proc;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00E649-3594-4827-ABE8-02DFC4559295}"/>
              </a:ext>
            </a:extLst>
          </p:cNvPr>
          <p:cNvSpPr txBox="1"/>
          <p:nvPr/>
        </p:nvSpPr>
        <p:spPr>
          <a:xfrm>
            <a:off x="3810000" y="5325070"/>
            <a:ext cx="11977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…</a:t>
            </a:r>
            <a:br>
              <a:rPr lang="en-US" dirty="0">
                <a:latin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</a:rPr>
              <a:t>Proc(…);</a:t>
            </a:r>
            <a:br>
              <a:rPr lang="en-US" dirty="0">
                <a:latin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</a:rPr>
              <a:t>…</a:t>
            </a:r>
          </a:p>
        </p:txBody>
      </p:sp>
      <p:sp>
        <p:nvSpPr>
          <p:cNvPr id="32" name="Explosion: 8 Points 31">
            <a:extLst>
              <a:ext uri="{FF2B5EF4-FFF2-40B4-BE49-F238E27FC236}">
                <a16:creationId xmlns:a16="http://schemas.microsoft.com/office/drawing/2014/main" id="{43C25FEE-6399-4DB2-8975-8B6148C9BAC9}"/>
              </a:ext>
            </a:extLst>
          </p:cNvPr>
          <p:cNvSpPr/>
          <p:nvPr/>
        </p:nvSpPr>
        <p:spPr>
          <a:xfrm>
            <a:off x="2019300" y="4896763"/>
            <a:ext cx="685800" cy="51343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33" name="Explosion: 8 Points 32">
            <a:extLst>
              <a:ext uri="{FF2B5EF4-FFF2-40B4-BE49-F238E27FC236}">
                <a16:creationId xmlns:a16="http://schemas.microsoft.com/office/drawing/2014/main" id="{66A47540-1E91-47BB-837D-6CFAB534D4AE}"/>
              </a:ext>
            </a:extLst>
          </p:cNvPr>
          <p:cNvSpPr/>
          <p:nvPr/>
        </p:nvSpPr>
        <p:spPr>
          <a:xfrm>
            <a:off x="2019300" y="5562600"/>
            <a:ext cx="685800" cy="51343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F52CAB8-0122-4D8A-8CB2-8CC25DACBADD}"/>
              </a:ext>
            </a:extLst>
          </p:cNvPr>
          <p:cNvCxnSpPr>
            <a:stCxn id="32" idx="3"/>
          </p:cNvCxnSpPr>
          <p:nvPr/>
        </p:nvCxnSpPr>
        <p:spPr>
          <a:xfrm>
            <a:off x="2705100" y="5212669"/>
            <a:ext cx="1104900" cy="863368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E148042-B912-4C0D-A419-32A41186861F}"/>
              </a:ext>
            </a:extLst>
          </p:cNvPr>
          <p:cNvCxnSpPr>
            <a:stCxn id="33" idx="3"/>
          </p:cNvCxnSpPr>
          <p:nvPr/>
        </p:nvCxnSpPr>
        <p:spPr>
          <a:xfrm>
            <a:off x="2705100" y="5878506"/>
            <a:ext cx="1104900" cy="197531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BE8CA99A-CD2E-413F-BBD9-C3B2304DDEB9}"/>
              </a:ext>
            </a:extLst>
          </p:cNvPr>
          <p:cNvSpPr/>
          <p:nvPr/>
        </p:nvSpPr>
        <p:spPr>
          <a:xfrm>
            <a:off x="5867400" y="3788952"/>
            <a:ext cx="1893244" cy="539646"/>
          </a:xfrm>
          <a:custGeom>
            <a:avLst/>
            <a:gdLst>
              <a:gd name="connsiteX0" fmla="*/ 1843790 w 2365434"/>
              <a:gd name="connsiteY0" fmla="*/ 0 h 539646"/>
              <a:gd name="connsiteX1" fmla="*/ 2248524 w 2365434"/>
              <a:gd name="connsiteY1" fmla="*/ 164892 h 539646"/>
              <a:gd name="connsiteX2" fmla="*/ 0 w 2365434"/>
              <a:gd name="connsiteY2" fmla="*/ 539646 h 539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65434" h="539646">
                <a:moveTo>
                  <a:pt x="1843790" y="0"/>
                </a:moveTo>
                <a:cubicBezTo>
                  <a:pt x="2199806" y="37475"/>
                  <a:pt x="2555822" y="74951"/>
                  <a:pt x="2248524" y="164892"/>
                </a:cubicBezTo>
                <a:cubicBezTo>
                  <a:pt x="1941226" y="254833"/>
                  <a:pt x="970613" y="397239"/>
                  <a:pt x="0" y="539646"/>
                </a:cubicBezTo>
              </a:path>
            </a:pathLst>
          </a:custGeom>
          <a:noFill/>
          <a:ln>
            <a:solidFill>
              <a:schemeClr val="bg2">
                <a:lumMod val="9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FA5549CC-B686-4AC8-A172-F2F2B6971751}"/>
              </a:ext>
            </a:extLst>
          </p:cNvPr>
          <p:cNvSpPr/>
          <p:nvPr/>
        </p:nvSpPr>
        <p:spPr>
          <a:xfrm>
            <a:off x="5889885" y="1749041"/>
            <a:ext cx="2869600" cy="2690101"/>
          </a:xfrm>
          <a:custGeom>
            <a:avLst/>
            <a:gdLst>
              <a:gd name="connsiteX0" fmla="*/ 1349115 w 2869600"/>
              <a:gd name="connsiteY0" fmla="*/ 0 h 2690101"/>
              <a:gd name="connsiteX1" fmla="*/ 2833141 w 2869600"/>
              <a:gd name="connsiteY1" fmla="*/ 2338465 h 2690101"/>
              <a:gd name="connsiteX2" fmla="*/ 0 w 2869600"/>
              <a:gd name="connsiteY2" fmla="*/ 2638269 h 2690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69600" h="2690101">
                <a:moveTo>
                  <a:pt x="1349115" y="0"/>
                </a:moveTo>
                <a:cubicBezTo>
                  <a:pt x="2203554" y="949377"/>
                  <a:pt x="3057993" y="1898754"/>
                  <a:pt x="2833141" y="2338465"/>
                </a:cubicBezTo>
                <a:cubicBezTo>
                  <a:pt x="2608289" y="2778176"/>
                  <a:pt x="1304144" y="2708222"/>
                  <a:pt x="0" y="2638269"/>
                </a:cubicBezTo>
              </a:path>
            </a:pathLst>
          </a:custGeom>
          <a:noFill/>
          <a:ln>
            <a:solidFill>
              <a:schemeClr val="bg2">
                <a:lumMod val="9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               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2D9920D-0591-4EB0-A9DF-FFAF56B7C4EE}"/>
              </a:ext>
            </a:extLst>
          </p:cNvPr>
          <p:cNvSpPr txBox="1"/>
          <p:nvPr/>
        </p:nvSpPr>
        <p:spPr>
          <a:xfrm>
            <a:off x="5235328" y="4495800"/>
            <a:ext cx="3603872" cy="2308324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nsolas" panose="020B0609020204030204" pitchFamily="49" charset="0"/>
              </a:rPr>
              <a:t>declare                    </a:t>
            </a:r>
            <a:br>
              <a:rPr lang="en-US" b="1" dirty="0">
                <a:latin typeface="Consolas" panose="020B0609020204030204" pitchFamily="49" charset="0"/>
              </a:rPr>
            </a:br>
            <a:r>
              <a:rPr lang="en-US" dirty="0">
                <a:latin typeface="Consolas" panose="020B0609020204030204" pitchFamily="49" charset="0"/>
              </a:rPr>
              <a:t> </a:t>
            </a:r>
          </a:p>
          <a:p>
            <a:r>
              <a:rPr lang="en-US" dirty="0">
                <a:latin typeface="Consolas" panose="020B0609020204030204" pitchFamily="49" charset="0"/>
              </a:rPr>
              <a:t>   ...</a:t>
            </a:r>
          </a:p>
          <a:p>
            <a:r>
              <a:rPr lang="en-US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dirty="0">
                <a:latin typeface="Consolas" panose="020B0609020204030204" pitchFamily="49" charset="0"/>
              </a:rPr>
              <a:t>   ...</a:t>
            </a:r>
          </a:p>
          <a:p>
            <a:br>
              <a:rPr lang="en-US" dirty="0">
                <a:latin typeface="Consolas" panose="020B0609020204030204" pitchFamily="49" charset="0"/>
              </a:rPr>
            </a:br>
            <a:r>
              <a:rPr lang="en-US" b="1" dirty="0">
                <a:latin typeface="Consolas" panose="020B0609020204030204" pitchFamily="49" charset="0"/>
              </a:rPr>
              <a:t>end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...</a:t>
            </a:r>
          </a:p>
        </p:txBody>
      </p:sp>
      <p:sp>
        <p:nvSpPr>
          <p:cNvPr id="53" name="Explosion: 8 Points 52">
            <a:extLst>
              <a:ext uri="{FF2B5EF4-FFF2-40B4-BE49-F238E27FC236}">
                <a16:creationId xmlns:a16="http://schemas.microsoft.com/office/drawing/2014/main" id="{BC39815C-4794-406A-B5FF-53384249F76C}"/>
              </a:ext>
            </a:extLst>
          </p:cNvPr>
          <p:cNvSpPr/>
          <p:nvPr/>
        </p:nvSpPr>
        <p:spPr>
          <a:xfrm>
            <a:off x="6492628" y="4950639"/>
            <a:ext cx="685800" cy="51343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54" name="Explosion: 8 Points 53">
            <a:extLst>
              <a:ext uri="{FF2B5EF4-FFF2-40B4-BE49-F238E27FC236}">
                <a16:creationId xmlns:a16="http://schemas.microsoft.com/office/drawing/2014/main" id="{1860C6BE-D200-467C-BC65-8CAFE6B3F722}"/>
              </a:ext>
            </a:extLst>
          </p:cNvPr>
          <p:cNvSpPr/>
          <p:nvPr/>
        </p:nvSpPr>
        <p:spPr>
          <a:xfrm>
            <a:off x="6492628" y="5616476"/>
            <a:ext cx="685800" cy="51343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8DA0BDA9-7AD2-44E8-96A9-54D15C6618A7}"/>
              </a:ext>
            </a:extLst>
          </p:cNvPr>
          <p:cNvSpPr/>
          <p:nvPr/>
        </p:nvSpPr>
        <p:spPr>
          <a:xfrm>
            <a:off x="5861154" y="5885695"/>
            <a:ext cx="1618167" cy="754948"/>
          </a:xfrm>
          <a:custGeom>
            <a:avLst/>
            <a:gdLst>
              <a:gd name="connsiteX0" fmla="*/ 1304144 w 1618167"/>
              <a:gd name="connsiteY0" fmla="*/ 5439 h 754948"/>
              <a:gd name="connsiteX1" fmla="*/ 1528997 w 1618167"/>
              <a:gd name="connsiteY1" fmla="*/ 110371 h 754948"/>
              <a:gd name="connsiteX2" fmla="*/ 0 w 1618167"/>
              <a:gd name="connsiteY2" fmla="*/ 754948 h 754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18167" h="754948">
                <a:moveTo>
                  <a:pt x="1304144" y="5439"/>
                </a:moveTo>
                <a:cubicBezTo>
                  <a:pt x="1525249" y="-4554"/>
                  <a:pt x="1746354" y="-14547"/>
                  <a:pt x="1528997" y="110371"/>
                </a:cubicBezTo>
                <a:cubicBezTo>
                  <a:pt x="1311640" y="235289"/>
                  <a:pt x="655820" y="495118"/>
                  <a:pt x="0" y="754948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A5724B82-E31F-48ED-84ED-7505A31851FC}"/>
              </a:ext>
            </a:extLst>
          </p:cNvPr>
          <p:cNvSpPr/>
          <p:nvPr/>
        </p:nvSpPr>
        <p:spPr>
          <a:xfrm>
            <a:off x="5876144" y="5171607"/>
            <a:ext cx="2224078" cy="1558977"/>
          </a:xfrm>
          <a:custGeom>
            <a:avLst/>
            <a:gdLst>
              <a:gd name="connsiteX0" fmla="*/ 1319135 w 2224078"/>
              <a:gd name="connsiteY0" fmla="*/ 0 h 1558977"/>
              <a:gd name="connsiteX1" fmla="*/ 2173574 w 2224078"/>
              <a:gd name="connsiteY1" fmla="*/ 959370 h 1558977"/>
              <a:gd name="connsiteX2" fmla="*/ 0 w 2224078"/>
              <a:gd name="connsiteY2" fmla="*/ 1558977 h 1558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4078" h="1558977">
                <a:moveTo>
                  <a:pt x="1319135" y="0"/>
                </a:moveTo>
                <a:cubicBezTo>
                  <a:pt x="1856282" y="349770"/>
                  <a:pt x="2393430" y="699541"/>
                  <a:pt x="2173574" y="959370"/>
                </a:cubicBezTo>
                <a:cubicBezTo>
                  <a:pt x="1953718" y="1219199"/>
                  <a:pt x="976859" y="1389088"/>
                  <a:pt x="0" y="1558977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05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41BB8-0867-4FBE-BC69-83961557F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Consequences of Exception Handler Semantics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AC4313-BD36-4C50-984A-220CAF6CF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If the program contains no exception handlers:</a:t>
            </a:r>
          </a:p>
          <a:p>
            <a:pPr lvl="1" eaLnBrk="1" hangingPunct="1"/>
            <a:r>
              <a:rPr lang="en-US" altLang="en-US" dirty="0"/>
              <a:t>An exception raised anywhere* is propagated dynamically up the call chain</a:t>
            </a:r>
          </a:p>
          <a:p>
            <a:pPr lvl="1" eaLnBrk="1" hangingPunct="1"/>
            <a:r>
              <a:rPr lang="en-US" altLang="en-US" dirty="0"/>
              <a:t>The program terminates “abnormally”, with an unhandled exception</a:t>
            </a:r>
          </a:p>
          <a:p>
            <a:pPr eaLnBrk="1" hangingPunct="1"/>
            <a:r>
              <a:rPr lang="en-US" altLang="en-US" dirty="0"/>
              <a:t>An exception raised in a handler itself is never handled by the same set of handlers</a:t>
            </a:r>
          </a:p>
          <a:p>
            <a:pPr eaLnBrk="1" hangingPunct="1"/>
            <a:r>
              <a:rPr lang="en-US" altLang="en-US" dirty="0"/>
              <a:t>An exception raised in a declaration is never handled by the handlers for the enclosing construct</a:t>
            </a:r>
          </a:p>
          <a:p>
            <a:pPr eaLnBrk="1" hangingPunct="1"/>
            <a:r>
              <a:rPr lang="en-US" altLang="en-US" dirty="0"/>
              <a:t>If an exception is raised during an assignment, the target variable is not modified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11C8BA-F6A6-4BEE-84AD-B8019610B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0772DDDC-C3BD-4F43-8B88-C0241BBC0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335" y="6248400"/>
            <a:ext cx="78072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latin typeface="Verdana" panose="020B0604030504040204" pitchFamily="34" charset="0"/>
              </a:rPr>
              <a:t>* This description assumes sequential programs; tasking is special and is covered </a:t>
            </a:r>
            <a:br>
              <a:rPr lang="en-US" altLang="en-US" sz="1400" dirty="0">
                <a:latin typeface="Verdana" panose="020B0604030504040204" pitchFamily="34" charset="0"/>
              </a:rPr>
            </a:br>
            <a:r>
              <a:rPr lang="en-US" altLang="en-US" sz="1400" dirty="0">
                <a:latin typeface="Verdana" panose="020B0604030504040204" pitchFamily="34" charset="0"/>
              </a:rPr>
              <a:t>in the </a:t>
            </a:r>
            <a:r>
              <a:rPr lang="en-US" altLang="en-US" sz="1400" i="1" dirty="0">
                <a:latin typeface="Verdana" panose="020B0604030504040204" pitchFamily="34" charset="0"/>
              </a:rPr>
              <a:t>Advanced Topics</a:t>
            </a:r>
            <a:r>
              <a:rPr lang="en-US" altLang="en-US" sz="1400" dirty="0">
                <a:latin typeface="Verdana" panose="020B0604030504040204" pitchFamily="34" charset="0"/>
              </a:rPr>
              <a:t> course</a:t>
            </a:r>
          </a:p>
        </p:txBody>
      </p:sp>
    </p:spTree>
    <p:extLst>
      <p:ext uri="{BB962C8B-B14F-4D97-AF65-F5344CB8AC3E}">
        <p14:creationId xmlns:p14="http://schemas.microsoft.com/office/powerpoint/2010/main" val="14138269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65EAE-94D1-4580-A802-FB5CCA441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Getting Information about an Exception Occurrence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A4E08-D16F-434F-A26E-9832FA4C27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In Ada 83, the only things you could do with an exception were to raise it and handle it</a:t>
            </a:r>
          </a:p>
          <a:p>
            <a:pPr lvl="1" eaLnBrk="1" hangingPunct="1"/>
            <a:r>
              <a:rPr lang="en-US" altLang="en-US" dirty="0"/>
              <a:t>Simple semantics, but lacked useful functionality</a:t>
            </a:r>
          </a:p>
          <a:p>
            <a:pPr lvl="1" eaLnBrk="1" hangingPunct="1"/>
            <a:r>
              <a:rPr lang="en-US" altLang="en-US" dirty="0"/>
              <a:t>No standard way to obtain information about which exception was raised</a:t>
            </a:r>
          </a:p>
          <a:p>
            <a:pPr lvl="1" eaLnBrk="1" hangingPunct="1"/>
            <a:r>
              <a:rPr lang="en-US" altLang="en-US" dirty="0"/>
              <a:t>No standard way to pass information when raising an exception, for retrieval by a handler</a:t>
            </a:r>
          </a:p>
          <a:p>
            <a:pPr eaLnBrk="1" hangingPunct="1"/>
            <a:r>
              <a:rPr lang="en-US" altLang="en-US" dirty="0"/>
              <a:t>Ada 95 filled gap with package </a:t>
            </a:r>
            <a:r>
              <a:rPr lang="en-US" altLang="en-US" dirty="0" err="1">
                <a:latin typeface="Lucida Sans Typewriter" panose="020B0509030504030204" pitchFamily="49" charset="0"/>
              </a:rPr>
              <a:t>Ada.Exceptions</a:t>
            </a:r>
            <a:r>
              <a:rPr lang="en-US" altLang="en-US" dirty="0"/>
              <a:t> and a generalized form for an exception handler</a:t>
            </a:r>
          </a:p>
          <a:p>
            <a:pPr lvl="1" eaLnBrk="1" hangingPunct="1"/>
            <a:r>
              <a:rPr lang="en-US" altLang="en-US" dirty="0"/>
              <a:t>String-returning functions can supply different kinds of information</a:t>
            </a:r>
          </a:p>
          <a:p>
            <a:pPr lvl="1" eaLnBrk="1" hangingPunct="1"/>
            <a:r>
              <a:rPr lang="en-US" altLang="en-US" dirty="0"/>
              <a:t>Useful for “post mortem” analysis and perhaps also for recovery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A4C3DC-D4B0-439D-9A10-650E39739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9072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C4CA7-457E-45F9-9124-C2A866F33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Ada.Exceptions</a:t>
            </a:r>
            <a:r>
              <a:rPr lang="en-US" dirty="0"/>
              <a:t> Functionality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3593F-46EB-4071-87EA-3AD332B6B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Obtaining information about an exception occurrence when handling an exception</a:t>
            </a:r>
          </a:p>
          <a:p>
            <a:pPr lvl="1" eaLnBrk="1" hangingPunct="1"/>
            <a:r>
              <a:rPr lang="en-US" altLang="en-US" dirty="0"/>
              <a:t>Declare a </a:t>
            </a:r>
            <a:r>
              <a:rPr lang="en-US" altLang="en-US" i="1" dirty="0"/>
              <a:t>choice parameter</a:t>
            </a:r>
            <a:r>
              <a:rPr lang="en-US" altLang="en-US" dirty="0"/>
              <a:t> for the handler, which will implicitly have the type </a:t>
            </a:r>
            <a:r>
              <a:rPr lang="en-US" altLang="en-US" dirty="0" err="1">
                <a:latin typeface="Lucida Sans Typewriter" panose="020B0509030504030204" pitchFamily="49" charset="0"/>
              </a:rPr>
              <a:t>Ada.Exceptions.Exception_Occurrence</a:t>
            </a:r>
            <a:endParaRPr lang="en-US" altLang="en-US" dirty="0"/>
          </a:p>
          <a:p>
            <a:pPr lvl="1" eaLnBrk="1" hangingPunct="1"/>
            <a:r>
              <a:rPr lang="en-US" altLang="en-US" dirty="0"/>
              <a:t>Call a function from </a:t>
            </a:r>
            <a:r>
              <a:rPr lang="en-US" altLang="en-US" dirty="0" err="1">
                <a:latin typeface="Lucida Sans Typewriter" panose="020B0509030504030204" pitchFamily="49" charset="0"/>
              </a:rPr>
              <a:t>Ada.Exceptions</a:t>
            </a:r>
            <a:r>
              <a:rPr lang="en-US" altLang="en-US" dirty="0"/>
              <a:t> that takes a parameter of this type and returns an implementation-defined String</a:t>
            </a:r>
          </a:p>
          <a:p>
            <a:pPr lvl="2" eaLnBrk="1" hangingPunct="1"/>
            <a:r>
              <a:rPr lang="en-US" altLang="en-US" dirty="0" err="1">
                <a:latin typeface="Lucida Sans Typewriter" panose="020B0509030504030204" pitchFamily="49" charset="0"/>
              </a:rPr>
              <a:t>Exception_Name</a:t>
            </a:r>
            <a:endParaRPr lang="en-US" altLang="en-US" dirty="0">
              <a:latin typeface="Lucida Sans Typewriter" panose="020B0509030504030204" pitchFamily="49" charset="0"/>
            </a:endParaRPr>
          </a:p>
          <a:p>
            <a:pPr lvl="2" eaLnBrk="1" hangingPunct="1"/>
            <a:r>
              <a:rPr lang="en-US" altLang="en-US" dirty="0" err="1">
                <a:latin typeface="Lucida Sans Typewriter" panose="020B0509030504030204" pitchFamily="49" charset="0"/>
              </a:rPr>
              <a:t>Exception_Message</a:t>
            </a:r>
            <a:endParaRPr lang="en-US" altLang="en-US" dirty="0">
              <a:latin typeface="Lucida Sans Typewriter" panose="020B0509030504030204" pitchFamily="49" charset="0"/>
            </a:endParaRPr>
          </a:p>
          <a:p>
            <a:pPr lvl="2" eaLnBrk="1" hangingPunct="1"/>
            <a:r>
              <a:rPr lang="en-US" altLang="en-US" dirty="0" err="1">
                <a:latin typeface="Lucida Sans Typewriter" panose="020B0509030504030204" pitchFamily="49" charset="0"/>
              </a:rPr>
              <a:t>Exception_Information</a:t>
            </a:r>
            <a:r>
              <a:rPr lang="en-US" altLang="en-US" sz="1100" dirty="0">
                <a:latin typeface="Lucida Sans Typewriter" panose="020B0509030504030204" pitchFamily="49" charset="0"/>
              </a:rPr>
              <a:t> </a:t>
            </a:r>
            <a:endParaRPr lang="en-US" altLang="en-US" dirty="0"/>
          </a:p>
          <a:p>
            <a:pPr eaLnBrk="1" hangingPunct="1"/>
            <a:r>
              <a:rPr lang="en-US" altLang="en-US" dirty="0"/>
              <a:t>Example</a:t>
            </a:r>
          </a:p>
          <a:p>
            <a:pPr marL="0" indent="0" eaLnBrk="1" hangingPunct="1"/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5C2F69-B46C-4DF6-B2EB-413DF1C05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19E794-1C42-47F1-85DB-DD0BAA3E424F}"/>
              </a:ext>
            </a:extLst>
          </p:cNvPr>
          <p:cNvSpPr txBox="1"/>
          <p:nvPr/>
        </p:nvSpPr>
        <p:spPr>
          <a:xfrm>
            <a:off x="1362300" y="4724400"/>
            <a:ext cx="6181500" cy="2031325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...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exception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dirty="0">
                <a:latin typeface="Lucida Sans Typewriter" panose="020B0509030504030204" pitchFamily="49" charset="0"/>
              </a:rPr>
              <a:t>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Error :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others</a:t>
            </a:r>
            <a:r>
              <a:rPr lang="en-US" altLang="en-US" dirty="0">
                <a:latin typeface="Lucida Sans Typewriter" panose="020B0509030504030204" pitchFamily="49" charset="0"/>
              </a:rPr>
              <a:t> =&gt;</a:t>
            </a:r>
            <a:br>
              <a:rPr lang="en-US" altLang="en-US" dirty="0">
                <a:latin typeface="Lucida Sans Typewriter" panose="020B0509030504030204" pitchFamily="49" charset="0"/>
              </a:rPr>
            </a:br>
            <a:r>
              <a:rPr lang="en-US" altLang="en-US" dirty="0">
                <a:latin typeface="Lucida Sans Typewriter" panose="020B0509030504030204" pitchFamily="49" charset="0"/>
              </a:rPr>
              <a:t>  </a:t>
            </a:r>
            <a:r>
              <a:rPr lang="en-US" altLang="en-US" dirty="0" err="1">
                <a:latin typeface="Lucida Sans Typewriter" panose="020B0509030504030204" pitchFamily="49" charset="0"/>
              </a:rPr>
              <a:t>Put_Line</a:t>
            </a:r>
            <a:r>
              <a:rPr lang="en-US" altLang="en-US" dirty="0">
                <a:latin typeface="Lucida Sans Typewriter" panose="020B0509030504030204" pitchFamily="49" charset="0"/>
              </a:rPr>
              <a:t>(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Exception_Information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(Error)</a:t>
            </a:r>
            <a:r>
              <a:rPr lang="en-US" altLang="en-US" dirty="0">
                <a:latin typeface="Lucida Sans Typewriter" panose="020B0509030504030204" pitchFamily="49" charset="0"/>
              </a:rPr>
              <a:t> );</a:t>
            </a:r>
            <a:br>
              <a:rPr lang="en-US" altLang="en-US" dirty="0">
                <a:latin typeface="Lucida Sans Typewriter" panose="020B0509030504030204" pitchFamily="49" charset="0"/>
              </a:rPr>
            </a:br>
            <a:r>
              <a:rPr lang="en-US" altLang="en-US" dirty="0">
                <a:latin typeface="Lucida Sans Typewriter" panose="020B0509030504030204" pitchFamily="49" charset="0"/>
              </a:rPr>
              <a:t> 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raise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Propagate the current exception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5801EF29-279C-41FA-8010-A684926ABF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4749225"/>
            <a:ext cx="315983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en-US" sz="1600" dirty="0">
                <a:latin typeface="Comic Sans MS" panose="030F0702030302020204" pitchFamily="66" charset="0"/>
              </a:rPr>
              <a:t>The name </a:t>
            </a:r>
            <a:r>
              <a:rPr lang="en-US" altLang="en-US" sz="1600" dirty="0">
                <a:latin typeface="Lucida Sans Typewriter" panose="020B0509030504030204" pitchFamily="49" charset="0"/>
              </a:rPr>
              <a:t>Error</a:t>
            </a:r>
            <a:r>
              <a:rPr lang="en-US" altLang="en-US" sz="1600" dirty="0">
                <a:latin typeface="Comic Sans MS" panose="030F0702030302020204" pitchFamily="66" charset="0"/>
              </a:rPr>
              <a:t> (for the </a:t>
            </a:r>
            <a:br>
              <a:rPr lang="en-US" altLang="en-US" sz="1600" dirty="0">
                <a:latin typeface="Comic Sans MS" panose="030F0702030302020204" pitchFamily="66" charset="0"/>
              </a:rPr>
            </a:br>
            <a:r>
              <a:rPr lang="en-US" altLang="en-US" sz="1600" dirty="0">
                <a:latin typeface="Comic Sans MS" panose="030F0702030302020204" pitchFamily="66" charset="0"/>
              </a:rPr>
              <a:t>choice parameter)  is arbitrary</a:t>
            </a:r>
          </a:p>
        </p:txBody>
      </p:sp>
      <p:sp>
        <p:nvSpPr>
          <p:cNvPr id="7" name="Line 5">
            <a:extLst>
              <a:ext uri="{FF2B5EF4-FFF2-40B4-BE49-F238E27FC236}">
                <a16:creationId xmlns:a16="http://schemas.microsoft.com/office/drawing/2014/main" id="{5B177E98-5116-4823-B5FA-F6FD2C2FB35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60700" y="5295900"/>
            <a:ext cx="120650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457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073D7-B136-48D0-B1C9-F0E6BA0F8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Statements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167E7-1C63-4C78-8E0F-B1443AA55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Basic statements</a:t>
            </a:r>
          </a:p>
          <a:p>
            <a:pPr lvl="1" eaLnBrk="1" hangingPunct="1">
              <a:buFontTx/>
              <a:buNone/>
            </a:pPr>
            <a:r>
              <a:rPr lang="en-US" altLang="en-US" i="1" dirty="0"/>
              <a:t>	</a:t>
            </a:r>
            <a:r>
              <a:rPr lang="en-US" altLang="en-US" b="1" i="1" dirty="0" err="1">
                <a:highlight>
                  <a:srgbClr val="FFFF00"/>
                </a:highlight>
              </a:rPr>
              <a:t>null_statement</a:t>
            </a:r>
            <a:r>
              <a:rPr lang="en-US" altLang="en-US" i="1" dirty="0"/>
              <a:t> </a:t>
            </a:r>
            <a:r>
              <a:rPr lang="en-US" altLang="en-US" dirty="0">
                <a:sym typeface="Symbol" panose="05050102010706020507" pitchFamily="18" charset="2"/>
              </a:rPr>
              <a:t></a:t>
            </a:r>
            <a:r>
              <a:rPr lang="en-US" altLang="en-US" dirty="0">
                <a:sym typeface="Wingdings" panose="05000000000000000000" pitchFamily="2" charset="2"/>
              </a:rPr>
              <a:t> </a:t>
            </a:r>
            <a:r>
              <a:rPr lang="en-US" altLang="en-US" b="1" dirty="0">
                <a:latin typeface="Lucida Sans Typewriter" panose="020B0509030504030204" pitchFamily="49" charset="0"/>
              </a:rPr>
              <a:t>null</a:t>
            </a:r>
            <a:r>
              <a:rPr lang="en-US" altLang="en-US" dirty="0">
                <a:latin typeface="Lucida Sans Typewriter" panose="020B0509030504030204" pitchFamily="49" charset="0"/>
              </a:rPr>
              <a:t>;</a:t>
            </a:r>
            <a:endParaRPr lang="en-US" altLang="en-US" dirty="0"/>
          </a:p>
          <a:p>
            <a:pPr lvl="1" eaLnBrk="1" hangingPunct="1">
              <a:buFontTx/>
              <a:buNone/>
            </a:pPr>
            <a:r>
              <a:rPr lang="en-US" altLang="en-US" i="1" dirty="0"/>
              <a:t>	</a:t>
            </a:r>
            <a:r>
              <a:rPr lang="en-US" altLang="en-US" b="1" i="1" dirty="0" err="1">
                <a:highlight>
                  <a:srgbClr val="FFFF00"/>
                </a:highlight>
              </a:rPr>
              <a:t>assignment_statement</a:t>
            </a:r>
            <a:r>
              <a:rPr lang="en-US" altLang="en-US" i="1" dirty="0"/>
              <a:t> </a:t>
            </a:r>
            <a:r>
              <a:rPr lang="en-US" altLang="en-US" dirty="0">
                <a:sym typeface="Symbol" panose="05050102010706020507" pitchFamily="18" charset="2"/>
              </a:rPr>
              <a:t></a:t>
            </a:r>
            <a:r>
              <a:rPr lang="en-US" altLang="en-US" dirty="0">
                <a:sym typeface="Wingdings" panose="05000000000000000000" pitchFamily="2" charset="2"/>
              </a:rPr>
              <a:t> </a:t>
            </a:r>
            <a:br>
              <a:rPr lang="en-US" altLang="en-US" dirty="0">
                <a:sym typeface="Wingdings" panose="05000000000000000000" pitchFamily="2" charset="2"/>
              </a:rPr>
            </a:br>
            <a:r>
              <a:rPr lang="en-US" altLang="en-US" dirty="0">
                <a:sym typeface="Wingdings" panose="05000000000000000000" pitchFamily="2" charset="2"/>
              </a:rPr>
              <a:t>   </a:t>
            </a:r>
            <a:r>
              <a:rPr lang="en-US" altLang="en-US" i="1" dirty="0" err="1"/>
              <a:t>variable_name</a:t>
            </a:r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:=</a:t>
            </a:r>
            <a:r>
              <a:rPr lang="en-US" altLang="en-US" dirty="0"/>
              <a:t> </a:t>
            </a:r>
            <a:r>
              <a:rPr lang="en-US" altLang="en-US" i="1" dirty="0"/>
              <a:t>expression </a:t>
            </a:r>
            <a:r>
              <a:rPr lang="en-US" altLang="en-US" dirty="0">
                <a:latin typeface="Lucida Sans Typewriter" panose="020B0509030504030204" pitchFamily="49" charset="0"/>
              </a:rPr>
              <a:t>;</a:t>
            </a:r>
          </a:p>
          <a:p>
            <a:pPr marL="0" indent="0" eaLnBrk="1" hangingPunct="1"/>
            <a:endParaRPr lang="en-US" altLang="en-US" sz="400" dirty="0"/>
          </a:p>
          <a:p>
            <a:pPr eaLnBrk="1" hangingPunct="1"/>
            <a:r>
              <a:rPr lang="en-US" altLang="en-US" dirty="0"/>
              <a:t>Subprogram-related statements</a:t>
            </a:r>
          </a:p>
          <a:p>
            <a:pPr lvl="1" eaLnBrk="1" hangingPunct="1">
              <a:buFontTx/>
              <a:buNone/>
            </a:pPr>
            <a:r>
              <a:rPr lang="en-US" altLang="en-US" i="1" dirty="0"/>
              <a:t>	</a:t>
            </a:r>
            <a:r>
              <a:rPr lang="en-US" altLang="en-US" b="1" i="1" dirty="0" err="1">
                <a:highlight>
                  <a:srgbClr val="FFFF00"/>
                </a:highlight>
              </a:rPr>
              <a:t>procedure_call_statement</a:t>
            </a:r>
            <a:r>
              <a:rPr lang="en-US" altLang="en-US" i="1" dirty="0"/>
              <a:t> </a:t>
            </a:r>
            <a:r>
              <a:rPr lang="en-US" altLang="en-US" dirty="0">
                <a:sym typeface="Symbol" panose="05050102010706020507" pitchFamily="18" charset="2"/>
              </a:rPr>
              <a:t></a:t>
            </a:r>
            <a:r>
              <a:rPr lang="en-US" altLang="en-US" dirty="0">
                <a:sym typeface="Wingdings" panose="05000000000000000000" pitchFamily="2" charset="2"/>
              </a:rPr>
              <a:t> </a:t>
            </a:r>
            <a:br>
              <a:rPr lang="en-US" altLang="en-US" dirty="0">
                <a:sym typeface="Wingdings" panose="05000000000000000000" pitchFamily="2" charset="2"/>
              </a:rPr>
            </a:br>
            <a:r>
              <a:rPr lang="en-US" altLang="en-US" dirty="0">
                <a:sym typeface="Wingdings" panose="05000000000000000000" pitchFamily="2" charset="2"/>
              </a:rPr>
              <a:t>  </a:t>
            </a:r>
            <a:r>
              <a:rPr lang="en-US" altLang="en-US" i="1" dirty="0"/>
              <a:t>name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[</a:t>
            </a:r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(</a:t>
            </a:r>
            <a:r>
              <a:rPr lang="en-US" altLang="en-US" dirty="0"/>
              <a:t>  </a:t>
            </a:r>
            <a:r>
              <a:rPr lang="en-US" altLang="en-US" i="1" dirty="0" err="1"/>
              <a:t>param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{</a:t>
            </a:r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,</a:t>
            </a:r>
            <a:r>
              <a:rPr lang="en-US" altLang="en-US" dirty="0"/>
              <a:t> </a:t>
            </a:r>
            <a:r>
              <a:rPr lang="en-US" altLang="en-US" i="1" dirty="0" err="1"/>
              <a:t>param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}</a:t>
            </a:r>
            <a:r>
              <a:rPr lang="en-US" altLang="en-US" dirty="0"/>
              <a:t>  </a:t>
            </a:r>
            <a:r>
              <a:rPr lang="en-US" altLang="en-US" dirty="0">
                <a:latin typeface="Lucida Sans Typewriter" panose="020B0509030504030204" pitchFamily="49" charset="0"/>
              </a:rPr>
              <a:t>)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]</a:t>
            </a:r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;</a:t>
            </a:r>
            <a:endParaRPr lang="en-US" altLang="en-US" dirty="0"/>
          </a:p>
          <a:p>
            <a:pPr lvl="2" eaLnBrk="1" hangingPunct="1"/>
            <a:r>
              <a:rPr lang="en-US" altLang="en-US" sz="2000" b="1" i="1" dirty="0" err="1"/>
              <a:t>param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</a:t>
            </a:r>
            <a:br>
              <a:rPr lang="en-US" altLang="en-US" sz="2000" dirty="0">
                <a:sym typeface="Symbol" panose="05050102010706020507" pitchFamily="18" charset="2"/>
              </a:rPr>
            </a:b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[</a:t>
            </a:r>
            <a:r>
              <a:rPr lang="en-US" altLang="en-US" sz="2000" dirty="0"/>
              <a:t> </a:t>
            </a:r>
            <a:r>
              <a:rPr lang="en-US" altLang="en-US" sz="2000" i="1" dirty="0" err="1"/>
              <a:t>formal_param_name</a:t>
            </a:r>
            <a:r>
              <a:rPr lang="en-US" altLang="en-US" sz="2000" dirty="0"/>
              <a:t> </a:t>
            </a:r>
            <a:r>
              <a:rPr lang="en-US" altLang="en-US" sz="2000" dirty="0">
                <a:latin typeface="Lucida Sans Typewriter" panose="020B0509030504030204" pitchFamily="49" charset="0"/>
              </a:rPr>
              <a:t>=&gt;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]</a:t>
            </a:r>
            <a:r>
              <a:rPr lang="en-US" altLang="en-US" sz="2000" dirty="0"/>
              <a:t> </a:t>
            </a:r>
            <a:r>
              <a:rPr lang="en-US" altLang="en-US" sz="2000" i="1" dirty="0" err="1"/>
              <a:t>actual_param</a:t>
            </a:r>
            <a:endParaRPr lang="en-US" altLang="en-US" sz="2000" dirty="0"/>
          </a:p>
          <a:p>
            <a:pPr lvl="2" eaLnBrk="1" hangingPunct="1"/>
            <a:r>
              <a:rPr lang="en-US" altLang="en-US" sz="2000" b="1" i="1" dirty="0" err="1"/>
              <a:t>actual_param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</a:t>
            </a:r>
            <a:r>
              <a:rPr lang="en-US" altLang="en-US" sz="2000" dirty="0"/>
              <a:t> </a:t>
            </a:r>
            <a:br>
              <a:rPr lang="en-US" altLang="en-US" sz="2000" dirty="0"/>
            </a:br>
            <a:r>
              <a:rPr lang="en-US" altLang="en-US" sz="2000" dirty="0"/>
              <a:t>  </a:t>
            </a:r>
            <a:r>
              <a:rPr lang="en-US" altLang="en-US" sz="2000" i="1" dirty="0"/>
              <a:t>expression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|</a:t>
            </a:r>
            <a:r>
              <a:rPr lang="en-US" altLang="en-US" sz="2000" dirty="0"/>
              <a:t> </a:t>
            </a:r>
            <a:r>
              <a:rPr lang="en-US" altLang="en-US" sz="2000" i="1" dirty="0" err="1"/>
              <a:t>variable_name</a:t>
            </a:r>
            <a:endParaRPr lang="en-US" altLang="en-US" sz="2000" dirty="0"/>
          </a:p>
          <a:p>
            <a:pPr lvl="1" eaLnBrk="1" hangingPunct="1">
              <a:buFontTx/>
              <a:buNone/>
            </a:pPr>
            <a:r>
              <a:rPr lang="en-US" altLang="en-US" i="1" dirty="0"/>
              <a:t>	</a:t>
            </a:r>
            <a:r>
              <a:rPr lang="en-US" altLang="en-US" b="1" i="1" dirty="0" err="1">
                <a:highlight>
                  <a:srgbClr val="FFFF00"/>
                </a:highlight>
              </a:rPr>
              <a:t>return_statement</a:t>
            </a:r>
            <a:r>
              <a:rPr lang="en-US" altLang="en-US" i="1" dirty="0"/>
              <a:t> </a:t>
            </a:r>
            <a:r>
              <a:rPr lang="en-US" altLang="en-US" dirty="0">
                <a:sym typeface="Symbol" panose="05050102010706020507" pitchFamily="18" charset="2"/>
              </a:rPr>
              <a:t>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   </a:t>
            </a:r>
            <a:r>
              <a:rPr lang="en-US" altLang="en-US" i="1" dirty="0" err="1"/>
              <a:t>func_return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|</a:t>
            </a:r>
            <a:r>
              <a:rPr lang="en-US" altLang="en-US" dirty="0"/>
              <a:t> </a:t>
            </a:r>
            <a:r>
              <a:rPr lang="en-US" altLang="en-US" i="1" dirty="0" err="1"/>
              <a:t>proc_return</a:t>
            </a:r>
            <a:endParaRPr lang="en-US" altLang="en-US" dirty="0"/>
          </a:p>
          <a:p>
            <a:pPr lvl="2" eaLnBrk="1" hangingPunct="1"/>
            <a:r>
              <a:rPr lang="en-US" altLang="en-US" sz="2000" b="1" i="1" dirty="0" err="1"/>
              <a:t>func_return</a:t>
            </a:r>
            <a:r>
              <a:rPr lang="en-US" altLang="en-US" sz="2000" b="1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</a:t>
            </a:r>
            <a:r>
              <a:rPr lang="en-US" altLang="en-US" sz="2000" dirty="0">
                <a:sym typeface="Wingdings" panose="05000000000000000000" pitchFamily="2" charset="2"/>
              </a:rPr>
              <a:t>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return</a:t>
            </a:r>
            <a:r>
              <a:rPr lang="en-US" altLang="en-US" sz="2000" dirty="0"/>
              <a:t> </a:t>
            </a:r>
            <a:r>
              <a:rPr lang="en-US" altLang="en-US" sz="2000" i="1" dirty="0"/>
              <a:t>expression </a:t>
            </a:r>
            <a:r>
              <a:rPr lang="en-US" altLang="en-US" sz="2000" dirty="0">
                <a:latin typeface="Lucida Sans Typewriter" panose="020B0509030504030204" pitchFamily="49" charset="0"/>
              </a:rPr>
              <a:t>;</a:t>
            </a:r>
            <a:endParaRPr lang="en-US" altLang="en-US" sz="2000" dirty="0"/>
          </a:p>
          <a:p>
            <a:pPr lvl="2" eaLnBrk="1" hangingPunct="1"/>
            <a:r>
              <a:rPr lang="en-US" altLang="en-US" sz="2000" b="1" i="1" dirty="0" err="1"/>
              <a:t>proc_return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</a:t>
            </a:r>
            <a:r>
              <a:rPr lang="en-US" altLang="en-US" sz="2000" dirty="0">
                <a:sym typeface="Wingdings" panose="05000000000000000000" pitchFamily="2" charset="2"/>
              </a:rPr>
              <a:t>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return </a:t>
            </a:r>
            <a:r>
              <a:rPr lang="en-US" altLang="en-US" sz="2000" dirty="0">
                <a:latin typeface="Lucida Sans Typewriter" panose="020B0509030504030204" pitchFamily="49" charset="0"/>
              </a:rPr>
              <a:t>;</a:t>
            </a:r>
          </a:p>
          <a:p>
            <a:pPr marL="0" indent="0" eaLnBrk="1" hangingPunct="1"/>
            <a:endParaRPr lang="en-US" altLang="en-US" sz="1400" dirty="0"/>
          </a:p>
          <a:p>
            <a:pPr eaLnBrk="1" hangingPunct="1"/>
            <a:endParaRPr lang="en-US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18275E-A616-4C9B-AE9F-A6E26554F1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543800" y="304800"/>
            <a:ext cx="1219200" cy="12192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F6D588-824F-4919-8CE9-2F6E399FD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0005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073B2-E7D0-405B-82E1-EB68308FA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Passing Messages with Exceptions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D40FB-8BC4-4BBB-A4D2-150A0B9F49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Package </a:t>
            </a:r>
            <a:r>
              <a:rPr lang="en-US" altLang="en-US" dirty="0" err="1">
                <a:latin typeface="Lucida Sans Typewriter" panose="020B0509030504030204" pitchFamily="49" charset="0"/>
              </a:rPr>
              <a:t>Ada.Exceptions</a:t>
            </a:r>
            <a:r>
              <a:rPr lang="en-US" altLang="en-US" dirty="0"/>
              <a:t> declares a type </a:t>
            </a:r>
            <a:r>
              <a:rPr lang="en-US" altLang="en-US" dirty="0" err="1">
                <a:latin typeface="Lucida Sans Typewriter" panose="020B0509030504030204" pitchFamily="49" charset="0"/>
              </a:rPr>
              <a:t>Exception_Id</a:t>
            </a:r>
            <a:r>
              <a:rPr lang="en-US" altLang="en-US" dirty="0"/>
              <a:t> and several subprograms that in effect allow parameterization of exceptions</a:t>
            </a:r>
          </a:p>
          <a:p>
            <a:pPr eaLnBrk="1" hangingPunct="1"/>
            <a:r>
              <a:rPr lang="en-US" altLang="en-US" dirty="0"/>
              <a:t>The attribute </a:t>
            </a:r>
            <a:r>
              <a:rPr lang="en-US" altLang="en-US" dirty="0" err="1">
                <a:latin typeface="Lucida Sans Typewriter" panose="020B0509030504030204" pitchFamily="49" charset="0"/>
              </a:rPr>
              <a:t>E'Identity</a:t>
            </a:r>
            <a:r>
              <a:rPr lang="en-US" altLang="en-US" dirty="0"/>
              <a:t> for an exception </a:t>
            </a:r>
            <a:r>
              <a:rPr lang="en-US" altLang="en-US" dirty="0">
                <a:latin typeface="Lucida Sans Typewriter" panose="020B0509030504030204" pitchFamily="49" charset="0"/>
              </a:rPr>
              <a:t>E</a:t>
            </a:r>
            <a:r>
              <a:rPr lang="en-US" altLang="en-US" dirty="0"/>
              <a:t> delivers a value of type </a:t>
            </a:r>
            <a:r>
              <a:rPr lang="en-US" altLang="en-US" dirty="0" err="1">
                <a:latin typeface="Lucida Sans Typewriter" panose="020B0509030504030204" pitchFamily="49" charset="0"/>
              </a:rPr>
              <a:t>Exception_Id</a:t>
            </a:r>
            <a:endParaRPr lang="en-US" altLang="en-US" dirty="0"/>
          </a:p>
          <a:p>
            <a:pPr eaLnBrk="1" hangingPunct="1"/>
            <a:r>
              <a:rPr lang="en-US" altLang="en-US" dirty="0"/>
              <a:t>The procedure </a:t>
            </a:r>
            <a:r>
              <a:rPr lang="en-US" altLang="en-US" dirty="0" err="1">
                <a:latin typeface="Lucida Sans Typewriter" panose="020B0509030504030204" pitchFamily="49" charset="0"/>
              </a:rPr>
              <a:t>Raise_Exception</a:t>
            </a:r>
            <a:r>
              <a:rPr lang="en-US" altLang="en-US" dirty="0"/>
              <a:t> takes an </a:t>
            </a:r>
            <a:r>
              <a:rPr lang="en-US" altLang="en-US" dirty="0" err="1">
                <a:latin typeface="Lucida Sans Typewriter" panose="020B0509030504030204" pitchFamily="49" charset="0"/>
              </a:rPr>
              <a:t>Exception_Id</a:t>
            </a:r>
            <a:r>
              <a:rPr lang="en-US" altLang="en-US" dirty="0"/>
              <a:t> and a message </a:t>
            </a:r>
            <a:r>
              <a:rPr lang="en-US" altLang="en-US" dirty="0">
                <a:latin typeface="Lucida Sans Typewriter" panose="020B0509030504030204" pitchFamily="49" charset="0"/>
              </a:rPr>
              <a:t>String</a:t>
            </a:r>
            <a:r>
              <a:rPr lang="en-US" altLang="en-US" dirty="0"/>
              <a:t> and raises the exception identified by the </a:t>
            </a:r>
            <a:r>
              <a:rPr lang="en-US" altLang="en-US" dirty="0" err="1">
                <a:latin typeface="Lucida Sans Typewriter" panose="020B0509030504030204" pitchFamily="49" charset="0"/>
              </a:rPr>
              <a:t>Exception_Id</a:t>
            </a:r>
            <a:endParaRPr lang="en-US" altLang="en-US" dirty="0"/>
          </a:p>
          <a:p>
            <a:pPr lvl="1" eaLnBrk="1" hangingPunct="1"/>
            <a:r>
              <a:rPr lang="en-US" altLang="en-US" dirty="0" err="1">
                <a:latin typeface="Lucida Sans Typewriter" panose="020B0509030504030204" pitchFamily="49" charset="0"/>
              </a:rPr>
              <a:t>Exception_Message</a:t>
            </a:r>
            <a:r>
              <a:rPr lang="en-US" altLang="en-US" dirty="0"/>
              <a:t> function can then retrieve the message that was passed</a:t>
            </a:r>
          </a:p>
          <a:p>
            <a:pPr lvl="1" eaLnBrk="1" hangingPunct="1"/>
            <a:r>
              <a:rPr lang="en-US" altLang="en-US" dirty="0" err="1">
                <a:latin typeface="Lucida Sans Typewriter" panose="020B0509030504030204" pitchFamily="49" charset="0"/>
              </a:rPr>
              <a:t>Raise_Exception</a:t>
            </a:r>
            <a:r>
              <a:rPr lang="en-US" altLang="en-US" dirty="0"/>
              <a:t> never returns normally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617724-6267-488F-AAF0-686376E2A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340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F7491-9A56-454E-909E-A3D63BC43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Passing Messages with Exceptions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B7BAD7-0ED3-4860-A5F0-56F98F6A1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ADABE6-3FF3-4776-9138-44B90BC195EE}"/>
              </a:ext>
            </a:extLst>
          </p:cNvPr>
          <p:cNvSpPr txBox="1"/>
          <p:nvPr/>
        </p:nvSpPr>
        <p:spPr>
          <a:xfrm>
            <a:off x="685800" y="1675686"/>
            <a:ext cx="7576113" cy="4524315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declare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use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Ada.Exceptions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latin typeface="Lucida Sans Typewriter" panose="020B0509030504030204" pitchFamily="49" charset="0"/>
              </a:rPr>
              <a:t>  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Misery</a:t>
            </a:r>
            <a:r>
              <a:rPr lang="en-US" altLang="en-US" dirty="0">
                <a:latin typeface="Lucida Sans Typewriter" panose="020B0509030504030204" pitchFamily="49" charset="0"/>
              </a:rPr>
              <a:t> :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exception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...</a:t>
            </a:r>
          </a:p>
          <a:p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if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...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then</a:t>
            </a:r>
            <a:br>
              <a:rPr lang="en-US" altLang="en-US" dirty="0">
                <a:latin typeface="Lucida Sans Typewriter" panose="020B0509030504030204" pitchFamily="49" charset="0"/>
              </a:rPr>
            </a:br>
            <a:r>
              <a:rPr lang="en-US" altLang="en-US" dirty="0">
                <a:latin typeface="Lucida Sans Typewriter" panose="020B0509030504030204" pitchFamily="49" charset="0"/>
              </a:rPr>
              <a:t>   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Raise_Exception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Misery'Identity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,  </a:t>
            </a:r>
            <a:b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               Message =&gt; "IRS audit" );</a:t>
            </a:r>
            <a:br>
              <a:rPr lang="en-US" altLang="en-US" dirty="0">
                <a:solidFill>
                  <a:srgbClr val="00CC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latin typeface="Lucida Sans Typewriter" panose="020B0509030504030204" pitchFamily="49" charset="0"/>
              </a:rPr>
              <a:t> 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else</a:t>
            </a:r>
            <a:br>
              <a:rPr lang="en-US" altLang="en-US" dirty="0"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CC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Raise_Exception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Misery'Identity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,  </a:t>
            </a:r>
            <a:b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                 Message =&gt; "In-laws moving in");</a:t>
            </a:r>
            <a:br>
              <a:rPr lang="en-US" altLang="en-US" dirty="0">
                <a:solidFill>
                  <a:srgbClr val="00CC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latin typeface="Lucida Sans Typewriter" panose="020B0509030504030204" pitchFamily="49" charset="0"/>
              </a:rPr>
              <a:t> 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if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exception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CC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Pain : Misery =&gt;</a:t>
            </a:r>
            <a:b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Put_Line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</a:t>
            </a:r>
            <a:r>
              <a:rPr lang="en-US" altLang="en-US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Exception_Message</a:t>
            </a:r>
            <a:r>
              <a:rPr lang="en-US" altLang="en-US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( Pain ));</a:t>
            </a:r>
            <a:br>
              <a:rPr lang="en-US" altLang="en-US" dirty="0">
                <a:solidFill>
                  <a:srgbClr val="00CC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endParaRPr lang="en-US" dirty="0"/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F0DDB003-D44F-4B34-A994-06430BE77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0850" y="2524780"/>
            <a:ext cx="3406702" cy="52322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400" dirty="0">
                <a:latin typeface="Verdana" panose="020B0604030504040204" pitchFamily="34" charset="0"/>
              </a:rPr>
              <a:t>Ada 2005 alternative:</a:t>
            </a:r>
          </a:p>
          <a:p>
            <a:r>
              <a:rPr lang="en-US" altLang="en-US" sz="1400" b="1" dirty="0">
                <a:latin typeface="Lucida Sans Typewriter" panose="020B0509030504030204" pitchFamily="49" charset="0"/>
              </a:rPr>
              <a:t>raise</a:t>
            </a:r>
            <a:r>
              <a:rPr lang="en-US" altLang="en-US" sz="1400" dirty="0">
                <a:latin typeface="Lucida Sans Typewriter" panose="020B0509030504030204" pitchFamily="49" charset="0"/>
              </a:rPr>
              <a:t> Misery </a:t>
            </a:r>
            <a:r>
              <a:rPr lang="en-US" altLang="en-US" sz="1400" b="1" dirty="0">
                <a:latin typeface="Lucida Sans Typewriter" panose="020B0509030504030204" pitchFamily="49" charset="0"/>
              </a:rPr>
              <a:t>with</a:t>
            </a:r>
            <a:r>
              <a:rPr lang="en-US" altLang="en-US" sz="1400" dirty="0">
                <a:latin typeface="Lucida Sans Typewriter" panose="020B0509030504030204" pitchFamily="49" charset="0"/>
              </a:rPr>
              <a:t> "IRS audit";</a:t>
            </a:r>
          </a:p>
        </p:txBody>
      </p:sp>
      <p:sp>
        <p:nvSpPr>
          <p:cNvPr id="7" name="Line 9">
            <a:extLst>
              <a:ext uri="{FF2B5EF4-FFF2-40B4-BE49-F238E27FC236}">
                <a16:creationId xmlns:a16="http://schemas.microsoft.com/office/drawing/2014/main" id="{4D3241B4-940E-44BB-916D-0A76529A786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14700" y="2819400"/>
            <a:ext cx="2209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34D76ABD-407A-4DDA-BD8A-0D7AA91964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047037" y="0"/>
            <a:ext cx="1096963" cy="109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3680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85D6F-8DE1-44F3-BC2E-97BE26245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Package </a:t>
            </a:r>
            <a:r>
              <a:rPr lang="en-US" dirty="0" err="1"/>
              <a:t>Ada.Exceptions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69AC7-3E64-40F3-AAE8-81EEAE20F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715254E-8751-46DA-8D8D-13B293697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Private and limited private types are part of Ada’s data encapsulation facility</a:t>
            </a:r>
          </a:p>
          <a:p>
            <a:pPr lvl="1" eaLnBrk="1" hangingPunct="1"/>
            <a:r>
              <a:rPr lang="en-US" altLang="en-US" i="1" dirty="0"/>
              <a:t>Private</a:t>
            </a:r>
            <a:r>
              <a:rPr lang="en-US" altLang="en-US" dirty="0"/>
              <a:t> type conceals representational details from client code</a:t>
            </a:r>
          </a:p>
          <a:p>
            <a:pPr lvl="1" eaLnBrk="1" hangingPunct="1"/>
            <a:r>
              <a:rPr lang="en-US" altLang="en-US" i="1" dirty="0"/>
              <a:t>Limited</a:t>
            </a:r>
            <a:r>
              <a:rPr lang="en-US" altLang="en-US" dirty="0"/>
              <a:t> type prohibits assignment and omits default “</a:t>
            </a:r>
            <a:r>
              <a:rPr lang="en-US" altLang="en-US" sz="1200" dirty="0">
                <a:latin typeface="Lucida Sans Typewriter" panose="020B0509030504030204" pitchFamily="49" charset="0"/>
              </a:rPr>
              <a:t>=</a:t>
            </a:r>
            <a:r>
              <a:rPr lang="en-US" altLang="en-US" dirty="0"/>
              <a:t>” operator</a:t>
            </a:r>
          </a:p>
          <a:p>
            <a:pPr lvl="1" eaLnBrk="1" hangingPunct="1"/>
            <a:r>
              <a:rPr lang="en-US" altLang="en-US" dirty="0"/>
              <a:t>To be covered in the section on packages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A3669A-62BE-4901-9B09-DF4881C95013}"/>
              </a:ext>
            </a:extLst>
          </p:cNvPr>
          <p:cNvSpPr txBox="1"/>
          <p:nvPr/>
        </p:nvSpPr>
        <p:spPr>
          <a:xfrm>
            <a:off x="246039" y="1066800"/>
            <a:ext cx="8669361" cy="3539430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package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Ada.Exceptions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type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Exception_Id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 private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...</a:t>
            </a:r>
          </a:p>
          <a:p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Exception_Occurrence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 limited private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Exception_Name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       X :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Exception_Occurrence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String;</a:t>
            </a:r>
          </a:p>
          <a:p>
            <a:pPr>
              <a:buFont typeface="Monotype Sorts" pitchFamily="2" charset="2"/>
              <a:buNone/>
            </a:pP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Exception_Message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    X :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Exception_Occurrence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String;</a:t>
            </a:r>
          </a:p>
          <a:p>
            <a:pPr>
              <a:buFont typeface="Monotype Sorts" pitchFamily="2" charset="2"/>
              <a:buNone/>
            </a:pP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function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Exception_Information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 X :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Exception_Occurrence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)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return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String;</a:t>
            </a:r>
          </a:p>
          <a:p>
            <a:pPr>
              <a:buFont typeface="Monotype Sorts" pitchFamily="2" charset="2"/>
              <a:buNone/>
            </a:pP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...</a:t>
            </a:r>
          </a:p>
          <a:p>
            <a:pPr>
              <a:buFont typeface="Monotype Sorts" pitchFamily="2" charset="2"/>
              <a:buNone/>
            </a:pP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Raise_Exception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(E  :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Exception_Id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  Message : </a:t>
            </a: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String := "");</a:t>
            </a:r>
          </a:p>
          <a:p>
            <a:pPr>
              <a:buFont typeface="Monotype Sorts" pitchFamily="2" charset="2"/>
              <a:buNone/>
            </a:pP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...</a:t>
            </a:r>
          </a:p>
          <a:p>
            <a:pPr>
              <a:buFont typeface="Monotype Sorts" pitchFamily="2" charset="2"/>
              <a:buNone/>
            </a:pP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private</a:t>
            </a:r>
            <a:endParaRPr lang="en-US" altLang="en-US" sz="14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...</a:t>
            </a:r>
          </a:p>
          <a:p>
            <a:pPr>
              <a:buFont typeface="Monotype Sorts" pitchFamily="2" charset="2"/>
              <a:buNone/>
            </a:pPr>
            <a:r>
              <a:rPr lang="en-US" altLang="en-US" sz="14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4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Ada.Exceptions</a:t>
            </a:r>
            <a:r>
              <a:rPr lang="en-US" altLang="en-US" sz="14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endParaRPr lang="en-US" altLang="en-US" sz="1400" i="1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67929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0F1C7-ECFB-4AF8-B96C-DDE6CE271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Exceptions in Declarations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FDFBE-AAE7-4F3B-B5C6-1B8F05F60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43000"/>
            <a:ext cx="8229600" cy="4983163"/>
          </a:xfrm>
        </p:spPr>
        <p:txBody>
          <a:bodyPr/>
          <a:lstStyle/>
          <a:p>
            <a:pPr eaLnBrk="1" hangingPunct="1"/>
            <a:r>
              <a:rPr lang="en-US" altLang="en-US" dirty="0"/>
              <a:t>An exception raised during the elaboration of a declaration is not handled in the “local” handlers, but instead is propagated</a:t>
            </a:r>
          </a:p>
          <a:p>
            <a:pPr lvl="1" eaLnBrk="1" hangingPunct="1"/>
            <a:r>
              <a:rPr lang="en-US" altLang="en-US" dirty="0"/>
              <a:t>If a local handler </a:t>
            </a:r>
            <a:br>
              <a:rPr lang="en-US" altLang="en-US" dirty="0"/>
            </a:br>
            <a:r>
              <a:rPr lang="en-US" altLang="en-US" dirty="0"/>
              <a:t>were used, the </a:t>
            </a:r>
            <a:br>
              <a:rPr lang="en-US" altLang="en-US" dirty="0"/>
            </a:br>
            <a:r>
              <a:rPr lang="en-US" altLang="en-US" dirty="0"/>
              <a:t>handler’s statements </a:t>
            </a:r>
            <a:br>
              <a:rPr lang="en-US" altLang="en-US" dirty="0"/>
            </a:br>
            <a:r>
              <a:rPr lang="en-US" altLang="en-US" dirty="0"/>
              <a:t>might refer to data </a:t>
            </a:r>
            <a:br>
              <a:rPr lang="en-US" altLang="en-US" dirty="0"/>
            </a:br>
            <a:r>
              <a:rPr lang="en-US" altLang="en-US" dirty="0"/>
              <a:t>whose declarations </a:t>
            </a:r>
            <a:br>
              <a:rPr lang="en-US" altLang="en-US" dirty="0"/>
            </a:br>
            <a:r>
              <a:rPr lang="en-US" altLang="en-US" dirty="0"/>
              <a:t>had not been </a:t>
            </a:r>
            <a:br>
              <a:rPr lang="en-US" altLang="en-US" dirty="0"/>
            </a:br>
            <a:r>
              <a:rPr lang="en-US" altLang="en-US" dirty="0"/>
              <a:t>elaborated,</a:t>
            </a:r>
            <a:br>
              <a:rPr lang="en-US" altLang="en-US" dirty="0"/>
            </a:br>
            <a:r>
              <a:rPr lang="en-US" altLang="en-US" dirty="0"/>
              <a:t>leading to undefined </a:t>
            </a:r>
            <a:br>
              <a:rPr lang="en-US" altLang="en-US" dirty="0"/>
            </a:br>
            <a:r>
              <a:rPr lang="en-US" altLang="en-US" dirty="0"/>
              <a:t>behavior</a:t>
            </a:r>
          </a:p>
          <a:p>
            <a:pPr lvl="1" eaLnBrk="1" hangingPunct="1"/>
            <a:r>
              <a:rPr lang="en-US" altLang="en-US" dirty="0"/>
              <a:t>The call at (3) raises</a:t>
            </a:r>
            <a:br>
              <a:rPr lang="en-US" altLang="en-US" dirty="0"/>
            </a:br>
            <a:r>
              <a:rPr lang="en-US" altLang="en-US" dirty="0" err="1"/>
              <a:t>Constraint_Error</a:t>
            </a:r>
            <a:r>
              <a:rPr lang="en-US" altLang="en-US" dirty="0"/>
              <a:t> at (1)</a:t>
            </a:r>
          </a:p>
          <a:p>
            <a:pPr lvl="2" eaLnBrk="1" hangingPunct="1"/>
            <a:r>
              <a:rPr lang="en-US" altLang="en-US" dirty="0"/>
              <a:t>Handled at (4)</a:t>
            </a:r>
          </a:p>
          <a:p>
            <a:pPr lvl="2" eaLnBrk="1" hangingPunct="1"/>
            <a:r>
              <a:rPr lang="en-US" altLang="en-US" dirty="0"/>
              <a:t>If handled at (2), effect would be unspecified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B3A286-122B-4779-8A91-4FED8E0E2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720C86-1DC4-4888-8651-315C181BE1D8}"/>
              </a:ext>
            </a:extLst>
          </p:cNvPr>
          <p:cNvSpPr txBox="1"/>
          <p:nvPr/>
        </p:nvSpPr>
        <p:spPr>
          <a:xfrm>
            <a:off x="3657600" y="2209800"/>
            <a:ext cx="5368777" cy="378565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declare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Proc ( N :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Integer )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M : Integer </a:t>
            </a:r>
            <a:r>
              <a:rPr lang="en-US" altLang="en-US" sz="16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range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1..10 := N; 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(1)</a:t>
            </a:r>
            <a:b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A :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array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(1..M)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Float;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A(M) := 0.0;                 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exception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</a:t>
            </a:r>
            <a:r>
              <a:rPr lang="en-US" altLang="en-US" sz="16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Constraint_Error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=&gt;      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(2)</a:t>
            </a:r>
            <a:b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A(M) := 0.0;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Proc;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Proc(20);                       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(3)</a:t>
            </a:r>
            <a:b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exception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when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Constraint_Error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=&gt;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...    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(4)</a:t>
            </a:r>
            <a:b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44619778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72E03-B8F0-4C24-9669-E5783BB35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Exceptions during Subprogram Call / Return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7370B-FF44-4432-B8D9-922C67E9E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Issue: where is the exception handled?</a:t>
            </a:r>
          </a:p>
          <a:p>
            <a:pPr lvl="1" eaLnBrk="1" hangingPunct="1"/>
            <a:r>
              <a:rPr lang="en-US" altLang="en-US" dirty="0"/>
              <a:t>An exception raised (from failure of </a:t>
            </a:r>
            <a:r>
              <a:rPr lang="en-US" altLang="en-US"/>
              <a:t>a check) </a:t>
            </a:r>
            <a:r>
              <a:rPr lang="en-US" altLang="en-US" dirty="0"/>
              <a:t>is handled in the </a:t>
            </a:r>
            <a:r>
              <a:rPr lang="en-US" altLang="en-US" i="1" dirty="0"/>
              <a:t>calling</a:t>
            </a:r>
            <a:r>
              <a:rPr lang="en-US" altLang="en-US" dirty="0"/>
              <a:t> context, not by the called subprogram</a:t>
            </a:r>
          </a:p>
          <a:p>
            <a:pPr lvl="2" eaLnBrk="1" hangingPunct="1"/>
            <a:r>
              <a:rPr lang="en-US" altLang="en-US" dirty="0"/>
              <a:t>Copying an “</a:t>
            </a:r>
            <a:r>
              <a:rPr lang="en-US" altLang="en-US" b="1" dirty="0">
                <a:latin typeface="Lucida Sans Typewriter" panose="020B0509030504030204" pitchFamily="49" charset="0"/>
              </a:rPr>
              <a:t>in</a:t>
            </a:r>
            <a:r>
              <a:rPr lang="en-US" altLang="en-US" dirty="0"/>
              <a:t>” or </a:t>
            </a:r>
            <a:br>
              <a:rPr lang="en-US" altLang="en-US" dirty="0"/>
            </a:br>
            <a:r>
              <a:rPr lang="en-US" altLang="en-US" dirty="0"/>
              <a:t>“</a:t>
            </a:r>
            <a:r>
              <a:rPr lang="en-US" altLang="en-US" b="1" dirty="0">
                <a:latin typeface="Lucida Sans Typewriter" panose="020B0509030504030204" pitchFamily="49" charset="0"/>
              </a:rPr>
              <a:t>in out</a:t>
            </a:r>
            <a:r>
              <a:rPr lang="en-US" altLang="en-US" dirty="0"/>
              <a:t>” parameter from </a:t>
            </a:r>
            <a:br>
              <a:rPr lang="en-US" altLang="en-US" dirty="0"/>
            </a:br>
            <a:r>
              <a:rPr lang="en-US" altLang="en-US" dirty="0"/>
              <a:t>actual to formal at subprogram </a:t>
            </a:r>
            <a:br>
              <a:rPr lang="en-US" altLang="en-US" dirty="0"/>
            </a:br>
            <a:r>
              <a:rPr lang="en-US" altLang="en-US" dirty="0"/>
              <a:t>call</a:t>
            </a:r>
          </a:p>
          <a:p>
            <a:pPr lvl="2" eaLnBrk="1" hangingPunct="1"/>
            <a:r>
              <a:rPr lang="en-US" altLang="en-US" dirty="0"/>
              <a:t>Copying back an “</a:t>
            </a:r>
            <a:r>
              <a:rPr lang="en-US" altLang="en-US" b="1" dirty="0">
                <a:latin typeface="Lucida Sans Typewriter" panose="020B0509030504030204" pitchFamily="49" charset="0"/>
              </a:rPr>
              <a:t>out</a:t>
            </a:r>
            <a:r>
              <a:rPr lang="en-US" altLang="en-US" dirty="0"/>
              <a:t>” or </a:t>
            </a:r>
            <a:br>
              <a:rPr lang="en-US" altLang="en-US" dirty="0"/>
            </a:br>
            <a:r>
              <a:rPr lang="en-US" altLang="en-US" dirty="0"/>
              <a:t>“</a:t>
            </a:r>
            <a:r>
              <a:rPr lang="en-US" altLang="en-US" b="1" dirty="0">
                <a:latin typeface="Lucida Sans Typewriter" panose="020B0509030504030204" pitchFamily="49" charset="0"/>
              </a:rPr>
              <a:t>in out</a:t>
            </a:r>
            <a:r>
              <a:rPr lang="en-US" altLang="en-US" dirty="0"/>
              <a:t>” parameter from </a:t>
            </a:r>
            <a:br>
              <a:rPr lang="en-US" altLang="en-US" dirty="0"/>
            </a:br>
            <a:r>
              <a:rPr lang="en-US" altLang="en-US" dirty="0"/>
              <a:t>formal to actual at procedure </a:t>
            </a:r>
            <a:br>
              <a:rPr lang="en-US" altLang="en-US" dirty="0"/>
            </a:br>
            <a:r>
              <a:rPr lang="en-US" altLang="en-US" dirty="0"/>
              <a:t>return</a:t>
            </a:r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endParaRPr lang="en-US" altLang="en-US" dirty="0"/>
          </a:p>
          <a:p>
            <a:pPr lvl="1" eaLnBrk="1" hangingPunct="1"/>
            <a:r>
              <a:rPr lang="en-US" altLang="en-US" dirty="0"/>
              <a:t>An exception raised during a function return is handled by the called function</a:t>
            </a:r>
          </a:p>
          <a:p>
            <a:pPr lvl="2" eaLnBrk="1" hangingPunct="1"/>
            <a:r>
              <a:rPr lang="en-US" altLang="en-US" dirty="0"/>
              <a:t>If there is no handler, it is propagated to the caller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E8684B-6ECC-4EBF-AB78-072B40365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34BCA2-5E81-4EDA-A442-72A13B74BF51}"/>
              </a:ext>
            </a:extLst>
          </p:cNvPr>
          <p:cNvSpPr txBox="1"/>
          <p:nvPr/>
        </p:nvSpPr>
        <p:spPr>
          <a:xfrm>
            <a:off x="4876800" y="2286000"/>
            <a:ext cx="4112023" cy="181588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Proc( X :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in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Natural;  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            Y :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 out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Integer)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Y := -X;</a:t>
            </a:r>
          </a:p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exception</a:t>
            </a:r>
            <a:b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   when others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=&gt; Y := 0;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Proc;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7AD316-69E4-4F25-B7EB-E807D3C7D41A}"/>
              </a:ext>
            </a:extLst>
          </p:cNvPr>
          <p:cNvSpPr txBox="1"/>
          <p:nvPr/>
        </p:nvSpPr>
        <p:spPr>
          <a:xfrm>
            <a:off x="2972003" y="4409182"/>
            <a:ext cx="6019597" cy="1077218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N : Natural;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...</a:t>
            </a:r>
          </a:p>
          <a:p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Proc(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-5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, N); </a:t>
            </a:r>
            <a:r>
              <a:rPr 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-- </a:t>
            </a:r>
            <a:r>
              <a:rPr lang="en-US" sz="160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Constraint_Error</a:t>
            </a:r>
            <a:r>
              <a:rPr 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 at call 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       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Proc( 5,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N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); </a:t>
            </a:r>
            <a:r>
              <a:rPr 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-- </a:t>
            </a:r>
            <a:r>
              <a:rPr lang="en-US" sz="1600" i="1" dirty="0" err="1">
                <a:solidFill>
                  <a:srgbClr val="0066FF"/>
                </a:solidFill>
                <a:latin typeface="Consolas" panose="020B0609020204030204" pitchFamily="49" charset="0"/>
              </a:rPr>
              <a:t>Constraint_Errpr</a:t>
            </a:r>
            <a:r>
              <a:rPr 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 at return</a:t>
            </a:r>
          </a:p>
        </p:txBody>
      </p:sp>
    </p:spTree>
    <p:extLst>
      <p:ext uri="{BB962C8B-B14F-4D97-AF65-F5344CB8AC3E}">
        <p14:creationId xmlns:p14="http://schemas.microsoft.com/office/powerpoint/2010/main" val="229476211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72E03-B8F0-4C24-9669-E5783BB35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Exceptions during Subprogram Call / Return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7370B-FF44-4432-B8D9-922C67E9E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Disposition of “copy out” parameters when an exception is propagated from a procedure</a:t>
            </a:r>
          </a:p>
          <a:p>
            <a:pPr lvl="1" eaLnBrk="1" hangingPunct="1"/>
            <a:r>
              <a:rPr lang="en-US" altLang="en-US" dirty="0"/>
              <a:t>Philosophy is based on database “transaction model”</a:t>
            </a:r>
          </a:p>
          <a:p>
            <a:pPr lvl="2" eaLnBrk="1" hangingPunct="1"/>
            <a:r>
              <a:rPr lang="en-US" altLang="en-US" dirty="0"/>
              <a:t>If the subprogram cannot complete normally, then we do not want to copy back to the actual an intermediate value for the formal</a:t>
            </a:r>
          </a:p>
          <a:p>
            <a:pPr lvl="1" eaLnBrk="1" hangingPunct="1"/>
            <a:r>
              <a:rPr lang="en-US" altLang="en-US" dirty="0"/>
              <a:t>Thus there is no copy back (from formal to actual) when an exception is propagated</a:t>
            </a:r>
          </a:p>
          <a:p>
            <a:pPr eaLnBrk="1" hangingPunct="1"/>
            <a:r>
              <a:rPr lang="en-US" altLang="en-US" dirty="0"/>
              <a:t>In some situations the effect of the subprogram in terms of update to actuals may depend on the compiler's choice of by-reference or by-copy</a:t>
            </a:r>
          </a:p>
          <a:p>
            <a:pPr lvl="1" eaLnBrk="1" hangingPunct="1"/>
            <a:r>
              <a:rPr lang="en-US" altLang="en-US" dirty="0"/>
              <a:t>Array and record types</a:t>
            </a:r>
          </a:p>
          <a:p>
            <a:pPr eaLnBrk="1" hangingPunct="1"/>
            <a:r>
              <a:rPr lang="en-US" altLang="en-US" dirty="0"/>
              <a:t>Stylistic advice: do not write these kinds of subprograms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E8684B-6ECC-4EBF-AB78-072B40365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196D25-EAE4-4550-AB04-5DD0B63589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4293762"/>
            <a:ext cx="659238" cy="65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4603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72E03-B8F0-4C24-9669-E5783BB35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Exceptions during Subprogram Call / Return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7370B-FF44-4432-B8D9-922C67E9E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 of problem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E8684B-6ECC-4EBF-AB78-072B40365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86992DD9-2196-4A05-82F8-26D9AB0E83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1680" y="1676400"/>
            <a:ext cx="6460423" cy="2308324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Vector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 array 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(1..4)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Natural;</a:t>
            </a:r>
          </a:p>
          <a:p>
            <a:endParaRPr lang="en-US" altLang="en-US" sz="18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Decrement( V :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Vector )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for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V'First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.. 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V'Last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loop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</a:t>
            </a:r>
            <a:r>
              <a:rPr lang="en-US" altLang="en-US" sz="18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V(I) := V(I)-1; </a:t>
            </a:r>
            <a:r>
              <a:rPr lang="en-US" altLang="en-US" sz="18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May raise exception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8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Decrement;</a:t>
            </a:r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D441396B-4B23-47ED-A7AF-67E87DA0B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1680" y="4267200"/>
            <a:ext cx="6460423" cy="2308324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My_Vec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 Vector := (11, 12, 0, 21);          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…</a:t>
            </a:r>
          </a:p>
          <a:p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Decrement(</a:t>
            </a:r>
            <a:r>
              <a:rPr lang="en-US" altLang="en-US" sz="18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My_Vec</a:t>
            </a:r>
            <a:r>
              <a:rPr lang="en-US" altLang="en-US" sz="18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);</a:t>
            </a:r>
          </a:p>
          <a:p>
            <a:r>
              <a:rPr lang="en-US" altLang="en-US" sz="18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</a:t>
            </a:r>
            <a:r>
              <a:rPr lang="en-US" altLang="en-US" sz="1800" i="1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My_Vec</a:t>
            </a:r>
            <a:r>
              <a:rPr lang="en-US" altLang="en-US" sz="18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will be (11, 12, 0, 21) if</a:t>
            </a:r>
          </a:p>
          <a:p>
            <a:r>
              <a:rPr lang="en-US" altLang="en-US" sz="18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passed by copy (original value), and</a:t>
            </a:r>
          </a:p>
          <a:p>
            <a:r>
              <a:rPr lang="en-US" altLang="en-US" sz="18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(10, 11, 0, 21) if passed by ref.</a:t>
            </a:r>
          </a:p>
          <a:p>
            <a:r>
              <a:rPr lang="en-US" altLang="en-US" sz="18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Note that latter value is “corrupted”</a:t>
            </a:r>
          </a:p>
          <a:p>
            <a:r>
              <a:rPr lang="en-US" altLang="en-US" sz="1800" i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-- (half new, half old)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3074BF-26C1-432B-9833-1244C0460B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2895600"/>
            <a:ext cx="659238" cy="65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91554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72E03-B8F0-4C24-9669-E5783BB35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Avoiding Implementation Dependencies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7370B-FF44-4432-B8D9-922C67E9E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Add a precondition to the subprogram to make its requirements explicit</a:t>
            </a:r>
          </a:p>
          <a:p>
            <a:pPr lvl="1" eaLnBrk="1" hangingPunct="1"/>
            <a:r>
              <a:rPr lang="en-US" altLang="en-US" dirty="0"/>
              <a:t>This will catch the problem at the point of call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E8684B-6ECC-4EBF-AB78-072B40365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571C7030-494B-4253-8DB3-90E7D08099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438400"/>
            <a:ext cx="5615640" cy="2308324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type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Vector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is array 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(1..4)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Natural;</a:t>
            </a:r>
          </a:p>
          <a:p>
            <a:endParaRPr lang="en-US" altLang="en-US" sz="16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procedure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Decrement( V :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 out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Vector )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with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Pre =&gt; (</a:t>
            </a:r>
            <a:r>
              <a:rPr lang="en-US" altLang="en-US" sz="16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for all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N </a:t>
            </a:r>
            <a:r>
              <a:rPr lang="en-US" altLang="en-US" sz="16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V =&gt; N &gt; 0 ) </a:t>
            </a:r>
            <a:r>
              <a:rPr lang="en-US" altLang="en-US" sz="1600" b="1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is</a:t>
            </a:r>
            <a:b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</a:p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for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V'First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..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V'Last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loop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  V(I) := V(I)-1; </a:t>
            </a:r>
            <a:endParaRPr lang="en-US" altLang="en-US" sz="1600" i="1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Decrement;</a:t>
            </a: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D86219F4-295C-43B5-BC64-267DCD06C7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4876800"/>
            <a:ext cx="5615640" cy="830997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My_Vec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: Vector := (11, 12, 0, 21);         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…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Decrement(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My_Vec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);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D85B75-C1EB-4214-9CA6-2EF7A6918C9B}"/>
              </a:ext>
            </a:extLst>
          </p:cNvPr>
          <p:cNvSpPr txBox="1"/>
          <p:nvPr/>
        </p:nvSpPr>
        <p:spPr>
          <a:xfrm>
            <a:off x="381000" y="5715000"/>
            <a:ext cx="8691803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</a:rPr>
              <a:t>Running the program results in a failure of the precondition check:</a:t>
            </a:r>
          </a:p>
          <a:p>
            <a:pPr>
              <a:defRPr/>
            </a:pPr>
            <a:endParaRPr lang="en-US" dirty="0">
              <a:latin typeface="+mn-lt"/>
            </a:endParaRPr>
          </a:p>
          <a:p>
            <a:pPr>
              <a:defRPr/>
            </a:pPr>
            <a:r>
              <a:rPr lang="en-US" i="1" dirty="0">
                <a:latin typeface="Lucida Sans Typewriter" panose="020B0509030504030204" pitchFamily="49" charset="0"/>
              </a:rPr>
              <a:t>Raised SYSTEM.ASSERTIONS.ASSERT_FAILURE: failed precondition </a:t>
            </a:r>
          </a:p>
        </p:txBody>
      </p:sp>
    </p:spTree>
    <p:extLst>
      <p:ext uri="{BB962C8B-B14F-4D97-AF65-F5344CB8AC3E}">
        <p14:creationId xmlns:p14="http://schemas.microsoft.com/office/powerpoint/2010/main" val="193590570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2786B-5489-468D-B91E-928A0A4D0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Programming Style: </a:t>
            </a:r>
            <a:br>
              <a:rPr lang="en-US" dirty="0"/>
            </a:br>
            <a:r>
              <a:rPr lang="en-US" dirty="0"/>
              <a:t>How to Deal with Abnormal Conditions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28A99-CA13-495D-8BE2-716A4A2B4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Issue: need to anticipate situations where an operation’s precondition might be violated</a:t>
            </a:r>
          </a:p>
          <a:p>
            <a:pPr lvl="1" eaLnBrk="1" hangingPunct="1"/>
            <a:r>
              <a:rPr lang="en-US" altLang="en-US" dirty="0"/>
              <a:t>Not necessarily a programming error, could be invalid input from external source (human user, malfunctioning peripheral device)</a:t>
            </a:r>
          </a:p>
          <a:p>
            <a:pPr eaLnBrk="1" hangingPunct="1"/>
            <a:r>
              <a:rPr lang="en-US" altLang="en-US" dirty="0"/>
              <a:t>Approach 1 (pessimist): Check in advance,</a:t>
            </a:r>
            <a:br>
              <a:rPr lang="en-US" altLang="en-US" dirty="0"/>
            </a:br>
            <a:r>
              <a:rPr lang="en-US" altLang="en-US" dirty="0"/>
              <a:t>thus avoiding problem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C6B83-2519-4D7E-BB81-AF2BD2D4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A0C939-2C2E-427B-98D2-4E23253B03A6}"/>
              </a:ext>
            </a:extLst>
          </p:cNvPr>
          <p:cNvSpPr txBox="1"/>
          <p:nvPr/>
        </p:nvSpPr>
        <p:spPr>
          <a:xfrm>
            <a:off x="1248716" y="3739277"/>
            <a:ext cx="6599884" cy="25853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loop</a:t>
            </a:r>
            <a:b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latin typeface="Lucida Sans Typewriter" panose="020B0509030504030204" pitchFamily="49" charset="0"/>
              </a:rPr>
              <a:t>    </a:t>
            </a:r>
            <a:r>
              <a:rPr lang="en-US" altLang="en-US" b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exit when</a:t>
            </a:r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dirty="0" err="1">
                <a:solidFill>
                  <a:srgbClr val="CC0099"/>
                </a:solidFill>
                <a:latin typeface="Lucida Sans Typewriter" panose="020B0509030504030204" pitchFamily="49" charset="0"/>
              </a:rPr>
              <a:t>Is_Full</a:t>
            </a:r>
            <a:r>
              <a:rPr lang="en-US" altLang="en-US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(Table);</a:t>
            </a:r>
            <a:br>
              <a:rPr lang="en-US" altLang="en-US" dirty="0">
                <a:solidFill>
                  <a:srgbClr val="00CC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Get(Element);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Insert(Element, Table);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always succeeds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...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... </a:t>
            </a:r>
            <a:r>
              <a:rPr lang="en-US" altLang="en-US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Processing when Table is full</a:t>
            </a:r>
            <a:b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86F8DA-F185-4381-AE5A-18F86C8E54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695202" y="2732802"/>
            <a:ext cx="1229598" cy="12295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0873ADF-237E-4A88-8E4C-638428BD4F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848600" y="2743200"/>
            <a:ext cx="731837" cy="73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40353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2786B-5489-468D-B91E-928A0A4D0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Programming Style: </a:t>
            </a:r>
            <a:br>
              <a:rPr lang="en-US" dirty="0"/>
            </a:br>
            <a:r>
              <a:rPr lang="en-US" dirty="0"/>
              <a:t>How to Deal with Abnormal Conditions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28A99-CA13-495D-8BE2-716A4A2B4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Approach 2 (optimist): “Go for it”, and check later if it worked</a:t>
            </a:r>
          </a:p>
          <a:p>
            <a:pPr lvl="1"/>
            <a:r>
              <a:rPr lang="en-US" altLang="en-US" dirty="0"/>
              <a:t>Check via data item </a:t>
            </a:r>
            <a:br>
              <a:rPr lang="en-US" altLang="en-US" dirty="0"/>
            </a:br>
            <a:r>
              <a:rPr lang="en-US" altLang="en-US" dirty="0"/>
              <a:t>(status return value)</a:t>
            </a:r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r>
              <a:rPr lang="en-US" altLang="en-US" dirty="0"/>
              <a:t>Check via alternate</a:t>
            </a:r>
            <a:br>
              <a:rPr lang="en-US" altLang="en-US" dirty="0"/>
            </a:br>
            <a:r>
              <a:rPr lang="en-US" altLang="en-US" dirty="0"/>
              <a:t>control flow on return </a:t>
            </a:r>
            <a:br>
              <a:rPr lang="en-US" altLang="en-US" dirty="0"/>
            </a:br>
            <a:r>
              <a:rPr lang="en-US" altLang="en-US" dirty="0"/>
              <a:t>(exception handling)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C6B83-2519-4D7E-BB81-AF2BD2D4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FB0F3E-FC47-485E-A9AD-DDB1C035EC04}"/>
              </a:ext>
            </a:extLst>
          </p:cNvPr>
          <p:cNvSpPr txBox="1"/>
          <p:nvPr/>
        </p:nvSpPr>
        <p:spPr>
          <a:xfrm>
            <a:off x="3886200" y="1676400"/>
            <a:ext cx="4504759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loop</a:t>
            </a:r>
            <a:b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Get(Element);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Insert(Element, Table, Status);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CC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exit when</a:t>
            </a:r>
            <a: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 Status=Overflow;</a:t>
            </a:r>
            <a:b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...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 loop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... </a:t>
            </a:r>
            <a: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Processing if full Table</a:t>
            </a:r>
            <a:br>
              <a:rPr lang="en-US" alt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441DDE-EE58-4312-9611-D62B42B4FBA2}"/>
              </a:ext>
            </a:extLst>
          </p:cNvPr>
          <p:cNvSpPr txBox="1"/>
          <p:nvPr/>
        </p:nvSpPr>
        <p:spPr>
          <a:xfrm>
            <a:off x="3886200" y="4191000"/>
            <a:ext cx="4504759" cy="2554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begin</a:t>
            </a:r>
            <a:b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loop</a:t>
            </a:r>
            <a:b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Get(Element);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Insert(Element, Table);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 ...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end loop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exception</a:t>
            </a:r>
            <a:br>
              <a:rPr lang="en-US" altLang="en-US" sz="1600" b="1" dirty="0">
                <a:solidFill>
                  <a:srgbClr val="CC0099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  when</a:t>
            </a:r>
            <a: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CC0099"/>
                </a:solidFill>
                <a:latin typeface="Lucida Sans Typewriter" panose="020B0509030504030204" pitchFamily="49" charset="0"/>
              </a:rPr>
              <a:t>Table_Overflow</a:t>
            </a:r>
            <a: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  <a:t> =&gt; </a:t>
            </a:r>
            <a:br>
              <a:rPr lang="en-US" altLang="en-US" sz="1600" dirty="0">
                <a:solidFill>
                  <a:srgbClr val="CC0099"/>
                </a:solidFill>
                <a:latin typeface="Lucida Sans Typewriter" panose="020B0509030504030204" pitchFamily="49" charset="0"/>
              </a:rPr>
            </a:br>
            <a:r>
              <a:rPr lang="en-US" altLang="en-US" sz="1600" i="1" dirty="0">
                <a:solidFill>
                  <a:srgbClr val="3333CC"/>
                </a:solidFill>
                <a:latin typeface="Lucida Sans Typewriter" panose="020B0509030504030204" pitchFamily="49" charset="0"/>
              </a:rPr>
              <a:t>    ... -- Processing if full Table</a:t>
            </a:r>
            <a:br>
              <a:rPr lang="en-US" altLang="en-US" sz="1600" i="1" dirty="0">
                <a:solidFill>
                  <a:srgbClr val="3333CC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endParaRPr lang="en-US" altLang="en-US" sz="1600" dirty="0">
              <a:solidFill>
                <a:srgbClr val="0066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84EEAC-30C0-4325-AD36-0212ED8531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81000" y="2885202"/>
            <a:ext cx="1229598" cy="12295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E7E33B7-A3C7-4E10-9CB1-BB1724ACBE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477963" y="3382963"/>
            <a:ext cx="731837" cy="73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673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DACF2-A8EA-45F4-81EE-E54408A9C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Iteration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6F3CF-F954-488B-AEA5-D91FE244F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189037"/>
            <a:ext cx="8229600" cy="4983163"/>
          </a:xfrm>
        </p:spPr>
        <p:txBody>
          <a:bodyPr/>
          <a:lstStyle/>
          <a:p>
            <a:pPr eaLnBrk="1" hangingPunct="1"/>
            <a:r>
              <a:rPr lang="en-US" altLang="en-US" b="1" i="1" dirty="0" err="1">
                <a:highlight>
                  <a:srgbClr val="FFFF00"/>
                </a:highlight>
              </a:rPr>
              <a:t>loop_statement</a:t>
            </a:r>
            <a:r>
              <a:rPr lang="en-US" altLang="en-US" b="1" dirty="0">
                <a:highlight>
                  <a:srgbClr val="FFFF00"/>
                </a:highlight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</a:t>
            </a:r>
            <a:r>
              <a:rPr lang="en-US" altLang="en-US" dirty="0">
                <a:sym typeface="Wingdings" panose="05000000000000000000" pitchFamily="2" charset="2"/>
              </a:rPr>
              <a:t> </a:t>
            </a:r>
            <a:br>
              <a:rPr lang="en-US" altLang="en-US" dirty="0">
                <a:sym typeface="Wingdings" panose="05000000000000000000" pitchFamily="2" charset="2"/>
              </a:rPr>
            </a:br>
            <a:r>
              <a:rPr lang="en-US" altLang="en-US" sz="2000" dirty="0">
                <a:sym typeface="Wingdings" panose="05000000000000000000" pitchFamily="2" charset="2"/>
              </a:rPr>
              <a:t>   </a:t>
            </a:r>
            <a:r>
              <a:rPr lang="en-US" altLang="en-US" sz="2000" dirty="0">
                <a:solidFill>
                  <a:srgbClr val="FF0000"/>
                </a:solidFill>
              </a:rPr>
              <a:t>[</a:t>
            </a:r>
            <a:r>
              <a:rPr lang="en-US" altLang="en-US" sz="2000" dirty="0"/>
              <a:t> </a:t>
            </a:r>
            <a:r>
              <a:rPr lang="en-US" altLang="en-US" sz="2000" i="1" dirty="0" err="1"/>
              <a:t>loop_identifier</a:t>
            </a:r>
            <a:r>
              <a:rPr lang="en-US" altLang="en-US" sz="2000" dirty="0"/>
              <a:t> </a:t>
            </a:r>
            <a:r>
              <a:rPr lang="en-US" altLang="en-US" sz="2000" dirty="0">
                <a:latin typeface="Lucida Sans Typewriter" panose="020B0509030504030204" pitchFamily="49" charset="0"/>
              </a:rPr>
              <a:t>: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]</a:t>
            </a:r>
            <a:r>
              <a:rPr lang="en-US" altLang="en-US" sz="2000" dirty="0"/>
              <a:t> </a:t>
            </a:r>
            <a:br>
              <a:rPr lang="en-US" altLang="en-US" sz="2000" dirty="0"/>
            </a:br>
            <a:r>
              <a:rPr lang="en-US" altLang="en-US" sz="2000" dirty="0"/>
              <a:t>   </a:t>
            </a:r>
            <a:r>
              <a:rPr lang="en-US" altLang="en-US" sz="2000" dirty="0">
                <a:solidFill>
                  <a:srgbClr val="FF0000"/>
                </a:solidFill>
              </a:rPr>
              <a:t>[</a:t>
            </a:r>
            <a:r>
              <a:rPr lang="en-US" altLang="en-US" sz="2000" i="1" dirty="0" err="1"/>
              <a:t>iteration_scheme</a:t>
            </a:r>
            <a:r>
              <a:rPr lang="en-US" altLang="en-US" sz="2000" dirty="0">
                <a:solidFill>
                  <a:srgbClr val="FF0000"/>
                </a:solidFill>
              </a:rPr>
              <a:t>]</a:t>
            </a:r>
            <a:r>
              <a:rPr lang="en-US" altLang="en-US" sz="2000" dirty="0"/>
              <a:t>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loop</a:t>
            </a:r>
            <a:br>
              <a:rPr lang="en-US" altLang="en-US" sz="2000" dirty="0"/>
            </a:br>
            <a:r>
              <a:rPr lang="en-US" altLang="en-US" sz="2000" dirty="0"/>
              <a:t>	</a:t>
            </a:r>
            <a:r>
              <a:rPr lang="en-US" altLang="en-US" sz="2000" i="1" dirty="0"/>
              <a:t>statement</a:t>
            </a:r>
            <a:r>
              <a:rPr lang="en-US" altLang="en-US" sz="2000" dirty="0"/>
              <a:t>  </a:t>
            </a:r>
            <a:r>
              <a:rPr lang="en-US" altLang="en-US" sz="2000" dirty="0">
                <a:solidFill>
                  <a:srgbClr val="FF0000"/>
                </a:solidFill>
              </a:rPr>
              <a:t>{</a:t>
            </a:r>
            <a:r>
              <a:rPr lang="en-US" altLang="en-US" sz="2000" dirty="0"/>
              <a:t> </a:t>
            </a:r>
            <a:r>
              <a:rPr lang="en-US" altLang="en-US" sz="2000" i="1" dirty="0"/>
              <a:t>statement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}</a:t>
            </a:r>
            <a:br>
              <a:rPr lang="en-US" altLang="en-US" sz="2000" dirty="0"/>
            </a:br>
            <a:r>
              <a:rPr lang="en-US" altLang="en-US" sz="2000" dirty="0"/>
              <a:t>  </a:t>
            </a:r>
            <a:r>
              <a:rPr lang="en-US" altLang="en-US" sz="2000" b="1" dirty="0"/>
              <a:t>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end loop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[</a:t>
            </a:r>
            <a:r>
              <a:rPr lang="en-US" altLang="en-US" sz="2000" dirty="0"/>
              <a:t> </a:t>
            </a:r>
            <a:r>
              <a:rPr lang="en-US" altLang="en-US" sz="2000" i="1" dirty="0" err="1"/>
              <a:t>loop_identifier</a:t>
            </a:r>
            <a:r>
              <a:rPr lang="en-US" altLang="en-US" sz="2000" i="1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]</a:t>
            </a:r>
            <a:r>
              <a:rPr lang="en-US" altLang="en-US" sz="2000" dirty="0"/>
              <a:t> </a:t>
            </a:r>
            <a:r>
              <a:rPr lang="en-US" altLang="en-US" sz="2000" dirty="0">
                <a:latin typeface="Lucida Sans Typewriter" panose="020B0509030504030204" pitchFamily="49" charset="0"/>
              </a:rPr>
              <a:t>;</a:t>
            </a:r>
            <a:endParaRPr lang="en-US" altLang="en-US" sz="2000" dirty="0"/>
          </a:p>
          <a:p>
            <a:pPr lvl="1" eaLnBrk="1" hangingPunct="1">
              <a:buFontTx/>
              <a:buNone/>
            </a:pPr>
            <a:r>
              <a:rPr lang="en-US" altLang="en-US" i="1" dirty="0" err="1"/>
              <a:t>iteration_scheme</a:t>
            </a:r>
            <a:r>
              <a:rPr lang="en-US" altLang="en-US" dirty="0"/>
              <a:t> </a:t>
            </a:r>
            <a:r>
              <a:rPr lang="en-US" altLang="en-US" dirty="0">
                <a:sym typeface="Symbol" panose="05050102010706020507" pitchFamily="18" charset="2"/>
              </a:rPr>
              <a:t></a:t>
            </a:r>
            <a:r>
              <a:rPr lang="en-US" altLang="en-US" dirty="0">
                <a:sym typeface="Wingdings" panose="05000000000000000000" pitchFamily="2" charset="2"/>
              </a:rPr>
              <a:t> </a:t>
            </a:r>
            <a:br>
              <a:rPr lang="en-US" altLang="en-US" dirty="0"/>
            </a:br>
            <a:r>
              <a:rPr lang="en-US" altLang="en-US" b="1" dirty="0">
                <a:latin typeface="Lucida Sans Typewriter" panose="020B0509030504030204" pitchFamily="49" charset="0"/>
              </a:rPr>
              <a:t>while</a:t>
            </a:r>
            <a:r>
              <a:rPr lang="en-US" altLang="en-US" dirty="0"/>
              <a:t> </a:t>
            </a:r>
            <a:r>
              <a:rPr lang="en-US" altLang="en-US" i="1" dirty="0"/>
              <a:t>Boolean-condition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|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b="1" dirty="0">
                <a:latin typeface="Lucida Sans Typewriter" panose="020B0509030504030204" pitchFamily="49" charset="0"/>
              </a:rPr>
              <a:t>for</a:t>
            </a:r>
            <a:r>
              <a:rPr lang="en-US" altLang="en-US" dirty="0"/>
              <a:t> </a:t>
            </a:r>
            <a:r>
              <a:rPr lang="en-US" altLang="en-US" i="1" dirty="0"/>
              <a:t>index-identifier</a:t>
            </a:r>
            <a:r>
              <a:rPr lang="en-US" altLang="en-US" dirty="0"/>
              <a:t> </a:t>
            </a:r>
            <a:r>
              <a:rPr lang="en-US" altLang="en-US" b="1" dirty="0">
                <a:latin typeface="Lucida Sans Typewriter" panose="020B0509030504030204" pitchFamily="49" charset="0"/>
              </a:rPr>
              <a:t>in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[</a:t>
            </a:r>
            <a:r>
              <a:rPr lang="en-US" altLang="en-US" b="1" dirty="0">
                <a:latin typeface="Lucida Sans Typewriter" panose="020B0509030504030204" pitchFamily="49" charset="0"/>
              </a:rPr>
              <a:t>reverse</a:t>
            </a:r>
            <a:r>
              <a:rPr lang="en-US" altLang="en-US" dirty="0">
                <a:solidFill>
                  <a:srgbClr val="FF0000"/>
                </a:solidFill>
              </a:rPr>
              <a:t>]</a:t>
            </a:r>
            <a:r>
              <a:rPr lang="en-US" altLang="en-US" dirty="0"/>
              <a:t> </a:t>
            </a:r>
            <a:r>
              <a:rPr lang="en-US" altLang="en-US" i="1" dirty="0" err="1"/>
              <a:t>discrete_subtype_defn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|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b="1" dirty="0">
                <a:latin typeface="Lucida Sans Typewriter" panose="020B0509030504030204" pitchFamily="49" charset="0"/>
              </a:rPr>
              <a:t>for</a:t>
            </a:r>
            <a:r>
              <a:rPr lang="en-US" altLang="en-US" dirty="0"/>
              <a:t> </a:t>
            </a:r>
            <a:r>
              <a:rPr lang="en-US" altLang="en-US" i="1" dirty="0"/>
              <a:t>element-identifier</a:t>
            </a:r>
            <a:r>
              <a:rPr lang="en-US" altLang="en-US" dirty="0"/>
              <a:t> </a:t>
            </a:r>
            <a:r>
              <a:rPr lang="en-US" altLang="en-US" b="1" dirty="0">
                <a:latin typeface="Lucida Sans Typewriter" panose="020B0509030504030204" pitchFamily="49" charset="0"/>
              </a:rPr>
              <a:t>of</a:t>
            </a:r>
            <a:r>
              <a:rPr lang="en-US" altLang="en-US" dirty="0"/>
              <a:t> </a:t>
            </a:r>
            <a:r>
              <a:rPr lang="en-US" altLang="en-US" i="1" dirty="0"/>
              <a:t>container</a:t>
            </a:r>
            <a:endParaRPr lang="en-US" altLang="en-US" dirty="0"/>
          </a:p>
          <a:p>
            <a:r>
              <a:rPr lang="en-US" altLang="en-US" dirty="0"/>
              <a:t>Semantics of “</a:t>
            </a:r>
            <a:r>
              <a:rPr lang="en-US" altLang="en-US" b="1" dirty="0"/>
              <a:t>for</a:t>
            </a:r>
            <a:r>
              <a:rPr lang="en-US" altLang="en-US" dirty="0"/>
              <a:t>” loops</a:t>
            </a:r>
          </a:p>
          <a:p>
            <a:pPr lvl="1"/>
            <a:r>
              <a:rPr lang="en-US" altLang="en-US" dirty="0">
                <a:solidFill>
                  <a:srgbClr val="3333CC"/>
                </a:solidFill>
              </a:rPr>
              <a:t>Bounds are evaluated only once</a:t>
            </a:r>
          </a:p>
          <a:p>
            <a:pPr lvl="1"/>
            <a:r>
              <a:rPr lang="en-US" altLang="en-US" dirty="0">
                <a:solidFill>
                  <a:srgbClr val="3333CC"/>
                </a:solidFill>
              </a:rPr>
              <a:t>If lower bound exceeds upper bound,  loop body is not executed</a:t>
            </a:r>
          </a:p>
          <a:p>
            <a:pPr lvl="1"/>
            <a:r>
              <a:rPr lang="en-US" altLang="en-US" dirty="0">
                <a:solidFill>
                  <a:srgbClr val="3333CC"/>
                </a:solidFill>
              </a:rPr>
              <a:t>If “</a:t>
            </a:r>
            <a:r>
              <a:rPr lang="en-US" altLang="en-US" b="1" dirty="0">
                <a:solidFill>
                  <a:srgbClr val="3333CC"/>
                </a:solidFill>
              </a:rPr>
              <a:t>reverse</a:t>
            </a:r>
            <a:r>
              <a:rPr lang="en-US" altLang="en-US" dirty="0">
                <a:solidFill>
                  <a:srgbClr val="3333CC"/>
                </a:solidFill>
              </a:rPr>
              <a:t>” is not specified, the index starts at the lower bound and is incremented at each iteration</a:t>
            </a:r>
          </a:p>
          <a:p>
            <a:pPr lvl="1"/>
            <a:r>
              <a:rPr lang="en-US" altLang="en-US" dirty="0">
                <a:solidFill>
                  <a:srgbClr val="3333CC"/>
                </a:solidFill>
              </a:rPr>
              <a:t>If “</a:t>
            </a:r>
            <a:r>
              <a:rPr lang="en-US" altLang="en-US" b="1" dirty="0">
                <a:solidFill>
                  <a:srgbClr val="3333CC"/>
                </a:solidFill>
              </a:rPr>
              <a:t>reverse</a:t>
            </a:r>
            <a:r>
              <a:rPr lang="en-US" altLang="en-US" dirty="0">
                <a:solidFill>
                  <a:srgbClr val="3333CC"/>
                </a:solidFill>
              </a:rPr>
              <a:t>” is specified, the index starts at the upper bound and is decremented at each iteration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E9E265-AC34-4ED7-95D9-D611CE63F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9A739CC-B080-419D-94E6-9EABD0002CD9}"/>
              </a:ext>
            </a:extLst>
          </p:cNvPr>
          <p:cNvSpPr txBox="1">
            <a:spLocks/>
          </p:cNvSpPr>
          <p:nvPr/>
        </p:nvSpPr>
        <p:spPr bwMode="auto">
          <a:xfrm>
            <a:off x="3962400" y="1189037"/>
            <a:ext cx="5257800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00206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en-US" b="1" i="1" dirty="0" err="1">
                <a:highlight>
                  <a:srgbClr val="FFFF00"/>
                </a:highlight>
              </a:rPr>
              <a:t>exit_statement</a:t>
            </a:r>
            <a:r>
              <a:rPr lang="en-US" altLang="en-US" dirty="0"/>
              <a:t> </a:t>
            </a:r>
            <a:r>
              <a:rPr lang="en-US" altLang="en-US" dirty="0">
                <a:sym typeface="Symbol" panose="05050102010706020507" pitchFamily="18" charset="2"/>
              </a:rPr>
              <a:t></a:t>
            </a:r>
            <a:r>
              <a:rPr lang="en-US" altLang="en-US" dirty="0">
                <a:sym typeface="Wingdings" panose="05000000000000000000" pitchFamily="2" charset="2"/>
              </a:rPr>
              <a:t> </a:t>
            </a:r>
            <a:br>
              <a:rPr lang="en-US" altLang="en-US" dirty="0">
                <a:sym typeface="Wingdings" panose="05000000000000000000" pitchFamily="2" charset="2"/>
              </a:rPr>
            </a:br>
            <a:r>
              <a:rPr lang="en-US" altLang="en-US" sz="2000" dirty="0">
                <a:sym typeface="Wingdings" panose="05000000000000000000" pitchFamily="2" charset="2"/>
              </a:rPr>
              <a:t> </a:t>
            </a:r>
            <a:r>
              <a:rPr lang="en-US" altLang="en-US" sz="2000" b="1" dirty="0">
                <a:sym typeface="Wingdings" panose="05000000000000000000" pitchFamily="2" charset="2"/>
              </a:rPr>
              <a:t> </a:t>
            </a:r>
            <a:r>
              <a:rPr lang="en-US" altLang="en-US" sz="2000" b="1" dirty="0"/>
              <a:t>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exit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[</a:t>
            </a:r>
            <a:r>
              <a:rPr lang="en-US" altLang="en-US" sz="2000" dirty="0"/>
              <a:t> </a:t>
            </a:r>
            <a:r>
              <a:rPr lang="en-US" altLang="en-US" sz="2000" i="1" dirty="0" err="1"/>
              <a:t>loop_name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]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[</a:t>
            </a:r>
            <a:r>
              <a:rPr lang="en-US" altLang="en-US" sz="2000" dirty="0"/>
              <a:t>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when</a:t>
            </a:r>
            <a:r>
              <a:rPr lang="en-US" altLang="en-US" sz="2000" dirty="0"/>
              <a:t> </a:t>
            </a:r>
            <a:r>
              <a:rPr lang="en-US" altLang="en-US" sz="2000" i="1" dirty="0"/>
              <a:t>condition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]</a:t>
            </a:r>
            <a:r>
              <a:rPr lang="en-US" altLang="en-US" sz="2000" dirty="0"/>
              <a:t> </a:t>
            </a:r>
            <a:r>
              <a:rPr lang="en-US" altLang="en-US" sz="2000" dirty="0">
                <a:latin typeface="Lucida Sans Typewriter" panose="020B0509030504030204" pitchFamily="49" charset="0"/>
              </a:rPr>
              <a:t>;</a:t>
            </a:r>
            <a:endParaRPr lang="en-US" altLang="en-US" sz="2000" dirty="0"/>
          </a:p>
          <a:p>
            <a:pPr marL="0" indent="0" eaLnBrk="1" hangingPunct="1"/>
            <a:endParaRPr lang="en-US" altLang="en-US" sz="1400" dirty="0"/>
          </a:p>
          <a:p>
            <a:pPr marL="0" indent="0" eaLnBrk="1" hangingPunct="1"/>
            <a:endParaRPr lang="en-US" altLang="en-US" sz="1400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E0E8E2-FECE-462F-9EC5-4A7A457385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76200"/>
            <a:ext cx="1219200" cy="12192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9926605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32B42-9E08-4B20-902F-BEC0BDC0F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Tradeoffs in Choice of Styles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F4AB2E-54DC-442A-8FA3-8BF898C89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Optimistic </a:t>
            </a:r>
            <a:r>
              <a:rPr lang="en-US" altLang="en-US" i="1" dirty="0"/>
              <a:t>vs.</a:t>
            </a:r>
            <a:r>
              <a:rPr lang="en-US" altLang="en-US" dirty="0"/>
              <a:t> pessimistic approaches</a:t>
            </a:r>
          </a:p>
          <a:p>
            <a:pPr lvl="1" eaLnBrk="1" hangingPunct="1"/>
            <a:r>
              <a:rPr lang="en-US" altLang="en-US" dirty="0"/>
              <a:t>Efficiency</a:t>
            </a:r>
          </a:p>
          <a:p>
            <a:pPr lvl="2" eaLnBrk="1" hangingPunct="1"/>
            <a:r>
              <a:rPr lang="en-US" altLang="en-US" dirty="0"/>
              <a:t>The optimistic approach is generally more efficient</a:t>
            </a:r>
          </a:p>
          <a:p>
            <a:pPr lvl="2" eaLnBrk="1" hangingPunct="1"/>
            <a:r>
              <a:rPr lang="en-US" altLang="en-US" dirty="0"/>
              <a:t>It makes little sense calling the precondition check function, especially an expensive one, if the same check will need to be performed anyway during the actual operation</a:t>
            </a:r>
          </a:p>
          <a:p>
            <a:pPr lvl="1" eaLnBrk="1" hangingPunct="1"/>
            <a:r>
              <a:rPr lang="en-US" altLang="en-US" dirty="0"/>
              <a:t>Reliability</a:t>
            </a:r>
          </a:p>
          <a:p>
            <a:pPr lvl="2" eaLnBrk="1" hangingPunct="1"/>
            <a:r>
              <a:rPr lang="en-US" altLang="en-US" dirty="0"/>
              <a:t>The pessimistic approach may be more reliable (than the exception version of the optimist) in that it will work even if run-time checking is suppressed</a:t>
            </a:r>
          </a:p>
          <a:p>
            <a:pPr lvl="1" eaLnBrk="1" hangingPunct="1"/>
            <a:r>
              <a:rPr lang="en-US" altLang="en-US" dirty="0"/>
              <a:t>Readability</a:t>
            </a:r>
          </a:p>
          <a:p>
            <a:pPr lvl="2" eaLnBrk="1" hangingPunct="1"/>
            <a:r>
              <a:rPr lang="en-US" altLang="en-US" dirty="0"/>
              <a:t>The optimistic approach (with exceptions) is more readable in that it separates the “normal” processing from the “abnormal” condition handling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123405-BA6B-48DD-BFBC-03278F4B0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23EE77-13B9-4797-8E07-06DE4EE05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334951" y="76200"/>
            <a:ext cx="1656649" cy="145388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96730320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32B42-9E08-4B20-902F-BEC0BDC0F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Tradeoffs in Choice of Styles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F4AB2E-54DC-442A-8FA3-8BF898C89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Optimist: exceptions versus status flags</a:t>
            </a:r>
          </a:p>
          <a:p>
            <a:pPr lvl="1" eaLnBrk="1" hangingPunct="1"/>
            <a:r>
              <a:rPr lang="en-US" altLang="en-US" dirty="0"/>
              <a:t>Efficiency</a:t>
            </a:r>
          </a:p>
          <a:p>
            <a:pPr lvl="2" eaLnBrk="1" hangingPunct="1"/>
            <a:r>
              <a:rPr lang="en-US" altLang="en-US" dirty="0"/>
              <a:t>Exceptions may be more efficient in the normal case</a:t>
            </a:r>
          </a:p>
          <a:p>
            <a:pPr lvl="3" eaLnBrk="1" hangingPunct="1"/>
            <a:r>
              <a:rPr lang="en-US" altLang="en-US" dirty="0"/>
              <a:t>No need to pass an additional parameter or to check a status result</a:t>
            </a:r>
          </a:p>
          <a:p>
            <a:pPr lvl="1" eaLnBrk="1" hangingPunct="1"/>
            <a:r>
              <a:rPr lang="en-US" altLang="en-US" dirty="0"/>
              <a:t>Reliability</a:t>
            </a:r>
          </a:p>
          <a:p>
            <a:pPr lvl="2" eaLnBrk="1" hangingPunct="1"/>
            <a:r>
              <a:rPr lang="en-US" altLang="en-US" dirty="0"/>
              <a:t>Exceptions more reliable when condition cannot safely be ignored</a:t>
            </a:r>
          </a:p>
          <a:p>
            <a:pPr lvl="3" eaLnBrk="1" hangingPunct="1"/>
            <a:r>
              <a:rPr lang="en-US" altLang="en-US" dirty="0"/>
              <a:t>You might forget to check a status flag but even if you forget to write an exception handler the exception does not just disappear</a:t>
            </a:r>
          </a:p>
          <a:p>
            <a:pPr lvl="1" eaLnBrk="1" hangingPunct="1"/>
            <a:r>
              <a:rPr lang="en-US" altLang="en-US" dirty="0"/>
              <a:t>Readability</a:t>
            </a:r>
          </a:p>
          <a:p>
            <a:pPr lvl="2" eaLnBrk="1" hangingPunct="1"/>
            <a:r>
              <a:rPr lang="en-US" altLang="en-US" dirty="0"/>
              <a:t>Exception handling is more readable when the condition implies a natural break in the control flow</a:t>
            </a:r>
          </a:p>
          <a:p>
            <a:pPr lvl="2" eaLnBrk="1" hangingPunct="1"/>
            <a:r>
              <a:rPr lang="en-US" altLang="en-US" dirty="0"/>
              <a:t>Status checks are more readable when you want to continue normal control flow, or when the condition may be safely ignored</a:t>
            </a:r>
          </a:p>
          <a:p>
            <a:pPr lvl="2" eaLnBrk="1" hangingPunct="1"/>
            <a:r>
              <a:rPr lang="en-US" altLang="en-US" dirty="0"/>
              <a:t>Status flags are easier to deal with in the program, since they are “first class” data items and can be passed as parameters, etc.</a:t>
            </a:r>
          </a:p>
          <a:p>
            <a:pPr lvl="2" eaLnBrk="1" hangingPunct="1"/>
            <a:r>
              <a:rPr lang="en-US" altLang="en-US" dirty="0"/>
              <a:t>With status checks, you know what failed and where</a:t>
            </a:r>
          </a:p>
          <a:p>
            <a:pPr lvl="3" eaLnBrk="1" hangingPunct="1"/>
            <a:r>
              <a:rPr lang="en-US" altLang="en-US" dirty="0"/>
              <a:t>With exceptions, control flow is implicit and it is not always easy to know how you got to a handler</a:t>
            </a:r>
          </a:p>
          <a:p>
            <a:pPr eaLnBrk="1" hangingPunct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123405-BA6B-48DD-BFBC-03278F4B0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F9D71A-C805-458F-99F9-0625BB6746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334951" y="76200"/>
            <a:ext cx="1656649" cy="145388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0719538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3DB2E-0642-435C-A94D-F5B2F6864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Stylistic Guidelines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CABE8-6207-477E-948A-1D2223ECBE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Do not use exceptions as a surrogate “</a:t>
            </a:r>
            <a:r>
              <a:rPr lang="en-US" altLang="en-US" dirty="0" err="1"/>
              <a:t>goto</a:t>
            </a:r>
            <a:r>
              <a:rPr lang="en-US" altLang="en-US" dirty="0"/>
              <a:t>”</a:t>
            </a:r>
          </a:p>
          <a:p>
            <a:pPr eaLnBrk="1" hangingPunct="1"/>
            <a:r>
              <a:rPr lang="en-US" altLang="en-US" dirty="0"/>
              <a:t>Propagate an application-specific exception versus a predefined exception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808601-FE64-4BA8-80E8-6BC63ED46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3D47AA-B2A8-4C4D-A91D-66AF80DE363B}"/>
              </a:ext>
            </a:extLst>
          </p:cNvPr>
          <p:cNvSpPr txBox="1"/>
          <p:nvPr/>
        </p:nvSpPr>
        <p:spPr>
          <a:xfrm>
            <a:off x="1981200" y="2362200"/>
            <a:ext cx="5458546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Table_Pkg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   procedure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Insert( Item : Float);            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Table_Full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: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exception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...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Table_Pkg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856AAC-EADA-4F85-A475-5C1C712AF0C4}"/>
              </a:ext>
            </a:extLst>
          </p:cNvPr>
          <p:cNvSpPr txBox="1"/>
          <p:nvPr/>
        </p:nvSpPr>
        <p:spPr>
          <a:xfrm>
            <a:off x="1981200" y="3733800"/>
            <a:ext cx="5458546" cy="3046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 body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Table_Pkg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Table :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array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(1..100)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Float:</a:t>
            </a:r>
          </a:p>
          <a:p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Last  : Natural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0 ..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Table'Last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:= 0;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Insert( Item : Float)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   begin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  Last        := Last + 1;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  Table(Last) := Item;</a:t>
            </a:r>
          </a:p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   exception</a:t>
            </a:r>
            <a:b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latin typeface="Consolas" panose="020B0609020204030204" pitchFamily="49" charset="0"/>
              </a:rPr>
              <a:t>     </a:t>
            </a:r>
            <a:r>
              <a:rPr lang="en-US" sz="1600" b="1" dirty="0">
                <a:solidFill>
                  <a:srgbClr val="FF0000"/>
                </a:solidFill>
                <a:latin typeface="Consolas" panose="020B0609020204030204" pitchFamily="49" charset="0"/>
              </a:rPr>
              <a:t>when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Constraint_Error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=&gt; </a:t>
            </a:r>
            <a:r>
              <a:rPr lang="en-US" sz="1600" b="1" dirty="0">
                <a:solidFill>
                  <a:srgbClr val="FF0000"/>
                </a:solidFill>
                <a:latin typeface="Consolas" panose="020B0609020204030204" pitchFamily="49" charset="0"/>
              </a:rPr>
              <a:t>raise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Table_Full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;</a:t>
            </a:r>
            <a:br>
              <a:rPr lang="en-US" sz="1600" dirty="0"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Insert;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...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Table_Pkg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356E69-8F82-4391-9105-109E474CB6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990600"/>
            <a:ext cx="659238" cy="6592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9B5C84-F9C8-4612-BC32-5A3B95ECDF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848600" y="34888"/>
            <a:ext cx="1295400" cy="118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01657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3DB2E-0642-435C-A94D-F5B2F6864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Stylistic Guidelines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CABE8-6207-477E-948A-1D2223ECBE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4983163"/>
          </a:xfrm>
        </p:spPr>
        <p:txBody>
          <a:bodyPr/>
          <a:lstStyle/>
          <a:p>
            <a:pPr eaLnBrk="1" hangingPunct="1"/>
            <a:r>
              <a:rPr lang="en-US" altLang="en-US" dirty="0"/>
              <a:t>Use Ada 2012 preconditions to define exceptional behavior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808601-FE64-4BA8-80E8-6BC63ED46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3D47AA-B2A8-4C4D-A91D-66AF80DE363B}"/>
              </a:ext>
            </a:extLst>
          </p:cNvPr>
          <p:cNvSpPr txBox="1"/>
          <p:nvPr/>
        </p:nvSpPr>
        <p:spPr>
          <a:xfrm>
            <a:off x="1066800" y="1600200"/>
            <a:ext cx="6692858" cy="20621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Table_Pkg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   function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Is_Full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Boolean;</a:t>
            </a:r>
            <a:b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Table_Full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: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exception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endParaRPr lang="en-US" sz="16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   procedure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Insert( Item : Float)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FF0000"/>
                </a:solidFill>
                <a:latin typeface="Consolas" panose="020B0609020204030204" pitchFamily="49" charset="0"/>
              </a:rPr>
              <a:t>with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Pre =&gt; </a:t>
            </a:r>
            <a:r>
              <a:rPr lang="en-US" sz="1600" b="1" dirty="0">
                <a:solidFill>
                  <a:srgbClr val="FF0000"/>
                </a:solidFill>
                <a:latin typeface="Consolas" panose="020B0609020204030204" pitchFamily="49" charset="0"/>
              </a:rPr>
              <a:t>not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Is_Full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Consolas" panose="020B0609020204030204" pitchFamily="49" charset="0"/>
              </a:rPr>
              <a:t>or else raise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Table_Full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;      </a:t>
            </a:r>
            <a:b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...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Table_Pkg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856AAC-EADA-4F85-A475-5C1C712AF0C4}"/>
              </a:ext>
            </a:extLst>
          </p:cNvPr>
          <p:cNvSpPr txBox="1"/>
          <p:nvPr/>
        </p:nvSpPr>
        <p:spPr>
          <a:xfrm>
            <a:off x="1066800" y="3733800"/>
            <a:ext cx="6692858" cy="3046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package body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Table_Pkg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Table :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array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(1..100)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of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Float:</a:t>
            </a:r>
          </a:p>
          <a:p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Last  : Natural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range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0 ..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Table'Last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:= 0;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function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Is_Full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Boolean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(Last =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Table'Last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);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endParaRPr lang="en-US" sz="1600" dirty="0">
              <a:solidFill>
                <a:srgbClr val="0066FF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procedure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Insert( Item : Float) </a:t>
            </a: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is</a:t>
            </a:r>
            <a:b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   begin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  Last        := Last + 1;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   Table(Last) := Item;</a:t>
            </a:r>
          </a:p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   end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Insert;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...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 </a:t>
            </a:r>
            <a:r>
              <a:rPr 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Table_Pkg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   </a:t>
            </a:r>
          </a:p>
        </p:txBody>
      </p:sp>
      <p:sp>
        <p:nvSpPr>
          <p:cNvPr id="5" name="Explosion: 8 Points 4">
            <a:extLst>
              <a:ext uri="{FF2B5EF4-FFF2-40B4-BE49-F238E27FC236}">
                <a16:creationId xmlns:a16="http://schemas.microsoft.com/office/drawing/2014/main" id="{6E8F9C45-3E3C-4EF2-8999-1C8A73D4C1E0}"/>
              </a:ext>
            </a:extLst>
          </p:cNvPr>
          <p:cNvSpPr/>
          <p:nvPr/>
        </p:nvSpPr>
        <p:spPr>
          <a:xfrm>
            <a:off x="4800600" y="5181600"/>
            <a:ext cx="4343400" cy="14467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No need for exception handler in Insert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B940C9-6584-4A4F-811D-E747055F29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848600" y="34888"/>
            <a:ext cx="1295400" cy="118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1498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3DB2E-0642-435C-A94D-F5B2F6864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Stylistic Guidelines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CABE8-6207-477E-948A-1D2223ECBE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Do not use a “</a:t>
            </a:r>
            <a:r>
              <a:rPr lang="en-US" altLang="en-US" b="1" dirty="0"/>
              <a:t>when others</a:t>
            </a:r>
            <a:r>
              <a:rPr lang="en-US" altLang="en-US" dirty="0"/>
              <a:t> =&gt; </a:t>
            </a:r>
            <a:r>
              <a:rPr lang="en-US" altLang="en-US" b="1" dirty="0"/>
              <a:t>null</a:t>
            </a:r>
            <a:r>
              <a:rPr lang="en-US" altLang="en-US" dirty="0"/>
              <a:t>” handler</a:t>
            </a:r>
          </a:p>
          <a:p>
            <a:pPr lvl="1" eaLnBrk="1" hangingPunct="1"/>
            <a:r>
              <a:rPr lang="en-US" altLang="en-US" dirty="0"/>
              <a:t>It masks what could be </a:t>
            </a:r>
            <a:br>
              <a:rPr lang="en-US" altLang="en-US" dirty="0"/>
            </a:br>
            <a:r>
              <a:rPr lang="en-US" altLang="en-US" dirty="0"/>
              <a:t>an important condition </a:t>
            </a:r>
            <a:br>
              <a:rPr lang="en-US" altLang="en-US" dirty="0"/>
            </a:br>
            <a:r>
              <a:rPr lang="en-US" altLang="en-US" dirty="0"/>
              <a:t>for the program to be </a:t>
            </a:r>
            <a:br>
              <a:rPr lang="en-US" altLang="en-US" dirty="0"/>
            </a:br>
            <a:r>
              <a:rPr lang="en-US" altLang="en-US" dirty="0"/>
              <a:t>aware of</a:t>
            </a:r>
          </a:p>
          <a:p>
            <a:pPr lvl="1" eaLnBrk="1" hangingPunct="1"/>
            <a:endParaRPr lang="en-US" altLang="en-US" dirty="0"/>
          </a:p>
          <a:p>
            <a:pPr lvl="1" eaLnBrk="1" hangingPunct="1"/>
            <a:r>
              <a:rPr lang="en-US" altLang="en-US" dirty="0"/>
              <a:t>It's generally preferable </a:t>
            </a:r>
            <a:br>
              <a:rPr lang="en-US" altLang="en-US" dirty="0"/>
            </a:br>
            <a:r>
              <a:rPr lang="en-US" altLang="en-US" dirty="0"/>
              <a:t>to take some action </a:t>
            </a:r>
            <a:br>
              <a:rPr lang="en-US" altLang="en-US" dirty="0"/>
            </a:br>
            <a:r>
              <a:rPr lang="en-US" altLang="en-US" dirty="0"/>
              <a:t>(e.g. logging to a file) </a:t>
            </a:r>
            <a:br>
              <a:rPr lang="en-US" altLang="en-US" dirty="0"/>
            </a:br>
            <a:r>
              <a:rPr lang="en-US" altLang="en-US" dirty="0"/>
              <a:t>and then propagating </a:t>
            </a:r>
            <a:br>
              <a:rPr lang="en-US" altLang="en-US" dirty="0"/>
            </a:br>
            <a:r>
              <a:rPr lang="en-US" altLang="en-US" dirty="0"/>
              <a:t>the exception</a:t>
            </a:r>
          </a:p>
          <a:p>
            <a:pPr eaLnBrk="1" hangingPunct="1"/>
            <a:endParaRPr lang="en-US" alt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808601-FE64-4BA8-80E8-6BC63ED46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0E8FC5-DD99-40BE-9EC3-7DD1B1464638}"/>
              </a:ext>
            </a:extLst>
          </p:cNvPr>
          <p:cNvSpPr txBox="1"/>
          <p:nvPr/>
        </p:nvSpPr>
        <p:spPr>
          <a:xfrm>
            <a:off x="4038600" y="1659790"/>
            <a:ext cx="4785284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b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Proc(…);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exception</a:t>
            </a:r>
            <a:b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sz="1600" b="1" dirty="0">
                <a:solidFill>
                  <a:srgbClr val="FF0000"/>
                </a:solidFill>
                <a:latin typeface="Consolas" panose="020B0609020204030204" pitchFamily="49" charset="0"/>
              </a:rPr>
              <a:t>when others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=&gt; </a:t>
            </a:r>
            <a:r>
              <a:rPr lang="en-US" sz="1600" b="1" dirty="0">
                <a:solidFill>
                  <a:srgbClr val="FF0000"/>
                </a:solidFill>
                <a:latin typeface="Consolas" panose="020B0609020204030204" pitchFamily="49" charset="0"/>
              </a:rPr>
              <a:t>null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;  </a:t>
            </a:r>
            <a:r>
              <a:rPr lang="en-US" sz="1600" i="1" dirty="0">
                <a:solidFill>
                  <a:srgbClr val="FF0000"/>
                </a:solidFill>
                <a:latin typeface="Consolas" panose="020B0609020204030204" pitchFamily="49" charset="0"/>
              </a:rPr>
              <a:t>--?  </a:t>
            </a:r>
            <a:r>
              <a:rPr 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           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7108D3-E43D-4CA5-8C1B-6811E608FE2A}"/>
              </a:ext>
            </a:extLst>
          </p:cNvPr>
          <p:cNvSpPr txBox="1"/>
          <p:nvPr/>
        </p:nvSpPr>
        <p:spPr>
          <a:xfrm>
            <a:off x="4046810" y="3289518"/>
            <a:ext cx="4785284" cy="18158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begin</a:t>
            </a:r>
            <a:b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Proc(…);</a:t>
            </a:r>
            <a:b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exception</a:t>
            </a:r>
            <a:b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FF0000"/>
                </a:solidFill>
                <a:latin typeface="Consolas" panose="020B0609020204030204" pitchFamily="49" charset="0"/>
              </a:rPr>
              <a:t>  when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Error :</a:t>
            </a:r>
            <a:r>
              <a:rPr lang="en-US" sz="1600" b="1" dirty="0">
                <a:solidFill>
                  <a:srgbClr val="FF0000"/>
                </a:solidFill>
                <a:latin typeface="Consolas" panose="020B0609020204030204" pitchFamily="49" charset="0"/>
              </a:rPr>
              <a:t> others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=&gt;</a:t>
            </a:r>
            <a:b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   Put( File,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Exception_Message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(Error));</a:t>
            </a:r>
            <a:b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   </a:t>
            </a:r>
            <a:r>
              <a:rPr lang="en-US" sz="1600" b="1" dirty="0">
                <a:solidFill>
                  <a:srgbClr val="FF0000"/>
                </a:solidFill>
                <a:latin typeface="Consolas" panose="020B0609020204030204" pitchFamily="49" charset="0"/>
              </a:rPr>
              <a:t>raise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; </a:t>
            </a:r>
            <a:b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</a:t>
            </a:r>
            <a:r>
              <a:rPr 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BF207C-95E7-4A97-ABC9-23E269DB60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31562"/>
            <a:ext cx="659238" cy="6592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868821-D127-44D5-9C40-3514D1776F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848600" y="34888"/>
            <a:ext cx="1295400" cy="118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30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50550-DF46-4601-B6A6-A28F1D835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Iteration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BF112-D9F2-48F8-AC44-94EEF2C39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Notes</a:t>
            </a:r>
          </a:p>
          <a:p>
            <a:pPr lvl="1" eaLnBrk="1" hangingPunct="1"/>
            <a:r>
              <a:rPr lang="en-US" altLang="en-US" dirty="0"/>
              <a:t>No “</a:t>
            </a:r>
            <a:r>
              <a:rPr lang="en-US" altLang="en-US" dirty="0">
                <a:latin typeface="Lucida Sans Typewriter" panose="020B0509030504030204" pitchFamily="49" charset="0"/>
              </a:rPr>
              <a:t>loop</a:t>
            </a:r>
            <a:r>
              <a:rPr lang="en-US" altLang="en-US" dirty="0"/>
              <a:t> ... </a:t>
            </a:r>
            <a:r>
              <a:rPr lang="en-US" altLang="en-US" dirty="0">
                <a:latin typeface="Lucida Sans Typewriter" panose="020B0509030504030204" pitchFamily="49" charset="0"/>
              </a:rPr>
              <a:t>until</a:t>
            </a:r>
            <a:r>
              <a:rPr lang="en-US" altLang="en-US" dirty="0"/>
              <a:t>” construct</a:t>
            </a:r>
          </a:p>
          <a:p>
            <a:pPr lvl="1" eaLnBrk="1" hangingPunct="1"/>
            <a:r>
              <a:rPr lang="en-US" altLang="en-US" dirty="0"/>
              <a:t> No analog to C “</a:t>
            </a:r>
            <a:r>
              <a:rPr lang="en-US" altLang="en-US" dirty="0">
                <a:latin typeface="Lucida Sans Typewriter" panose="020B0509030504030204" pitchFamily="49" charset="0"/>
              </a:rPr>
              <a:t>continue</a:t>
            </a:r>
            <a:r>
              <a:rPr lang="en-US" altLang="en-US" dirty="0"/>
              <a:t>”</a:t>
            </a:r>
          </a:p>
          <a:p>
            <a:pPr lvl="1" eaLnBrk="1" hangingPunct="1"/>
            <a:r>
              <a:rPr lang="en-US" altLang="en-US" dirty="0"/>
              <a:t> Assignment to loop parameter is prohibited</a:t>
            </a:r>
          </a:p>
          <a:p>
            <a:pPr lvl="1" eaLnBrk="1" hangingPunct="1"/>
            <a:r>
              <a:rPr lang="en-US" altLang="en-US" dirty="0"/>
              <a:t> Loop parameter is inaccessible outside the loop</a:t>
            </a:r>
          </a:p>
          <a:p>
            <a:pPr eaLnBrk="1" hangingPunct="1"/>
            <a:endParaRPr lang="en-US" altLang="en-US" sz="400" dirty="0"/>
          </a:p>
          <a:p>
            <a:pPr eaLnBrk="1" hangingPunct="1"/>
            <a:r>
              <a:rPr lang="en-US" altLang="en-US" dirty="0"/>
              <a:t>Examples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60EEAC-19FF-4D2F-8081-145E12A77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2AAD6C-C95A-4609-A2AF-313D88FA2695}"/>
              </a:ext>
            </a:extLst>
          </p:cNvPr>
          <p:cNvSpPr txBox="1"/>
          <p:nvPr/>
        </p:nvSpPr>
        <p:spPr>
          <a:xfrm>
            <a:off x="228600" y="3657600"/>
            <a:ext cx="4785284" cy="255454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while not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Is_Full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(Table)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loop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Get_Element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(Element);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Insert_Element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(Element, Table);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	</a:t>
            </a:r>
          </a:p>
          <a:p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Inserting: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loop </a:t>
            </a:r>
            <a:r>
              <a:rPr lang="en-US" alt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  <a:t>-- Equivalent to previous</a:t>
            </a:r>
            <a:br>
              <a:rPr lang="en-US" altLang="en-US" sz="1600" i="1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exit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Inserting </a:t>
            </a: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when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Is_Full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(Table);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Get_Element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(Element);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  </a:t>
            </a:r>
            <a:r>
              <a:rPr lang="en-US" altLang="en-US" sz="1600" dirty="0" err="1">
                <a:solidFill>
                  <a:srgbClr val="0066FF"/>
                </a:solidFill>
                <a:latin typeface="Consolas" panose="020B0609020204030204" pitchFamily="49" charset="0"/>
              </a:rPr>
              <a:t>Insert_Element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(Element, Table);</a:t>
            </a:r>
            <a:b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Consolas" panose="020B0609020204030204" pitchFamily="49" charset="0"/>
              </a:rPr>
              <a:t>end loop</a:t>
            </a:r>
            <a:r>
              <a:rPr lang="en-US" altLang="en-US" sz="1600" dirty="0">
                <a:solidFill>
                  <a:srgbClr val="0066FF"/>
                </a:solidFill>
                <a:latin typeface="Consolas" panose="020B0609020204030204" pitchFamily="49" charset="0"/>
              </a:rPr>
              <a:t> Inserting;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FBF1A9-263A-4D1F-9295-B724F490ED14}"/>
              </a:ext>
            </a:extLst>
          </p:cNvPr>
          <p:cNvSpPr txBox="1"/>
          <p:nvPr/>
        </p:nvSpPr>
        <p:spPr>
          <a:xfrm>
            <a:off x="5181600" y="3657600"/>
            <a:ext cx="3887603" cy="280076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X   :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array 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(1..100)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of 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Float;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Sum : Float := 0.0;</a:t>
            </a:r>
          </a:p>
          <a:p>
            <a:endParaRPr lang="en-US" altLang="en-US" sz="16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I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in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66FF"/>
                </a:solidFill>
                <a:latin typeface="Lucida Sans Typewriter" panose="020B0509030504030204" pitchFamily="49" charset="0"/>
              </a:rPr>
              <a:t>X'Range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loop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Sum := Sum + X(I);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loop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</a:p>
          <a:p>
            <a:endParaRPr lang="en-US" sz="1600" dirty="0">
              <a:solidFill>
                <a:srgbClr val="0066FF"/>
              </a:solidFill>
              <a:latin typeface="Lucida Sans Typewriter" panose="020B0509030504030204" pitchFamily="49" charset="0"/>
            </a:endParaRPr>
          </a:p>
          <a:p>
            <a:r>
              <a:rPr 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-- Equivalent to previous</a:t>
            </a:r>
            <a:br>
              <a:rPr lang="en-US" sz="1600" i="1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for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E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of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X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loop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  Sum := Sum + E;</a:t>
            </a:r>
            <a:b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end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loop</a:t>
            </a:r>
            <a:r>
              <a:rPr lang="en-US" altLang="en-US" sz="1600" dirty="0">
                <a:solidFill>
                  <a:srgbClr val="0066FF"/>
                </a:solidFill>
                <a:latin typeface="Lucida Sans Typewriter" panose="020B0509030504030204" pitchFamily="49" charset="0"/>
              </a:rPr>
              <a:t>;</a:t>
            </a:r>
            <a:endParaRPr lang="en-US" sz="1600" dirty="0">
              <a:solidFill>
                <a:srgbClr val="0066FF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35244D-DB05-41EF-B64A-8302AEB26D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76200"/>
            <a:ext cx="1219200" cy="12192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242906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19E7F-4CBF-4281-8648-66F1B52B2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56F6E-2631-4C42-B56C-731FD26EB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b="1" i="1" dirty="0" err="1">
                <a:highlight>
                  <a:srgbClr val="FFFF00"/>
                </a:highlight>
              </a:rPr>
              <a:t>if_statement</a:t>
            </a:r>
            <a:r>
              <a:rPr lang="en-US" altLang="en-US" dirty="0"/>
              <a:t> </a:t>
            </a:r>
            <a:r>
              <a:rPr lang="en-US" altLang="en-US" dirty="0">
                <a:sym typeface="Symbol" panose="05050102010706020507" pitchFamily="18" charset="2"/>
              </a:rPr>
              <a:t></a:t>
            </a:r>
            <a:r>
              <a:rPr lang="en-US" altLang="en-US" dirty="0">
                <a:sym typeface="Wingdings" panose="05000000000000000000" pitchFamily="2" charset="2"/>
              </a:rPr>
              <a:t> </a:t>
            </a:r>
            <a:br>
              <a:rPr lang="en-US" altLang="en-US" dirty="0">
                <a:sym typeface="Wingdings" panose="05000000000000000000" pitchFamily="2" charset="2"/>
              </a:rPr>
            </a:br>
            <a:r>
              <a:rPr lang="en-US" altLang="en-US" dirty="0">
                <a:sym typeface="Wingdings" panose="05000000000000000000" pitchFamily="2" charset="2"/>
              </a:rPr>
              <a:t>  </a:t>
            </a:r>
            <a:r>
              <a:rPr lang="en-US" altLang="en-US" b="1" dirty="0">
                <a:latin typeface="Lucida Sans Typewriter" panose="020B0509030504030204" pitchFamily="49" charset="0"/>
              </a:rPr>
              <a:t>if</a:t>
            </a:r>
            <a:r>
              <a:rPr lang="en-US" altLang="en-US" dirty="0"/>
              <a:t> </a:t>
            </a:r>
            <a:r>
              <a:rPr lang="en-US" altLang="en-US" i="1" dirty="0"/>
              <a:t>Boolean-condition</a:t>
            </a:r>
            <a:r>
              <a:rPr lang="en-US" altLang="en-US" dirty="0"/>
              <a:t> </a:t>
            </a:r>
            <a:r>
              <a:rPr lang="en-US" altLang="en-US" b="1" dirty="0">
                <a:latin typeface="Lucida Sans Typewriter" panose="020B0509030504030204" pitchFamily="49" charset="0"/>
              </a:rPr>
              <a:t>then</a:t>
            </a:r>
            <a:br>
              <a:rPr lang="en-US" altLang="en-US" dirty="0"/>
            </a:br>
            <a:r>
              <a:rPr lang="en-US" altLang="en-US" dirty="0"/>
              <a:t>    </a:t>
            </a:r>
            <a:r>
              <a:rPr lang="en-US" altLang="en-US" i="1" dirty="0"/>
              <a:t>statement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{</a:t>
            </a:r>
            <a:r>
              <a:rPr lang="en-US" altLang="en-US" dirty="0"/>
              <a:t> </a:t>
            </a:r>
            <a:r>
              <a:rPr lang="en-US" altLang="en-US" i="1" dirty="0"/>
              <a:t>statement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}</a:t>
            </a:r>
            <a:br>
              <a:rPr lang="en-US" altLang="en-US" dirty="0"/>
            </a:br>
            <a:r>
              <a:rPr lang="en-US" altLang="en-US" dirty="0"/>
              <a:t>  </a:t>
            </a:r>
            <a:r>
              <a:rPr lang="en-US" altLang="en-US" dirty="0">
                <a:solidFill>
                  <a:srgbClr val="FF0000"/>
                </a:solidFill>
              </a:rPr>
              <a:t>{</a:t>
            </a:r>
            <a:r>
              <a:rPr lang="en-US" altLang="en-US" b="1" dirty="0"/>
              <a:t> </a:t>
            </a:r>
            <a:r>
              <a:rPr lang="en-US" altLang="en-US" b="1" dirty="0" err="1">
                <a:latin typeface="Lucida Sans Typewriter" panose="020B0509030504030204" pitchFamily="49" charset="0"/>
              </a:rPr>
              <a:t>elsif</a:t>
            </a:r>
            <a:r>
              <a:rPr lang="en-US" altLang="en-US" dirty="0"/>
              <a:t> </a:t>
            </a:r>
            <a:r>
              <a:rPr lang="en-US" altLang="en-US" i="1" dirty="0"/>
              <a:t>Boolean-condition</a:t>
            </a:r>
            <a:r>
              <a:rPr lang="en-US" altLang="en-US" dirty="0"/>
              <a:t> </a:t>
            </a:r>
            <a:r>
              <a:rPr lang="en-US" altLang="en-US" b="1" dirty="0">
                <a:latin typeface="Lucida Sans Typewriter" panose="020B0509030504030204" pitchFamily="49" charset="0"/>
              </a:rPr>
              <a:t>then</a:t>
            </a:r>
            <a:br>
              <a:rPr lang="en-US" altLang="en-US" dirty="0"/>
            </a:br>
            <a:r>
              <a:rPr lang="en-US" altLang="en-US" dirty="0"/>
              <a:t>    </a:t>
            </a:r>
            <a:r>
              <a:rPr lang="en-US" altLang="en-US" i="1" dirty="0"/>
              <a:t>statement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{</a:t>
            </a:r>
            <a:r>
              <a:rPr lang="en-US" altLang="en-US" dirty="0"/>
              <a:t> </a:t>
            </a:r>
            <a:r>
              <a:rPr lang="en-US" altLang="en-US" i="1" dirty="0"/>
              <a:t>statement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} }</a:t>
            </a:r>
            <a:br>
              <a:rPr lang="en-US" altLang="en-US" dirty="0"/>
            </a:br>
            <a:r>
              <a:rPr lang="en-US" altLang="en-US" dirty="0"/>
              <a:t>  </a:t>
            </a:r>
            <a:r>
              <a:rPr lang="en-US" altLang="en-US" dirty="0">
                <a:solidFill>
                  <a:srgbClr val="FF0000"/>
                </a:solidFill>
              </a:rPr>
              <a:t>[</a:t>
            </a:r>
            <a:r>
              <a:rPr lang="en-US" altLang="en-US" dirty="0"/>
              <a:t> </a:t>
            </a:r>
            <a:r>
              <a:rPr lang="en-US" altLang="en-US" b="1" dirty="0">
                <a:latin typeface="Lucida Sans Typewriter" panose="020B0509030504030204" pitchFamily="49" charset="0"/>
              </a:rPr>
              <a:t>else</a:t>
            </a:r>
            <a:br>
              <a:rPr lang="en-US" altLang="en-US" dirty="0"/>
            </a:br>
            <a:r>
              <a:rPr lang="en-US" altLang="en-US" dirty="0"/>
              <a:t>    </a:t>
            </a:r>
            <a:r>
              <a:rPr lang="en-US" altLang="en-US" i="1" dirty="0"/>
              <a:t>statement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{</a:t>
            </a:r>
            <a:r>
              <a:rPr lang="en-US" altLang="en-US" dirty="0"/>
              <a:t> </a:t>
            </a:r>
            <a:r>
              <a:rPr lang="en-US" altLang="en-US" i="1" dirty="0"/>
              <a:t>statement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} ]</a:t>
            </a:r>
            <a:br>
              <a:rPr lang="en-US" altLang="en-US" dirty="0"/>
            </a:br>
            <a:r>
              <a:rPr lang="en-US" altLang="en-US" dirty="0"/>
              <a:t>  </a:t>
            </a:r>
            <a:r>
              <a:rPr lang="en-US" altLang="en-US" b="1" dirty="0">
                <a:latin typeface="Lucida Sans Typewriter" panose="020B0509030504030204" pitchFamily="49" charset="0"/>
              </a:rPr>
              <a:t>end if</a:t>
            </a:r>
            <a:r>
              <a:rPr lang="en-US" altLang="en-US" dirty="0">
                <a:latin typeface="Lucida Sans Typewriter" panose="020B0509030504030204" pitchFamily="49" charset="0"/>
              </a:rPr>
              <a:t>;</a:t>
            </a:r>
            <a:endParaRPr lang="en-US" altLang="en-US" dirty="0"/>
          </a:p>
          <a:p>
            <a:pPr eaLnBrk="1" hangingPunct="1"/>
            <a:r>
              <a:rPr lang="en-US" altLang="en-US" dirty="0"/>
              <a:t>The </a:t>
            </a:r>
            <a:r>
              <a:rPr lang="en-US" altLang="en-US" b="1" dirty="0">
                <a:latin typeface="Lucida Sans Typewriter" panose="020B0509030504030204" pitchFamily="49" charset="0"/>
              </a:rPr>
              <a:t>end if</a:t>
            </a:r>
            <a:r>
              <a:rPr lang="en-US" altLang="en-US" dirty="0"/>
              <a:t> helps avoid the “dangling else” problem</a:t>
            </a:r>
          </a:p>
          <a:p>
            <a:pPr lvl="1" eaLnBrk="1" hangingPunct="1">
              <a:buFontTx/>
              <a:buNone/>
            </a:pPr>
            <a:r>
              <a:rPr lang="en-US" altLang="en-US" sz="1200" dirty="0">
                <a:latin typeface="Lucida Sans Typewriter" panose="020B0509030504030204" pitchFamily="49" charset="0"/>
              </a:rPr>
              <a:t>	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4E157D-8257-4DFC-BEE0-4019BB96E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6D2379-C6B6-4D6B-B0DD-7FF3E38F6706}"/>
              </a:ext>
            </a:extLst>
          </p:cNvPr>
          <p:cNvSpPr txBox="1"/>
          <p:nvPr/>
        </p:nvSpPr>
        <p:spPr>
          <a:xfrm>
            <a:off x="990600" y="4572000"/>
            <a:ext cx="5245347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if Light = Red then</a:t>
            </a:r>
            <a:b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  if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No_Traffic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 then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Turn_Right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;        </a:t>
            </a:r>
            <a:b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else </a:t>
            </a:r>
            <a:r>
              <a:rPr lang="en-US" altLang="en-US" sz="1600" dirty="0" err="1">
                <a:solidFill>
                  <a:srgbClr val="FF0000"/>
                </a:solidFill>
                <a:latin typeface="Lucida Sans Typewriter" panose="020B0509030504030204" pitchFamily="49" charset="0"/>
              </a:rPr>
              <a:t>Speed_Up</a:t>
            </a:r>
            <a:r>
              <a:rPr lang="en-US" altLang="en-US" sz="1600" dirty="0">
                <a:solidFill>
                  <a:srgbClr val="FF0000"/>
                </a:solidFill>
                <a:latin typeface="Lucida Sans Typewriter" panose="020B0509030504030204" pitchFamily="49" charset="0"/>
              </a:rPr>
              <a:t>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384C07-71E9-4C76-949E-C9235B964ECC}"/>
              </a:ext>
            </a:extLst>
          </p:cNvPr>
          <p:cNvSpPr txBox="1"/>
          <p:nvPr/>
        </p:nvSpPr>
        <p:spPr>
          <a:xfrm>
            <a:off x="990600" y="5458361"/>
            <a:ext cx="5245347" cy="132343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en-US" sz="1600" b="1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if</a:t>
            </a:r>
            <a: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 Light = Red </a:t>
            </a:r>
            <a:r>
              <a:rPr lang="en-US" altLang="en-US" sz="1600" b="1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then</a:t>
            </a:r>
            <a:b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b="1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if</a:t>
            </a:r>
            <a: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8000"/>
                </a:solidFill>
                <a:latin typeface="Lucida Sans Typewriter" panose="020B0509030504030204" pitchFamily="49" charset="0"/>
              </a:rPr>
              <a:t>No_Traffic</a:t>
            </a:r>
            <a: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b="1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then</a:t>
            </a:r>
            <a: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 </a:t>
            </a:r>
            <a:r>
              <a:rPr lang="en-US" altLang="en-US" sz="1600" dirty="0" err="1">
                <a:solidFill>
                  <a:srgbClr val="008000"/>
                </a:solidFill>
                <a:latin typeface="Lucida Sans Typewriter" panose="020B0509030504030204" pitchFamily="49" charset="0"/>
              </a:rPr>
              <a:t>Turn_Right</a:t>
            </a:r>
            <a: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; </a:t>
            </a:r>
            <a:r>
              <a:rPr lang="en-US" altLang="en-US" sz="1600" b="1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end if</a:t>
            </a:r>
            <a: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else</a:t>
            </a:r>
            <a: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 </a:t>
            </a:r>
            <a:b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</a:br>
            <a: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   </a:t>
            </a:r>
            <a:r>
              <a:rPr lang="en-US" altLang="en-US" sz="1600" dirty="0" err="1">
                <a:solidFill>
                  <a:srgbClr val="008000"/>
                </a:solidFill>
                <a:latin typeface="Lucida Sans Typewriter" panose="020B0509030504030204" pitchFamily="49" charset="0"/>
              </a:rPr>
              <a:t>Speed_Up</a:t>
            </a:r>
            <a: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;</a:t>
            </a:r>
            <a:b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</a:br>
            <a:r>
              <a:rPr lang="en-US" altLang="en-US" sz="1600" b="1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end if</a:t>
            </a:r>
            <a:r>
              <a:rPr lang="en-US" altLang="en-US" sz="1600" dirty="0">
                <a:solidFill>
                  <a:srgbClr val="008000"/>
                </a:solidFill>
                <a:latin typeface="Lucida Sans Typewriter" panose="020B0509030504030204" pitchFamily="49" charset="0"/>
              </a:rPr>
              <a:t>;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76D51D-44EF-460B-A73A-E6E0BB945C95}"/>
              </a:ext>
            </a:extLst>
          </p:cNvPr>
          <p:cNvSpPr txBox="1"/>
          <p:nvPr/>
        </p:nvSpPr>
        <p:spPr>
          <a:xfrm>
            <a:off x="6477000" y="4800600"/>
            <a:ext cx="1440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Not legal Ada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F81A54-FE83-440E-875A-0665CBF969CE}"/>
              </a:ext>
            </a:extLst>
          </p:cNvPr>
          <p:cNvSpPr txBox="1"/>
          <p:nvPr/>
        </p:nvSpPr>
        <p:spPr>
          <a:xfrm>
            <a:off x="6477000" y="5650468"/>
            <a:ext cx="2028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Correct Ada version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FD41E2-990A-434C-933D-9C1BB9DE4E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562600" y="4572000"/>
            <a:ext cx="814460" cy="83099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DA26646-AA6A-41F9-A23E-82698DA70F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26223" y="5562600"/>
            <a:ext cx="740577" cy="6002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0F16C9-C77E-4C3B-8F8D-0FCBD05D0E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488" y="304800"/>
            <a:ext cx="1687512" cy="168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707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22BAB-81E8-4FBA-8D13-75112CE12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78754-E407-4A45-BBB1-7A5D2BF78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b="1" i="1" dirty="0" err="1">
                <a:highlight>
                  <a:srgbClr val="FFFF00"/>
                </a:highlight>
              </a:rPr>
              <a:t>case_statement</a:t>
            </a:r>
            <a:r>
              <a:rPr lang="en-US" altLang="en-US" dirty="0"/>
              <a:t> </a:t>
            </a:r>
            <a:r>
              <a:rPr lang="en-US" altLang="en-US" dirty="0">
                <a:sym typeface="Symbol" panose="05050102010706020507" pitchFamily="18" charset="2"/>
              </a:rPr>
              <a:t></a:t>
            </a:r>
            <a:r>
              <a:rPr lang="en-US" altLang="en-US" dirty="0">
                <a:sym typeface="Wingdings" panose="05000000000000000000" pitchFamily="2" charset="2"/>
              </a:rPr>
              <a:t> </a:t>
            </a:r>
            <a:br>
              <a:rPr lang="en-US" altLang="en-US" dirty="0">
                <a:sym typeface="Wingdings" panose="05000000000000000000" pitchFamily="2" charset="2"/>
              </a:rPr>
            </a:br>
            <a:r>
              <a:rPr lang="en-US" altLang="en-US" sz="2000" dirty="0">
                <a:sym typeface="Wingdings" panose="05000000000000000000" pitchFamily="2" charset="2"/>
              </a:rPr>
              <a:t> 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case</a:t>
            </a:r>
            <a:r>
              <a:rPr lang="en-US" altLang="en-US" sz="2000" dirty="0"/>
              <a:t> </a:t>
            </a:r>
            <a:r>
              <a:rPr lang="en-US" altLang="en-US" sz="2000" i="1" dirty="0"/>
              <a:t>expression</a:t>
            </a:r>
            <a:r>
              <a:rPr lang="en-US" altLang="en-US" sz="2000" dirty="0"/>
              <a:t>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is</a:t>
            </a:r>
            <a:br>
              <a:rPr lang="en-US" altLang="en-US" sz="2000" b="1" dirty="0"/>
            </a:br>
            <a:r>
              <a:rPr lang="en-US" altLang="en-US" sz="2000" b="1" dirty="0"/>
              <a:t>   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when</a:t>
            </a:r>
            <a:r>
              <a:rPr lang="en-US" altLang="en-US" sz="2000" dirty="0"/>
              <a:t> </a:t>
            </a:r>
            <a:r>
              <a:rPr lang="en-US" altLang="en-US" sz="2000" i="1" dirty="0" err="1"/>
              <a:t>discrete_choice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{</a:t>
            </a:r>
            <a:r>
              <a:rPr lang="en-US" altLang="en-US" sz="2000" dirty="0"/>
              <a:t> ‘</a:t>
            </a:r>
            <a:r>
              <a:rPr lang="en-US" altLang="en-US" sz="2000" dirty="0">
                <a:latin typeface="Lucida Sans Typewriter" panose="020B0509030504030204" pitchFamily="49" charset="0"/>
              </a:rPr>
              <a:t>|</a:t>
            </a:r>
            <a:r>
              <a:rPr lang="en-US" altLang="en-US" sz="2000" dirty="0"/>
              <a:t>’ </a:t>
            </a:r>
            <a:r>
              <a:rPr lang="en-US" altLang="en-US" sz="2000" i="1" dirty="0" err="1"/>
              <a:t>discrete_choice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}</a:t>
            </a:r>
            <a:r>
              <a:rPr lang="en-US" altLang="en-US" sz="2000" dirty="0"/>
              <a:t> </a:t>
            </a:r>
            <a:r>
              <a:rPr lang="en-US" altLang="en-US" sz="2000" dirty="0">
                <a:latin typeface="Lucida Sans Typewriter" panose="020B0509030504030204" pitchFamily="49" charset="0"/>
              </a:rPr>
              <a:t>=&gt;</a:t>
            </a:r>
            <a:br>
              <a:rPr lang="en-US" altLang="en-US" sz="2000" dirty="0"/>
            </a:br>
            <a:r>
              <a:rPr lang="en-US" altLang="en-US" sz="2000" dirty="0"/>
              <a:t>      </a:t>
            </a:r>
            <a:r>
              <a:rPr lang="en-US" altLang="en-US" sz="2000" i="1" dirty="0"/>
              <a:t>statement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{</a:t>
            </a:r>
            <a:r>
              <a:rPr lang="en-US" altLang="en-US" sz="2000" dirty="0"/>
              <a:t> </a:t>
            </a:r>
            <a:r>
              <a:rPr lang="en-US" altLang="en-US" sz="2000" i="1" dirty="0"/>
              <a:t>statement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}</a:t>
            </a:r>
            <a:br>
              <a:rPr lang="en-US" altLang="en-US" sz="2000" dirty="0"/>
            </a:br>
            <a:r>
              <a:rPr lang="en-US" altLang="en-US" sz="2000" dirty="0"/>
              <a:t>  </a:t>
            </a:r>
            <a:r>
              <a:rPr lang="en-US" altLang="en-US" sz="2000" dirty="0">
                <a:solidFill>
                  <a:srgbClr val="FF0000"/>
                </a:solidFill>
              </a:rPr>
              <a:t>{</a:t>
            </a:r>
            <a:r>
              <a:rPr lang="en-US" altLang="en-US" sz="2000" dirty="0"/>
              <a:t>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when</a:t>
            </a:r>
            <a:r>
              <a:rPr lang="en-US" altLang="en-US" sz="2000" dirty="0"/>
              <a:t> </a:t>
            </a:r>
            <a:r>
              <a:rPr lang="en-US" altLang="en-US" sz="2000" i="1" dirty="0" err="1"/>
              <a:t>discrete_choice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{</a:t>
            </a:r>
            <a:r>
              <a:rPr lang="en-US" altLang="en-US" sz="2000" dirty="0"/>
              <a:t> ‘</a:t>
            </a:r>
            <a:r>
              <a:rPr lang="en-US" altLang="en-US" sz="2000" dirty="0">
                <a:latin typeface="Lucida Sans Typewriter" panose="020B0509030504030204" pitchFamily="49" charset="0"/>
              </a:rPr>
              <a:t>|</a:t>
            </a:r>
            <a:r>
              <a:rPr lang="en-US" altLang="en-US" sz="2000" dirty="0"/>
              <a:t>’ </a:t>
            </a:r>
            <a:r>
              <a:rPr lang="en-US" altLang="en-US" sz="2000" i="1" dirty="0" err="1"/>
              <a:t>discrete_choice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}</a:t>
            </a:r>
            <a:r>
              <a:rPr lang="en-US" altLang="en-US" sz="2000" dirty="0"/>
              <a:t> </a:t>
            </a:r>
            <a:r>
              <a:rPr lang="en-US" altLang="en-US" sz="2000" dirty="0">
                <a:latin typeface="Lucida Sans Typewriter" panose="020B0509030504030204" pitchFamily="49" charset="0"/>
              </a:rPr>
              <a:t>=&gt;</a:t>
            </a:r>
            <a:r>
              <a:rPr lang="en-US" altLang="en-US" sz="2000" dirty="0"/>
              <a:t> </a:t>
            </a:r>
            <a:br>
              <a:rPr lang="en-US" altLang="en-US" sz="2000" dirty="0"/>
            </a:br>
            <a:r>
              <a:rPr lang="en-US" altLang="en-US" sz="2000" dirty="0"/>
              <a:t>      </a:t>
            </a:r>
            <a:r>
              <a:rPr lang="en-US" altLang="en-US" sz="2000" i="1" dirty="0"/>
              <a:t>statement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{</a:t>
            </a:r>
            <a:r>
              <a:rPr lang="en-US" altLang="en-US" sz="2000" dirty="0"/>
              <a:t> </a:t>
            </a:r>
            <a:r>
              <a:rPr lang="en-US" altLang="en-US" sz="2000" i="1" dirty="0"/>
              <a:t>statement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0000"/>
                </a:solidFill>
              </a:rPr>
              <a:t>} }</a:t>
            </a:r>
            <a:br>
              <a:rPr lang="en-US" altLang="en-US" sz="2000" dirty="0"/>
            </a:br>
            <a:r>
              <a:rPr lang="en-US" altLang="en-US" sz="2000" dirty="0"/>
              <a:t>  </a:t>
            </a:r>
            <a:r>
              <a:rPr lang="en-US" altLang="en-US" sz="2000" b="1" dirty="0">
                <a:latin typeface="Lucida Sans Typewriter" panose="020B0509030504030204" pitchFamily="49" charset="0"/>
              </a:rPr>
              <a:t>end case</a:t>
            </a:r>
            <a:r>
              <a:rPr lang="en-US" altLang="en-US" sz="2000" dirty="0">
                <a:latin typeface="Lucida Sans Typewriter" panose="020B0509030504030204" pitchFamily="49" charset="0"/>
              </a:rPr>
              <a:t>;</a:t>
            </a:r>
            <a:endParaRPr lang="en-US" altLang="en-US" sz="2000" dirty="0"/>
          </a:p>
          <a:p>
            <a:pPr lvl="1" eaLnBrk="1" hangingPunct="1"/>
            <a:r>
              <a:rPr lang="en-US" altLang="en-US" b="1" i="1" dirty="0" err="1"/>
              <a:t>discrete_choice</a:t>
            </a:r>
            <a:r>
              <a:rPr lang="en-US" altLang="en-US" dirty="0"/>
              <a:t> </a:t>
            </a:r>
            <a:r>
              <a:rPr lang="en-US" altLang="en-US" dirty="0">
                <a:sym typeface="Symbol" panose="05050102010706020507" pitchFamily="18" charset="2"/>
              </a:rPr>
              <a:t>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i="1" dirty="0"/>
              <a:t>expression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|</a:t>
            </a:r>
            <a:r>
              <a:rPr lang="en-US" altLang="en-US" dirty="0"/>
              <a:t> </a:t>
            </a:r>
            <a:r>
              <a:rPr lang="en-US" altLang="en-US" i="1" dirty="0"/>
              <a:t>expression</a:t>
            </a:r>
            <a:r>
              <a:rPr lang="en-US" altLang="en-US" dirty="0"/>
              <a:t> </a:t>
            </a:r>
            <a:r>
              <a:rPr lang="en-US" altLang="en-US" dirty="0">
                <a:latin typeface="Lucida Sans Typewriter" panose="020B0509030504030204" pitchFamily="49" charset="0"/>
              </a:rPr>
              <a:t>..</a:t>
            </a:r>
            <a:r>
              <a:rPr lang="en-US" altLang="en-US" dirty="0"/>
              <a:t> </a:t>
            </a:r>
            <a:r>
              <a:rPr lang="en-US" altLang="en-US" i="1" dirty="0"/>
              <a:t>expression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|</a:t>
            </a:r>
            <a:r>
              <a:rPr lang="en-US" altLang="en-US" dirty="0"/>
              <a:t> </a:t>
            </a:r>
            <a:r>
              <a:rPr lang="en-US" altLang="en-US" b="1" dirty="0">
                <a:latin typeface="Lucida Sans Typewriter" panose="020B0509030504030204" pitchFamily="49" charset="0"/>
              </a:rPr>
              <a:t>others</a:t>
            </a:r>
            <a:endParaRPr lang="en-US" altLang="en-US" dirty="0"/>
          </a:p>
          <a:p>
            <a:pPr eaLnBrk="1" hangingPunct="1"/>
            <a:r>
              <a:rPr lang="en-US" altLang="en-US" dirty="0"/>
              <a:t>Semantics</a:t>
            </a:r>
          </a:p>
          <a:p>
            <a:pPr lvl="1" eaLnBrk="1" hangingPunct="1"/>
            <a:r>
              <a:rPr lang="en-US" altLang="en-US" dirty="0"/>
              <a:t>The “case expression” must be from a discrete type </a:t>
            </a:r>
          </a:p>
          <a:p>
            <a:pPr lvl="1" eaLnBrk="1" hangingPunct="1"/>
            <a:r>
              <a:rPr lang="en-US" altLang="en-US" dirty="0"/>
              <a:t>Each </a:t>
            </a:r>
            <a:r>
              <a:rPr lang="en-US" altLang="en-US" i="1" dirty="0" err="1"/>
              <a:t>discrete_choice</a:t>
            </a:r>
            <a:r>
              <a:rPr lang="en-US" altLang="en-US" dirty="0"/>
              <a:t> expression must be static</a:t>
            </a:r>
          </a:p>
          <a:p>
            <a:pPr lvl="1" eaLnBrk="1" hangingPunct="1"/>
            <a:r>
              <a:rPr lang="en-US" altLang="en-US" dirty="0"/>
              <a:t>The </a:t>
            </a:r>
            <a:r>
              <a:rPr lang="en-US" altLang="en-US" i="1" dirty="0" err="1"/>
              <a:t>discrete_choice</a:t>
            </a:r>
            <a:r>
              <a:rPr lang="en-US" altLang="en-US" dirty="0" err="1"/>
              <a:t>s</a:t>
            </a:r>
            <a:r>
              <a:rPr lang="en-US" altLang="en-US" dirty="0"/>
              <a:t> on the case branches must partition the set of case expression values </a:t>
            </a:r>
          </a:p>
          <a:p>
            <a:pPr lvl="1" eaLnBrk="1" hangingPunct="1"/>
            <a:r>
              <a:rPr lang="en-US" altLang="en-US" dirty="0"/>
              <a:t>The </a:t>
            </a:r>
            <a:r>
              <a:rPr lang="en-US" altLang="en-US" b="1" dirty="0">
                <a:latin typeface="Lucida Sans Typewriter" panose="020B0509030504030204" pitchFamily="49" charset="0"/>
              </a:rPr>
              <a:t>others</a:t>
            </a:r>
            <a:r>
              <a:rPr lang="en-US" altLang="en-US" dirty="0"/>
              <a:t> choice, if present, may only occur once</a:t>
            </a:r>
          </a:p>
          <a:p>
            <a:pPr lvl="1" eaLnBrk="1" hangingPunct="1"/>
            <a:r>
              <a:rPr lang="en-US" altLang="en-US" dirty="0"/>
              <a:t>No “fall through” behavior; exactly one branch is executed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0E68FB-9155-4D9D-9BCC-21C3DAC73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78FFFA-4FB4-4DA2-97BF-FC855B2545DD}"/>
              </a:ext>
            </a:extLst>
          </p:cNvPr>
          <p:cNvSpPr txBox="1"/>
          <p:nvPr/>
        </p:nvSpPr>
        <p:spPr>
          <a:xfrm>
            <a:off x="6934200" y="3512403"/>
            <a:ext cx="173188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0070C0"/>
                </a:solidFill>
              </a:rPr>
              <a:t>For simplicity,</a:t>
            </a:r>
            <a:br>
              <a:rPr lang="en-US" sz="1600" i="1" dirty="0">
                <a:solidFill>
                  <a:srgbClr val="0070C0"/>
                </a:solidFill>
              </a:rPr>
            </a:br>
            <a:r>
              <a:rPr lang="en-US" sz="1600" i="1" dirty="0">
                <a:solidFill>
                  <a:srgbClr val="0070C0"/>
                </a:solidFill>
              </a:rPr>
              <a:t>not all alternatives</a:t>
            </a:r>
            <a:br>
              <a:rPr lang="en-US" sz="1600" i="1" dirty="0">
                <a:solidFill>
                  <a:srgbClr val="0070C0"/>
                </a:solidFill>
              </a:rPr>
            </a:br>
            <a:r>
              <a:rPr lang="en-US" sz="1600" i="1" dirty="0">
                <a:solidFill>
                  <a:srgbClr val="0070C0"/>
                </a:solidFill>
              </a:rPr>
              <a:t>are shown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EAC7AC-EB11-436C-9BFC-23BB1E2F39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488" y="304800"/>
            <a:ext cx="1687512" cy="168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947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279815</TotalTime>
  <Words>4863</Words>
  <Application>Microsoft Office PowerPoint</Application>
  <PresentationFormat>On-screen Show (4:3)</PresentationFormat>
  <Paragraphs>996</Paragraphs>
  <Slides>64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8" baseType="lpstr">
      <vt:lpstr>Arial</vt:lpstr>
      <vt:lpstr>Calibri</vt:lpstr>
      <vt:lpstr>Comic Sans MS</vt:lpstr>
      <vt:lpstr>Consolas</vt:lpstr>
      <vt:lpstr>Courier New</vt:lpstr>
      <vt:lpstr>Lucida Handwriting</vt:lpstr>
      <vt:lpstr>Lucida Sans Typewriter</vt:lpstr>
      <vt:lpstr>Monotype Sorts</vt:lpstr>
      <vt:lpstr>Symbol</vt:lpstr>
      <vt:lpstr>Times</vt:lpstr>
      <vt:lpstr>Times New Roman</vt:lpstr>
      <vt:lpstr>Verdana</vt:lpstr>
      <vt:lpstr>Wingdings</vt:lpstr>
      <vt:lpstr>Office Theme</vt:lpstr>
      <vt:lpstr>Part 2: Algorithmics</vt:lpstr>
      <vt:lpstr>Outline</vt:lpstr>
      <vt:lpstr>2.1 Statements</vt:lpstr>
      <vt:lpstr>Introduction</vt:lpstr>
      <vt:lpstr>Simple Statements</vt:lpstr>
      <vt:lpstr>Iteration (1)</vt:lpstr>
      <vt:lpstr>Iteration (2)</vt:lpstr>
      <vt:lpstr>If Statement</vt:lpstr>
      <vt:lpstr>Case Statement</vt:lpstr>
      <vt:lpstr>Case Statement Style</vt:lpstr>
      <vt:lpstr>Block Statement</vt:lpstr>
      <vt:lpstr>Goto Statement</vt:lpstr>
      <vt:lpstr>2.2 Subprograms</vt:lpstr>
      <vt:lpstr>Basics (1)</vt:lpstr>
      <vt:lpstr>Basics (2)</vt:lpstr>
      <vt:lpstr>Basics (3)</vt:lpstr>
      <vt:lpstr>Interchange Sort Procedure</vt:lpstr>
      <vt:lpstr>Parameter Passing (1)</vt:lpstr>
      <vt:lpstr>Parameter Passing (2)</vt:lpstr>
      <vt:lpstr>Parameter Passing: Implementation Dependence</vt:lpstr>
      <vt:lpstr>Pre- and Postconditions (Ada 2012)</vt:lpstr>
      <vt:lpstr>Pre- and Postcondition Examples (Ada 2012)</vt:lpstr>
      <vt:lpstr>Operator Symbol Overloading (1)</vt:lpstr>
      <vt:lpstr>Operator Symbol Overloading (2)</vt:lpstr>
      <vt:lpstr>Package with Type and Subprograms (1)</vt:lpstr>
      <vt:lpstr>Package with Type and Subprograms (2)</vt:lpstr>
      <vt:lpstr>Stack Contents during Program Execution</vt:lpstr>
      <vt:lpstr>Function Returning an “Unconstrained” Array (1)</vt:lpstr>
      <vt:lpstr>Function Returning an “Unconstrained” Array (2)</vt:lpstr>
      <vt:lpstr>Overloading: Basics</vt:lpstr>
      <vt:lpstr>Overload Resolution</vt:lpstr>
      <vt:lpstr>Hiding vs. Overloading (1)</vt:lpstr>
      <vt:lpstr>Hiding vs. Overloading (2)</vt:lpstr>
      <vt:lpstr>2.3 Exception Handling</vt:lpstr>
      <vt:lpstr>Introduction to Exception Handling</vt:lpstr>
      <vt:lpstr>Exception Handling Concepts</vt:lpstr>
      <vt:lpstr>Exception Declarations</vt:lpstr>
      <vt:lpstr>Conceptual Implementation Model</vt:lpstr>
      <vt:lpstr>Detecting Malformed Input (1)</vt:lpstr>
      <vt:lpstr>Detecting Malformed Input (2)</vt:lpstr>
      <vt:lpstr>Detecting / Correcting Malformed Input (1)</vt:lpstr>
      <vt:lpstr>Detecting / Correcting Malformed Input (2)</vt:lpstr>
      <vt:lpstr>Properties of Exception Handlers</vt:lpstr>
      <vt:lpstr>Basic Semantics</vt:lpstr>
      <vt:lpstr>Finding an Exception Handler</vt:lpstr>
      <vt:lpstr>Exception Handling and Propagation</vt:lpstr>
      <vt:lpstr>Consequences of Exception Handler Semantics</vt:lpstr>
      <vt:lpstr>Getting Information about an Exception Occurrence</vt:lpstr>
      <vt:lpstr>Ada.Exceptions Functionality</vt:lpstr>
      <vt:lpstr>Passing Messages with Exceptions (1)</vt:lpstr>
      <vt:lpstr>Passing Messages with Exceptions (2)</vt:lpstr>
      <vt:lpstr>The Package Ada.Exceptions</vt:lpstr>
      <vt:lpstr>Exceptions in Declarations</vt:lpstr>
      <vt:lpstr>Exceptions during Subprogram Call / Return (1)</vt:lpstr>
      <vt:lpstr>Exceptions during Subprogram Call / Return (2)</vt:lpstr>
      <vt:lpstr>Exceptions during Subprogram Call / Return (3)</vt:lpstr>
      <vt:lpstr>Avoiding Implementation Dependencies</vt:lpstr>
      <vt:lpstr>Programming Style:  How to Deal with Abnormal Conditions (1)</vt:lpstr>
      <vt:lpstr>Programming Style:  How to Deal with Abnormal Conditions (2)</vt:lpstr>
      <vt:lpstr>Tradeoffs in Choice of Styles (1)</vt:lpstr>
      <vt:lpstr>Tradeoffs in Choice of Styles (2)</vt:lpstr>
      <vt:lpstr>Stylistic Guidelines (1)</vt:lpstr>
      <vt:lpstr>Stylistic Guidelines (2)</vt:lpstr>
      <vt:lpstr>Stylistic Guidelines (3)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brosgol</dc:creator>
  <cp:lastModifiedBy>brosgol</cp:lastModifiedBy>
  <cp:revision>2106</cp:revision>
  <cp:lastPrinted>2018-04-05T20:30:00Z</cp:lastPrinted>
  <dcterms:created xsi:type="dcterms:W3CDTF">2013-03-28T20:49:23Z</dcterms:created>
  <dcterms:modified xsi:type="dcterms:W3CDTF">2018-04-27T19:27:26Z</dcterms:modified>
</cp:coreProperties>
</file>