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8" r:id="rId2"/>
    <p:sldId id="519" r:id="rId3"/>
    <p:sldId id="533" r:id="rId4"/>
    <p:sldId id="534" r:id="rId5"/>
    <p:sldId id="521" r:id="rId6"/>
    <p:sldId id="535" r:id="rId7"/>
    <p:sldId id="536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25" autoAdjust="0"/>
  </p:normalViewPr>
  <p:slideViewPr>
    <p:cSldViewPr>
      <p:cViewPr varScale="1">
        <p:scale>
          <a:sx n="63" d="100"/>
          <a:sy n="63" d="100"/>
        </p:scale>
        <p:origin x="836" y="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3.1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A1C0C0-7F6C-432B-B83D-C28D29357528}"/>
              </a:ext>
            </a:extLst>
          </p:cNvPr>
          <p:cNvSpPr txBox="1"/>
          <p:nvPr/>
        </p:nvSpPr>
        <p:spPr>
          <a:xfrm>
            <a:off x="1923679" y="5936159"/>
            <a:ext cx="5296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Discriminated Records</a:t>
            </a:r>
          </a:p>
        </p:txBody>
      </p:sp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219200"/>
            <a:ext cx="5849678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 </a:t>
            </a:r>
            <a:r>
              <a:rPr lang="en-US" sz="1400" dirty="0" err="1">
                <a:latin typeface="Consolas" panose="020B0609020204030204" pitchFamily="49" charset="0"/>
              </a:rPr>
              <a:t>Service_Class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r>
              <a:rPr lang="en-US" sz="1400" dirty="0">
                <a:latin typeface="Consolas" panose="020B0609020204030204" pitchFamily="49" charset="0"/>
              </a:rPr>
              <a:t> (Posh, Steerage);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Ticket( Service : </a:t>
            </a:r>
            <a:r>
              <a:rPr lang="en-US" sz="1400" dirty="0" err="1">
                <a:latin typeface="Consolas" panose="020B0609020204030204" pitchFamily="49" charset="0"/>
              </a:rPr>
              <a:t>Service_Class</a:t>
            </a:r>
            <a:r>
              <a:rPr lang="en-US" sz="1400" dirty="0">
                <a:latin typeface="Consolas" panose="020B0609020204030204" pitchFamily="49" charset="0"/>
              </a:rPr>
              <a:t> 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record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Reservation_Number</a:t>
            </a:r>
            <a:r>
              <a:rPr lang="en-US" sz="1400" dirty="0">
                <a:latin typeface="Consolas" panose="020B0609020204030204" pitchFamily="49" charset="0"/>
              </a:rPr>
              <a:t> : String(1..6);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b="1" dirty="0">
                <a:latin typeface="Consolas" panose="020B0609020204030204" pitchFamily="49" charset="0"/>
              </a:rPr>
              <a:t>case</a:t>
            </a:r>
            <a:r>
              <a:rPr lang="en-US" sz="1400" dirty="0">
                <a:latin typeface="Consolas" panose="020B0609020204030204" pitchFamily="49" charset="0"/>
              </a:rPr>
              <a:t> Service </a:t>
            </a:r>
            <a:r>
              <a:rPr lang="en-US" sz="1400" b="1" dirty="0">
                <a:latin typeface="Consolas" panose="020B0609020204030204" pitchFamily="49" charset="0"/>
              </a:rPr>
              <a:t>is 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  when</a:t>
            </a:r>
            <a:r>
              <a:rPr lang="en-US" sz="1400" dirty="0">
                <a:latin typeface="Consolas" panose="020B0609020204030204" pitchFamily="49" charset="0"/>
              </a:rPr>
              <a:t> Posh =&gt;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Massage_Duration</a:t>
            </a:r>
            <a:r>
              <a:rPr lang="en-US" sz="1400" dirty="0">
                <a:latin typeface="Consolas" panose="020B0609020204030204" pitchFamily="49" charset="0"/>
              </a:rPr>
              <a:t>    : Positive;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Filet_Mignon_Weight</a:t>
            </a:r>
            <a:r>
              <a:rPr lang="en-US" sz="1400" dirty="0">
                <a:latin typeface="Consolas" panose="020B0609020204030204" pitchFamily="49" charset="0"/>
              </a:rPr>
              <a:t> : Float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0.0 .. 16.0;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b="1" dirty="0">
                <a:latin typeface="Consolas" panose="020B0609020204030204" pitchFamily="49" charset="0"/>
              </a:rPr>
              <a:t>when</a:t>
            </a:r>
            <a:r>
              <a:rPr lang="en-US" sz="1400" dirty="0">
                <a:latin typeface="Consolas" panose="020B0609020204030204" pitchFamily="49" charset="0"/>
              </a:rPr>
              <a:t> Steerage =&gt;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Peanut_Ration</a:t>
            </a:r>
            <a:r>
              <a:rPr lang="en-US" sz="1400" dirty="0">
                <a:latin typeface="Consolas" panose="020B0609020204030204" pitchFamily="49" charset="0"/>
              </a:rPr>
              <a:t>       : Integer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 .. 5;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end case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record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188661" y="4038600"/>
            <a:ext cx="67361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variable declarations is/are legal?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T1 : Ticket(Posh);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T2 : Ticket;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T3 : Ticket := ( Service            =&gt; Steerage, 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                </a:t>
            </a:r>
            <a:r>
              <a:rPr lang="en-US" dirty="0" err="1">
                <a:latin typeface="Consolas" panose="020B0609020204030204" pitchFamily="49" charset="0"/>
              </a:rPr>
              <a:t>Reservation_Number</a:t>
            </a:r>
            <a:r>
              <a:rPr lang="en-US" dirty="0">
                <a:latin typeface="Consolas" panose="020B0609020204030204" pitchFamily="49" charset="0"/>
              </a:rPr>
              <a:t> =&gt; "XYZ123"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                </a:t>
            </a:r>
            <a:r>
              <a:rPr lang="en-US" dirty="0" err="1">
                <a:latin typeface="Consolas" panose="020B0609020204030204" pitchFamily="49" charset="0"/>
              </a:rPr>
              <a:t>Peanut_Ration</a:t>
            </a:r>
            <a:r>
              <a:rPr lang="en-US" dirty="0">
                <a:latin typeface="Consolas" panose="020B0609020204030204" pitchFamily="49" charset="0"/>
              </a:rPr>
              <a:t>      =&gt; 3);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600200" y="5858470"/>
            <a:ext cx="503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 and (c)</a:t>
            </a:r>
          </a:p>
          <a:p>
            <a:r>
              <a:rPr lang="en-US" dirty="0">
                <a:solidFill>
                  <a:srgbClr val="0066FF"/>
                </a:solidFill>
              </a:rPr>
              <a:t>(b) Is illegal since there is no discriminant constraint</a:t>
            </a:r>
          </a:p>
        </p:txBody>
      </p:sp>
    </p:spTree>
    <p:extLst>
      <p:ext uri="{BB962C8B-B14F-4D97-AF65-F5344CB8AC3E}">
        <p14:creationId xmlns:p14="http://schemas.microsoft.com/office/powerpoint/2010/main" val="36866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143000"/>
            <a:ext cx="5849678" cy="2893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 </a:t>
            </a:r>
            <a:r>
              <a:rPr lang="en-US" sz="1400" dirty="0" err="1">
                <a:latin typeface="Consolas" panose="020B0609020204030204" pitchFamily="49" charset="0"/>
              </a:rPr>
              <a:t>Service_Class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r>
              <a:rPr lang="en-US" sz="1400" dirty="0">
                <a:latin typeface="Consolas" panose="020B0609020204030204" pitchFamily="49" charset="0"/>
              </a:rPr>
              <a:t> (Posh, Steerage);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Ticket( Service : </a:t>
            </a:r>
            <a:r>
              <a:rPr lang="en-US" sz="1400" dirty="0" err="1">
                <a:latin typeface="Consolas" panose="020B0609020204030204" pitchFamily="49" charset="0"/>
              </a:rPr>
              <a:t>Service_Class</a:t>
            </a:r>
            <a:r>
              <a:rPr lang="en-US" sz="1400" dirty="0">
                <a:latin typeface="Consolas" panose="020B0609020204030204" pitchFamily="49" charset="0"/>
              </a:rPr>
              <a:t> 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record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Reservation_Number</a:t>
            </a:r>
            <a:r>
              <a:rPr lang="en-US" sz="1400" dirty="0">
                <a:latin typeface="Consolas" panose="020B0609020204030204" pitchFamily="49" charset="0"/>
              </a:rPr>
              <a:t> : String(1..6);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b="1" dirty="0">
                <a:latin typeface="Consolas" panose="020B0609020204030204" pitchFamily="49" charset="0"/>
              </a:rPr>
              <a:t>case</a:t>
            </a:r>
            <a:r>
              <a:rPr lang="en-US" sz="1400" dirty="0">
                <a:latin typeface="Consolas" panose="020B0609020204030204" pitchFamily="49" charset="0"/>
              </a:rPr>
              <a:t> Service </a:t>
            </a:r>
            <a:r>
              <a:rPr lang="en-US" sz="1400" b="1" dirty="0">
                <a:latin typeface="Consolas" panose="020B0609020204030204" pitchFamily="49" charset="0"/>
              </a:rPr>
              <a:t>is 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  when</a:t>
            </a:r>
            <a:r>
              <a:rPr lang="en-US" sz="1400" dirty="0">
                <a:latin typeface="Consolas" panose="020B0609020204030204" pitchFamily="49" charset="0"/>
              </a:rPr>
              <a:t> Business =&gt;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Massage_Duration</a:t>
            </a:r>
            <a:r>
              <a:rPr lang="en-US" sz="1400" dirty="0">
                <a:latin typeface="Consolas" panose="020B0609020204030204" pitchFamily="49" charset="0"/>
              </a:rPr>
              <a:t>    : Positive;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Filet_Mignon_Weight</a:t>
            </a:r>
            <a:r>
              <a:rPr lang="en-US" sz="1400" dirty="0">
                <a:latin typeface="Consolas" panose="020B0609020204030204" pitchFamily="49" charset="0"/>
              </a:rPr>
              <a:t> : Float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0.0 .. 16.0;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</a:t>
            </a:r>
            <a:r>
              <a:rPr lang="en-US" sz="1400" b="1" dirty="0">
                <a:latin typeface="Consolas" panose="020B0609020204030204" pitchFamily="49" charset="0"/>
              </a:rPr>
              <a:t>when</a:t>
            </a:r>
            <a:r>
              <a:rPr lang="en-US" sz="1400" dirty="0">
                <a:latin typeface="Consolas" panose="020B0609020204030204" pitchFamily="49" charset="0"/>
              </a:rPr>
              <a:t> Steerage =&gt;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latin typeface="Consolas" panose="020B0609020204030204" pitchFamily="49" charset="0"/>
              </a:rPr>
              <a:t>Peanut_Ration</a:t>
            </a:r>
            <a:r>
              <a:rPr lang="en-US" sz="1400" dirty="0">
                <a:latin typeface="Consolas" panose="020B0609020204030204" pitchFamily="49" charset="0"/>
              </a:rPr>
              <a:t>   : Integer </a:t>
            </a:r>
            <a:r>
              <a:rPr lang="en-US" sz="1400" b="1" dirty="0">
                <a:latin typeface="Consolas" panose="020B0609020204030204" pitchFamily="49" charset="0"/>
              </a:rPr>
              <a:t>range</a:t>
            </a:r>
            <a:r>
              <a:rPr lang="en-US" sz="1400" dirty="0">
                <a:latin typeface="Consolas" panose="020B0609020204030204" pitchFamily="49" charset="0"/>
              </a:rPr>
              <a:t> 0 .. 5;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end case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record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T : Ticket(Steerage);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464453" y="4191000"/>
            <a:ext cx="66889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each of the following indicate whether legal or illegal, and if legal,</a:t>
            </a:r>
            <a:br>
              <a:rPr lang="en-US" dirty="0"/>
            </a:br>
            <a:r>
              <a:rPr lang="en-US" dirty="0"/>
              <a:t>whether an exception will be raised </a:t>
            </a:r>
            <a:r>
              <a:rPr lang="en-US" dirty="0" err="1"/>
              <a:t>ar</a:t>
            </a:r>
            <a:r>
              <a:rPr lang="en-US" dirty="0"/>
              <a:t> run time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err="1">
                <a:latin typeface="Consolas" panose="020B0609020204030204" pitchFamily="49" charset="0"/>
              </a:rPr>
              <a:t>T.Peanut_Ration</a:t>
            </a:r>
            <a:r>
              <a:rPr lang="en-US" dirty="0">
                <a:latin typeface="Consolas" panose="020B0609020204030204" pitchFamily="49" charset="0"/>
              </a:rPr>
              <a:t> := 0;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err="1">
                <a:latin typeface="Consolas" panose="020B0609020204030204" pitchFamily="49" charset="0"/>
              </a:rPr>
              <a:t>T.Service</a:t>
            </a:r>
            <a:r>
              <a:rPr lang="en-US" dirty="0">
                <a:latin typeface="Consolas" panose="020B0609020204030204" pitchFamily="49" charset="0"/>
              </a:rPr>
              <a:t> := Posh;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N : Positive := </a:t>
            </a:r>
            <a:r>
              <a:rPr lang="en-US" dirty="0" err="1">
                <a:latin typeface="Consolas" panose="020B0609020204030204" pitchFamily="49" charset="0"/>
              </a:rPr>
              <a:t>T.Massage_Duration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2DD647E-8CEF-4424-921C-756725ABC8E4}"/>
              </a:ext>
            </a:extLst>
          </p:cNvPr>
          <p:cNvSpPr txBox="1">
            <a:spLocks/>
          </p:cNvSpPr>
          <p:nvPr/>
        </p:nvSpPr>
        <p:spPr>
          <a:xfrm>
            <a:off x="1295400" y="7254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D9FB1-AD81-4DFE-A3A7-D111F3372F3D}"/>
              </a:ext>
            </a:extLst>
          </p:cNvPr>
          <p:cNvSpPr txBox="1"/>
          <p:nvPr/>
        </p:nvSpPr>
        <p:spPr>
          <a:xfrm>
            <a:off x="2385738" y="5726668"/>
            <a:ext cx="413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legal and will not raise an exception.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F2081-EFB6-44DF-AF36-7FBEAB0CB6FA}"/>
              </a:ext>
            </a:extLst>
          </p:cNvPr>
          <p:cNvSpPr txBox="1"/>
          <p:nvPr/>
        </p:nvSpPr>
        <p:spPr>
          <a:xfrm>
            <a:off x="2385738" y="6069568"/>
            <a:ext cx="424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illegal. The discriminant is a constant.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5935AA-30F0-4029-9768-0853E17D92B8}"/>
              </a:ext>
            </a:extLst>
          </p:cNvPr>
          <p:cNvSpPr txBox="1"/>
          <p:nvPr/>
        </p:nvSpPr>
        <p:spPr>
          <a:xfrm>
            <a:off x="2385738" y="6412468"/>
            <a:ext cx="401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legal but will raise </a:t>
            </a:r>
            <a:r>
              <a:rPr lang="en-US" dirty="0" err="1">
                <a:solidFill>
                  <a:srgbClr val="0066FF"/>
                </a:solidFill>
              </a:rPr>
              <a:t>Constraint_Error</a:t>
            </a:r>
            <a:r>
              <a:rPr lang="en-US" dirty="0">
                <a:solidFill>
                  <a:srgbClr val="0066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752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Varying-length arrays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2035273" y="1345049"/>
            <a:ext cx="4060727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VString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Max_Length</a:t>
            </a:r>
            <a:r>
              <a:rPr lang="en-US" sz="1400" dirty="0">
                <a:latin typeface="Consolas" panose="020B0609020204030204" pitchFamily="49" charset="0"/>
              </a:rPr>
              <a:t> : Positive)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record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Length : Natural := 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Data   : String(1..Max_Length);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b="1" dirty="0">
                <a:latin typeface="Consolas" panose="020B0609020204030204" pitchFamily="49" charset="0"/>
              </a:rPr>
              <a:t>end record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V1 : </a:t>
            </a:r>
            <a:r>
              <a:rPr lang="en-US" sz="1400" dirty="0" err="1">
                <a:latin typeface="Consolas" panose="020B0609020204030204" pitchFamily="49" charset="0"/>
              </a:rPr>
              <a:t>Vstring</a:t>
            </a:r>
            <a:r>
              <a:rPr lang="en-US" sz="1400" dirty="0">
                <a:latin typeface="Consolas" panose="020B0609020204030204" pitchFamily="49" charset="0"/>
              </a:rPr>
              <a:t>(100);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V2 : </a:t>
            </a:r>
            <a:r>
              <a:rPr lang="en-US" sz="1400" dirty="0" err="1">
                <a:latin typeface="Consolas" panose="020B0609020204030204" pitchFamily="49" charset="0"/>
              </a:rPr>
              <a:t>Vstring</a:t>
            </a:r>
            <a:r>
              <a:rPr lang="en-US" sz="1400" dirty="0">
                <a:latin typeface="Consolas" panose="020B0609020204030204" pitchFamily="49" charset="0"/>
              </a:rPr>
              <a:t>(50);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3323272"/>
            <a:ext cx="6688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each of the following indicate whether legal or illegal, and if legal,</a:t>
            </a:r>
            <a:br>
              <a:rPr lang="en-US" dirty="0"/>
            </a:br>
            <a:r>
              <a:rPr lang="en-US" dirty="0"/>
              <a:t>whether an exception will be raised at run time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V1 := V2;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V1.Length := V1.Length + 1;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V1.Max_Length := V2.Max_Length;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2DD647E-8CEF-4424-921C-756725ABC8E4}"/>
              </a:ext>
            </a:extLst>
          </p:cNvPr>
          <p:cNvSpPr txBox="1">
            <a:spLocks/>
          </p:cNvSpPr>
          <p:nvPr/>
        </p:nvSpPr>
        <p:spPr>
          <a:xfrm>
            <a:off x="1295400" y="7254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D9FB1-AD81-4DFE-A3A7-D111F3372F3D}"/>
              </a:ext>
            </a:extLst>
          </p:cNvPr>
          <p:cNvSpPr txBox="1"/>
          <p:nvPr/>
        </p:nvSpPr>
        <p:spPr>
          <a:xfrm>
            <a:off x="2385738" y="5105400"/>
            <a:ext cx="3764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legal and will raise an exception.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F2081-EFB6-44DF-AF36-7FBEAB0CB6FA}"/>
              </a:ext>
            </a:extLst>
          </p:cNvPr>
          <p:cNvSpPr txBox="1"/>
          <p:nvPr/>
        </p:nvSpPr>
        <p:spPr>
          <a:xfrm>
            <a:off x="2385738" y="5448300"/>
            <a:ext cx="414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legal and will not raise an exception.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5935AA-30F0-4029-9768-0853E17D92B8}"/>
              </a:ext>
            </a:extLst>
          </p:cNvPr>
          <p:cNvSpPr txBox="1"/>
          <p:nvPr/>
        </p:nvSpPr>
        <p:spPr>
          <a:xfrm>
            <a:off x="2385738" y="5791200"/>
            <a:ext cx="12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illegal.</a:t>
            </a:r>
          </a:p>
        </p:txBody>
      </p:sp>
    </p:spTree>
    <p:extLst>
      <p:ext uri="{BB962C8B-B14F-4D97-AF65-F5344CB8AC3E}">
        <p14:creationId xmlns:p14="http://schemas.microsoft.com/office/powerpoint/2010/main" val="268585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3.2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34745A-663A-41CE-B4D4-240C2925E9AE}"/>
              </a:ext>
            </a:extLst>
          </p:cNvPr>
          <p:cNvSpPr txBox="1"/>
          <p:nvPr/>
        </p:nvSpPr>
        <p:spPr>
          <a:xfrm>
            <a:off x="3000096" y="5936159"/>
            <a:ext cx="31438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Access Types</a:t>
            </a:r>
          </a:p>
        </p:txBody>
      </p:sp>
    </p:spTree>
    <p:extLst>
      <p:ext uri="{BB962C8B-B14F-4D97-AF65-F5344CB8AC3E}">
        <p14:creationId xmlns:p14="http://schemas.microsoft.com/office/powerpoint/2010/main" val="165189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Access-to-object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2189082" y="1385748"/>
            <a:ext cx="3663182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Int_Ref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access all </a:t>
            </a:r>
            <a:r>
              <a:rPr lang="en-US" sz="1400" dirty="0">
                <a:latin typeface="Consolas" panose="020B0609020204030204" pitchFamily="49" charset="0"/>
              </a:rPr>
              <a:t>Integer;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N : </a:t>
            </a:r>
            <a:r>
              <a:rPr lang="en-US" sz="1400" b="1" dirty="0">
                <a:latin typeface="Consolas" panose="020B0609020204030204" pitchFamily="49" charset="0"/>
              </a:rPr>
              <a:t>aliased</a:t>
            </a:r>
            <a:r>
              <a:rPr lang="en-US" sz="1400" dirty="0">
                <a:latin typeface="Consolas" panose="020B0609020204030204" pitchFamily="49" charset="0"/>
              </a:rPr>
              <a:t> Natural := 100;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Ref : </a:t>
            </a:r>
            <a:r>
              <a:rPr lang="en-US" sz="1400" dirty="0" err="1">
                <a:latin typeface="Consolas" panose="020B0609020204030204" pitchFamily="49" charset="0"/>
              </a:rPr>
              <a:t>Int_Ref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2286000"/>
            <a:ext cx="6688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each of the following indicate whether legal or illegal, and if legal,</a:t>
            </a:r>
            <a:br>
              <a:rPr lang="en-US" dirty="0"/>
            </a:br>
            <a:r>
              <a:rPr lang="en-US" dirty="0"/>
              <a:t>whether an exception will be raised at run time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err="1">
                <a:latin typeface="Consolas" panose="020B0609020204030204" pitchFamily="49" charset="0"/>
              </a:rPr>
              <a:t>Ref.all</a:t>
            </a:r>
            <a:r>
              <a:rPr lang="en-US" dirty="0">
                <a:latin typeface="Consolas" panose="020B0609020204030204" pitchFamily="49" charset="0"/>
              </a:rPr>
              <a:t> := N;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Ref := </a:t>
            </a:r>
            <a:r>
              <a:rPr lang="en-US" dirty="0" err="1">
                <a:latin typeface="Consolas" panose="020B0609020204030204" pitchFamily="49" charset="0"/>
              </a:rPr>
              <a:t>N'Access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Ref := new Natural;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2DD647E-8CEF-4424-921C-756725ABC8E4}"/>
              </a:ext>
            </a:extLst>
          </p:cNvPr>
          <p:cNvSpPr txBox="1">
            <a:spLocks/>
          </p:cNvSpPr>
          <p:nvPr/>
        </p:nvSpPr>
        <p:spPr>
          <a:xfrm>
            <a:off x="1295400" y="7254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D9FB1-AD81-4DFE-A3A7-D111F3372F3D}"/>
              </a:ext>
            </a:extLst>
          </p:cNvPr>
          <p:cNvSpPr txBox="1"/>
          <p:nvPr/>
        </p:nvSpPr>
        <p:spPr>
          <a:xfrm>
            <a:off x="2385738" y="5105400"/>
            <a:ext cx="5496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legal and will raise an exception (null dereference).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F2081-EFB6-44DF-AF36-7FBEAB0CB6FA}"/>
              </a:ext>
            </a:extLst>
          </p:cNvPr>
          <p:cNvSpPr txBox="1"/>
          <p:nvPr/>
        </p:nvSpPr>
        <p:spPr>
          <a:xfrm>
            <a:off x="2385738" y="5448300"/>
            <a:ext cx="4391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illegal since the subtypes do not match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5935AA-30F0-4029-9768-0853E17D92B8}"/>
              </a:ext>
            </a:extLst>
          </p:cNvPr>
          <p:cNvSpPr txBox="1"/>
          <p:nvPr/>
        </p:nvSpPr>
        <p:spPr>
          <a:xfrm>
            <a:off x="2385738" y="5791200"/>
            <a:ext cx="4072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legal and will not raise an exception.</a:t>
            </a:r>
          </a:p>
        </p:txBody>
      </p:sp>
    </p:spTree>
    <p:extLst>
      <p:ext uri="{BB962C8B-B14F-4D97-AF65-F5344CB8AC3E}">
        <p14:creationId xmlns:p14="http://schemas.microsoft.com/office/powerpoint/2010/main" val="169488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Access-to-subprogram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828800" y="1371600"/>
            <a:ext cx="5452134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Proc_Ref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 access procedure </a:t>
            </a:r>
            <a:r>
              <a:rPr lang="en-US" sz="1400" dirty="0">
                <a:latin typeface="Consolas" panose="020B0609020204030204" pitchFamily="49" charset="0"/>
              </a:rPr>
              <a:t>(N : Integer := 0);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Ref : </a:t>
            </a:r>
            <a:r>
              <a:rPr lang="en-US" sz="1400" dirty="0" err="1">
                <a:latin typeface="Consolas" panose="020B0609020204030204" pitchFamily="49" charset="0"/>
              </a:rPr>
              <a:t>Proc_Ref</a:t>
            </a:r>
            <a:r>
              <a:rPr lang="en-US" sz="1400" dirty="0">
                <a:latin typeface="Consolas" panose="020B0609020204030204" pitchFamily="49" charset="0"/>
              </a:rPr>
              <a:t> := </a:t>
            </a:r>
            <a:r>
              <a:rPr lang="en-US" sz="1400" dirty="0" err="1">
                <a:latin typeface="Consolas" panose="020B0609020204030204" pitchFamily="49" charset="0"/>
              </a:rPr>
              <a:t>P'Access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2133600"/>
            <a:ext cx="68902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which of the following procedures can 'Access be applied as above?  </a:t>
            </a:r>
            <a:br>
              <a:rPr lang="en-US" dirty="0"/>
            </a:br>
            <a:r>
              <a:rPr lang="en-US" dirty="0"/>
              <a:t>Assume that all are declared at the same scope level as </a:t>
            </a:r>
            <a:r>
              <a:rPr lang="en-US" dirty="0" err="1"/>
              <a:t>Proc_Ref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procedure P;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procedure P(M : Integer);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procedure P(N : Natural);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2DD647E-8CEF-4424-921C-756725ABC8E4}"/>
              </a:ext>
            </a:extLst>
          </p:cNvPr>
          <p:cNvSpPr txBox="1">
            <a:spLocks/>
          </p:cNvSpPr>
          <p:nvPr/>
        </p:nvSpPr>
        <p:spPr>
          <a:xfrm>
            <a:off x="1295400" y="7254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D9FB1-AD81-4DFE-A3A7-D111F3372F3D}"/>
              </a:ext>
            </a:extLst>
          </p:cNvPr>
          <p:cNvSpPr txBox="1"/>
          <p:nvPr/>
        </p:nvSpPr>
        <p:spPr>
          <a:xfrm>
            <a:off x="381000" y="4419600"/>
            <a:ext cx="6283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'Access is illegal since P has a different number of 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1F2081-EFB6-44DF-AF36-7FBEAB0CB6FA}"/>
              </a:ext>
            </a:extLst>
          </p:cNvPr>
          <p:cNvSpPr txBox="1"/>
          <p:nvPr/>
        </p:nvSpPr>
        <p:spPr>
          <a:xfrm>
            <a:off x="381000" y="4762500"/>
            <a:ext cx="8634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'Access is legal; the default initialization in </a:t>
            </a:r>
            <a:r>
              <a:rPr lang="en-US" dirty="0" err="1">
                <a:solidFill>
                  <a:srgbClr val="0066FF"/>
                </a:solidFill>
              </a:rPr>
              <a:t>Proc_Ref</a:t>
            </a:r>
            <a:r>
              <a:rPr lang="en-US" dirty="0">
                <a:solidFill>
                  <a:srgbClr val="0066FF"/>
                </a:solidFill>
              </a:rPr>
              <a:t> does not affect the matching rules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5935AA-30F0-4029-9768-0853E17D92B8}"/>
              </a:ext>
            </a:extLst>
          </p:cNvPr>
          <p:cNvSpPr txBox="1"/>
          <p:nvPr/>
        </p:nvSpPr>
        <p:spPr>
          <a:xfrm>
            <a:off x="381000" y="5105400"/>
            <a:ext cx="4972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 'Access is illegal since the subtypes don't match</a:t>
            </a:r>
          </a:p>
        </p:txBody>
      </p:sp>
    </p:spTree>
    <p:extLst>
      <p:ext uri="{BB962C8B-B14F-4D97-AF65-F5344CB8AC3E}">
        <p14:creationId xmlns:p14="http://schemas.microsoft.com/office/powerpoint/2010/main" val="104546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281100</TotalTime>
  <Words>344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Consolas</vt:lpstr>
      <vt:lpstr>Courier New</vt:lpstr>
      <vt:lpstr>Wingdings</vt:lpstr>
      <vt:lpstr>Office Theme</vt:lpstr>
      <vt:lpstr>Quiz 3.1</vt:lpstr>
      <vt:lpstr>Variant records (1)</vt:lpstr>
      <vt:lpstr>Variant records (2)</vt:lpstr>
      <vt:lpstr>Varying-length arrays (1)</vt:lpstr>
      <vt:lpstr>Quiz 3.2</vt:lpstr>
      <vt:lpstr>Access-to-object types</vt:lpstr>
      <vt:lpstr>Access-to-subprogram types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2065</cp:revision>
  <cp:lastPrinted>2018-04-05T18:55:23Z</cp:lastPrinted>
  <dcterms:created xsi:type="dcterms:W3CDTF">2013-03-28T20:49:23Z</dcterms:created>
  <dcterms:modified xsi:type="dcterms:W3CDTF">2018-04-18T19:43:49Z</dcterms:modified>
</cp:coreProperties>
</file>