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683" r:id="rId2"/>
    <p:sldId id="682" r:id="rId3"/>
    <p:sldId id="685" r:id="rId4"/>
    <p:sldId id="723" r:id="rId5"/>
    <p:sldId id="788" r:id="rId6"/>
    <p:sldId id="765" r:id="rId7"/>
    <p:sldId id="724" r:id="rId8"/>
    <p:sldId id="725" r:id="rId9"/>
    <p:sldId id="726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735" r:id="rId19"/>
    <p:sldId id="736" r:id="rId20"/>
    <p:sldId id="737" r:id="rId21"/>
    <p:sldId id="738" r:id="rId22"/>
    <p:sldId id="739" r:id="rId23"/>
    <p:sldId id="740" r:id="rId24"/>
    <p:sldId id="741" r:id="rId25"/>
    <p:sldId id="742" r:id="rId26"/>
    <p:sldId id="743" r:id="rId27"/>
    <p:sldId id="744" r:id="rId28"/>
    <p:sldId id="745" r:id="rId29"/>
    <p:sldId id="747" r:id="rId30"/>
    <p:sldId id="748" r:id="rId31"/>
    <p:sldId id="749" r:id="rId32"/>
    <p:sldId id="750" r:id="rId33"/>
    <p:sldId id="751" r:id="rId34"/>
    <p:sldId id="752" r:id="rId35"/>
    <p:sldId id="753" r:id="rId36"/>
    <p:sldId id="754" r:id="rId37"/>
    <p:sldId id="755" r:id="rId38"/>
    <p:sldId id="756" r:id="rId39"/>
    <p:sldId id="757" r:id="rId40"/>
    <p:sldId id="758" r:id="rId41"/>
    <p:sldId id="759" r:id="rId42"/>
    <p:sldId id="760" r:id="rId43"/>
    <p:sldId id="762" r:id="rId44"/>
    <p:sldId id="763" r:id="rId45"/>
    <p:sldId id="764" r:id="rId46"/>
    <p:sldId id="722" r:id="rId47"/>
    <p:sldId id="714" r:id="rId48"/>
    <p:sldId id="766" r:id="rId49"/>
    <p:sldId id="767" r:id="rId50"/>
    <p:sldId id="768" r:id="rId51"/>
    <p:sldId id="769" r:id="rId52"/>
    <p:sldId id="770" r:id="rId53"/>
    <p:sldId id="771" r:id="rId54"/>
    <p:sldId id="772" r:id="rId55"/>
    <p:sldId id="773" r:id="rId56"/>
    <p:sldId id="774" r:id="rId57"/>
    <p:sldId id="775" r:id="rId58"/>
    <p:sldId id="776" r:id="rId59"/>
    <p:sldId id="777" r:id="rId60"/>
    <p:sldId id="778" r:id="rId61"/>
    <p:sldId id="779" r:id="rId62"/>
    <p:sldId id="780" r:id="rId63"/>
    <p:sldId id="781" r:id="rId64"/>
    <p:sldId id="782" r:id="rId65"/>
    <p:sldId id="783" r:id="rId66"/>
    <p:sldId id="784" r:id="rId67"/>
    <p:sldId id="785" r:id="rId68"/>
    <p:sldId id="786" r:id="rId69"/>
    <p:sldId id="787" r:id="rId7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0577" autoAdjust="0"/>
  </p:normalViewPr>
  <p:slideViewPr>
    <p:cSldViewPr>
      <p:cViewPr varScale="1">
        <p:scale>
          <a:sx n="60" d="100"/>
          <a:sy n="60" d="100"/>
        </p:scale>
        <p:origin x="1464" y="5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480"/>
    </p:cViewPr>
  </p:sorterViewPr>
  <p:notesViewPr>
    <p:cSldViewPr>
      <p:cViewPr>
        <p:scale>
          <a:sx n="66" d="100"/>
          <a:sy n="66" d="100"/>
        </p:scale>
        <p:origin x="2260" y="-47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49"/>
            <a:ext cx="4267200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defRPr sz="1300" i="1" dirty="0"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0" y="9120149"/>
            <a:ext cx="2970126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tabLst/>
              <a:defRPr sz="1300" i="1">
                <a:cs typeface="Arial" charset="0"/>
              </a:defRPr>
            </a:lvl1pPr>
          </a:lstStyle>
          <a:p>
            <a:pPr>
              <a:tabLst>
                <a:tab pos="6282667" algn="r"/>
              </a:tabLst>
              <a:defRPr/>
            </a:pPr>
            <a:r>
              <a:rPr lang="en-US" dirty="0"/>
              <a:t>	5 / </a:t>
            </a:r>
            <a:fld id="{092B3718-8748-4B07-B826-8DD5F24E43F9}" type="slidenum">
              <a:rPr lang="en-US"/>
              <a:pPr>
                <a:tabLst>
                  <a:tab pos="6282667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9" y="147127"/>
            <a:ext cx="1612761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1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4" tIns="48321" rIns="96644" bIns="4832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1"/>
            <a:ext cx="5851490" cy="4319548"/>
          </a:xfrm>
          <a:prstGeom prst="rect">
            <a:avLst/>
          </a:prstGeom>
        </p:spPr>
        <p:txBody>
          <a:bodyPr vert="horz" lIns="96644" tIns="48321" rIns="96644" bIns="4832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1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Warning: Generics are the most complex part of 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Unfamiliar terminology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Strange syntax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Effect is at compile time, not run time</a:t>
            </a:r>
          </a:p>
          <a:p>
            <a:r>
              <a:rPr lang="en-US" sz="1800" dirty="0"/>
              <a:t>But it's essential, as C++, Java, C# have learned</a:t>
            </a:r>
          </a:p>
          <a:p>
            <a:r>
              <a:rPr lang="en-US" sz="1800" dirty="0"/>
              <a:t>Need to know how to use them; hopefully also how to design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10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Similar to what we did yesterday</a:t>
            </a:r>
          </a:p>
          <a:p>
            <a:r>
              <a:rPr lang="en-US" sz="1800" dirty="0"/>
              <a:t>Varying 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35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7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66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47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Reuse fixed part by supplying a new varying 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43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Want to treat &lt;type&gt;_</a:t>
            </a:r>
            <a:r>
              <a:rPr lang="en-US" sz="1800" dirty="0" err="1"/>
              <a:t>FIFO_Queue_Pkg</a:t>
            </a:r>
            <a:r>
              <a:rPr lang="en-US" sz="1800" dirty="0"/>
              <a:t> as a pattern that can be replicated, replacing the italicized items</a:t>
            </a:r>
          </a:p>
          <a:p>
            <a:endParaRPr lang="en-US" sz="1800" dirty="0"/>
          </a:p>
          <a:p>
            <a:r>
              <a:rPr lang="en-US" sz="1800" dirty="0"/>
              <a:t>That's the motivation for generics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03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"with" is not for separate compilation</a:t>
            </a:r>
          </a:p>
          <a:p>
            <a:r>
              <a:rPr lang="en-US" sz="1800" dirty="0"/>
              <a:t>Generic formals are the varying 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98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Semantic checks, not just raw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078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Generic units, and instantiations, can be separately compiled</a:t>
            </a:r>
          </a:p>
          <a:p>
            <a:r>
              <a:rPr lang="en-US" sz="1800" dirty="0"/>
              <a:t>Instantiation is like macro expansion but parameters must match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49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"new" is overloaded (not dynamic allocation)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94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410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Generic instantiation at top level is in </a:t>
            </a:r>
            <a:r>
              <a:rPr lang="en-US" sz="1800" b="1" dirty="0"/>
              <a:t>.ads</a:t>
            </a:r>
            <a:r>
              <a:rPr lang="en-US" sz="1800" dirty="0"/>
              <a:t> file</a:t>
            </a:r>
          </a:p>
          <a:p>
            <a:r>
              <a:rPr lang="en-US" sz="1800" dirty="0"/>
              <a:t>Note overloading that results from the instantiations / use clauses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340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GNAT does not share code bodies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7610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Better because of exceptions and discriminant</a:t>
            </a:r>
          </a:p>
          <a:p>
            <a:r>
              <a:rPr lang="en-US" sz="1800" dirty="0"/>
              <a:t>Requires adaptation of body to raise the new exceptions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057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I have an uneasy feeling that this may be starting to make sense, but I can quickly fix that…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853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Explicit, in contrast with C++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506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"&lt;&gt;" indicates variability</a:t>
            </a:r>
          </a:p>
          <a:p>
            <a:r>
              <a:rPr lang="en-US" sz="1800" dirty="0"/>
              <a:t>T1 may be another generic formal</a:t>
            </a:r>
          </a:p>
          <a:p>
            <a:endParaRPr lang="en-US" sz="1800" dirty="0"/>
          </a:p>
          <a:p>
            <a:r>
              <a:rPr lang="en-US" sz="1800" dirty="0"/>
              <a:t>Formal access types:</a:t>
            </a:r>
          </a:p>
          <a:p>
            <a:r>
              <a:rPr lang="en-US" sz="1800" dirty="0"/>
              <a:t>access T1 =&gt; matched by access T or access all T (can only do dynamic </a:t>
            </a:r>
            <a:r>
              <a:rPr lang="en-US" sz="1800" dirty="0" err="1"/>
              <a:t>alloc</a:t>
            </a:r>
            <a:r>
              <a:rPr lang="en-US" sz="1800" dirty="0"/>
              <a:t>)</a:t>
            </a:r>
          </a:p>
          <a:p>
            <a:r>
              <a:rPr lang="en-US" sz="1800" dirty="0"/>
              <a:t>access all T1 =&gt; matched only by access all T</a:t>
            </a:r>
          </a:p>
          <a:p>
            <a:r>
              <a:rPr lang="en-US" sz="1800" dirty="0"/>
              <a:t>access constant T1 =&gt; matched only by access constant 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384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Formal variables are not a common usage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786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Operation availability is one difference from C++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216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Italics is what can vary; red non-italics is the needed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397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We could have made the formal "digits &lt;&gt;", which would avoid the need to pass Compare, but this is not very general</a:t>
            </a:r>
          </a:p>
          <a:p>
            <a:r>
              <a:rPr lang="en-US" sz="1800" dirty="0"/>
              <a:t>Compiler checks uses of formal within the generic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81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102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Compiler figures out what "&lt;" means in the instantiation</a:t>
            </a:r>
          </a:p>
          <a:p>
            <a:r>
              <a:rPr lang="en-US" dirty="0"/>
              <a:t>Instantiations can result in overloading the instance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243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"&lt;" is defined for String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044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instantiate with any access T or access all T type, not with access constant 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937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a child unit, but rather a genetic inside </a:t>
            </a:r>
            <a:r>
              <a:rPr lang="en-US" dirty="0" err="1"/>
              <a:t>Ada.Text_IO</a:t>
            </a:r>
            <a:endParaRPr lang="en-US" dirty="0"/>
          </a:p>
          <a:p>
            <a:r>
              <a:rPr lang="en-US" dirty="0"/>
              <a:t>Field, </a:t>
            </a:r>
            <a:r>
              <a:rPr lang="en-US" dirty="0" err="1"/>
              <a:t>Number_Base</a:t>
            </a:r>
            <a:r>
              <a:rPr lang="en-US" dirty="0"/>
              <a:t> are defined in </a:t>
            </a:r>
            <a:r>
              <a:rPr lang="en-US" dirty="0" err="1"/>
              <a:t>Ada.Text_IO</a:t>
            </a:r>
            <a:endParaRPr lang="en-US" dirty="0"/>
          </a:p>
          <a:p>
            <a:r>
              <a:rPr lang="en-US" dirty="0"/>
              <a:t>Unusual to have variable in package spec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08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In </a:t>
            </a:r>
            <a:r>
              <a:rPr lang="en-US" sz="1800" dirty="0" err="1"/>
              <a:t>Modular_IO</a:t>
            </a:r>
            <a:r>
              <a:rPr lang="en-US" sz="1800" dirty="0"/>
              <a:t> there is another Put procedure that takes a </a:t>
            </a:r>
            <a:r>
              <a:rPr lang="en-US" sz="1800" dirty="0" err="1"/>
              <a:t>File_Type</a:t>
            </a:r>
            <a:r>
              <a:rPr lang="en-US" sz="1800" dirty="0"/>
              <a:t> parameter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774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'Access checks conformance and scope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212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err="1"/>
              <a:t>My_Action</a:t>
            </a:r>
            <a:r>
              <a:rPr lang="en-US" sz="1800" dirty="0"/>
              <a:t> can be nested for the generic case</a:t>
            </a:r>
          </a:p>
          <a:p>
            <a:r>
              <a:rPr lang="en-US" sz="1800" dirty="0"/>
              <a:t>Here it's a 2-step process; get a specialize iterate proc for each procedure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685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This was an incompatible change, and it required some generics to be revised:</a:t>
            </a:r>
          </a:p>
          <a:p>
            <a:r>
              <a:rPr lang="en-US" sz="1800" dirty="0"/>
              <a:t>type T is private;  if this allowed instantiation with String, revise to make it type T(&lt;&gt;) is private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33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If just type T is private then </a:t>
            </a:r>
            <a:r>
              <a:rPr lang="en-US" sz="1800" dirty="0" err="1"/>
              <a:t>inst</a:t>
            </a:r>
            <a:r>
              <a:rPr lang="en-US" sz="1800" dirty="0"/>
              <a:t> with String is illegal even if body is written as above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50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Impl</a:t>
            </a:r>
            <a:r>
              <a:rPr lang="en-US" dirty="0"/>
              <a:t> requirements: recommendations in chapter 13 become obligations</a:t>
            </a:r>
          </a:p>
          <a:p>
            <a:r>
              <a:rPr lang="en-US" dirty="0" err="1"/>
              <a:t>Preelab</a:t>
            </a:r>
            <a:r>
              <a:rPr lang="en-US" dirty="0"/>
              <a:t>: just load the image of the initialized data, don't do it at run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6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415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Null address corresponds to null access value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Bit_Order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High_Order_First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Low_Order_First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Storage_Unit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The number of bits per storage element.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Word: largest addressable unit</a:t>
            </a: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Word_Size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: The number of bits per word.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006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Storage_Offset</a:t>
            </a:r>
            <a:r>
              <a:rPr lang="en-US" dirty="0"/>
              <a:t> reflects address range</a:t>
            </a:r>
          </a:p>
          <a:p>
            <a:r>
              <a:rPr lang="en-US"/>
              <a:t>Mod </a:t>
            </a:r>
            <a:r>
              <a:rPr lang="en-US" dirty="0"/>
              <a:t>is used for </a:t>
            </a:r>
            <a:r>
              <a:rPr lang="en-US"/>
              <a:t>alignment purpo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3180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verbose but in a sense more explicit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528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Assume little endian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3964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overlaying in the rep clause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549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Putting it all together</a:t>
            </a:r>
          </a:p>
          <a:p>
            <a:r>
              <a:rPr lang="en-US" sz="1800" dirty="0"/>
              <a:t>No body for this package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879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Need default </a:t>
            </a:r>
            <a:r>
              <a:rPr lang="en-US" sz="1800" dirty="0" err="1"/>
              <a:t>init</a:t>
            </a:r>
            <a:r>
              <a:rPr lang="en-US" sz="1800" dirty="0"/>
              <a:t> for Kind since declaring unconstrained object of type Message</a:t>
            </a:r>
          </a:p>
          <a:p>
            <a:r>
              <a:rPr lang="en-US" sz="1800" dirty="0"/>
              <a:t>Note that address rep clause can be run-time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7794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First non-research language to combine data abstraction, exceptions, tasking, generics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570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OOP: </a:t>
            </a:r>
            <a:r>
              <a:rPr lang="en-US" sz="1800" dirty="0" err="1"/>
              <a:t>object.op</a:t>
            </a:r>
            <a:r>
              <a:rPr lang="en-US" sz="1800" dirty="0"/>
              <a:t>() syntax</a:t>
            </a:r>
          </a:p>
          <a:p>
            <a:r>
              <a:rPr lang="en-US" sz="1800" dirty="0"/>
              <a:t>Pointers: pass nested subprograms, access constant </a:t>
            </a:r>
            <a:r>
              <a:rPr lang="en-US" sz="1800" dirty="0" err="1"/>
              <a:t>params</a:t>
            </a:r>
            <a:endParaRPr lang="en-US" sz="1800" dirty="0"/>
          </a:p>
          <a:p>
            <a:r>
              <a:rPr lang="en-US" sz="1800" dirty="0"/>
              <a:t>Program structure: limited with</a:t>
            </a:r>
          </a:p>
          <a:p>
            <a:r>
              <a:rPr lang="en-US" sz="1800" dirty="0"/>
              <a:t>Tasking: Ravenscar, dispatching policies, synchronized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0530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Pgm</a:t>
            </a:r>
            <a:r>
              <a:rPr lang="en-US" dirty="0"/>
              <a:t> structure: out and in out </a:t>
            </a:r>
            <a:r>
              <a:rPr lang="en-US" dirty="0" err="1"/>
              <a:t>params</a:t>
            </a:r>
            <a:r>
              <a:rPr lang="en-US" dirty="0"/>
              <a:t> for function</a:t>
            </a:r>
          </a:p>
          <a:p>
            <a:r>
              <a:rPr lang="en-US" dirty="0"/>
              <a:t>Containers: bounded vectors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37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Generic formal part is interface for instantiation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75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02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2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Good encapsulation, poor reuse</a:t>
            </a:r>
          </a:p>
          <a:p>
            <a:r>
              <a:rPr lang="en-US" sz="1800" dirty="0"/>
              <a:t>Italicize what could vary / be adapted</a:t>
            </a:r>
          </a:p>
          <a:p>
            <a:r>
              <a:rPr lang="en-US" sz="1800" dirty="0"/>
              <a:t>[Added Display, to illustrate some points of semantics]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56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2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knigdom.blogspot.com/p/blog-page_15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inario-nopensar.blogspot.com/2011/08/metodo-cientifico-para-ninos-y-5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inario-nopensar.blogspot.com/2011/08/metodo-cientifico-para-ninos-y-5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inario-nopensar.blogspot.com/2011/08/metodo-cientifico-para-ninos-y-5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inario-nopensar.blogspot.com/2011/08/metodo-cientifico-para-ninos-y-5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er.qc.ca/exemples-de-questions-authentiques-en-ethique-et-culture-religieus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er.qc.ca/exemples-de-questions-authentiques-en-ethique-et-culture-religieuse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ntralpedia.wikispaces.com/animal+abuse+-+period+4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maken.wikiwijs.nl/95600/Tilburg_Textielstad#!page-2967780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7267group2.wikispaces.com/Science+Classroom+Rules+%26+Procedures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7267group2.wikispaces.com/Science+Classroom+Rules+%26+Procedures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ernandofranzini.wordpress.com/2012/10/22/metodos-comuns-de-todos-os-objetos-item-12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ernandofranzini.wordpress.com/2012/10/22/metodos-comuns-de-todos-os-objetos-item-12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ernandofranzini.wordpress.com/2012/10/22/metodos-comuns-de-todos-os-objetos-item-12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ernandofranzini.wordpress.com/2012/10/22/metodos-comuns-de-todos-os-objetos-item-12/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mrsboltonsfavoritestudent.wikispaces.com/Government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mrsboltonsfavoritestudent.wikispaces.com/Government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mr-hubeny-science.wikispaces.com/Class+Contract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r-hubeny-science.wikispaces.com/Class+Contract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r-hubeny-science.wikispaces.com/Class+Contract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eportfolios.upou.edu.ph/user/view.php?id=61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portfolios.upou.edu.ph/user/view.php?id=61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blicalpreaching.net/2013/02/19/beware-of-exemplar-christi-preaching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biblicalpreaching.net/2013/02/19/beware-of-exemplar-christi-preaching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biblicalpreaching.net/2013/02/19/beware-of-exemplar-christi-preaching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blicalpreaching.net/2013/02/19/beware-of-exemplar-christi-preaching/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blicalpreaching.net/2013/02/19/beware-of-exemplar-christi-preaching/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blicalpreaching.net/2013/02/19/beware-of-exemplar-christi-preaching/" TargetMode="Externa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://krupraiwan.wordpress.com/2011/10/12/smailefac/smiley-fac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hyperlink" Target="http://www.infotecarios.com/tercera-llamada-el-teatro-como-herramienta-formativa-un-acercamiento-a-la-literatur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F95D-9BA0-4B8F-99EC-9361ED5D1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5: Advanced Fundamentals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D8B06AA-636B-4712-8A78-2C873842C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88" y="933450"/>
            <a:ext cx="7947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Ada Programming with GNAT:</a:t>
            </a:r>
            <a:b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Fundamentals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9EBC6D0-7B57-48A0-A266-A2749EB76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276599" y="3643883"/>
            <a:ext cx="2743201" cy="252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0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F9D6-DC96-4898-929B-F69C19AE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Abstracting from the Queue Package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2E09E-4818-4A3F-B5A5-7030BEBC2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the package depends 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39A4D-A829-4449-B701-659B6ABF2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0FB85B7C-B3C9-47FB-8806-C8860BB34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981200"/>
            <a:ext cx="8648700" cy="3786188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Int_Parameters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subtype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Integer;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constant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Integer := 50;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 Item :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Int_Parameters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body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Int_Parameters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 Item :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(Item);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Int_Parameters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BAFE5C5-B7C1-4C26-A801-ED5325B3A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flipH="1">
            <a:off x="7696200" y="152400"/>
            <a:ext cx="1219200" cy="129660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45787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F9D6-DC96-4898-929B-F69C19AE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Abstracting from the Queue Package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39A4D-A829-4449-B701-659B6ABF2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5BD6A0F1-10D2-454C-9625-6548787F3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1600200"/>
            <a:ext cx="7398179" cy="5062924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Parameters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use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Parameters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endParaRPr lang="en-US" altLang="en-US" sz="17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7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is limited private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7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Remove( Q    :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out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private</a:t>
            </a:r>
            <a:endParaRPr lang="en-US" altLang="en-US" sz="17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(1..</a:t>
            </a:r>
            <a:r>
              <a:rPr lang="en-US" altLang="en-US" sz="17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    </a:t>
            </a:r>
            <a:endParaRPr lang="en-US" altLang="en-US" sz="17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is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record</a:t>
            </a:r>
          </a:p>
          <a:p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Last : Integer 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0..</a:t>
            </a:r>
            <a:r>
              <a:rPr lang="en-US" altLang="en-US" sz="17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:= 0;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Data :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end record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7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9E7099-5B0B-46EF-9DB3-1EC15D3AE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flipH="1">
            <a:off x="7696200" y="152400"/>
            <a:ext cx="1219200" cy="12966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2E09E-4818-4A3F-B5A5-7030BEBC2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Queue package spec with dependences  factored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490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F9D6-DC96-4898-929B-F69C19AE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Abstracting from the Queue Package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2E09E-4818-4A3F-B5A5-7030BEBC2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Queue package body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39A4D-A829-4449-B701-659B6ABF2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DC9A6D13-7A82-4A0E-BC52-E71E2CE8C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752600"/>
            <a:ext cx="7149714" cy="480131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body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:= Q.Last+1;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Q(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 := Item;  </a:t>
            </a:r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-- Requires := for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br>
              <a:rPr lang="en-US" altLang="en-US" sz="1800" b="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1 ..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Q.Data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(I)) );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650DED-3D24-4A25-B60A-2EC158E79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flipH="1">
            <a:off x="7696200" y="152400"/>
            <a:ext cx="1219200" cy="129660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73688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F9D6-DC96-4898-929B-F69C19AE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Abstracting from the Queue Package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2E09E-4818-4A3F-B5A5-7030BEBC2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Queue package usage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39A4D-A829-4449-B701-659B6ABF2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D76B9193-A108-4C84-82F0-3D5B189D8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600" y="2057400"/>
            <a:ext cx="7943200" cy="347787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       </a:t>
            </a:r>
            <a:b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 is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Q :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N : Integer;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Insert(Q, 100);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Display(Q);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Remove(Q, Item =&gt; N);</a:t>
            </a:r>
          </a:p>
          <a:p>
            <a:r>
              <a:rPr lang="en-US" altLang="en-US" sz="2000" b="0" dirty="0">
                <a:solidFill>
                  <a:srgbClr val="C0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b="0" dirty="0" err="1">
                <a:solidFill>
                  <a:srgbClr val="C00000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2000" b="0" dirty="0">
                <a:solidFill>
                  <a:srgbClr val="C00000"/>
                </a:solidFill>
                <a:latin typeface="Consolas" panose="020B0609020204030204" pitchFamily="49" charset="0"/>
              </a:rPr>
              <a:t> := 10;  </a:t>
            </a:r>
            <a:r>
              <a:rPr lang="en-US" altLang="en-US" sz="2000" b="0" i="1" dirty="0">
                <a:solidFill>
                  <a:srgbClr val="C00000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D96357-C7F5-4DA2-82F9-4F91721F0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 flipH="1">
            <a:off x="7696200" y="152400"/>
            <a:ext cx="1219200" cy="129660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79988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E8D5A-0A0A-4BEB-B891-1EAB0CCDB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Reusing the Queue Package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64D10-7831-4EA9-B464-320A0E9DE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adapt to a different element type and/or max size</a:t>
            </a:r>
          </a:p>
          <a:p>
            <a:pPr lvl="1" eaLnBrk="1" hangingPunct="1"/>
            <a:r>
              <a:rPr lang="en-US" altLang="en-US" dirty="0"/>
              <a:t>Copy/rename the Parameters package and change as needed</a:t>
            </a:r>
          </a:p>
          <a:p>
            <a:pPr lvl="2" eaLnBrk="1" hangingPunct="1"/>
            <a:r>
              <a:rPr lang="en-US" altLang="en-US" dirty="0"/>
              <a:t>For </a:t>
            </a:r>
            <a:r>
              <a:rPr lang="en-US" altLang="en-US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Element_Type</a:t>
            </a:r>
            <a:r>
              <a:rPr lang="en-US" altLang="en-US" dirty="0"/>
              <a:t>, any “definite subtype” that allows assignment</a:t>
            </a:r>
          </a:p>
          <a:p>
            <a:pPr lvl="3" eaLnBrk="1" hangingPunct="1"/>
            <a:r>
              <a:rPr lang="en-US" altLang="en-US" dirty="0"/>
              <a:t>Need a constrained subtype such as </a:t>
            </a:r>
            <a:r>
              <a:rPr lang="en-US" altLang="en-US" dirty="0">
                <a:latin typeface="Lucida Sans Typewriter" panose="020B0509030504030204" pitchFamily="49" charset="0"/>
              </a:rPr>
              <a:t>String(1..5)</a:t>
            </a:r>
            <a:r>
              <a:rPr lang="en-US" altLang="en-US" dirty="0"/>
              <a:t> in order for </a:t>
            </a:r>
            <a:r>
              <a:rPr lang="en-US" altLang="en-US" dirty="0" err="1">
                <a:latin typeface="Lucida Sans Typewriter" panose="020B0509030504030204" pitchFamily="49" charset="0"/>
              </a:rPr>
              <a:t>Queue_Data</a:t>
            </a:r>
            <a:r>
              <a:rPr lang="en-US" altLang="en-US" dirty="0"/>
              <a:t> to be legal</a:t>
            </a:r>
          </a:p>
          <a:p>
            <a:pPr lvl="2" eaLnBrk="1" hangingPunct="1"/>
            <a:r>
              <a:rPr lang="en-US" altLang="en-US" dirty="0"/>
              <a:t>Implement </a:t>
            </a:r>
            <a:r>
              <a:rPr lang="en-US" altLang="en-US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To_String</a:t>
            </a:r>
            <a:r>
              <a:rPr lang="en-US" altLang="en-US" dirty="0"/>
              <a:t> to reflect the properties of </a:t>
            </a:r>
            <a:r>
              <a:rPr lang="en-US" altLang="en-US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Element_Type</a:t>
            </a:r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136D3-07A6-450B-8557-0196BAD8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FDAA7C02-D6F4-4398-904D-43DBA0BB4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288" y="3276600"/>
            <a:ext cx="7783513" cy="34163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String5_Parameters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subtype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String(1..5);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constant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Integer := 100;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Item :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String5_Parameters;</a:t>
            </a:r>
          </a:p>
          <a:p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body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String5_Parameters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Item :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Item;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String5_Parameters;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7A290E-8644-4453-B1B8-1325964CCF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12393" y="76200"/>
            <a:ext cx="1279207" cy="144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117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E8D5A-0A0A-4BEB-B891-1EAB0CCDB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Reusing the Queue Package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64D10-7831-4EA9-B464-320A0E9DE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How adapt to a different element type and/or max size (continued)</a:t>
            </a:r>
          </a:p>
          <a:p>
            <a:pPr lvl="1" eaLnBrk="1" hangingPunct="1"/>
            <a:r>
              <a:rPr lang="en-US" altLang="en-US" dirty="0"/>
              <a:t>Copy/rename the </a:t>
            </a:r>
            <a:r>
              <a:rPr lang="en-US" altLang="en-US" dirty="0" err="1"/>
              <a:t>FIFO_Queue</a:t>
            </a:r>
            <a:r>
              <a:rPr lang="en-US" altLang="en-US" dirty="0"/>
              <a:t> package, and modify its “with” and “use” clause</a:t>
            </a:r>
          </a:p>
          <a:p>
            <a:pPr lvl="2" eaLnBrk="1" hangingPunct="1"/>
            <a:r>
              <a:rPr lang="en-US" altLang="en-US" dirty="0"/>
              <a:t>No other changes are needed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Better than original version but still problematic</a:t>
            </a:r>
          </a:p>
          <a:p>
            <a:pPr lvl="1" eaLnBrk="1" hangingPunct="1"/>
            <a:r>
              <a:rPr lang="en-US" altLang="en-US" dirty="0"/>
              <a:t>Need to copy and edit source text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136D3-07A6-450B-8557-0196BAD8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A0145985-2687-4325-B28C-18A73AFE0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019961"/>
            <a:ext cx="4560864" cy="132343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String5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_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Parameters;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use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String5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_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Parameters;</a:t>
            </a:r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String5_FIFO_Queue_Pkg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…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Identical to 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endParaRPr lang="en-US" altLang="en-US" sz="1600" b="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String5_FIFO_Queue_Pkg;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2386757B-2E35-4E04-9746-555C9A9C9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936" y="4467761"/>
            <a:ext cx="4560864" cy="132343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use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String5_FIFO_Queue_Pkg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…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Identical to 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endParaRPr lang="en-US" altLang="en-US" sz="1600" b="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String5_FIFO_Queue_Pkg;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E1A1DA-DC76-4125-AFCF-5D585696AF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5837227"/>
            <a:ext cx="788951" cy="7159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8576FD-F059-4F43-A4F3-DB377C7A0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12393" y="76200"/>
            <a:ext cx="1279207" cy="144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51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A53C-B215-4A35-BD9E-B044C0D1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“Genericizing” the Queue Package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2FD7A-6BBD-4B56-85DD-226F0C4CA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Generic package allows reuse without manual </a:t>
            </a:r>
            <a:br>
              <a:rPr lang="en-US" altLang="en-US" dirty="0"/>
            </a:br>
            <a:r>
              <a:rPr lang="en-US" altLang="en-US" dirty="0"/>
              <a:t>copying and adapting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C1968-6F84-4BCA-9F0A-37530DDDD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D010A38-22EB-407C-9B24-815FDF780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6075" y="1905000"/>
            <a:ext cx="6765925" cy="483209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: Natural;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with function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(Item :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is limited private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Remove( Q    :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out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private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(1..</a:t>
            </a:r>
            <a:r>
              <a:rPr lang="en-US" altLang="en-US" sz="14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is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record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Last : Integer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0..</a:t>
            </a:r>
            <a:r>
              <a:rPr lang="en-US" altLang="en-US" sz="14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:= 0;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Data :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end record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22AE32-A86E-4BBB-8E21-8FED926B9E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29" y="76200"/>
            <a:ext cx="1199871" cy="10921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60529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A53C-B215-4A35-BD9E-B044C0D1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“Genericizing” the Queue Package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2FD7A-6BBD-4B56-85DD-226F0C4CA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Generic formal parameters reflect the degree of reuse</a:t>
            </a:r>
          </a:p>
          <a:p>
            <a:pPr lvl="1" eaLnBrk="1" hangingPunct="1"/>
            <a:r>
              <a:rPr lang="en-US" altLang="en-US" dirty="0"/>
              <a:t>How the formal may be used inside the generic unit</a:t>
            </a:r>
          </a:p>
          <a:p>
            <a:pPr lvl="1" eaLnBrk="1" hangingPunct="1"/>
            <a:r>
              <a:rPr lang="en-US" altLang="en-US" dirty="0"/>
              <a:t>What kind of actual parameter may be supplied at instantiation</a:t>
            </a:r>
          </a:p>
          <a:p>
            <a:r>
              <a:rPr lang="en-US" altLang="en-US" dirty="0"/>
              <a:t>Generic package body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C1968-6F84-4BCA-9F0A-37530DDDD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CAEAAB0-7A89-45FF-951D-C53905E4E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62" y="2859881"/>
            <a:ext cx="7909538" cy="369331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body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...          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1 ..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Q.Data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(I)) );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8D7F1-1A30-4993-97A1-C8F0B8C745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29" y="76200"/>
            <a:ext cx="1199871" cy="10921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16419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B9916-48ED-4F44-8795-700E9BCEC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“Genericizing” the Queue Package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28191-6AB0-4988-A4A7-B1CA54829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Instantiations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B1496-8A9D-4820-B65A-29E0AAFDE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8E065D2C-87CC-4050-9203-1EBB5779D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262" y="1580376"/>
            <a:ext cx="7909538" cy="520142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(Integer, 50,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Bad_FIFO_Queue_Pkg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(Float, 50, </a:t>
            </a:r>
            <a:r>
              <a:rPr lang="en-US" altLang="en-US" sz="18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     -- Illegal since function does not match generic formal</a:t>
            </a:r>
          </a:p>
          <a:p>
            <a:r>
              <a:rPr lang="en-US" altLang="en-US" sz="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I  : Integer;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Q  :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Insert(Q, 100);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Insert(Q, </a:t>
            </a:r>
            <a:r>
              <a:rPr lang="en-US" altLang="en-US" sz="1800" b="0" dirty="0">
                <a:solidFill>
                  <a:srgbClr val="FF0000"/>
                </a:solidFill>
                <a:latin typeface="Consolas" panose="020B0609020204030204" pitchFamily="49" charset="0"/>
              </a:rPr>
              <a:t>100.0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); </a:t>
            </a:r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-- Illegal (type mismatch)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Remove(Q, I);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Display(Q);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C956B7-127A-4C29-80D7-C52F6A1A3D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29" y="76200"/>
            <a:ext cx="1199871" cy="10921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54447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BDCF-658D-41D9-B560-B195D6B4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Instantiation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BDB98-B4BD-4435-A887-414FF3559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Syntax (simplified)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In many cases, instantiation is equivalent to text substitution</a:t>
            </a:r>
          </a:p>
          <a:p>
            <a:pPr lvl="1" eaLnBrk="1" hangingPunct="1"/>
            <a:r>
              <a:rPr lang="en-US" altLang="en-US" dirty="0"/>
              <a:t>Replace instantiation by the original generic template (both spec and body)</a:t>
            </a:r>
          </a:p>
          <a:p>
            <a:pPr lvl="1" eaLnBrk="1" hangingPunct="1"/>
            <a:r>
              <a:rPr lang="en-US" altLang="en-US" dirty="0"/>
              <a:t>Replace each occurrence of a generic formal parameter by the corresponding actual</a:t>
            </a:r>
          </a:p>
          <a:p>
            <a:pPr lvl="1" eaLnBrk="1" hangingPunct="1"/>
            <a:r>
              <a:rPr lang="en-US" altLang="en-US" dirty="0"/>
              <a:t>Replace the name of the generic unit by the name supplied at the instantiation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EDE5A-2F32-4D83-90E7-860CC6782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03B58D44-2422-4810-8956-9736BD4FA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7901" y="1594009"/>
            <a:ext cx="7141699" cy="221599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generic-instantiation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</a:t>
            </a:r>
          </a:p>
          <a:p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unit-kind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name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 new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generic-unit-name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[(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actual-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param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{,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actual-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param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})]</a:t>
            </a:r>
          </a:p>
          <a:p>
            <a:br>
              <a:rPr lang="en-US" altLang="en-US" sz="800" b="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actual-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param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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[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formal-name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=&gt;] </a:t>
            </a: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param</a:t>
            </a:r>
            <a:endParaRPr lang="en-US" altLang="en-US" sz="1600" b="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br>
              <a:rPr lang="en-US" altLang="en-US" sz="800" b="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param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 type-or-subtype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|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 expression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|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 name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|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 </a:t>
            </a:r>
            <a:b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</a:b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        subprogram-designator</a:t>
            </a:r>
          </a:p>
          <a:p>
            <a:br>
              <a:rPr lang="en-US" altLang="en-US" sz="800" b="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unit-kind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  <a:sym typeface="Wingdings 3" panose="05040102010807070707" pitchFamily="18" charset="2"/>
              </a:rPr>
              <a:t>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package | procedure | function</a:t>
            </a:r>
          </a:p>
        </p:txBody>
      </p:sp>
    </p:spTree>
    <p:extLst>
      <p:ext uri="{BB962C8B-B14F-4D97-AF65-F5344CB8AC3E}">
        <p14:creationId xmlns:p14="http://schemas.microsoft.com/office/powerpoint/2010/main" val="2309288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Generic units</a:t>
            </a:r>
          </a:p>
          <a:p>
            <a:pPr lvl="1" eaLnBrk="1" hangingPunct="1"/>
            <a:r>
              <a:rPr lang="en-US" altLang="en-US" dirty="0"/>
              <a:t>Basic properties</a:t>
            </a:r>
          </a:p>
          <a:p>
            <a:pPr lvl="1" eaLnBrk="1" hangingPunct="1"/>
            <a:r>
              <a:rPr lang="en-US" altLang="en-US" dirty="0"/>
              <a:t>Developing a generic queue package</a:t>
            </a:r>
          </a:p>
          <a:p>
            <a:pPr lvl="1" eaLnBrk="1" hangingPunct="1"/>
            <a:r>
              <a:rPr lang="en-US" altLang="en-US" dirty="0"/>
              <a:t>Instantiation</a:t>
            </a:r>
          </a:p>
          <a:p>
            <a:pPr lvl="1" eaLnBrk="1" hangingPunct="1"/>
            <a:r>
              <a:rPr lang="en-US" altLang="en-US" dirty="0"/>
              <a:t>Generic formal parameters</a:t>
            </a:r>
          </a:p>
          <a:p>
            <a:pPr lvl="1" eaLnBrk="1" hangingPunct="1"/>
            <a:r>
              <a:rPr lang="en-US" altLang="en-US" dirty="0"/>
              <a:t>Developing a generic sort procedure</a:t>
            </a:r>
          </a:p>
          <a:p>
            <a:pPr lvl="1" eaLnBrk="1" hangingPunct="1"/>
            <a:r>
              <a:rPr lang="en-US" altLang="en-US" dirty="0"/>
              <a:t>Passing subprograms as parameters</a:t>
            </a:r>
          </a:p>
          <a:p>
            <a:pPr eaLnBrk="1" hangingPunct="1"/>
            <a:r>
              <a:rPr lang="en-US" altLang="en-US" dirty="0"/>
              <a:t>Introduction to low-level programming</a:t>
            </a:r>
          </a:p>
          <a:p>
            <a:pPr lvl="1" eaLnBrk="1" hangingPunct="1"/>
            <a:r>
              <a:rPr lang="en-US" altLang="en-US" dirty="0"/>
              <a:t>System.* hierarchy</a:t>
            </a:r>
          </a:p>
          <a:p>
            <a:pPr lvl="1" eaLnBrk="1" hangingPunct="1"/>
            <a:r>
              <a:rPr lang="en-US" altLang="en-US" dirty="0"/>
              <a:t>Dealing with “raw storage”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r>
              <a:rPr lang="en-US" altLang="en-US" dirty="0"/>
              <a:t>Example</a:t>
            </a:r>
          </a:p>
          <a:p>
            <a:pPr eaLnBrk="1" hangingPunct="1"/>
            <a:r>
              <a:rPr lang="en-US" altLang="en-US" dirty="0"/>
              <a:t>Summary: Ada evolution from Ada 83 to Ada 2012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449C-19D7-46F1-A3A1-13872B1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91E67-FD50-4CEC-BCDA-7EBF9C6F5D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37311" y="381000"/>
            <a:ext cx="194948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17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78D1C-E081-4548-9C58-37038B4A2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Instantiation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F3982-0F54-4ED8-BA9A-49BCB6A2E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 eaLnBrk="1" hangingPunct="1"/>
            <a:r>
              <a:rPr lang="en-US" altLang="en-US" dirty="0"/>
              <a:t>The resulting package will be named </a:t>
            </a:r>
            <a:r>
              <a:rPr lang="en-US" altLang="en-US" dirty="0" err="1"/>
              <a:t>Int_FIFO_Queue_Pkg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In the expanded template, </a:t>
            </a:r>
            <a:r>
              <a:rPr lang="en-US" altLang="en-US" dirty="0" err="1"/>
              <a:t>Element_Type</a:t>
            </a:r>
            <a:r>
              <a:rPr lang="en-US" altLang="en-US" dirty="0"/>
              <a:t> will be replaced by Integer, </a:t>
            </a:r>
            <a:r>
              <a:rPr lang="en-US" altLang="en-US" dirty="0" err="1"/>
              <a:t>Max_Size</a:t>
            </a:r>
            <a:r>
              <a:rPr lang="en-US" altLang="en-US" dirty="0"/>
              <a:t> by 50, and </a:t>
            </a:r>
            <a:r>
              <a:rPr lang="en-US" altLang="en-US" dirty="0" err="1"/>
              <a:t>To_String</a:t>
            </a:r>
            <a:r>
              <a:rPr lang="en-US" altLang="en-US" dirty="0"/>
              <a:t> by </a:t>
            </a:r>
            <a:r>
              <a:rPr lang="en-US" altLang="en-US" dirty="0" err="1"/>
              <a:t>Integer'Image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result is the same as the initial version of </a:t>
            </a:r>
            <a:r>
              <a:rPr lang="en-US" altLang="en-US" dirty="0" err="1"/>
              <a:t>Int_FIFO_Queue_Pkg</a:t>
            </a:r>
            <a:r>
              <a:rPr lang="en-US" altLang="en-US" dirty="0"/>
              <a:t> shown above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67A31-3842-4F4E-9D1A-233C66EAF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59FF34DE-0205-44A6-9D0B-E72706736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460" y="3933349"/>
            <a:ext cx="7927170" cy="58477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(Integer, 50,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);           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25EADC56-5D45-4280-996E-7832FE2C4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645" y="1524000"/>
            <a:ext cx="7924800" cy="230832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: Natural;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 function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(Item :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 … 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 … 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304445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2BEC4-423C-4B05-87E2-5F27DDA58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Instantiation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3AF1D-B111-490C-A791-8188825DB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Instantiation at top level increases reusability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36B0A-D39A-4F78-904E-E3BE2BDE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EE9171D-D7CB-49E4-9570-BC43A870A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600200"/>
            <a:ext cx="6692858" cy="830997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(Integer, 50,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9C2DC4FB-2EF7-4827-9EE2-F3FB31EC6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552700"/>
            <a:ext cx="6692858" cy="830997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(Float, 100,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Float'Image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);   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89C32EF8-217A-4E3C-9FF2-D3943C388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3505200"/>
            <a:ext cx="6692858" cy="3293209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Q_Ints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: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Int_FIFO_Queue_Pkg.FIFO_Queue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Q_Flts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: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Flt_FIFO_Queue_Pkg.FIFO_Queue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Insert(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Q_Ints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, 100);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Insert(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Q_Ints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, 100.0);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 (type mismatch)                                  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Insert(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Q_Flts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, 100.0); 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Display(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Q_Ints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Display(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Q_Flts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Example;</a:t>
            </a:r>
          </a:p>
        </p:txBody>
      </p:sp>
    </p:spTree>
    <p:extLst>
      <p:ext uri="{BB962C8B-B14F-4D97-AF65-F5344CB8AC3E}">
        <p14:creationId xmlns:p14="http://schemas.microsoft.com/office/powerpoint/2010/main" val="2039642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2BEC4-423C-4B05-87E2-5F27DDA58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Instantiation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3AF1D-B111-490C-A791-8188825DB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Generic instantiation is an expansion of the generic template (spec and body) with actuals replacing formals</a:t>
            </a:r>
          </a:p>
          <a:p>
            <a:pPr lvl="1" eaLnBrk="1" hangingPunct="1"/>
            <a:r>
              <a:rPr lang="en-US" altLang="en-US" dirty="0"/>
              <a:t>Compile-time check that actuals match formals</a:t>
            </a:r>
          </a:p>
          <a:p>
            <a:pPr lvl="1" eaLnBrk="1" hangingPunct="1"/>
            <a:r>
              <a:rPr lang="en-US" altLang="en-US" dirty="0"/>
              <a:t>Expansion is at the level of name-resolved entities, but in many simple cases is equivalent to textual substitution</a:t>
            </a:r>
          </a:p>
          <a:p>
            <a:pPr eaLnBrk="1" hangingPunct="1"/>
            <a:r>
              <a:rPr lang="en-US" altLang="en-US" dirty="0"/>
              <a:t>Potential issue</a:t>
            </a:r>
          </a:p>
          <a:p>
            <a:pPr lvl="1" eaLnBrk="1" hangingPunct="1"/>
            <a:r>
              <a:rPr lang="en-US" altLang="en-US" dirty="0"/>
              <a:t>Code space glut if large generic unit is instantiated multiple times</a:t>
            </a:r>
          </a:p>
          <a:p>
            <a:pPr lvl="1" eaLnBrk="1" hangingPunct="1"/>
            <a:r>
              <a:rPr lang="en-US" altLang="en-US" dirty="0"/>
              <a:t>Some implementations attempt to share a single code body across multiple instantiations but do not depend on this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36B0A-D39A-4F78-904E-E3BE2BDE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34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7823-3B77-455A-9ABA-7BCDEB7CE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Better Generic Queue Package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020A1D-0173-4F8D-BCFF-AAF9D4427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1CAA17E-6999-41D1-9495-77FD9EC4A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197888"/>
            <a:ext cx="8839200" cy="53553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with function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(Item :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800" b="0" dirty="0" err="1">
                <a:solidFill>
                  <a:srgbClr val="C0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800" b="0" dirty="0">
                <a:solidFill>
                  <a:srgbClr val="C00000"/>
                </a:solidFill>
                <a:latin typeface="Consolas" panose="020B0609020204030204" pitchFamily="49" charset="0"/>
              </a:rPr>
              <a:t>: Natural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limited private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0" dirty="0">
                <a:solidFill>
                  <a:srgbClr val="C00000"/>
                </a:solidFill>
                <a:latin typeface="Consolas" panose="020B0609020204030204" pitchFamily="49" charset="0"/>
              </a:rPr>
              <a:t>Overflow, Underflow : </a:t>
            </a:r>
            <a:r>
              <a:rPr lang="en-US" altLang="en-US" sz="1800" dirty="0">
                <a:solidFill>
                  <a:srgbClr val="C00000"/>
                </a:solidFill>
                <a:latin typeface="Consolas" panose="020B0609020204030204" pitchFamily="49" charset="0"/>
              </a:rPr>
              <a:t>exception;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 Item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Remove( Q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 Item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private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(Positive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800" b="0" dirty="0" err="1">
                <a:solidFill>
                  <a:srgbClr val="C0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800" b="0" dirty="0">
                <a:solidFill>
                  <a:srgbClr val="C00000"/>
                </a:solidFill>
                <a:latin typeface="Consolas" panose="020B0609020204030204" pitchFamily="49" charset="0"/>
              </a:rPr>
              <a:t>: Natural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is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record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Last : Natural := 0;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Data :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(1..</a:t>
            </a:r>
            <a:r>
              <a:rPr lang="en-US" altLang="en-US" sz="1800" b="0" dirty="0">
                <a:solidFill>
                  <a:srgbClr val="C00000"/>
                </a:solidFill>
                <a:latin typeface="Consolas" panose="020B0609020204030204" pitchFamily="49" charset="0"/>
              </a:rPr>
              <a:t>Max_Size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end record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42C443-0E71-4865-9466-ED8D222DE2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29" y="76200"/>
            <a:ext cx="1199871" cy="10921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69176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8D686-9AF8-4CC6-B429-FD5C84036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Better Generic Queue Package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52D64-9B58-41F4-98AC-FCF31AD3D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Why better</a:t>
            </a:r>
          </a:p>
          <a:p>
            <a:pPr lvl="1" eaLnBrk="1" hangingPunct="1"/>
            <a:r>
              <a:rPr lang="en-US" altLang="en-US" dirty="0"/>
              <a:t>Defines exceptions that reflect the violation of </a:t>
            </a:r>
            <a:br>
              <a:rPr lang="en-US" altLang="en-US" dirty="0"/>
            </a:br>
            <a:r>
              <a:rPr lang="en-US" altLang="en-US" dirty="0"/>
              <a:t>preconditions for the package subprograms</a:t>
            </a:r>
          </a:p>
          <a:p>
            <a:pPr lvl="1" eaLnBrk="1" hangingPunct="1"/>
            <a:r>
              <a:rPr lang="en-US" altLang="en-US" dirty="0"/>
              <a:t>Allows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Max_Size</a:t>
            </a:r>
            <a:r>
              <a:rPr lang="en-US" altLang="en-US" dirty="0"/>
              <a:t> per object versus per type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0E8B0-ACA8-4A40-96D3-A91885F24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D273D7C-5CD9-447E-BE97-049469948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124200"/>
            <a:ext cx="7802136" cy="193899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Int_Queue_Pkg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Generic_FIFO_Queue_Pkg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(Integer,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Tiny_Q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: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Int_Queue_Pkg.FIFO_Queue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(5);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Humungous_Q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Int_Queue_Pkg.FIFO_Queue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(1_000_000);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17509-205D-4785-8703-9B7A1FF7A8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81800" y="1576955"/>
            <a:ext cx="1207183" cy="10138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22B1A3-3545-4F90-8310-2562D20D16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929" y="76200"/>
            <a:ext cx="1199871" cy="10921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71940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7FA7-1F88-4C4A-8F9E-284C5B7DF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Semantics of Generics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86000-04E1-45A8-8389-F17ED1706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Internal consistency within the generic</a:t>
            </a:r>
          </a:p>
          <a:p>
            <a:pPr lvl="1" eaLnBrk="1" hangingPunct="1"/>
            <a:r>
              <a:rPr lang="en-US" altLang="en-US" dirty="0"/>
              <a:t>Compiler checks that the uses of each formal parameter within the generic template are consistent with its declaration</a:t>
            </a:r>
          </a:p>
          <a:p>
            <a:pPr lvl="1" eaLnBrk="1" hangingPunct="1"/>
            <a:r>
              <a:rPr lang="en-US" altLang="en-US" dirty="0"/>
              <a:t>For a </a:t>
            </a: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formal type, only assignment, equality and inequality may be assumed to be available</a:t>
            </a:r>
          </a:p>
          <a:p>
            <a:pPr eaLnBrk="1" hangingPunct="1"/>
            <a:r>
              <a:rPr lang="en-US" altLang="en-US" dirty="0"/>
              <a:t>Instantiation correctness</a:t>
            </a:r>
          </a:p>
          <a:p>
            <a:pPr lvl="1" eaLnBrk="1" hangingPunct="1"/>
            <a:r>
              <a:rPr lang="en-US" altLang="en-US" dirty="0"/>
              <a:t>Compiler checks that the actual parameter supplied at the instantiation matches the formal</a:t>
            </a:r>
          </a:p>
          <a:p>
            <a:pPr lvl="1" eaLnBrk="1" hangingPunct="1"/>
            <a:r>
              <a:rPr lang="en-US" altLang="en-US" dirty="0"/>
              <a:t>A </a:t>
            </a: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formal type is matched by any type that has assignment, equality and inequality</a:t>
            </a:r>
          </a:p>
          <a:p>
            <a:pPr marL="0" indent="0" eaLnBrk="1" hangingPunct="1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6FD87-1D4B-4372-9D8A-807CB565C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BF5BF0-05A2-47E1-9DC0-5D73794430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62664" y="51275"/>
            <a:ext cx="1132024" cy="109172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97995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07FA7-1F88-4C4A-8F9E-284C5B7DF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Semantics of Generics: Instantiation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86000-04E1-45A8-8389-F17ED1706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An instantiation is, syntactically and semantically, a declaration of an actual package (specification and body) or subprogram</a:t>
            </a:r>
          </a:p>
          <a:p>
            <a:pPr eaLnBrk="1" hangingPunct="1"/>
            <a:r>
              <a:rPr lang="en-US" altLang="en-US" dirty="0"/>
              <a:t>Instantiation must be explicit</a:t>
            </a:r>
          </a:p>
          <a:p>
            <a:pPr eaLnBrk="1" hangingPunct="1"/>
            <a:r>
              <a:rPr lang="en-US" altLang="en-US" dirty="0"/>
              <a:t>An instantiation can serve as a compilation unit</a:t>
            </a:r>
          </a:p>
          <a:p>
            <a:pPr eaLnBrk="1" hangingPunct="1"/>
            <a:r>
              <a:rPr lang="en-US" altLang="en-US" dirty="0"/>
              <a:t>Instantiation is not exactly a macro-like expansion of the generic template</a:t>
            </a:r>
          </a:p>
          <a:p>
            <a:pPr lvl="1" eaLnBrk="1" hangingPunct="1"/>
            <a:r>
              <a:rPr lang="en-US" altLang="en-US" dirty="0"/>
              <a:t>Names referenced in the generic template are interpreted based on the scope of the generic template, not the scope of the instantiation</a:t>
            </a:r>
          </a:p>
          <a:p>
            <a:pPr lvl="1" eaLnBrk="1" hangingPunct="1"/>
            <a:r>
              <a:rPr lang="en-US" altLang="en-US" dirty="0"/>
              <a:t>Names referenced in actual parameters at the instantiation are interpreted based on the scope of the instantiation, not the scope defined by the (expanded) generic template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6FD87-1D4B-4372-9D8A-807CB565C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AADBC1-E85F-4A49-B552-2F2AE5F8FF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62664" y="51275"/>
            <a:ext cx="1132024" cy="109172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90038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06065-2C9C-48B0-A4FC-6D79FB993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Formal Parameters - Partial List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33188-4DE3-435B-B21C-6E4FFB783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Formal types</a:t>
            </a:r>
          </a:p>
          <a:p>
            <a:pPr lvl="1"/>
            <a:r>
              <a:rPr lang="en-US" dirty="0"/>
              <a:t>Formal numeric types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Formal array types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Formal access types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Formal private and limited private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17DD2-53E2-4715-A49C-65BA4AFC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70BEC-001C-419A-9607-F902FF2E1395}"/>
              </a:ext>
            </a:extLst>
          </p:cNvPr>
          <p:cNvSpPr txBox="1"/>
          <p:nvPr/>
        </p:nvSpPr>
        <p:spPr>
          <a:xfrm>
            <a:off x="1382736" y="1981200"/>
            <a:ext cx="67698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range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&lt;&gt;;          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-- Integer type</a:t>
            </a:r>
            <a:b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 err="1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mod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&lt;&gt;;            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-- Modular type</a:t>
            </a:r>
            <a:b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 err="1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 T is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(&lt;&gt;);              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-- Discrete type</a:t>
            </a:r>
            <a:b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 err="1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digits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&lt;&gt;;         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-- Floating-point type</a:t>
            </a:r>
            <a:b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 err="1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delta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&lt;&gt;;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          -- Fixed-point type</a:t>
            </a:r>
            <a:b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 err="1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delta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digits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&lt;&gt;; </a:t>
            </a:r>
            <a:r>
              <a:rPr lang="en-US" altLang="en-US" i="1" dirty="0">
                <a:solidFill>
                  <a:srgbClr val="3399FF"/>
                </a:solidFill>
                <a:latin typeface="Consolas" panose="020B0609020204030204" pitchFamily="49" charset="0"/>
              </a:rPr>
              <a:t>-- Decimal type</a:t>
            </a:r>
            <a:endParaRPr lang="en-US" altLang="en-US" dirty="0">
              <a:solidFill>
                <a:srgbClr val="3399FF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99BE81-96FF-4823-8200-8454321A3234}"/>
              </a:ext>
            </a:extLst>
          </p:cNvPr>
          <p:cNvSpPr txBox="1"/>
          <p:nvPr/>
        </p:nvSpPr>
        <p:spPr>
          <a:xfrm>
            <a:off x="1382736" y="4114800"/>
            <a:ext cx="6643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 array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dirty="0" err="1">
                <a:solidFill>
                  <a:srgbClr val="3399FF"/>
                </a:solidFill>
                <a:latin typeface="Consolas" panose="020B0609020204030204" pitchFamily="49" charset="0"/>
              </a:rPr>
              <a:t>Index_Type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] </a:t>
            </a:r>
            <a:b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               {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dirty="0" err="1">
                <a:solidFill>
                  <a:srgbClr val="3399FF"/>
                </a:solidFill>
                <a:latin typeface="Consolas" panose="020B0609020204030204" pitchFamily="49" charset="0"/>
              </a:rPr>
              <a:t>Index_Type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&lt;&gt;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]}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T1;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A98CF4-AFE9-40FF-95CE-43A51E91C1D3}"/>
              </a:ext>
            </a:extLst>
          </p:cNvPr>
          <p:cNvSpPr txBox="1"/>
          <p:nvPr/>
        </p:nvSpPr>
        <p:spPr>
          <a:xfrm>
            <a:off x="1382736" y="5181600"/>
            <a:ext cx="512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all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|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 constant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T1;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54B87-EF94-4026-B7D3-37A015FD464F}"/>
              </a:ext>
            </a:extLst>
          </p:cNvPr>
          <p:cNvSpPr txBox="1"/>
          <p:nvPr/>
        </p:nvSpPr>
        <p:spPr>
          <a:xfrm>
            <a:off x="1382736" y="6019800"/>
            <a:ext cx="4743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     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limited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private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</a:b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T (&lt;&gt;) 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limited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3399FF"/>
                </a:solidFill>
                <a:latin typeface="Consolas" panose="020B0609020204030204" pitchFamily="49" charset="0"/>
              </a:rPr>
              <a:t>private</a:t>
            </a:r>
            <a:r>
              <a:rPr lang="en-US" altLang="en-US" dirty="0">
                <a:solidFill>
                  <a:srgbClr val="3399FF"/>
                </a:solidFill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019823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06065-2C9C-48B0-A4FC-6D79FB993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Formal Parameters - Partial List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33188-4DE3-435B-B21C-6E4FFB783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Formal objects</a:t>
            </a:r>
          </a:p>
          <a:p>
            <a:pPr lvl="1"/>
            <a:r>
              <a:rPr lang="en-US" dirty="0"/>
              <a:t>Formal constants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Formal variables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Formal subprograms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17DD2-53E2-4715-A49C-65BA4AFC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5200E4-ABAC-4FDA-8508-AA63B9CB70E3}"/>
              </a:ext>
            </a:extLst>
          </p:cNvPr>
          <p:cNvSpPr txBox="1"/>
          <p:nvPr/>
        </p:nvSpPr>
        <p:spPr>
          <a:xfrm>
            <a:off x="1242875" y="2057400"/>
            <a:ext cx="6391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000" i="1" dirty="0" err="1">
                <a:solidFill>
                  <a:srgbClr val="3399FF"/>
                </a:solidFill>
                <a:latin typeface="Consolas" panose="020B0609020204030204" pitchFamily="49" charset="0"/>
              </a:rPr>
              <a:t>identifier_list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T</a:t>
            </a:r>
            <a:r>
              <a:rPr lang="en-US" altLang="en-US" sz="2000" i="1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[ :=</a:t>
            </a:r>
            <a:r>
              <a:rPr lang="en-US" altLang="en-US" sz="2000" i="1" dirty="0">
                <a:solidFill>
                  <a:srgbClr val="3399FF"/>
                </a:solidFill>
                <a:latin typeface="Consolas" panose="020B0609020204030204" pitchFamily="49" charset="0"/>
              </a:rPr>
              <a:t> expression 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] ;</a:t>
            </a:r>
            <a:endParaRPr lang="en-US" sz="2000" dirty="0">
              <a:latin typeface="Consolas" panose="020B060902020403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3FCFD0-AA01-4501-B39E-6FBDECB35605}"/>
              </a:ext>
            </a:extLst>
          </p:cNvPr>
          <p:cNvSpPr txBox="1"/>
          <p:nvPr/>
        </p:nvSpPr>
        <p:spPr>
          <a:xfrm>
            <a:off x="1242875" y="3276600"/>
            <a:ext cx="6109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000" i="1" dirty="0" err="1">
                <a:solidFill>
                  <a:srgbClr val="3399FF"/>
                </a:solidFill>
                <a:latin typeface="Consolas" panose="020B0609020204030204" pitchFamily="49" charset="0"/>
              </a:rPr>
              <a:t>Identifier_list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T</a:t>
            </a:r>
            <a:r>
              <a:rPr lang="en-US" altLang="en-US" sz="2000" i="1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2000" i="1" dirty="0">
                <a:solidFill>
                  <a:srgbClr val="3399FF"/>
                </a:solidFill>
                <a:latin typeface="Consolas" panose="020B0609020204030204" pitchFamily="49" charset="0"/>
              </a:rPr>
              <a:t> expression 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;</a:t>
            </a:r>
            <a:endParaRPr lang="en-US" sz="2000" dirty="0">
              <a:latin typeface="Consolas" panose="020B06090202040302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999CC3-0BB2-42BB-B610-A04D61FAFEED}"/>
              </a:ext>
            </a:extLst>
          </p:cNvPr>
          <p:cNvSpPr txBox="1"/>
          <p:nvPr/>
        </p:nvSpPr>
        <p:spPr>
          <a:xfrm>
            <a:off x="1242875" y="4353580"/>
            <a:ext cx="6532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i="1" dirty="0" err="1">
                <a:solidFill>
                  <a:srgbClr val="3399FF"/>
                </a:solidFill>
                <a:latin typeface="Consolas" panose="020B0609020204030204" pitchFamily="49" charset="0"/>
              </a:rPr>
              <a:t>subprogram_specification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i="1" dirty="0">
                <a:solidFill>
                  <a:srgbClr val="3399FF"/>
                </a:solidFill>
                <a:latin typeface="Consolas" panose="020B0609020204030204" pitchFamily="49" charset="0"/>
              </a:rPr>
              <a:t>name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;</a:t>
            </a:r>
          </a:p>
          <a:p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i="1" dirty="0" err="1">
                <a:solidFill>
                  <a:srgbClr val="3399FF"/>
                </a:solidFill>
                <a:latin typeface="Consolas" panose="020B0609020204030204" pitchFamily="49" charset="0"/>
              </a:rPr>
              <a:t>subprogram_specification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1" dirty="0">
                <a:solidFill>
                  <a:srgbClr val="3399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&lt;&gt;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]</a:t>
            </a:r>
            <a:r>
              <a:rPr lang="en-US" altLang="en-US" sz="2000" dirty="0">
                <a:solidFill>
                  <a:srgbClr val="3399FF"/>
                </a:solidFill>
                <a:latin typeface="Consolas" panose="020B0609020204030204" pitchFamily="49" charset="0"/>
              </a:rPr>
              <a:t> ;</a:t>
            </a:r>
          </a:p>
        </p:txBody>
      </p:sp>
    </p:spTree>
    <p:extLst>
      <p:ext uri="{BB962C8B-B14F-4D97-AF65-F5344CB8AC3E}">
        <p14:creationId xmlns:p14="http://schemas.microsoft.com/office/powerpoint/2010/main" val="25144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16FEB-4FED-436F-A5CC-C0869FE60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Semantics of Formal Type Declarations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71276-2CA5-4C72-BB19-81A20D615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Within the generic template, the only operations available for the formal type are those that are </a:t>
            </a:r>
            <a:br>
              <a:rPr lang="en-US" altLang="en-US" dirty="0"/>
            </a:br>
            <a:r>
              <a:rPr lang="en-US" altLang="en-US" dirty="0"/>
              <a:t>known to be available for every type in the category</a:t>
            </a:r>
          </a:p>
          <a:p>
            <a:pPr lvl="1" eaLnBrk="1" hangingPunct="1"/>
            <a:r>
              <a:rPr lang="en-US" altLang="en-US" dirty="0"/>
              <a:t>Formal integer type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arithmetic operators, integer literals, attributes such as </a:t>
            </a:r>
            <a:r>
              <a:rPr lang="en-US" altLang="en-US" dirty="0">
                <a:latin typeface="Lucida Sans Typewriter" panose="020B0509030504030204" pitchFamily="49" charset="0"/>
              </a:rPr>
              <a:t>'Image</a:t>
            </a:r>
            <a:r>
              <a:rPr lang="en-US" altLang="en-US" dirty="0"/>
              <a:t>, etc.</a:t>
            </a:r>
          </a:p>
          <a:p>
            <a:pPr lvl="1" eaLnBrk="1" hangingPunct="1"/>
            <a:r>
              <a:rPr lang="en-US" altLang="en-US" dirty="0"/>
              <a:t>Formal </a:t>
            </a: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and </a:t>
            </a:r>
            <a:r>
              <a:rPr lang="en-US" altLang="en-US" b="1" dirty="0">
                <a:latin typeface="Lucida Sans Typewriter" panose="020B0509030504030204" pitchFamily="49" charset="0"/>
              </a:rPr>
              <a:t>limited private</a:t>
            </a:r>
            <a:r>
              <a:rPr lang="en-US" altLang="en-US" dirty="0"/>
              <a:t> types</a:t>
            </a:r>
          </a:p>
          <a:p>
            <a:pPr lvl="2" eaLnBrk="1" hangingPunct="1"/>
            <a:r>
              <a:rPr lang="en-US" altLang="en-US" dirty="0"/>
              <a:t>Formal </a:t>
            </a: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type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only assignment, "=" and "/="</a:t>
            </a:r>
          </a:p>
          <a:p>
            <a:pPr lvl="2" eaLnBrk="1" hangingPunct="1"/>
            <a:r>
              <a:rPr lang="en-US" altLang="en-US" dirty="0"/>
              <a:t>Formal </a:t>
            </a:r>
            <a:r>
              <a:rPr lang="en-US" altLang="en-US" b="1" dirty="0">
                <a:latin typeface="Lucida Sans Typewriter" panose="020B0509030504030204" pitchFamily="49" charset="0"/>
              </a:rPr>
              <a:t>limited private</a:t>
            </a:r>
            <a:r>
              <a:rPr lang="en-US" altLang="en-US" dirty="0"/>
              <a:t> type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dirty="0"/>
              <a:t>no operations are available</a:t>
            </a:r>
          </a:p>
          <a:p>
            <a:pPr lvl="2" eaLnBrk="1" hangingPunct="1"/>
            <a:r>
              <a:rPr lang="en-US" altLang="en-US" dirty="0"/>
              <a:t>Generally, additional subprograms are passed as explicit parameters at instantiation</a:t>
            </a:r>
          </a:p>
          <a:p>
            <a:pPr eaLnBrk="1" hangingPunct="1"/>
            <a:r>
              <a:rPr lang="en-US" altLang="en-US" dirty="0"/>
              <a:t>At an instantiation, any type (or subtype) with the required operations may be passed</a:t>
            </a:r>
          </a:p>
          <a:p>
            <a:pPr lvl="1" eaLnBrk="1" hangingPunct="1"/>
            <a:r>
              <a:rPr lang="en-US" altLang="en-US" dirty="0"/>
              <a:t>Thus the </a:t>
            </a: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and </a:t>
            </a:r>
            <a:r>
              <a:rPr lang="en-US" altLang="en-US" b="1" dirty="0">
                <a:latin typeface="Lucida Sans Typewriter" panose="020B0509030504030204" pitchFamily="49" charset="0"/>
              </a:rPr>
              <a:t>limited private</a:t>
            </a:r>
            <a:r>
              <a:rPr lang="en-US" altLang="en-US" dirty="0"/>
              <a:t> categories are the most general 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111DB-11C5-479D-A2D1-EC9F8EFA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25E8FF-4E10-4091-817E-0456FA7769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113" y="762000"/>
            <a:ext cx="1702687" cy="119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5.1 Generics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724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73756-FE2A-4166-89B5-100BFE5C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Sort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3B9F4-8DD3-4A85-AD5F-8DCA799EA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/>
          <a:lstStyle/>
          <a:p>
            <a:r>
              <a:rPr lang="en-US" dirty="0"/>
              <a:t>Non-generic procedure, for a specific array type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algorithm works for any array type whose element type provides</a:t>
            </a:r>
          </a:p>
          <a:p>
            <a:pPr lvl="1"/>
            <a:r>
              <a:rPr lang="en-US" dirty="0"/>
              <a:t>Assignment</a:t>
            </a:r>
          </a:p>
          <a:p>
            <a:pPr lvl="1"/>
            <a:r>
              <a:rPr lang="en-US" dirty="0"/>
              <a:t>A comparison function taking two parameters of the element type and returning a Boolean</a:t>
            </a:r>
          </a:p>
          <a:p>
            <a:r>
              <a:rPr lang="en-US" dirty="0"/>
              <a:t>The procedure should thus be generic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C9532-36DD-4583-81ED-40D8D0A0F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A57B42AD-07AF-4EC7-B5F4-619E5CFB7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1" y="1524000"/>
            <a:ext cx="6324599" cy="304698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(Positive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Float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   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Sort( V :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16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Temp : </a:t>
            </a:r>
            <a:r>
              <a:rPr lang="en-US" altLang="en-US" sz="16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Float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for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V'First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.. V'Last-1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J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I+1 ..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V'Last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if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V(J) </a:t>
            </a:r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&lt;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V(I)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then</a:t>
            </a:r>
            <a:endParaRPr lang="en-US" altLang="en-US" sz="16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Temp </a:t>
            </a:r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V(I); V(I) </a:t>
            </a:r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V(J); V(J) </a:t>
            </a:r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Temp;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Sort;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989FD2-FF4B-4992-8305-1126748872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00950" y="76200"/>
            <a:ext cx="1466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70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40712-021D-4634-8711-EAE4EDBFE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Generic Sort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C2CED-3837-4D43-9301-A828A6AAB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Generic 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531A8-F262-4B98-A9BB-54BE435EC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904E95B3-0DFF-413B-8FDB-DF5187712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600200"/>
            <a:ext cx="8162812" cy="147732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Array_Type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array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(Positive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with function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Compare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(L, R :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Boolean;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V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Array_Type</a:t>
            </a:r>
            <a:r>
              <a:rPr lang="en-US" altLang="en-US" sz="18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DB2D0DCC-45A5-459A-9125-04DDDFD3D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429000"/>
            <a:ext cx="8162812" cy="3139321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V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Array_Type</a:t>
            </a:r>
            <a:r>
              <a:rPr lang="en-US" altLang="en-US" sz="18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Temp: </a:t>
            </a:r>
            <a:r>
              <a:rPr lang="en-US" altLang="en-US" sz="18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for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V'First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.. V'Last-1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for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J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I+1 ..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V'Last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 if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Compare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(V(J), V(I))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then</a:t>
            </a:r>
            <a:endParaRPr lang="en-US" altLang="en-US" sz="18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Temp </a:t>
            </a:r>
            <a:r>
              <a:rPr lang="en-US" altLang="en-US" sz="18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V(I); V(I) </a:t>
            </a:r>
            <a:r>
              <a:rPr lang="en-US" altLang="en-US" sz="18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V(J); V(J) </a:t>
            </a:r>
            <a:r>
              <a:rPr lang="en-US" altLang="en-US" sz="1800" b="0" dirty="0">
                <a:solidFill>
                  <a:srgbClr val="FF0000"/>
                </a:solidFill>
                <a:latin typeface="Consolas" panose="020B0609020204030204" pitchFamily="49" charset="0"/>
              </a:rPr>
              <a:t>:=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Temp;           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21D476-5FA2-4992-BE18-F6AEB950F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00950" y="76200"/>
            <a:ext cx="1466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9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0C045-F11B-4EA9-9213-D84D0F178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Generic Sort Instantiation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F3FEA2-ED25-484E-91AC-E4CA4991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83C4567E-D8D6-4E19-A31C-74FCBC065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471" y="1143000"/>
            <a:ext cx="8225329" cy="5632311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Example_1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(Positive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Sort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is </a:t>
            </a:r>
            <a:b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   new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( Float, </a:t>
            </a:r>
            <a:r>
              <a:rPr lang="en-US" altLang="en-US" sz="20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, "&lt;" );</a:t>
            </a:r>
            <a:b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procedure Sort( V : in out </a:t>
            </a:r>
            <a:r>
              <a:rPr lang="en-US" altLang="en-US" sz="20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20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 )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Sort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is </a:t>
            </a:r>
            <a:b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   new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  <a:t>( Character, String, "&lt;" );</a:t>
            </a:r>
            <a:br>
              <a:rPr lang="en-US" altLang="en-US" sz="2000" b="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procedure Sort( V : in out String )</a:t>
            </a:r>
          </a:p>
          <a:p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S   : String              := "Example";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FA  :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Float_Array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(1..100) := ...;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Sort( S ); </a:t>
            </a:r>
            <a:r>
              <a:rPr lang="en-US" altLang="en-US" sz="20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"</a:t>
            </a:r>
            <a:r>
              <a:rPr lang="en-US" altLang="en-US" sz="2000" b="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Eaelmpx</a:t>
            </a:r>
            <a:r>
              <a:rPr lang="en-US" altLang="en-US" sz="20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"</a:t>
            </a:r>
            <a:endParaRPr lang="en-US" altLang="en-US" sz="20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Sort( FA );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Example_1;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7C696A-2B3E-4D40-88FA-DF3C239A9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00950" y="76200"/>
            <a:ext cx="1466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3045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0C045-F11B-4EA9-9213-D84D0F178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Generic Sort Instantiation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F3FEA2-ED25-484E-91AC-E4CA4991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83C4567E-D8D6-4E19-A31C-74FCBC065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087934"/>
            <a:ext cx="8229600" cy="5693866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Example_2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record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French  : String(1..10);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English : String(1..10);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Dictionary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(Positive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                          </a:t>
            </a:r>
          </a:p>
          <a:p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Before_F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 L, R :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Boolean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return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L.French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&lt;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R.French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Before_F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function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Before_E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 L, R :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Boolean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return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L.English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&lt;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R.English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Before_E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procedure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Sort_French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, Dictionary,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Before_F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Sort_English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Vocab_Entry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, Dictionary,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Before_E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D : Dictionary(1..1000) := ...;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4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Sort_French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 D );</a:t>
            </a:r>
          </a:p>
          <a:p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Sort_English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( D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Example_2;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4BA3A7-F185-40A9-9D85-92DE01857C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00950" y="76200"/>
            <a:ext cx="1466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72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8BF77-25AF-410E-A8CB-DB72250D1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Predefined Generics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05B54-CF0C-4576-B07F-18965AB52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Ada.Unchecked_Deallocation</a:t>
            </a:r>
            <a:endParaRPr lang="en-US" dirty="0"/>
          </a:p>
          <a:p>
            <a:pPr lvl="1"/>
            <a:r>
              <a:rPr lang="en-US" dirty="0"/>
              <a:t>Declaration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Usage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0DB43-DD38-47BC-A753-7D7DEBA9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3CE44-77BD-4632-B220-78781472200D}"/>
              </a:ext>
            </a:extLst>
          </p:cNvPr>
          <p:cNvSpPr txBox="1"/>
          <p:nvPr/>
        </p:nvSpPr>
        <p:spPr>
          <a:xfrm>
            <a:off x="927486" y="2000071"/>
            <a:ext cx="7943200" cy="132343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Object(&lt;&gt;)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is limited private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Name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Object;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Ada.Unchecked_Deallocation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(X :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Name 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B351C3-384A-45B5-91EF-ABD16A04891A}"/>
              </a:ext>
            </a:extLst>
          </p:cNvPr>
          <p:cNvSpPr txBox="1"/>
          <p:nvPr/>
        </p:nvSpPr>
        <p:spPr>
          <a:xfrm>
            <a:off x="927486" y="3886200"/>
            <a:ext cx="7661072" cy="286232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2000" b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String;</a:t>
            </a: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Ada.Unchecked_Deallocation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(String,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-- </a:t>
            </a:r>
            <a:r>
              <a:rPr lang="en-US" altLang="en-US" sz="2000" b="1" i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( X : </a:t>
            </a:r>
            <a:r>
              <a:rPr lang="en-US" altLang="en-US" sz="2000" b="1" i="1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Ref : </a:t>
            </a:r>
            <a:r>
              <a:rPr lang="en-US" altLang="en-US" sz="2000" dirty="0" err="1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:= </a:t>
            </a:r>
            <a:r>
              <a:rPr lang="en-US" altLang="en-US" sz="2000" b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 String'("ABCDE");</a:t>
            </a: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...</a:t>
            </a: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( Ref ); </a:t>
            </a:r>
            <a:br>
              <a:rPr lang="en-US" altLang="en-US" sz="2000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en-US" sz="2000" i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-- Deallocates </a:t>
            </a:r>
            <a:r>
              <a:rPr lang="en-US" altLang="en-US" sz="2000" i="1" dirty="0" err="1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2000" b="1" i="1" dirty="0" err="1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2000" i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, sets Ref to </a:t>
            </a:r>
            <a:r>
              <a:rPr lang="en-US" altLang="en-US" sz="2000" b="1" i="1" dirty="0">
                <a:solidFill>
                  <a:schemeClr val="accent3">
                    <a:lumMod val="50000"/>
                  </a:schemeClr>
                </a:solidFill>
                <a:latin typeface="Consolas" panose="020B0609020204030204" pitchFamily="49" charset="0"/>
              </a:rPr>
              <a:t>null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0342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8BF77-25AF-410E-A8CB-DB72250D1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Predefined Generics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05B54-CF0C-4576-B07F-18965AB52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Ada.Text_IO.Modular_IO</a:t>
            </a:r>
            <a:endParaRPr lang="en-US" dirty="0"/>
          </a:p>
          <a:p>
            <a:pPr lvl="1"/>
            <a:r>
              <a:rPr lang="en-US" dirty="0"/>
              <a:t>Declaration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Usage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0DB43-DD38-47BC-A753-7D7DEBA9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3CE44-77BD-4632-B220-78781472200D}"/>
              </a:ext>
            </a:extLst>
          </p:cNvPr>
          <p:cNvSpPr txBox="1"/>
          <p:nvPr/>
        </p:nvSpPr>
        <p:spPr>
          <a:xfrm>
            <a:off x="990600" y="1905000"/>
            <a:ext cx="7239000" cy="255454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mod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&lt;&gt;; 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unsigned integer type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Modular_IO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Default_Width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 Field :=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Num'Width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Default_Base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: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Number_Base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:= 10;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Put( Item  :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Width : Field       :=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Default_Width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Base  :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Number_Base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:=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Default_Base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…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Modular_IO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EA3C84-9D09-49F4-8036-1CE784FC1EB7}"/>
              </a:ext>
            </a:extLst>
          </p:cNvPr>
          <p:cNvSpPr txBox="1"/>
          <p:nvPr/>
        </p:nvSpPr>
        <p:spPr>
          <a:xfrm>
            <a:off x="990600" y="4953000"/>
            <a:ext cx="7276351" cy="175432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00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 Byte </a:t>
            </a:r>
            <a:r>
              <a:rPr lang="en-US" altLang="en-US" b="1" dirty="0">
                <a:solidFill>
                  <a:srgbClr val="006600"/>
                </a:solidFill>
                <a:latin typeface="Consolas" panose="020B0609020204030204" pitchFamily="49" charset="0"/>
              </a:rPr>
              <a:t>is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006600"/>
                </a:solidFill>
                <a:latin typeface="Consolas" panose="020B0609020204030204" pitchFamily="49" charset="0"/>
              </a:rPr>
              <a:t>mod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 256;</a:t>
            </a:r>
            <a:b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b="1" dirty="0">
                <a:solidFill>
                  <a:srgbClr val="006600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Byte_IO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b="1" dirty="0">
                <a:solidFill>
                  <a:srgbClr val="006600"/>
                </a:solidFill>
                <a:latin typeface="Consolas" panose="020B0609020204030204" pitchFamily="49" charset="0"/>
              </a:rPr>
              <a:t>is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Ada.Text_IO.Modular_IO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(Byte)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;    </a:t>
            </a:r>
            <a:b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B  : Byte := 129;</a:t>
            </a:r>
            <a:b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...</a:t>
            </a:r>
            <a:b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Byte_IO</a:t>
            </a:r>
            <a:r>
              <a:rPr lang="en-US" altLang="en-US" dirty="0" err="1">
                <a:solidFill>
                  <a:srgbClr val="006600"/>
                </a:solidFill>
                <a:latin typeface="Consolas" panose="020B0609020204030204" pitchFamily="49" charset="0"/>
              </a:rPr>
              <a:t>.Put</a:t>
            </a:r>
            <a: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  <a:t>(B, Width =&gt; 7, Base =&gt; 16);</a:t>
            </a:r>
            <a:br>
              <a:rPr lang="en-US" altLang="en-US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i="1" dirty="0">
                <a:solidFill>
                  <a:srgbClr val="006600"/>
                </a:solidFill>
                <a:latin typeface="Consolas" panose="020B0609020204030204" pitchFamily="49" charset="0"/>
              </a:rPr>
              <a:t>-- Displays " 16#81#" </a:t>
            </a:r>
            <a:endParaRPr lang="en-US" dirty="0">
              <a:solidFill>
                <a:srgbClr val="0066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43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1032F-202C-4366-A8DC-75F89B392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Instantiation </a:t>
            </a:r>
            <a:r>
              <a:rPr lang="en-US" dirty="0">
                <a:sym typeface="Symbol" panose="05050102010706020507" pitchFamily="18" charset="2"/>
              </a:rPr>
              <a:t> Text Expansion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2A737-6DEA-4E34-A200-58F79043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EA137D98-A980-4FB9-AE78-52CA6F72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122164"/>
            <a:ext cx="7738016" cy="2154436"/>
          </a:xfrm>
          <a:prstGeom prst="rect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File_Type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 limited private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800" b="0" dirty="0">
              <a:solidFill>
                <a:srgbClr val="0000CC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   generic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      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 mod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&lt;&gt;;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Modular_IO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      procedure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Put( File : 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File_Type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 Item: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 …);                       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   …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Modular_IO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380BE8E-0EC3-475D-BA77-7089A1309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98" y="3427035"/>
            <a:ext cx="7837402" cy="3354765"/>
          </a:xfrm>
          <a:prstGeom prst="rect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Proc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   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File_Type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(Fine, Coarse,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Very_Coarse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);  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-- woodworking application</a:t>
            </a:r>
          </a:p>
          <a:p>
            <a:endParaRPr lang="en-US" altLang="en-US" sz="800" b="0" dirty="0">
              <a:solidFill>
                <a:srgbClr val="0000CC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Byte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 mod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256;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Byte_IO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is new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Modular_IO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( Byte );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  -- </a:t>
            </a:r>
            <a:r>
              <a:rPr lang="en-US" altLang="en-US" sz="1400" b="0" i="1" dirty="0" err="1">
                <a:solidFill>
                  <a:srgbClr val="0000CC"/>
                </a:solidFill>
                <a:latin typeface="Consolas" panose="020B0609020204030204" pitchFamily="49" charset="0"/>
              </a:rPr>
              <a:t>Byte_IO.Put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 uses </a:t>
            </a:r>
            <a:r>
              <a:rPr lang="en-US" altLang="en-US" sz="1400" b="0" i="1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Ada.Text_IO.File_Type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, not </a:t>
            </a:r>
            <a:r>
              <a:rPr lang="en-US" altLang="en-US" sz="1400" b="0" i="1" dirty="0" err="1">
                <a:solidFill>
                  <a:srgbClr val="0000CC"/>
                </a:solidFill>
                <a:latin typeface="Consolas" panose="020B0609020204030204" pitchFamily="49" charset="0"/>
              </a:rPr>
              <a:t>Proc.File_Type</a:t>
            </a:r>
            <a:endParaRPr lang="en-US" altLang="en-US" sz="1400" b="0" i="1" dirty="0">
              <a:solidFill>
                <a:srgbClr val="0000CC"/>
              </a:solidFill>
              <a:latin typeface="Consolas" panose="020B0609020204030204" pitchFamily="49" charset="0"/>
            </a:endParaRPr>
          </a:p>
          <a:p>
            <a:endParaRPr lang="en-US" altLang="en-US" sz="800" b="0" i="1" dirty="0">
              <a:solidFill>
                <a:srgbClr val="0000CC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B      : Byte := 255;</a:t>
            </a:r>
          </a:p>
          <a:p>
            <a:endParaRPr lang="en-US" altLang="en-US" sz="800" b="0" dirty="0">
              <a:solidFill>
                <a:srgbClr val="0000CC"/>
              </a:solidFill>
              <a:latin typeface="Consolas" panose="020B0609020204030204" pitchFamily="49" charset="0"/>
            </a:endParaRP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File_1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Ada.Text_IO.</a:t>
            </a:r>
            <a:r>
              <a:rPr lang="en-US" altLang="en-US" sz="14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File_Type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File_2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File_Type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Byte_IO.Put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File_1</a:t>
            </a:r>
            <a:r>
              <a:rPr lang="en-US" altLang="en-US" sz="1400" b="0" dirty="0">
                <a:solidFill>
                  <a:srgbClr val="33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B ); 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--OK</a:t>
            </a:r>
          </a:p>
          <a:p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0" dirty="0" err="1">
                <a:solidFill>
                  <a:srgbClr val="0000CC"/>
                </a:solidFill>
                <a:latin typeface="Consolas" panose="020B0609020204030204" pitchFamily="49" charset="0"/>
              </a:rPr>
              <a:t>Byte_IO.Put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400" b="0" dirty="0">
                <a:latin typeface="Consolas" panose="020B0609020204030204" pitchFamily="49" charset="0"/>
              </a:rPr>
              <a:t>File_2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, B ); </a:t>
            </a:r>
            <a:r>
              <a:rPr lang="en-US" altLang="en-US" sz="1400" b="0" i="1" dirty="0">
                <a:solidFill>
                  <a:srgbClr val="0000CC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400" dirty="0">
                <a:solidFill>
                  <a:srgbClr val="0000CC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rgbClr val="0000CC"/>
                </a:solidFill>
                <a:latin typeface="Consolas" panose="020B0609020204030204" pitchFamily="49" charset="0"/>
              </a:rPr>
              <a:t> Proc;</a:t>
            </a:r>
          </a:p>
        </p:txBody>
      </p:sp>
    </p:spTree>
    <p:extLst>
      <p:ext uri="{BB962C8B-B14F-4D97-AF65-F5344CB8AC3E}">
        <p14:creationId xmlns:p14="http://schemas.microsoft.com/office/powerpoint/2010/main" val="24387544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DDDC3-BA75-4070-BE2A-25EAD7430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Subprograms as Parameters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86CEC-EB17-4BE0-AA84-872E80DE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 many kinds of applications, a subprogram needs to be passed as a parameter to another subprogram</a:t>
            </a:r>
          </a:p>
          <a:p>
            <a:pPr eaLnBrk="1" hangingPunct="1"/>
            <a:r>
              <a:rPr lang="en-US" altLang="en-US" dirty="0"/>
              <a:t>Choice of how to define the parameterization</a:t>
            </a:r>
          </a:p>
          <a:p>
            <a:pPr lvl="1" eaLnBrk="1" hangingPunct="1"/>
            <a:r>
              <a:rPr lang="en-US" altLang="en-US" dirty="0"/>
              <a:t>Pass as a run-time parameter an access value designating the subprogram</a:t>
            </a:r>
          </a:p>
          <a:p>
            <a:pPr lvl="1" eaLnBrk="1" hangingPunct="1"/>
            <a:r>
              <a:rPr lang="en-US" altLang="en-US" dirty="0"/>
              <a:t>Pass the subprogram as a generic actual parameter at instantiation</a:t>
            </a:r>
          </a:p>
          <a:p>
            <a:pPr eaLnBrk="1" hangingPunct="1"/>
            <a:r>
              <a:rPr lang="en-US" altLang="en-US" dirty="0"/>
              <a:t>Decision affects several program characteristics</a:t>
            </a:r>
          </a:p>
          <a:p>
            <a:pPr lvl="1" eaLnBrk="1" hangingPunct="1"/>
            <a:r>
              <a:rPr lang="en-US" altLang="en-US" dirty="0"/>
              <a:t>Style</a:t>
            </a:r>
          </a:p>
          <a:p>
            <a:pPr lvl="1" eaLnBrk="1" hangingPunct="1"/>
            <a:r>
              <a:rPr lang="en-US" altLang="en-US" dirty="0"/>
              <a:t>Run-time efficiency</a:t>
            </a:r>
          </a:p>
          <a:p>
            <a:pPr lvl="1" eaLnBrk="1" hangingPunct="1"/>
            <a:r>
              <a:rPr lang="en-US" altLang="en-US" dirty="0"/>
              <a:t>Code space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D3FF9-BF17-4694-8374-5CA0ADB7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475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DDDC3-BA75-4070-BE2A-25EAD7430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Subprograms as Parameters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86CEC-EB17-4BE0-AA84-872E80DE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iterating a subprogram over an array by passing the subprogram at run time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D3FF9-BF17-4694-8374-5CA0ADB7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F4AE9973-569E-4D69-A372-B9C9306BA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955155"/>
            <a:ext cx="4570482" cy="2693045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>
                <a:latin typeface="Consolas" panose="020B0609020204030204" pitchFamily="49" charset="0"/>
              </a:rPr>
              <a:t>Stuff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 record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...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array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(Positive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endParaRPr lang="en-US" altLang="en-US" sz="13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latin typeface="Consolas" panose="020B0609020204030204" pitchFamily="49" charset="0"/>
              </a:rPr>
              <a:t>Proc_Ref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 access 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>
                <a:latin typeface="Consolas" panose="020B0609020204030204" pitchFamily="49" charset="0"/>
              </a:rPr>
              <a:t>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Act 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Proc_Ref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 Over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); 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Pkg_1;</a:t>
            </a:r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CFA71FAE-37A3-46AA-BF7B-347380D3D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1" y="4881563"/>
            <a:ext cx="4603749" cy="1892826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>
                <a:latin typeface="Consolas" panose="020B0609020204030204" pitchFamily="49" charset="0"/>
              </a:rPr>
              <a:t>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Act 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Proc_Ref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 Over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                              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Over'Range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Act.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Over(I) 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Pkg_1;</a:t>
            </a: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5B29D7DD-3849-406B-9C0C-7B588815E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1955155"/>
            <a:ext cx="4204997" cy="1092607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Pkg_1;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74F953DE-5BB0-4C87-9FB1-A1BDBCE46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3184029"/>
            <a:ext cx="4204997" cy="1692771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Pkg_1,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Pkg_1;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Main_1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(1..10);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Iterate(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My_Action'Access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);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Main_1;</a:t>
            </a:r>
          </a:p>
        </p:txBody>
      </p:sp>
      <p:grpSp>
        <p:nvGrpSpPr>
          <p:cNvPr id="14" name="Group 22">
            <a:extLst>
              <a:ext uri="{FF2B5EF4-FFF2-40B4-BE49-F238E27FC236}">
                <a16:creationId xmlns:a16="http://schemas.microsoft.com/office/drawing/2014/main" id="{198FD4D0-4D05-4512-A64B-BF8D3B9D37EC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5191125"/>
            <a:ext cx="2663825" cy="1285875"/>
            <a:chOff x="2852" y="2592"/>
            <a:chExt cx="1678" cy="810"/>
          </a:xfrm>
        </p:grpSpPr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id="{0A950480-34D1-4554-A8BB-0760C54FE5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0" y="2717"/>
              <a:ext cx="31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chemeClr val="accent2"/>
                  </a:solidFill>
                  <a:latin typeface="Courier New" panose="02070309020205020404" pitchFamily="49" charset="0"/>
                </a:rPr>
                <a:t>Act</a:t>
              </a:r>
            </a:p>
          </p:txBody>
        </p:sp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2DB7D2B9-7A5B-4121-9CB2-27E63CF1C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2" y="3191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latin typeface="Courier New" panose="02070309020205020404" pitchFamily="49" charset="0"/>
                </a:rPr>
                <a:t>Over</a:t>
              </a:r>
            </a:p>
          </p:txBody>
        </p:sp>
        <p:grpSp>
          <p:nvGrpSpPr>
            <p:cNvPr id="17" name="Group 7">
              <a:extLst>
                <a:ext uri="{FF2B5EF4-FFF2-40B4-BE49-F238E27FC236}">
                  <a16:creationId xmlns:a16="http://schemas.microsoft.com/office/drawing/2014/main" id="{F80FBB5B-8398-4756-BD0A-39E09F9C90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8" y="3162"/>
              <a:ext cx="1032" cy="240"/>
              <a:chOff x="2718" y="3840"/>
              <a:chExt cx="1032" cy="240"/>
            </a:xfrm>
          </p:grpSpPr>
          <p:sp>
            <p:nvSpPr>
              <p:cNvPr id="25" name="Rectangle 8">
                <a:extLst>
                  <a:ext uri="{FF2B5EF4-FFF2-40B4-BE49-F238E27FC236}">
                    <a16:creationId xmlns:a16="http://schemas.microsoft.com/office/drawing/2014/main" id="{B474052D-FC6D-4E67-801E-D966299FF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8" y="3840"/>
                <a:ext cx="132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id="{2275D666-F41F-4175-8670-0DD394D82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3840"/>
                <a:ext cx="132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7" name="Rectangle 10">
                <a:extLst>
                  <a:ext uri="{FF2B5EF4-FFF2-40B4-BE49-F238E27FC236}">
                    <a16:creationId xmlns:a16="http://schemas.microsoft.com/office/drawing/2014/main" id="{26DB1E9D-675B-4EC4-BC4F-3862DA9F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3" y="3840"/>
                <a:ext cx="132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8" name="Rectangle 11">
                <a:extLst>
                  <a:ext uri="{FF2B5EF4-FFF2-40B4-BE49-F238E27FC236}">
                    <a16:creationId xmlns:a16="http://schemas.microsoft.com/office/drawing/2014/main" id="{9C234E11-06F0-4663-9D54-C9D72B475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6" y="3840"/>
                <a:ext cx="132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9" name="Rectangle 12">
                <a:extLst>
                  <a:ext uri="{FF2B5EF4-FFF2-40B4-BE49-F238E27FC236}">
                    <a16:creationId xmlns:a16="http://schemas.microsoft.com/office/drawing/2014/main" id="{A588ACFB-D457-462F-925F-0779D65C7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3840"/>
                <a:ext cx="132" cy="2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0" name="Text Box 13">
                <a:extLst>
                  <a:ext uri="{FF2B5EF4-FFF2-40B4-BE49-F238E27FC236}">
                    <a16:creationId xmlns:a16="http://schemas.microsoft.com/office/drawing/2014/main" id="{E6896F0F-22AE-46B7-88ED-10C6215948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2" y="3843"/>
                <a:ext cx="290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 b="0">
                    <a:latin typeface="Courier New" panose="02070309020205020404" pitchFamily="49" charset="0"/>
                  </a:rPr>
                  <a:t>...</a:t>
                </a:r>
              </a:p>
            </p:txBody>
          </p:sp>
          <p:sp>
            <p:nvSpPr>
              <p:cNvPr id="31" name="Text Box 14">
                <a:extLst>
                  <a:ext uri="{FF2B5EF4-FFF2-40B4-BE49-F238E27FC236}">
                    <a16:creationId xmlns:a16="http://schemas.microsoft.com/office/drawing/2014/main" id="{AC3302C8-9763-4213-8BED-AEF4F27891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0" y="3843"/>
                <a:ext cx="290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 b="0">
                    <a:latin typeface="Courier New" panose="02070309020205020404" pitchFamily="49" charset="0"/>
                  </a:rPr>
                  <a:t>...</a:t>
                </a:r>
              </a:p>
            </p:txBody>
          </p:sp>
        </p:grpSp>
        <p:grpSp>
          <p:nvGrpSpPr>
            <p:cNvPr id="18" name="Group 15">
              <a:extLst>
                <a:ext uri="{FF2B5EF4-FFF2-40B4-BE49-F238E27FC236}">
                  <a16:creationId xmlns:a16="http://schemas.microsoft.com/office/drawing/2014/main" id="{0C9B1100-D101-4B25-9EC5-752015F10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84" y="2592"/>
              <a:ext cx="630" cy="438"/>
              <a:chOff x="2904" y="3270"/>
              <a:chExt cx="630" cy="438"/>
            </a:xfrm>
          </p:grpSpPr>
          <p:sp>
            <p:nvSpPr>
              <p:cNvPr id="22" name="Oval 16">
                <a:extLst>
                  <a:ext uri="{FF2B5EF4-FFF2-40B4-BE49-F238E27FC236}">
                    <a16:creationId xmlns:a16="http://schemas.microsoft.com/office/drawing/2014/main" id="{368FFAA0-293B-4E11-87AB-B7B798ED1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4" y="3270"/>
                <a:ext cx="630" cy="438"/>
              </a:xfrm>
              <a:prstGeom prst="ellipse">
                <a:avLst/>
              </a:prstGeom>
              <a:noFill/>
              <a:ln w="12700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3" name="Rectangle 17">
                <a:extLst>
                  <a:ext uri="{FF2B5EF4-FFF2-40B4-BE49-F238E27FC236}">
                    <a16:creationId xmlns:a16="http://schemas.microsoft.com/office/drawing/2014/main" id="{C7F400A8-80AF-4C8B-AB3A-E879BA05B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3" y="3423"/>
                <a:ext cx="132" cy="240"/>
              </a:xfrm>
              <a:prstGeom prst="rect">
                <a:avLst/>
              </a:prstGeom>
              <a:noFill/>
              <a:ln w="12700">
                <a:solidFill>
                  <a:srgbClr val="00CCFF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4" name="Text Box 18">
                <a:extLst>
                  <a:ext uri="{FF2B5EF4-FFF2-40B4-BE49-F238E27FC236}">
                    <a16:creationId xmlns:a16="http://schemas.microsoft.com/office/drawing/2014/main" id="{5E6E3247-DF1A-407D-9BE8-251DC68A0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0" y="3271"/>
                <a:ext cx="34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rgbClr val="FF0000"/>
                    </a:solidFill>
                    <a:latin typeface="Courier New" panose="02070309020205020404" pitchFamily="49" charset="0"/>
                  </a:rPr>
                  <a:t>Item</a:t>
                </a:r>
              </a:p>
            </p:txBody>
          </p:sp>
        </p:grp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FC038F4F-5358-41CA-986A-C38A951882CF}"/>
                </a:ext>
              </a:extLst>
            </p:cNvPr>
            <p:cNvCxnSpPr>
              <a:cxnSpLocks noChangeShapeType="1"/>
              <a:stCxn id="15" idx="3"/>
              <a:endCxn id="22" idx="2"/>
            </p:cNvCxnSpPr>
            <p:nvPr/>
          </p:nvCxnSpPr>
          <p:spPr bwMode="auto">
            <a:xfrm>
              <a:off x="3247" y="2807"/>
              <a:ext cx="437" cy="4"/>
            </a:xfrm>
            <a:prstGeom prst="straightConnector1">
              <a:avLst/>
            </a:prstGeom>
            <a:noFill/>
            <a:ln w="12700">
              <a:solidFill>
                <a:schemeClr val="accent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20">
              <a:extLst>
                <a:ext uri="{FF2B5EF4-FFF2-40B4-BE49-F238E27FC236}">
                  <a16:creationId xmlns:a16="http://schemas.microsoft.com/office/drawing/2014/main" id="{B52FA33B-2207-40A0-9C6D-3529EB25DE01}"/>
                </a:ext>
              </a:extLst>
            </p:cNvPr>
            <p:cNvCxnSpPr>
              <a:cxnSpLocks noChangeShapeType="1"/>
              <a:stCxn id="16" idx="3"/>
              <a:endCxn id="25" idx="1"/>
            </p:cNvCxnSpPr>
            <p:nvPr/>
          </p:nvCxnSpPr>
          <p:spPr bwMode="auto">
            <a:xfrm>
              <a:off x="3276" y="3281"/>
              <a:ext cx="222" cy="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Line 21">
              <a:extLst>
                <a:ext uri="{FF2B5EF4-FFF2-40B4-BE49-F238E27FC236}">
                  <a16:creationId xmlns:a16="http://schemas.microsoft.com/office/drawing/2014/main" id="{4C466627-5896-4E09-82E4-41D78A6648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2" y="2850"/>
              <a:ext cx="0" cy="4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70631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86CEC-EB17-4BE0-AA84-872E80DE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Example: iterating a subprogram over an array by passing the subprogram as a generic parameter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D3FF9-BF17-4694-8374-5CA0ADB7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id="{0A950480-34D1-4554-A8BB-0760C54FE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5095" y="5465763"/>
            <a:ext cx="1366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Formal_Proc</a:t>
            </a:r>
            <a:endParaRPr lang="en-US" altLang="en-US" sz="1400" dirty="0">
              <a:solidFill>
                <a:schemeClr val="accent2"/>
              </a:solidFill>
              <a:latin typeface="Courier New" panose="02070309020205020404" pitchFamily="49" charset="0"/>
            </a:endParaRP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2DB7D2B9-7A5B-4121-9CB2-27E63CF1C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0575" y="6218238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Courier New" panose="02070309020205020404" pitchFamily="49" charset="0"/>
              </a:rPr>
              <a:t>Over</a:t>
            </a:r>
          </a:p>
        </p:txBody>
      </p:sp>
      <p:grpSp>
        <p:nvGrpSpPr>
          <p:cNvPr id="17" name="Group 7">
            <a:extLst>
              <a:ext uri="{FF2B5EF4-FFF2-40B4-BE49-F238E27FC236}">
                <a16:creationId xmlns:a16="http://schemas.microsoft.com/office/drawing/2014/main" id="{F80FBB5B-8398-4756-BD0A-39E09F9C90D4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6172200"/>
            <a:ext cx="1638300" cy="381000"/>
            <a:chOff x="2718" y="3840"/>
            <a:chExt cx="1032" cy="240"/>
          </a:xfrm>
        </p:grpSpPr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B474052D-FC6D-4E67-801E-D966299FF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8" y="3840"/>
              <a:ext cx="132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2275D666-F41F-4175-8670-0DD394D82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0" y="3840"/>
              <a:ext cx="132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26DB1E9D-675B-4EC4-BC4F-3862DA9F9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3" y="3840"/>
              <a:ext cx="132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9C234E11-06F0-4663-9D54-C9D72B475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6" y="3840"/>
              <a:ext cx="132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A588ACFB-D457-462F-925F-0779D65C7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3840"/>
              <a:ext cx="132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" name="Text Box 13">
              <a:extLst>
                <a:ext uri="{FF2B5EF4-FFF2-40B4-BE49-F238E27FC236}">
                  <a16:creationId xmlns:a16="http://schemas.microsoft.com/office/drawing/2014/main" id="{E6896F0F-22AE-46B7-88ED-10C621594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" y="3843"/>
              <a:ext cx="2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0">
                  <a:latin typeface="Courier New" panose="02070309020205020404" pitchFamily="49" charset="0"/>
                </a:rPr>
                <a:t>...</a:t>
              </a:r>
            </a:p>
          </p:txBody>
        </p:sp>
        <p:sp>
          <p:nvSpPr>
            <p:cNvPr id="31" name="Text Box 14">
              <a:extLst>
                <a:ext uri="{FF2B5EF4-FFF2-40B4-BE49-F238E27FC236}">
                  <a16:creationId xmlns:a16="http://schemas.microsoft.com/office/drawing/2014/main" id="{AC3302C8-9763-4213-8BED-AEF4F2789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0" y="3843"/>
              <a:ext cx="2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0">
                  <a:latin typeface="Courier New" panose="02070309020205020404" pitchFamily="49" charset="0"/>
                </a:rPr>
                <a:t>...</a:t>
              </a:r>
            </a:p>
          </p:txBody>
        </p:sp>
      </p:grpSp>
      <p:grpSp>
        <p:nvGrpSpPr>
          <p:cNvPr id="18" name="Group 15">
            <a:extLst>
              <a:ext uri="{FF2B5EF4-FFF2-40B4-BE49-F238E27FC236}">
                <a16:creationId xmlns:a16="http://schemas.microsoft.com/office/drawing/2014/main" id="{0C9B1100-D101-4B25-9EC5-752015F1073E}"/>
              </a:ext>
            </a:extLst>
          </p:cNvPr>
          <p:cNvGrpSpPr>
            <a:grpSpLocks/>
          </p:cNvGrpSpPr>
          <p:nvPr/>
        </p:nvGrpSpPr>
        <p:grpSpPr bwMode="auto">
          <a:xfrm>
            <a:off x="7191375" y="5267325"/>
            <a:ext cx="1000125" cy="695325"/>
            <a:chOff x="2904" y="3270"/>
            <a:chExt cx="630" cy="438"/>
          </a:xfrm>
        </p:grpSpPr>
        <p:sp>
          <p:nvSpPr>
            <p:cNvPr id="22" name="Oval 16">
              <a:extLst>
                <a:ext uri="{FF2B5EF4-FFF2-40B4-BE49-F238E27FC236}">
                  <a16:creationId xmlns:a16="http://schemas.microsoft.com/office/drawing/2014/main" id="{368FFAA0-293B-4E11-87AB-B7B798ED1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4" y="3270"/>
              <a:ext cx="630" cy="438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C7F400A8-80AF-4C8B-AB3A-E879BA05B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3" y="3423"/>
              <a:ext cx="132" cy="240"/>
            </a:xfrm>
            <a:prstGeom prst="rect">
              <a:avLst/>
            </a:prstGeom>
            <a:noFill/>
            <a:ln w="12700">
              <a:solidFill>
                <a:srgbClr val="00CCFF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4" name="Text Box 18">
              <a:extLst>
                <a:ext uri="{FF2B5EF4-FFF2-40B4-BE49-F238E27FC236}">
                  <a16:creationId xmlns:a16="http://schemas.microsoft.com/office/drawing/2014/main" id="{5E6E3247-DF1A-407D-9BE8-251DC68A0A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" y="3271"/>
              <a:ext cx="3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rgbClr val="FF0000"/>
                  </a:solidFill>
                  <a:latin typeface="Courier New" panose="02070309020205020404" pitchFamily="49" charset="0"/>
                </a:rPr>
                <a:t>Item</a:t>
              </a:r>
            </a:p>
          </p:txBody>
        </p:sp>
      </p:grpSp>
      <p:cxnSp>
        <p:nvCxnSpPr>
          <p:cNvPr id="19" name="AutoShape 19">
            <a:extLst>
              <a:ext uri="{FF2B5EF4-FFF2-40B4-BE49-F238E27FC236}">
                <a16:creationId xmlns:a16="http://schemas.microsoft.com/office/drawing/2014/main" id="{FC038F4F-5358-41CA-986A-C38A951882CF}"/>
              </a:ext>
            </a:extLst>
          </p:cNvPr>
          <p:cNvCxnSpPr>
            <a:cxnSpLocks noChangeShapeType="1"/>
            <a:stCxn id="15" idx="3"/>
            <a:endCxn id="22" idx="2"/>
          </p:cNvCxnSpPr>
          <p:nvPr/>
        </p:nvCxnSpPr>
        <p:spPr bwMode="auto">
          <a:xfrm flipV="1">
            <a:off x="6861175" y="5614988"/>
            <a:ext cx="330200" cy="4664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20">
            <a:extLst>
              <a:ext uri="{FF2B5EF4-FFF2-40B4-BE49-F238E27FC236}">
                <a16:creationId xmlns:a16="http://schemas.microsoft.com/office/drawing/2014/main" id="{B52FA33B-2207-40A0-9C6D-3529EB25DE01}"/>
              </a:ext>
            </a:extLst>
          </p:cNvPr>
          <p:cNvCxnSpPr>
            <a:cxnSpLocks noChangeShapeType="1"/>
            <a:stCxn id="16" idx="3"/>
            <a:endCxn id="25" idx="1"/>
          </p:cNvCxnSpPr>
          <p:nvPr/>
        </p:nvCxnSpPr>
        <p:spPr bwMode="auto">
          <a:xfrm>
            <a:off x="6543675" y="6361113"/>
            <a:ext cx="352425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Line 21">
            <a:extLst>
              <a:ext uri="{FF2B5EF4-FFF2-40B4-BE49-F238E27FC236}">
                <a16:creationId xmlns:a16="http://schemas.microsoft.com/office/drawing/2014/main" id="{4C466627-5896-4E09-82E4-41D78A6648C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5676900"/>
            <a:ext cx="0" cy="676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9869AC-5B01-4AB7-A4E7-B14EBAC85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Subprograms as Parameters (3)</a:t>
            </a: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6D52CF19-41E1-4ECA-9065-D0CB2EDFE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2133600"/>
            <a:ext cx="5118709" cy="229293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>
                <a:latin typeface="Consolas" panose="020B0609020204030204" pitchFamily="49" charset="0"/>
              </a:rPr>
              <a:t>Stuff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record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 array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(Positive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Stuff;</a:t>
            </a:r>
          </a:p>
          <a:p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with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Formal_Proc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latin typeface="Consolas" panose="020B0609020204030204" pitchFamily="49" charset="0"/>
              </a:rPr>
              <a:t>Generic_Iterate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(Over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Pkg_2;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9663466A-79C2-43A9-B1DA-1D6BFC3EF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4631829"/>
            <a:ext cx="5118709" cy="1692771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latin typeface="Consolas" panose="020B0609020204030204" pitchFamily="49" charset="0"/>
              </a:rPr>
              <a:t>Generic_Iterate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(Over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Arr_Type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for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Over'Range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Formal_Proc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Over(I) 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Generic_Iterate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Pkg_2;</a:t>
            </a:r>
          </a:p>
        </p:txBody>
      </p:sp>
      <p:sp>
        <p:nvSpPr>
          <p:cNvPr id="34" name="Text Box 6">
            <a:extLst>
              <a:ext uri="{FF2B5EF4-FFF2-40B4-BE49-F238E27FC236}">
                <a16:creationId xmlns:a16="http://schemas.microsoft.com/office/drawing/2014/main" id="{D78B54CF-BFC7-47D5-BA24-F7B3F3E3F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100" y="2133600"/>
            <a:ext cx="3656770" cy="309315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Pkg_2;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Pkg_2;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Main_2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Stuff 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...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Iterate_My_Action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is </a:t>
            </a:r>
            <a:b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new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Generic_Iterate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My_Action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Some_Array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(1..10);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 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Iterate_My_Action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3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300" b="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Main_2;</a:t>
            </a:r>
          </a:p>
        </p:txBody>
      </p:sp>
    </p:spTree>
    <p:extLst>
      <p:ext uri="{BB962C8B-B14F-4D97-AF65-F5344CB8AC3E}">
        <p14:creationId xmlns:p14="http://schemas.microsoft.com/office/powerpoint/2010/main" val="107960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4C7E5-A08B-4774-A1DE-6064AB3F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Generics</a:t>
            </a:r>
            <a:r>
              <a:rPr lang="en-US" dirty="0"/>
              <a:t>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3615-E234-4002-A6F9-A3B261081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To support developing reusable software components, Ada allows declaring </a:t>
            </a:r>
            <a:r>
              <a:rPr lang="en-US" altLang="en-US" i="1" dirty="0"/>
              <a:t>generic packages and subprograms</a:t>
            </a:r>
            <a:r>
              <a:rPr lang="en-US" altLang="en-US" dirty="0"/>
              <a:t>: </a:t>
            </a:r>
          </a:p>
          <a:p>
            <a:pPr lvl="1" eaLnBrk="1" hangingPunct="1"/>
            <a:r>
              <a:rPr lang="en-US" altLang="en-US" dirty="0"/>
              <a:t>“Templates” parameterized by types and other entities</a:t>
            </a:r>
          </a:p>
          <a:p>
            <a:pPr eaLnBrk="1" hangingPunct="1"/>
            <a:r>
              <a:rPr lang="en-US" altLang="en-US" dirty="0"/>
              <a:t>Examples</a:t>
            </a:r>
          </a:p>
          <a:p>
            <a:pPr lvl="1" eaLnBrk="1" hangingPunct="1"/>
            <a:r>
              <a:rPr lang="en-US" altLang="en-US" dirty="0"/>
              <a:t>A package declaring a “container” data type or data structure such as a queue should be defined in as general a fashion as possible</a:t>
            </a:r>
          </a:p>
          <a:p>
            <a:pPr lvl="2" eaLnBrk="1" hangingPunct="1"/>
            <a:r>
              <a:rPr lang="en-US" altLang="en-US" dirty="0"/>
              <a:t>Element type, maximum size should be specified by the user rather than the author of the data structure</a:t>
            </a:r>
          </a:p>
          <a:p>
            <a:pPr lvl="2" eaLnBrk="1" hangingPunct="1"/>
            <a:r>
              <a:rPr lang="en-US" altLang="en-US" dirty="0"/>
              <a:t>Package should be generic, with parameter(s) specifying the element type (and maximum size)</a:t>
            </a:r>
          </a:p>
          <a:p>
            <a:pPr lvl="1" eaLnBrk="1" hangingPunct="1"/>
            <a:r>
              <a:rPr lang="en-US" altLang="en-US" dirty="0"/>
              <a:t>A sorting procedure to sort an array of elements should be applicable to arrays of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, arrays of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, </a:t>
            </a:r>
            <a:r>
              <a:rPr lang="en-US" altLang="en-US" dirty="0" err="1"/>
              <a:t>etc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Procedure should be generic with respect to the element and array types (and also the underlying comparison function for the sort)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794C9-9EFF-4CEE-B2CD-62CE3D12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E1D2B2-37F8-42F7-8A3F-F20859EA5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19" y="228600"/>
            <a:ext cx="1043781" cy="1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947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86CEC-EB17-4BE0-AA84-872E80DE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Recommendations</a:t>
            </a:r>
          </a:p>
          <a:p>
            <a:pPr lvl="1" eaLnBrk="1" hangingPunct="1"/>
            <a:r>
              <a:rPr lang="en-US" altLang="en-US" dirty="0"/>
              <a:t>Generally use access-to-subprogram type and run-time parameter</a:t>
            </a:r>
          </a:p>
          <a:p>
            <a:pPr lvl="2" eaLnBrk="1" hangingPunct="1"/>
            <a:r>
              <a:rPr lang="en-US" altLang="en-US" dirty="0"/>
              <a:t>Simpler and more traditional</a:t>
            </a:r>
          </a:p>
          <a:p>
            <a:pPr lvl="2" eaLnBrk="1" hangingPunct="1"/>
            <a:r>
              <a:rPr lang="en-US" altLang="en-US" dirty="0"/>
              <a:t>Avoids object code replication</a:t>
            </a:r>
          </a:p>
          <a:p>
            <a:pPr lvl="1" eaLnBrk="1" hangingPunct="1"/>
            <a:r>
              <a:rPr lang="en-US" altLang="en-US" dirty="0"/>
              <a:t>Use generics in several situations</a:t>
            </a:r>
          </a:p>
          <a:p>
            <a:pPr lvl="2" eaLnBrk="1" hangingPunct="1"/>
            <a:r>
              <a:rPr lang="en-US" altLang="en-US" dirty="0"/>
              <a:t>When need to pass subprogram declared at a deeper level than the access type</a:t>
            </a:r>
          </a:p>
          <a:p>
            <a:pPr lvl="3" eaLnBrk="1" hangingPunct="1"/>
            <a:r>
              <a:rPr lang="en-US" altLang="en-US" dirty="0"/>
              <a:t>But in Ada 2005 or Ada 2012 you can use anonymous access-to-subprogram parameter, vs generic</a:t>
            </a:r>
          </a:p>
          <a:p>
            <a:pPr lvl="2" eaLnBrk="1" hangingPunct="1"/>
            <a:r>
              <a:rPr lang="en-US" altLang="en-US" dirty="0"/>
              <a:t>When the cost of an indirect call is too high</a:t>
            </a:r>
          </a:p>
          <a:p>
            <a:pPr lvl="3" eaLnBrk="1" hangingPunct="1"/>
            <a:r>
              <a:rPr lang="en-US" altLang="en-US" dirty="0"/>
              <a:t> For example, </a:t>
            </a:r>
            <a:r>
              <a:rPr lang="en-US" altLang="en-US" sz="1800" dirty="0">
                <a:latin typeface="Consolas" panose="020B0609020204030204" pitchFamily="49" charset="0"/>
              </a:rPr>
              <a:t>Compare</a:t>
            </a:r>
            <a:r>
              <a:rPr lang="en-US" altLang="en-US" dirty="0"/>
              <a:t> function in Sort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D3FF9-BF17-4694-8374-5CA0ADB75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9869AC-5B01-4AB7-A4E7-B14EBAC85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Subprograms as Parameters (4)</a:t>
            </a:r>
          </a:p>
        </p:txBody>
      </p:sp>
    </p:spTree>
    <p:extLst>
      <p:ext uri="{BB962C8B-B14F-4D97-AF65-F5344CB8AC3E}">
        <p14:creationId xmlns:p14="http://schemas.microsoft.com/office/powerpoint/2010/main" val="4450497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050E-5C39-450F-90DE-4A8CE51E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“Thinking Generically”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A1F78-258D-41A2-8FEB-BDD914325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Parameterization by type is the key to reusable components</a:t>
            </a:r>
          </a:p>
          <a:p>
            <a:pPr lvl="1" eaLnBrk="1" hangingPunct="1"/>
            <a:r>
              <a:rPr lang="en-US" altLang="en-US" dirty="0"/>
              <a:t>Almost any “container” data structure should be generic with respect to element type</a:t>
            </a:r>
          </a:p>
          <a:p>
            <a:pPr lvl="2" eaLnBrk="1" hangingPunct="1"/>
            <a:r>
              <a:rPr lang="en-US" altLang="en-US" dirty="0"/>
              <a:t>Formal private type is typical, since “:=” </a:t>
            </a:r>
            <a:r>
              <a:rPr lang="en-US" altLang="en-US"/>
              <a:t>is generally needed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Additional operations passed as subprogram parameters</a:t>
            </a:r>
          </a:p>
          <a:p>
            <a:pPr lvl="3" eaLnBrk="1" hangingPunct="1"/>
            <a:r>
              <a:rPr lang="en-US" altLang="en-US" dirty="0"/>
              <a:t>Example: </a:t>
            </a:r>
            <a:r>
              <a:rPr lang="en-US" altLang="en-US" dirty="0" err="1"/>
              <a:t>To_String</a:t>
            </a:r>
            <a:r>
              <a:rPr lang="en-US" altLang="en-US" dirty="0"/>
              <a:t> for </a:t>
            </a:r>
            <a:r>
              <a:rPr lang="en-US" altLang="en-US" dirty="0" err="1"/>
              <a:t>FIFO_Queue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The max size can be specified either as a generic parameter or (more flexibly) as a discriminant of the package’s type</a:t>
            </a:r>
          </a:p>
          <a:p>
            <a:pPr lvl="1" eaLnBrk="1" hangingPunct="1"/>
            <a:r>
              <a:rPr lang="en-US" altLang="en-US" dirty="0"/>
              <a:t>Math libraries are generic with respect to a type category such as floating-point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67932-D561-4883-8081-BB01BFA7E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1BFBA-8341-4D67-8F7E-E3230E7FE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88250" y="76200"/>
            <a:ext cx="13271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438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050E-5C39-450F-90DE-4A8CE51E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“Thinking Generically”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A1F78-258D-41A2-8FEB-BDD914325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Programming hints</a:t>
            </a:r>
          </a:p>
          <a:p>
            <a:pPr lvl="1" eaLnBrk="1" hangingPunct="1"/>
            <a:r>
              <a:rPr lang="en-US" altLang="en-US" dirty="0"/>
              <a:t>Make a formal type </a:t>
            </a:r>
            <a:r>
              <a:rPr lang="en-US" altLang="en-US" b="1" dirty="0">
                <a:latin typeface="Lucida Sans Typewriter" panose="020B0509030504030204" pitchFamily="49" charset="0"/>
              </a:rPr>
              <a:t>limited private</a:t>
            </a:r>
            <a:r>
              <a:rPr lang="en-US" altLang="en-US" dirty="0"/>
              <a:t> rather than </a:t>
            </a:r>
            <a:br>
              <a:rPr lang="en-US" altLang="en-US" dirty="0"/>
            </a:br>
            <a:r>
              <a:rPr lang="en-US" altLang="en-US" b="1" dirty="0">
                <a:latin typeface="Lucida Sans Typewriter" panose="020B0509030504030204" pitchFamily="49" charset="0"/>
              </a:rPr>
              <a:t>private</a:t>
            </a:r>
            <a:r>
              <a:rPr lang="en-US" altLang="en-US" dirty="0"/>
              <a:t> unless assignment, equality, or inequality are required in the generic template</a:t>
            </a:r>
          </a:p>
          <a:p>
            <a:pPr lvl="1" eaLnBrk="1" hangingPunct="1"/>
            <a:r>
              <a:rPr lang="en-US" altLang="en-US" dirty="0"/>
              <a:t>Make a formal type discrete rather than integer if the arithmetic properties are not required in the generic template</a:t>
            </a:r>
          </a:p>
          <a:p>
            <a:pPr lvl="2" eaLnBrk="1" hangingPunct="1"/>
            <a:r>
              <a:rPr lang="en-US" altLang="en-US" dirty="0"/>
              <a:t>Example: index subtype for a formal array type</a:t>
            </a:r>
          </a:p>
          <a:p>
            <a:pPr lvl="3" eaLnBrk="1" hangingPunct="1"/>
            <a:r>
              <a:rPr lang="en-US" altLang="en-US" dirty="0"/>
              <a:t>Use </a:t>
            </a:r>
            <a:r>
              <a:rPr lang="en-US" altLang="en-US" dirty="0" err="1"/>
              <a:t>Pred</a:t>
            </a:r>
            <a:r>
              <a:rPr lang="en-US" altLang="en-US" dirty="0"/>
              <a:t> and </a:t>
            </a:r>
            <a:r>
              <a:rPr lang="en-US" altLang="en-US" dirty="0" err="1"/>
              <a:t>Succ</a:t>
            </a:r>
            <a:r>
              <a:rPr lang="en-US" altLang="en-US" dirty="0"/>
              <a:t> attributes rather than -1 and +1</a:t>
            </a:r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Generic_Sort</a:t>
            </a:r>
            <a:r>
              <a:rPr lang="en-US" altLang="en-US" dirty="0"/>
              <a:t> should use this approach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67932-D561-4883-8081-BB01BFA7E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2C64812B-9678-415D-93D4-4FCE12E58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419600"/>
            <a:ext cx="8542723" cy="1754326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Index_Type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(&lt;&gt;); </a:t>
            </a:r>
            <a:r>
              <a:rPr lang="en-US" altLang="en-US" sz="1800" b="0" i="1" dirty="0">
                <a:solidFill>
                  <a:srgbClr val="0066FF"/>
                </a:solidFill>
                <a:latin typeface="Consolas" panose="020B0609020204030204" pitchFamily="49" charset="0"/>
              </a:rPr>
              <a:t>-- Formal discrete type</a:t>
            </a:r>
            <a:br>
              <a:rPr lang="en-US" altLang="en-US" sz="1800" b="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Array_Type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is array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Index_Type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&lt;&gt; 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Compare(L, R: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Element_Type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Boolean;</a:t>
            </a:r>
            <a:b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Generic_Sort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( V : 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Array_Type</a:t>
            </a:r>
            <a:r>
              <a:rPr lang="en-US" altLang="en-US" sz="1800" b="0" dirty="0">
                <a:solidFill>
                  <a:srgbClr val="0066FF"/>
                </a:solidFill>
                <a:latin typeface="Consolas" panose="020B0609020204030204" pitchFamily="49" charset="0"/>
              </a:rPr>
              <a:t> );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FBBE8C-96B6-4917-BE8F-A92B4C515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88250" y="76200"/>
            <a:ext cx="13271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993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050E-5C39-450F-90DE-4A8CE51E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“Contract Model”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A1F78-258D-41A2-8FEB-BDD914325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Desirable goal for generics</a:t>
            </a:r>
          </a:p>
          <a:p>
            <a:pPr lvl="1" eaLnBrk="1" hangingPunct="1"/>
            <a:r>
              <a:rPr lang="en-US" altLang="en-US" dirty="0"/>
              <a:t>Legality of an instantiation should not depend on the body of the generic, since the instantiating context does not see the body</a:t>
            </a:r>
          </a:p>
          <a:p>
            <a:pPr lvl="1" eaLnBrk="1" hangingPunct="1"/>
            <a:r>
              <a:rPr lang="en-US" altLang="en-US" dirty="0"/>
              <a:t>This is known as the </a:t>
            </a:r>
            <a:br>
              <a:rPr lang="en-US" altLang="en-US" dirty="0"/>
            </a:br>
            <a:r>
              <a:rPr lang="en-US" altLang="en-US" dirty="0"/>
              <a:t>“contract model”</a:t>
            </a:r>
          </a:p>
          <a:p>
            <a:pPr eaLnBrk="1" hangingPunct="1"/>
            <a:r>
              <a:rPr lang="en-US" altLang="en-US" dirty="0"/>
              <a:t>Ada 83 violated the</a:t>
            </a:r>
            <a:br>
              <a:rPr lang="en-US" altLang="en-US" dirty="0"/>
            </a:br>
            <a:r>
              <a:rPr lang="en-US" altLang="en-US" dirty="0"/>
              <a:t> contract model</a:t>
            </a:r>
          </a:p>
          <a:p>
            <a:pPr lvl="1" eaLnBrk="1" hangingPunct="1"/>
            <a:r>
              <a:rPr lang="en-US" altLang="en-US" dirty="0"/>
              <a:t>Instantiation </a:t>
            </a:r>
            <a:r>
              <a:rPr lang="en-US" altLang="en-US" dirty="0">
                <a:solidFill>
                  <a:srgbClr val="FF0000"/>
                </a:solidFill>
              </a:rPr>
              <a:t>illegal</a:t>
            </a:r>
            <a:r>
              <a:rPr lang="en-US" altLang="en-US" dirty="0"/>
              <a:t> if </a:t>
            </a:r>
            <a:br>
              <a:rPr lang="en-US" altLang="en-US" dirty="0"/>
            </a:br>
            <a:r>
              <a:rPr lang="en-US" altLang="en-US" dirty="0" err="1">
                <a:latin typeface="Lucida Sans" panose="020B0602030504020204" pitchFamily="34" charset="0"/>
              </a:rPr>
              <a:t>Generic_Swap</a:t>
            </a:r>
            <a:r>
              <a:rPr lang="en-US" altLang="en-US" dirty="0"/>
              <a:t> body </a:t>
            </a:r>
            <a:br>
              <a:rPr lang="en-US" altLang="en-US" dirty="0"/>
            </a:br>
            <a:r>
              <a:rPr lang="en-US" altLang="en-US" dirty="0"/>
              <a:t>declares standalone </a:t>
            </a:r>
            <a:br>
              <a:rPr lang="en-US" altLang="en-US" dirty="0"/>
            </a:br>
            <a:r>
              <a:rPr lang="en-US" altLang="en-US" dirty="0"/>
              <a:t>variable of type </a:t>
            </a:r>
            <a:r>
              <a:rPr lang="en-US" altLang="en-US" dirty="0">
                <a:latin typeface="Lucida Sans" panose="020B0602030504020204" pitchFamily="34" charset="0"/>
              </a:rPr>
              <a:t>T</a:t>
            </a:r>
          </a:p>
          <a:p>
            <a:pPr lvl="1" eaLnBrk="1" hangingPunct="1"/>
            <a:endParaRPr lang="en-US" altLang="en-US" dirty="0">
              <a:latin typeface="Lucida Sans" panose="020B0602030504020204" pitchFamily="34" charset="0"/>
            </a:endParaRPr>
          </a:p>
          <a:p>
            <a:pPr lvl="1" eaLnBrk="1" hangingPunct="1"/>
            <a:r>
              <a:rPr lang="en-US" altLang="en-US" dirty="0"/>
              <a:t>Instantiation </a:t>
            </a:r>
            <a:r>
              <a:rPr lang="en-US" altLang="en-US" dirty="0">
                <a:solidFill>
                  <a:srgbClr val="008000"/>
                </a:solidFill>
              </a:rPr>
              <a:t>legal</a:t>
            </a:r>
            <a:r>
              <a:rPr lang="en-US" altLang="en-US" dirty="0"/>
              <a:t> if </a:t>
            </a:r>
            <a:br>
              <a:rPr lang="en-US" altLang="en-US" dirty="0"/>
            </a:br>
            <a:r>
              <a:rPr lang="en-US" altLang="en-US" dirty="0" err="1">
                <a:latin typeface="Lucida Sans" panose="020B0602030504020204" pitchFamily="34" charset="0"/>
              </a:rPr>
              <a:t>Generic_Swap</a:t>
            </a:r>
            <a:r>
              <a:rPr lang="en-US" altLang="en-US" dirty="0"/>
              <a:t> body </a:t>
            </a:r>
            <a:br>
              <a:rPr lang="en-US" altLang="en-US" dirty="0"/>
            </a:br>
            <a:r>
              <a:rPr lang="en-US" altLang="en-US" dirty="0"/>
              <a:t>does not declare </a:t>
            </a:r>
            <a:br>
              <a:rPr lang="en-US" altLang="en-US" dirty="0"/>
            </a:br>
            <a:r>
              <a:rPr lang="en-US" altLang="en-US" dirty="0"/>
              <a:t>standalone variable</a:t>
            </a:r>
            <a:br>
              <a:rPr lang="en-US" altLang="en-US" dirty="0"/>
            </a:br>
            <a:r>
              <a:rPr lang="en-US" altLang="en-US" dirty="0"/>
              <a:t>of type </a:t>
            </a:r>
            <a:r>
              <a:rPr lang="en-US" altLang="en-US" dirty="0">
                <a:latin typeface="Lucida Sans" panose="020B0602030504020204" pitchFamily="34" charset="0"/>
              </a:rPr>
              <a:t>T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67932-D561-4883-8081-BB01BFA7E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3E6C463B-E8D6-421D-9BAD-AA4815C088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 bwMode="auto">
          <a:xfrm>
            <a:off x="7443216" y="228600"/>
            <a:ext cx="162458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>
            <a:extLst>
              <a:ext uri="{FF2B5EF4-FFF2-40B4-BE49-F238E27FC236}">
                <a16:creationId xmlns:a16="http://schemas.microsoft.com/office/drawing/2014/main" id="{1FE5B841-E294-4058-985A-68730AEAA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5550" y="2209800"/>
            <a:ext cx="5302250" cy="11684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T </a:t>
            </a:r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is private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0" dirty="0" err="1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Generic_Swap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(X, Y : </a:t>
            </a:r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T);</a:t>
            </a:r>
          </a:p>
          <a:p>
            <a:endParaRPr lang="en-US" altLang="en-US" sz="1400" b="0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latin typeface="Lucida Sans Typewriter" panose="020B0509030504030204" pitchFamily="49" charset="0"/>
              </a:rPr>
              <a:t>procedure</a:t>
            </a:r>
            <a:r>
              <a:rPr lang="en-US" altLang="en-US" sz="1400" b="0" dirty="0">
                <a:latin typeface="Lucida Sans Typewriter" panose="020B0509030504030204" pitchFamily="49" charset="0"/>
              </a:rPr>
              <a:t> Swap </a:t>
            </a:r>
            <a:r>
              <a:rPr lang="en-US" altLang="en-US" sz="1400" dirty="0">
                <a:latin typeface="Lucida Sans Typewriter" panose="020B0509030504030204" pitchFamily="49" charset="0"/>
              </a:rPr>
              <a:t>is new</a:t>
            </a:r>
            <a:r>
              <a:rPr lang="en-US" altLang="en-US" sz="1400" b="0" dirty="0">
                <a:latin typeface="Lucida Sans Typewriter" panose="020B0509030504030204" pitchFamily="49" charset="0"/>
              </a:rPr>
              <a:t> </a:t>
            </a:r>
            <a:r>
              <a:rPr lang="en-US" altLang="en-US" sz="1400" b="0" dirty="0" err="1">
                <a:latin typeface="Lucida Sans Typewriter" panose="020B0509030504030204" pitchFamily="49" charset="0"/>
              </a:rPr>
              <a:t>Generic_Swap</a:t>
            </a:r>
            <a:r>
              <a:rPr lang="en-US" altLang="en-US" sz="1400" b="0" dirty="0">
                <a:latin typeface="Lucida Sans Typewriter" panose="020B0509030504030204" pitchFamily="49" charset="0"/>
              </a:rPr>
              <a:t>(String);  </a:t>
            </a:r>
            <a:r>
              <a:rPr lang="en-US" altLang="en-US" sz="1400" b="0" i="1" dirty="0">
                <a:latin typeface="Lucida Sans Typewriter" panose="020B0509030504030204" pitchFamily="49" charset="0"/>
              </a:rPr>
              <a:t>--?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1B2CF3EB-AAEF-43B0-A333-7DC2B7EA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5550" y="3581162"/>
            <a:ext cx="4458272" cy="160043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chemeClr val="accent2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14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(X, Y : </a:t>
            </a:r>
            <a:r>
              <a:rPr lang="en-US" altLang="en-US" sz="1400" dirty="0">
                <a:solidFill>
                  <a:schemeClr val="accent2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T) </a:t>
            </a:r>
            <a:r>
              <a:rPr lang="en-US" altLang="en-US" sz="1400" dirty="0">
                <a:solidFill>
                  <a:schemeClr val="accent2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0" dirty="0">
                <a:solidFill>
                  <a:srgbClr val="FF0000"/>
                </a:solidFill>
                <a:latin typeface="Consolas" panose="020B0609020204030204" pitchFamily="49" charset="0"/>
              </a:rPr>
              <a:t>Temp : T;</a:t>
            </a:r>
          </a:p>
          <a:p>
            <a:r>
              <a:rPr lang="en-US" altLang="en-US" sz="1400" dirty="0">
                <a:solidFill>
                  <a:schemeClr val="accent2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  Temp := X;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  X    := Y;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  Y    := Temp;</a:t>
            </a:r>
          </a:p>
          <a:p>
            <a:r>
              <a:rPr lang="en-US" altLang="en-US" sz="1400" dirty="0">
                <a:solidFill>
                  <a:schemeClr val="accent2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1400" b="0" dirty="0">
                <a:solidFill>
                  <a:schemeClr val="accent2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9AA530B5-9D1C-4411-86F2-4BAFAE4A7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5550" y="5334000"/>
            <a:ext cx="4770438" cy="138112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400" b="0" dirty="0" err="1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Generic_Swap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(X, Y : </a:t>
            </a:r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T) </a:t>
            </a:r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400" b="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  Temp : </a:t>
            </a:r>
            <a:r>
              <a:rPr lang="en-US" altLang="en-US" sz="14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sz="1400" b="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T := X;</a:t>
            </a:r>
          </a:p>
          <a:p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  X := Y;</a:t>
            </a:r>
          </a:p>
          <a:p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  Y := Temp;</a:t>
            </a:r>
          </a:p>
          <a:p>
            <a:r>
              <a:rPr lang="en-US" altLang="en-US" sz="14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0" dirty="0" err="1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Generic_Swap</a:t>
            </a:r>
            <a:r>
              <a:rPr lang="en-US" altLang="en-US" sz="1400" b="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925206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61077-A498-48AA-B32A-8D8B52565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“Contract Model”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10711-6ED2-48DB-9FE1-DA9260938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95 Approach</a:t>
            </a:r>
          </a:p>
          <a:p>
            <a:pPr lvl="1" eaLnBrk="1" hangingPunct="1"/>
            <a:r>
              <a:rPr lang="en-US" altLang="en-US" dirty="0"/>
              <a:t>Declaration of generic formal private type parameter reveals whether it can be matched by an “indefinite subtype” such as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, or only by a “definite subtype” such as </a:t>
            </a:r>
            <a:r>
              <a:rPr lang="en-US" altLang="en-US" dirty="0">
                <a:latin typeface="Lucida Sans Typewriter" panose="020B0509030504030204" pitchFamily="49" charset="0"/>
              </a:rPr>
              <a:t>Natural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latin typeface="Lucida Sans" panose="020B0602030504020204" pitchFamily="34" charset="0"/>
              </a:rPr>
              <a:t>type</a:t>
            </a:r>
            <a:r>
              <a:rPr lang="en-US" altLang="en-US" dirty="0">
                <a:latin typeface="Lucida Sans" panose="020B0602030504020204" pitchFamily="34" charset="0"/>
              </a:rPr>
              <a:t> T </a:t>
            </a:r>
            <a:r>
              <a:rPr lang="en-US" altLang="en-US" b="1" dirty="0">
                <a:latin typeface="Lucida Sans" panose="020B0602030504020204" pitchFamily="34" charset="0"/>
              </a:rPr>
              <a:t>is private</a:t>
            </a:r>
            <a:r>
              <a:rPr lang="en-US" altLang="en-US" dirty="0">
                <a:latin typeface="Lucida Sans" panose="020B0602030504020204" pitchFamily="34" charset="0"/>
              </a:rPr>
              <a:t>;</a:t>
            </a:r>
          </a:p>
          <a:p>
            <a:pPr lvl="2" eaLnBrk="1" hangingPunct="1"/>
            <a:r>
              <a:rPr lang="en-US" altLang="en-US" dirty="0"/>
              <a:t>Can only be matched by a definite subtype</a:t>
            </a:r>
          </a:p>
          <a:p>
            <a:pPr lvl="2" eaLnBrk="1" hangingPunct="1"/>
            <a:r>
              <a:rPr lang="en-US" altLang="en-US" dirty="0"/>
              <a:t>Standalone variable declarations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are allowed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latin typeface="Lucida Sans" panose="020B0602030504020204" pitchFamily="34" charset="0"/>
              </a:rPr>
              <a:t>type</a:t>
            </a:r>
            <a:r>
              <a:rPr lang="en-US" altLang="en-US" dirty="0">
                <a:latin typeface="Lucida Sans" panose="020B0602030504020204" pitchFamily="34" charset="0"/>
              </a:rPr>
              <a:t> T(&lt;&gt;) </a:t>
            </a:r>
            <a:r>
              <a:rPr lang="en-US" altLang="en-US" b="1" dirty="0">
                <a:latin typeface="Lucida Sans" panose="020B0602030504020204" pitchFamily="34" charset="0"/>
              </a:rPr>
              <a:t>is private</a:t>
            </a:r>
            <a:r>
              <a:rPr lang="en-US" altLang="en-US" dirty="0">
                <a:latin typeface="Lucida Sans" panose="020B0602030504020204" pitchFamily="34" charset="0"/>
              </a:rPr>
              <a:t>;</a:t>
            </a:r>
          </a:p>
          <a:p>
            <a:pPr lvl="2" eaLnBrk="1" hangingPunct="1"/>
            <a:r>
              <a:rPr lang="en-US" altLang="en-US" dirty="0"/>
              <a:t>Can be matched by either a definite or indefinite subtype</a:t>
            </a:r>
          </a:p>
          <a:p>
            <a:pPr lvl="2" eaLnBrk="1" hangingPunct="1"/>
            <a:r>
              <a:rPr lang="en-US" altLang="en-US" dirty="0"/>
              <a:t>Standalone variable declarations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are not allowed</a:t>
            </a:r>
          </a:p>
          <a:p>
            <a:pPr eaLnBrk="1" hangingPunct="1"/>
            <a:r>
              <a:rPr lang="en-US" altLang="en-US" dirty="0"/>
              <a:t>Analogous for generic formal limited private types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5B7C4-8E5E-4E03-90BE-C8F15687C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B78F6D8-A580-4FE3-946F-FCEAF74413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 bwMode="auto">
          <a:xfrm>
            <a:off x="7443216" y="228600"/>
            <a:ext cx="162458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8541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61077-A498-48AA-B32A-8D8B52565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“Contract Model”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10711-6ED2-48DB-9FE1-DA9260938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95 version of </a:t>
            </a:r>
            <a:r>
              <a:rPr lang="en-US" altLang="en-US" dirty="0" err="1">
                <a:latin typeface="Lucida Sans Typewriter" panose="020B0509030504030204" pitchFamily="49" charset="0"/>
              </a:rPr>
              <a:t>Generic_Swap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Uses </a:t>
            </a:r>
            <a:r>
              <a:rPr lang="en-US" altLang="en-US" dirty="0">
                <a:latin typeface="Lucida Sans Typewriter" panose="020B0509030504030204" pitchFamily="49" charset="0"/>
              </a:rPr>
              <a:t>T(&lt;&gt;)</a:t>
            </a:r>
            <a:r>
              <a:rPr lang="en-US" altLang="en-US" dirty="0"/>
              <a:t> formal private type for generality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5B7C4-8E5E-4E03-90BE-C8F15687C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5B78F6D8-A580-4FE3-946F-FCEAF74413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 bwMode="auto">
          <a:xfrm>
            <a:off x="7443216" y="228600"/>
            <a:ext cx="162458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>
            <a:extLst>
              <a:ext uri="{FF2B5EF4-FFF2-40B4-BE49-F238E27FC236}">
                <a16:creationId xmlns:a16="http://schemas.microsoft.com/office/drawing/2014/main" id="{EFEDD0A6-1810-4925-BA54-978835BF1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225" y="1981200"/>
            <a:ext cx="7237879" cy="101566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T(&lt;&gt;)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 private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(X, Y :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T);          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5730D936-BA42-4445-89FE-336ED202D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225" y="3200400"/>
            <a:ext cx="7237879" cy="193899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(X, Y :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T) 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is       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   Temp : </a:t>
            </a:r>
            <a:r>
              <a:rPr lang="en-US" altLang="en-US" sz="2000" dirty="0">
                <a:solidFill>
                  <a:srgbClr val="006600"/>
                </a:solidFill>
                <a:latin typeface="Consolas" panose="020B0609020204030204" pitchFamily="49" charset="0"/>
              </a:rPr>
              <a:t>constant</a:t>
            </a: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 T := X;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X := Y;</a:t>
            </a:r>
          </a:p>
          <a:p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  Y := Temp;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20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F34E6EBE-17CA-4CFE-9E4C-825DE1DD0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334000"/>
            <a:ext cx="7378943" cy="132343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>
                <a:solidFill>
                  <a:srgbClr val="006600"/>
                </a:solidFill>
                <a:latin typeface="Consolas" panose="020B0609020204030204" pitchFamily="49" charset="0"/>
              </a:rPr>
              <a:t>procedure </a:t>
            </a: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Swap </a:t>
            </a:r>
            <a:r>
              <a:rPr lang="en-US" altLang="en-US" sz="2000" dirty="0">
                <a:solidFill>
                  <a:srgbClr val="006600"/>
                </a:solidFill>
                <a:latin typeface="Consolas" panose="020B0609020204030204" pitchFamily="49" charset="0"/>
              </a:rPr>
              <a:t>is new </a:t>
            </a:r>
            <a:r>
              <a:rPr lang="en-US" altLang="en-US" sz="2000" b="0" dirty="0" err="1">
                <a:solidFill>
                  <a:srgbClr val="006600"/>
                </a:solidFill>
                <a:latin typeface="Consolas" panose="020B0609020204030204" pitchFamily="49" charset="0"/>
              </a:rPr>
              <a:t>Generic_Swap</a:t>
            </a: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( String ); </a:t>
            </a:r>
            <a:r>
              <a:rPr lang="en-US" altLang="en-US" sz="2000" b="0" i="1" dirty="0">
                <a:solidFill>
                  <a:srgbClr val="006600"/>
                </a:solidFill>
                <a:latin typeface="Consolas" panose="020B0609020204030204" pitchFamily="49" charset="0"/>
              </a:rPr>
              <a:t>-- OK</a:t>
            </a:r>
            <a:b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X : String(1..5) := …;</a:t>
            </a:r>
            <a:b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Y : String(11..15) := …</a:t>
            </a:r>
            <a:b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</a:br>
            <a:r>
              <a:rPr lang="en-US" altLang="en-US" sz="2000" b="0" dirty="0">
                <a:solidFill>
                  <a:srgbClr val="006600"/>
                </a:solidFill>
                <a:latin typeface="Consolas" panose="020B0609020204030204" pitchFamily="49" charset="0"/>
              </a:rPr>
              <a:t>Swap(X, Y); -- OK</a:t>
            </a:r>
          </a:p>
        </p:txBody>
      </p:sp>
    </p:spTree>
    <p:extLst>
      <p:ext uri="{BB962C8B-B14F-4D97-AF65-F5344CB8AC3E}">
        <p14:creationId xmlns:p14="http://schemas.microsoft.com/office/powerpoint/2010/main" val="23889112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altLang="en-US" b="1" dirty="0"/>
              <a:t>5.2 Introduction to</a:t>
            </a:r>
            <a:br>
              <a:rPr lang="en-US" altLang="en-US" b="1" dirty="0"/>
            </a:br>
            <a:r>
              <a:rPr lang="en-US" altLang="en-US" b="1" dirty="0"/>
              <a:t>Low-Level Programming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0971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18C0-0BD0-4C59-9E04-FB53243E1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Language Support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A7917-03DB-4466-9090-D69085CDA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Core language facilities (Chapter 13)</a:t>
            </a:r>
          </a:p>
          <a:p>
            <a:pPr lvl="1" eaLnBrk="1" hangingPunct="1"/>
            <a:r>
              <a:rPr lang="en-US" altLang="en-US" dirty="0"/>
              <a:t>pragma </a:t>
            </a:r>
            <a:r>
              <a:rPr lang="en-US" altLang="en-US" dirty="0">
                <a:latin typeface="Lucida Sans Typewriter" panose="020B0509030504030204" pitchFamily="49" charset="0"/>
              </a:rPr>
              <a:t>Pack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Representation clauses</a:t>
            </a:r>
          </a:p>
          <a:p>
            <a:pPr lvl="2" eaLnBrk="1" hangingPunct="1"/>
            <a:r>
              <a:rPr lang="en-US" altLang="en-US" dirty="0"/>
              <a:t>Lay out records (offset, size, alignment)</a:t>
            </a:r>
          </a:p>
          <a:p>
            <a:pPr lvl="2" eaLnBrk="1" hangingPunct="1"/>
            <a:r>
              <a:rPr lang="en-US" altLang="en-US" dirty="0"/>
              <a:t>Assign internal codes for enumeration types</a:t>
            </a:r>
          </a:p>
          <a:p>
            <a:pPr lvl="1" eaLnBrk="1" hangingPunct="1"/>
            <a:r>
              <a:rPr lang="en-US" altLang="en-US" dirty="0"/>
              <a:t>Place program entities at specific addresses</a:t>
            </a:r>
          </a:p>
          <a:p>
            <a:pPr lvl="1" eaLnBrk="1" hangingPunct="1"/>
            <a:r>
              <a:rPr lang="en-US" altLang="en-US" dirty="0"/>
              <a:t>Specify size for objects / components of a type</a:t>
            </a:r>
          </a:p>
          <a:p>
            <a:pPr lvl="1" eaLnBrk="1" hangingPunct="1"/>
            <a:r>
              <a:rPr lang="en-US" altLang="en-US" dirty="0"/>
              <a:t>Specify storage size for a task or access type</a:t>
            </a:r>
          </a:p>
          <a:p>
            <a:pPr lvl="1" eaLnBrk="1" hangingPunct="1"/>
            <a:r>
              <a:rPr lang="en-US" altLang="en-US" dirty="0"/>
              <a:t>Machine code insertions</a:t>
            </a:r>
          </a:p>
          <a:p>
            <a:pPr lvl="1" eaLnBrk="1" hangingPunct="1"/>
            <a:r>
              <a:rPr lang="en-US" altLang="en-US" dirty="0"/>
              <a:t>Package </a:t>
            </a:r>
            <a:r>
              <a:rPr lang="en-US" altLang="en-US" dirty="0">
                <a:latin typeface="Lucida Sans Typewriter" panose="020B0509030504030204" pitchFamily="49" charset="0"/>
              </a:rPr>
              <a:t>System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Unchecked conversion</a:t>
            </a:r>
          </a:p>
          <a:p>
            <a:pPr lvl="1" eaLnBrk="1" hangingPunct="1"/>
            <a:r>
              <a:rPr lang="en-US" altLang="en-US" dirty="0"/>
              <a:t>Access type </a:t>
            </a:r>
            <a:r>
              <a:rPr lang="en-US" altLang="en-US" dirty="0">
                <a:sym typeface="Wingdings" panose="05000000000000000000" pitchFamily="2" charset="2"/>
              </a:rPr>
              <a:t>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Address</a:t>
            </a:r>
            <a:r>
              <a:rPr lang="en-US" altLang="en-US" dirty="0"/>
              <a:t> conversion</a:t>
            </a:r>
          </a:p>
          <a:p>
            <a:pPr lvl="1" eaLnBrk="1" hangingPunct="1"/>
            <a:r>
              <a:rPr lang="en-US" altLang="en-US" dirty="0"/>
              <a:t>Storage pools for memory management</a:t>
            </a:r>
          </a:p>
          <a:p>
            <a:pPr lvl="1" eaLnBrk="1" hangingPunct="1"/>
            <a:r>
              <a:rPr lang="en-US" altLang="en-US" dirty="0"/>
              <a:t>pragma </a:t>
            </a:r>
            <a:r>
              <a:rPr lang="en-US" altLang="en-US" dirty="0">
                <a:latin typeface="Lucida Sans Typewriter" panose="020B0509030504030204" pitchFamily="49" charset="0"/>
              </a:rPr>
              <a:t>Restrictions</a:t>
            </a:r>
            <a:endParaRPr lang="en-US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4F0E6-FFBB-445F-BADA-C822FCCB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612E6B-1C87-488B-816E-EAF670ADB6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13371" y="76200"/>
            <a:ext cx="1578229" cy="125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615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18C0-0BD0-4C59-9E04-FB53243E1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Language Support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A7917-03DB-4466-9090-D69085CDA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Interfacing with other languages  (Annex B)</a:t>
            </a:r>
          </a:p>
          <a:p>
            <a:pPr lvl="1" eaLnBrk="1" hangingPunct="1"/>
            <a:r>
              <a:rPr lang="en-US" altLang="en-US" dirty="0"/>
              <a:t>Pragmas for interfacing with C</a:t>
            </a:r>
          </a:p>
          <a:p>
            <a:pPr eaLnBrk="1" hangingPunct="1"/>
            <a:r>
              <a:rPr lang="en-US" altLang="en-US" dirty="0"/>
              <a:t>Systems Programming Annex (Annex C)</a:t>
            </a:r>
          </a:p>
          <a:p>
            <a:pPr lvl="1" eaLnBrk="1" hangingPunct="1"/>
            <a:r>
              <a:rPr lang="en-US" altLang="en-US" dirty="0"/>
              <a:t>Access to machine instructions</a:t>
            </a:r>
          </a:p>
          <a:p>
            <a:pPr lvl="1" eaLnBrk="1" hangingPunct="1"/>
            <a:r>
              <a:rPr lang="en-US" altLang="en-US" dirty="0"/>
              <a:t>Implementation requirements</a:t>
            </a:r>
          </a:p>
          <a:p>
            <a:pPr lvl="1" eaLnBrk="1" hangingPunct="1"/>
            <a:r>
              <a:rPr lang="en-US" altLang="en-US" dirty="0"/>
              <a:t>Interrupt support</a:t>
            </a:r>
          </a:p>
          <a:p>
            <a:pPr lvl="1" eaLnBrk="1" hangingPunct="1"/>
            <a:r>
              <a:rPr lang="en-US" altLang="en-US" dirty="0" err="1"/>
              <a:t>Preelaboration</a:t>
            </a:r>
            <a:r>
              <a:rPr lang="en-US" altLang="en-US" dirty="0"/>
              <a:t> requirements</a:t>
            </a:r>
          </a:p>
          <a:p>
            <a:pPr lvl="1" eaLnBrk="1" hangingPunct="1"/>
            <a:r>
              <a:rPr lang="en-US" altLang="en-US" dirty="0"/>
              <a:t>Shared variable control</a:t>
            </a:r>
          </a:p>
          <a:p>
            <a:pPr eaLnBrk="1" hangingPunct="1"/>
            <a:r>
              <a:rPr lang="en-US" altLang="en-US" dirty="0"/>
              <a:t>GNAT-specific facilities</a:t>
            </a:r>
          </a:p>
          <a:p>
            <a:pPr lvl="1" eaLnBrk="1" hangingPunct="1"/>
            <a:r>
              <a:rPr lang="en-US" altLang="en-US" dirty="0"/>
              <a:t>Endianness support</a:t>
            </a:r>
          </a:p>
          <a:p>
            <a:pPr lvl="1" eaLnBrk="1" hangingPunct="1"/>
            <a:r>
              <a:rPr lang="en-US" altLang="en-US" dirty="0"/>
              <a:t>Compiler options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4F0E6-FFBB-445F-BADA-C822FCCB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184A4A-2413-4BDA-BD1D-1510ECC78A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413371" y="76200"/>
            <a:ext cx="1578229" cy="125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611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B90B-1551-4172-A3B0-A778A19B9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Low-Level Facilities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4F46A-4389-49E5-A32B-386B441C1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Memory address </a:t>
            </a:r>
            <a:r>
              <a:rPr lang="en-US" altLang="en-US" dirty="0">
                <a:latin typeface="Lucida Sans Typewriter" panose="020B0509030504030204" pitchFamily="49" charset="0"/>
              </a:rPr>
              <a:t>16#A0#</a:t>
            </a:r>
            <a:r>
              <a:rPr lang="en-US" altLang="en-US" dirty="0"/>
              <a:t> contains  an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endParaRPr lang="en-US" altLang="en-US" dirty="0"/>
          </a:p>
          <a:p>
            <a:pPr eaLnBrk="1" hangingPunct="1"/>
            <a:endParaRPr lang="en-US" altLang="en-US" sz="1800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Overlay a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at the same  address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Define representation for an  enumeration type</a:t>
            </a:r>
          </a:p>
          <a:p>
            <a:pPr lvl="1" eaLnBrk="1" hangingPunct="1"/>
            <a:r>
              <a:rPr lang="en-US" altLang="en-US" dirty="0"/>
              <a:t>Internal codes for the enumeration elements</a:t>
            </a:r>
          </a:p>
          <a:p>
            <a:pPr lvl="1" eaLnBrk="1" hangingPunct="1"/>
            <a:r>
              <a:rPr lang="en-US" altLang="en-US" dirty="0"/>
              <a:t>Size for objects that occur as components of packed arrays or records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33DC4-2A0E-40F2-9C43-387EB5CF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8A3F7B32-7955-42FE-B731-B902FC3CF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9370" y="1676400"/>
            <a:ext cx="5503430" cy="1065805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System.Storage_Elements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My_Int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: Integer;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My_Int'Address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To_Address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(16#A0#);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28CB6606-CF93-444A-AE56-F4C4161B7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352800"/>
            <a:ext cx="4996881" cy="733406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My_Flt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: Float;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My_Flt'Address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My_Int'Address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D72B71F6-4842-4749-8F6C-12C4C6D1D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2947" y="5708303"/>
            <a:ext cx="6263253" cy="92333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Color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(Red, Yellow, Blue);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Color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(Red=&gt; 1, Yellow =&gt; 2, Blue =&gt; 4);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Color'Size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4;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E63B14-B85A-490C-9CF7-A3A2263AB2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760" y="228600"/>
            <a:ext cx="1361440" cy="97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1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4C7E5-A08B-4774-A1DE-6064AB3F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Generics</a:t>
            </a:r>
            <a:r>
              <a:rPr lang="en-US" dirty="0"/>
              <a:t>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3615-E234-4002-A6F9-A3B261081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The effect of a generic is embodied in two constructs:</a:t>
            </a:r>
          </a:p>
          <a:p>
            <a:pPr lvl="1" eaLnBrk="1" hangingPunct="1"/>
            <a:r>
              <a:rPr lang="en-US" altLang="en-US" dirty="0"/>
              <a:t>G</a:t>
            </a:r>
            <a:r>
              <a:rPr lang="en-US" altLang="en-US" i="1" dirty="0"/>
              <a:t>eneric template</a:t>
            </a:r>
          </a:p>
          <a:p>
            <a:pPr lvl="1" eaLnBrk="1" hangingPunct="1"/>
            <a:r>
              <a:rPr lang="en-US" altLang="en-US" dirty="0"/>
              <a:t>G</a:t>
            </a:r>
            <a:r>
              <a:rPr lang="en-US" altLang="en-US" i="1" dirty="0"/>
              <a:t>eneric instantiation</a:t>
            </a:r>
          </a:p>
          <a:p>
            <a:pPr eaLnBrk="1" hangingPunct="1"/>
            <a:r>
              <a:rPr lang="en-US" altLang="en-US" dirty="0"/>
              <a:t>Generic template</a:t>
            </a:r>
          </a:p>
          <a:p>
            <a:pPr lvl="1" eaLnBrk="1" hangingPunct="1"/>
            <a:r>
              <a:rPr lang="en-US" altLang="en-US" dirty="0"/>
              <a:t>Generic specification</a:t>
            </a:r>
          </a:p>
          <a:p>
            <a:pPr lvl="2" eaLnBrk="1" hangingPunct="1"/>
            <a:r>
              <a:rPr lang="en-US" altLang="en-US" dirty="0"/>
              <a:t>Generic formal part defines the formal parameters to the generic</a:t>
            </a:r>
          </a:p>
          <a:p>
            <a:pPr lvl="2" eaLnBrk="1" hangingPunct="1"/>
            <a:r>
              <a:rPr lang="en-US" altLang="en-US" dirty="0"/>
              <a:t>Package or subprogram specification defines the interface for an instance of the template</a:t>
            </a:r>
          </a:p>
          <a:p>
            <a:pPr lvl="1" eaLnBrk="1" hangingPunct="1"/>
            <a:r>
              <a:rPr lang="en-US" altLang="en-US" dirty="0"/>
              <a:t>Generic body</a:t>
            </a:r>
          </a:p>
          <a:p>
            <a:pPr lvl="2" eaLnBrk="1" hangingPunct="1"/>
            <a:r>
              <a:rPr lang="en-US" altLang="en-US" dirty="0"/>
              <a:t>Package or subprogram body</a:t>
            </a:r>
          </a:p>
          <a:p>
            <a:pPr eaLnBrk="1" hangingPunct="1"/>
            <a:r>
              <a:rPr lang="en-US" dirty="0"/>
              <a:t>The generic template may be declared at the top level or nested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794C9-9EFF-4CEE-B2CD-62CE3D12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E1D2B2-37F8-42F7-8A3F-F20859EA5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19" y="228600"/>
            <a:ext cx="1043781" cy="1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483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B90B-1551-4172-A3B0-A778A19B9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Low-Level Facilities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4F46A-4389-49E5-A32B-386B441C1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Allow a floating-point bit pattern to be treated as an integer</a:t>
            </a:r>
          </a:p>
          <a:p>
            <a:pPr lvl="1" eaLnBrk="1" hangingPunct="1"/>
            <a:r>
              <a:rPr lang="en-US" altLang="en-US" dirty="0"/>
              <a:t>Assumes they take the same number of bits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	</a:t>
            </a:r>
            <a:endParaRPr lang="en-US" altLang="en-US" sz="1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33DC4-2A0E-40F2-9C43-387EB5CFB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00170847-128D-4FC9-8CFD-440A663ED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286000"/>
            <a:ext cx="7315200" cy="450059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Ada.Unchecked_Conversion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  <a:endParaRPr lang="en-US" altLang="en-US" sz="18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Float2Integer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Ada.Unchecked_Conversion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  Source =&gt; Float, 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  Target =&gt; Integer);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i="1" dirty="0">
                <a:solidFill>
                  <a:srgbClr val="FF0000"/>
                </a:solidFill>
                <a:latin typeface="Consolas" panose="020B0609020204030204" pitchFamily="49" charset="0"/>
              </a:rPr>
              <a:t>-- </a:t>
            </a:r>
            <a:r>
              <a:rPr lang="en-US" altLang="en-US" sz="1800" b="1" i="1" dirty="0">
                <a:solidFill>
                  <a:srgbClr val="FF000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i="1" dirty="0">
                <a:solidFill>
                  <a:srgbClr val="FF0000"/>
                </a:solidFill>
                <a:latin typeface="Consolas" panose="020B0609020204030204" pitchFamily="49" charset="0"/>
              </a:rPr>
              <a:t> Float2Integer( S : Float ) </a:t>
            </a:r>
            <a:r>
              <a:rPr lang="en-US" altLang="en-US" sz="1800" b="1" i="1" dirty="0">
                <a:solidFill>
                  <a:srgbClr val="FF000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i="1" dirty="0">
                <a:solidFill>
                  <a:srgbClr val="FF0000"/>
                </a:solidFill>
                <a:latin typeface="Consolas" panose="020B0609020204030204" pitchFamily="49" charset="0"/>
              </a:rPr>
              <a:t> Integer; </a:t>
            </a:r>
            <a:br>
              <a:rPr lang="en-US" altLang="en-US" sz="1800" i="1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endParaRPr lang="en-US" altLang="en-US" sz="1800" i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F : Float := 123.45;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 : Integer;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I := 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Float2Integer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(F);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I contains the floating-point bit pattern</a:t>
            </a:r>
            <a:b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     -- for 123.45 as an integer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7EF00F-3E88-4CDB-811B-FE2CA54FAE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760" y="228600"/>
            <a:ext cx="1361440" cy="97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5899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81A3D-E4F0-4E37-9B5A-690DF66D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Predefined Package </a:t>
            </a:r>
            <a:r>
              <a:rPr lang="en-US" dirty="0">
                <a:latin typeface="Consolas" panose="020B0609020204030204" pitchFamily="49" charset="0"/>
              </a:rPr>
              <a:t>System</a:t>
            </a:r>
            <a:r>
              <a:rPr lang="en-US" dirty="0"/>
              <a:t> (1) 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EF294-DB3E-4ADC-8A4D-0111B9C08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Package </a:t>
            </a:r>
            <a:r>
              <a:rPr lang="en-US" altLang="en-US" dirty="0">
                <a:latin typeface="Lucida Sans Typewriter" panose="020B0509030504030204" pitchFamily="49" charset="0"/>
              </a:rPr>
              <a:t>System</a:t>
            </a:r>
            <a:r>
              <a:rPr lang="en-US" altLang="en-US" dirty="0"/>
              <a:t> declares several kinds of entities, including</a:t>
            </a:r>
          </a:p>
          <a:p>
            <a:pPr lvl="1" eaLnBrk="1" hangingPunct="1"/>
            <a:r>
              <a:rPr lang="en-US" altLang="en-US" dirty="0"/>
              <a:t>Constants (named numbers) reflecting limits of the target machine’s numeric types</a:t>
            </a:r>
          </a:p>
          <a:p>
            <a:pPr lvl="1" eaLnBrk="1" hangingPunct="1"/>
            <a:r>
              <a:rPr lang="en-US" altLang="en-US" dirty="0"/>
              <a:t>Storage-related types and operations</a:t>
            </a:r>
          </a:p>
          <a:p>
            <a:pPr eaLnBrk="1" hangingPunct="1"/>
            <a:r>
              <a:rPr lang="en-US" altLang="en-US" dirty="0" err="1"/>
              <a:t>Numerics</a:t>
            </a:r>
            <a:r>
              <a:rPr lang="en-US" altLang="en-US" dirty="0"/>
              <a:t>-related constants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Min_Int</a:t>
            </a:r>
            <a:r>
              <a:rPr lang="en-US" altLang="en-US" dirty="0"/>
              <a:t>,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Max_Int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Max_Binary_Modulus</a:t>
            </a:r>
            <a:r>
              <a:rPr lang="en-US" altLang="en-US" dirty="0"/>
              <a:t>,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Max_Nonbinary_Modulus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Max_Base_Digits</a:t>
            </a:r>
            <a:r>
              <a:rPr lang="en-US" altLang="en-US" dirty="0"/>
              <a:t>,</a:t>
            </a:r>
            <a:br>
              <a:rPr lang="en-US" altLang="en-US" dirty="0"/>
            </a:br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Max_Digits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Max_Mantissa</a:t>
            </a:r>
            <a:r>
              <a:rPr lang="en-US" altLang="en-US" dirty="0"/>
              <a:t>, </a:t>
            </a:r>
            <a:r>
              <a:rPr lang="en-US" altLang="en-US" dirty="0" err="1">
                <a:latin typeface="Lucida Sans Typewriter" panose="020B0509030504030204" pitchFamily="49" charset="0"/>
              </a:rPr>
              <a:t>Fine_Delta</a:t>
            </a:r>
            <a:endParaRPr lang="en-US" altLang="en-US" dirty="0">
              <a:latin typeface="Lucida Sans Typewriter" panose="020B050903050403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5F7E5-04DC-4187-946C-041E35BC5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035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81A3D-E4F0-4E37-9B5A-690DF66D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Predefined Package </a:t>
            </a:r>
            <a:r>
              <a:rPr lang="en-US" dirty="0">
                <a:latin typeface="Consolas" panose="020B0609020204030204" pitchFamily="49" charset="0"/>
              </a:rPr>
              <a:t>System</a:t>
            </a:r>
            <a:r>
              <a:rPr lang="en-US" dirty="0"/>
              <a:t> (2)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EF294-DB3E-4ADC-8A4D-0111B9C08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Storage-related declarations</a:t>
            </a:r>
          </a:p>
          <a:p>
            <a:pPr lvl="1" eaLnBrk="1" hangingPunct="1"/>
            <a:r>
              <a:rPr lang="en-US" altLang="en-US" dirty="0"/>
              <a:t>type Address</a:t>
            </a:r>
          </a:p>
          <a:p>
            <a:pPr lvl="2" eaLnBrk="1" hangingPunct="1"/>
            <a:r>
              <a:rPr lang="en-US" altLang="en-US" dirty="0"/>
              <a:t>Recommended to be private</a:t>
            </a:r>
          </a:p>
          <a:p>
            <a:pPr lvl="1" eaLnBrk="1" hangingPunct="1"/>
            <a:r>
              <a:rPr lang="en-US" altLang="en-US" dirty="0"/>
              <a:t>Relational operators for Address</a:t>
            </a:r>
          </a:p>
          <a:p>
            <a:pPr lvl="1" eaLnBrk="1" hangingPunct="1"/>
            <a:r>
              <a:rPr lang="en-US" altLang="en-US" dirty="0" err="1"/>
              <a:t>Null_Address</a:t>
            </a:r>
            <a:r>
              <a:rPr lang="en-US" altLang="en-US" dirty="0"/>
              <a:t> (constant Address)</a:t>
            </a:r>
          </a:p>
          <a:p>
            <a:pPr lvl="1" eaLnBrk="1" hangingPunct="1"/>
            <a:r>
              <a:rPr lang="en-US" altLang="en-US" dirty="0"/>
              <a:t>type </a:t>
            </a:r>
            <a:r>
              <a:rPr lang="en-US" altLang="en-US" dirty="0" err="1"/>
              <a:t>Bit_Order</a:t>
            </a:r>
            <a:r>
              <a:rPr lang="en-US" altLang="en-US" dirty="0"/>
              <a:t>, constant </a:t>
            </a:r>
            <a:r>
              <a:rPr lang="en-US" altLang="en-US" dirty="0" err="1"/>
              <a:t>Default_Bit_Order</a:t>
            </a:r>
            <a:endParaRPr lang="en-US" altLang="en-US" dirty="0"/>
          </a:p>
          <a:p>
            <a:pPr lvl="1" eaLnBrk="1" hangingPunct="1"/>
            <a:r>
              <a:rPr lang="en-US" altLang="en-US" dirty="0" err="1"/>
              <a:t>Storage_Unit</a:t>
            </a:r>
            <a:r>
              <a:rPr lang="en-US" altLang="en-US" dirty="0"/>
              <a:t>, </a:t>
            </a:r>
            <a:r>
              <a:rPr lang="en-US" altLang="en-US" dirty="0" err="1"/>
              <a:t>Word_Size</a:t>
            </a:r>
            <a:r>
              <a:rPr lang="en-US" altLang="en-US" dirty="0"/>
              <a:t> constants</a:t>
            </a:r>
          </a:p>
          <a:p>
            <a:pPr eaLnBrk="1" hangingPunct="1"/>
            <a:r>
              <a:rPr lang="en-US" altLang="en-US" dirty="0"/>
              <a:t>Children of </a:t>
            </a:r>
            <a:r>
              <a:rPr lang="en-US" altLang="en-US" dirty="0">
                <a:latin typeface="Consolas" panose="020B0609020204030204" pitchFamily="49" charset="0"/>
              </a:rPr>
              <a:t>System</a:t>
            </a:r>
            <a:r>
              <a:rPr lang="en-US" altLang="en-US" dirty="0"/>
              <a:t> provide additional capabilities</a:t>
            </a:r>
          </a:p>
          <a:p>
            <a:pPr lvl="1" eaLnBrk="1" hangingPunct="1"/>
            <a:r>
              <a:rPr lang="en-US" altLang="en-US" dirty="0"/>
              <a:t>Dealing with “raw storage”</a:t>
            </a:r>
          </a:p>
          <a:p>
            <a:pPr lvl="1" eaLnBrk="1" hangingPunct="1"/>
            <a:r>
              <a:rPr lang="en-US" altLang="en-US" dirty="0"/>
              <a:t>Converting between </a:t>
            </a:r>
            <a:r>
              <a:rPr lang="en-US" altLang="en-US" dirty="0">
                <a:latin typeface="Lucida Sans Typewriter" panose="020B0509030504030204" pitchFamily="49" charset="0"/>
              </a:rPr>
              <a:t>Address</a:t>
            </a:r>
            <a:r>
              <a:rPr lang="en-US" altLang="en-US" dirty="0"/>
              <a:t> and access type values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5F7E5-04DC-4187-946C-041E35BC5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178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E415-5441-414F-BE3F-1B7840EB6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Predefined Package for “Raw Storage”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9123C5-4886-46DD-BD98-2DDB9C8AD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9613F57-F412-48A8-B50F-065BA8374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556" y="1088172"/>
            <a:ext cx="7859844" cy="409342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System.Storage_Elements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 range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implementation-defined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subtype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Storage_Count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0 ..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Storage_Offset'Last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Storage_Element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 mod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implementation-defined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Storage_Element'Size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Storage_Unit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Storage_Array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 array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&lt;&gt;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of aliased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Storage_Element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Storage_Array'Component_Size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Storage_Unit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latin typeface="Consolas" panose="020B0609020204030204" pitchFamily="49" charset="0"/>
              </a:rPr>
              <a:t>"+"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(Left : Address; Right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Address;</a:t>
            </a:r>
          </a:p>
          <a:p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  -- Analogously "+"(</a:t>
            </a:r>
            <a:r>
              <a:rPr lang="en-US" altLang="en-US" sz="13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, Address) =&gt; Address</a:t>
            </a:r>
          </a:p>
          <a:p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  --             "-"(Address, Address) =&gt; </a:t>
            </a:r>
            <a:r>
              <a:rPr lang="en-US" altLang="en-US" sz="13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endParaRPr lang="en-US" altLang="en-US" sz="130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  --             "-"(Address, </a:t>
            </a:r>
            <a:r>
              <a:rPr lang="en-US" altLang="en-US" sz="13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) =&gt; Address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latin typeface="Consolas" panose="020B0609020204030204" pitchFamily="49" charset="0"/>
              </a:rPr>
              <a:t>"</a:t>
            </a:r>
            <a:r>
              <a:rPr lang="en-US" altLang="en-US" sz="1300" b="1" dirty="0">
                <a:latin typeface="Consolas" panose="020B0609020204030204" pitchFamily="49" charset="0"/>
              </a:rPr>
              <a:t>mod</a:t>
            </a:r>
            <a:r>
              <a:rPr lang="en-US" altLang="en-US" sz="1300" dirty="0">
                <a:latin typeface="Consolas" panose="020B0609020204030204" pitchFamily="49" charset="0"/>
              </a:rPr>
              <a:t>"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Left : Address; Right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Storage_Offset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Integer_Address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implementation-defined-integer-type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To_Address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Value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Integer_Address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Address;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To_Integer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Value : Address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Integer_Address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System.Storage_Elements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89F58F60-9ABD-43B5-9B89-C2F5492CE2E8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5229225"/>
            <a:ext cx="3983037" cy="1628775"/>
            <a:chOff x="1104" y="3568"/>
            <a:chExt cx="2509" cy="1026"/>
          </a:xfrm>
        </p:grpSpPr>
        <p:sp>
          <p:nvSpPr>
            <p:cNvPr id="7" name="Text Box 8">
              <a:extLst>
                <a:ext uri="{FF2B5EF4-FFF2-40B4-BE49-F238E27FC236}">
                  <a16:creationId xmlns:a16="http://schemas.microsoft.com/office/drawing/2014/main" id="{D26819DE-E8D5-41E9-86AF-0948EEF71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3" y="3568"/>
              <a:ext cx="1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  <a:sym typeface="Wingdings" panose="05000000000000000000" pitchFamily="2" charset="2"/>
                </a:rPr>
                <a:t>Storage_Element</a:t>
              </a:r>
              <a:endParaRPr lang="en-US" altLang="en-US" sz="1200">
                <a:solidFill>
                  <a:srgbClr val="FF0000"/>
                </a:solidFill>
                <a:latin typeface="Lucida Sans Typewriter" panose="020B0509030504030204" pitchFamily="49" charset="0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C4CD314E-979A-48C6-94D6-333C6FE21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3" y="3749"/>
              <a:ext cx="1182" cy="19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E46979DC-6899-453B-B73A-7EEBF2753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3" y="3941"/>
              <a:ext cx="1182" cy="19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9E0FFBDC-DB69-4D4B-B646-06B141754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4110"/>
              <a:ext cx="31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 dirty="0">
                  <a:latin typeface="Lucida Sans Typewriter" panose="020B0509030504030204" pitchFamily="49" charset="0"/>
                </a:rPr>
                <a:t>...</a:t>
              </a:r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E74ED719-B5C1-494F-B9A2-900B2D046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3" y="4325"/>
              <a:ext cx="1182" cy="19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2" name="AutoShape 13">
              <a:extLst>
                <a:ext uri="{FF2B5EF4-FFF2-40B4-BE49-F238E27FC236}">
                  <a16:creationId xmlns:a16="http://schemas.microsoft.com/office/drawing/2014/main" id="{7385F6A9-652D-4FA8-96DD-DEC1E87537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04" y="3749"/>
              <a:ext cx="0" cy="76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59EBC34C-6AF4-4FAC-BC9A-AD17CB336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46" y="4043"/>
              <a:ext cx="9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  <a:sym typeface="Wingdings" panose="05000000000000000000" pitchFamily="2" charset="2"/>
                </a:rPr>
                <a:t>Storage_Offset</a:t>
              </a:r>
              <a:endParaRPr lang="en-US" altLang="en-US" sz="1200">
                <a:solidFill>
                  <a:srgbClr val="FF0000"/>
                </a:solidFill>
                <a:latin typeface="Lucida Sans Typewriter" panose="020B0509030504030204" pitchFamily="49" charset="0"/>
              </a:endParaRPr>
            </a:p>
          </p:txBody>
        </p:sp>
        <p:sp>
          <p:nvSpPr>
            <p:cNvPr id="14" name="Text Box 15">
              <a:extLst>
                <a:ext uri="{FF2B5EF4-FFF2-40B4-BE49-F238E27FC236}">
                  <a16:creationId xmlns:a16="http://schemas.microsoft.com/office/drawing/2014/main" id="{E8F68157-CE8C-416D-B679-D851A74B48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3" y="4033"/>
              <a:ext cx="87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  <a:sym typeface="Wingdings" panose="05000000000000000000" pitchFamily="2" charset="2"/>
                </a:rPr>
                <a:t>Storage_Array</a:t>
              </a:r>
              <a:endParaRPr lang="en-US" altLang="en-US" sz="1200">
                <a:solidFill>
                  <a:srgbClr val="FF0000"/>
                </a:solidFill>
                <a:latin typeface="Lucida Sans Typewriter" panose="020B0509030504030204" pitchFamily="49" charset="0"/>
              </a:endParaRPr>
            </a:p>
          </p:txBody>
        </p:sp>
        <p:sp>
          <p:nvSpPr>
            <p:cNvPr id="15" name="AutoShape 16">
              <a:extLst>
                <a:ext uri="{FF2B5EF4-FFF2-40B4-BE49-F238E27FC236}">
                  <a16:creationId xmlns:a16="http://schemas.microsoft.com/office/drawing/2014/main" id="{7ED8206C-6EFB-49FE-BCA4-FEA5CC0BD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" y="3741"/>
              <a:ext cx="84" cy="777"/>
            </a:xfrm>
            <a:prstGeom prst="rightBrace">
              <a:avLst>
                <a:gd name="adj1" fmla="val 77083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83097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89BF-A363-4F42-9FC0-A4A3AC36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Converting between Addresses and Access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C7B9B-96D7-4969-82AF-3056AA8AC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Approach</a:t>
            </a:r>
          </a:p>
          <a:p>
            <a:pPr lvl="1"/>
            <a:r>
              <a:rPr lang="en-US" dirty="0"/>
              <a:t>Instantiate with the designated type T to obtain a package P</a:t>
            </a:r>
          </a:p>
          <a:p>
            <a:pPr lvl="1"/>
            <a:r>
              <a:rPr lang="en-US" dirty="0"/>
              <a:t>The type </a:t>
            </a:r>
            <a:r>
              <a:rPr lang="en-US" dirty="0" err="1"/>
              <a:t>P.Object_Pointer</a:t>
            </a:r>
            <a:r>
              <a:rPr lang="en-US" dirty="0"/>
              <a:t> is an access type with designated type T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P.To_Pointer</a:t>
            </a:r>
            <a:r>
              <a:rPr lang="en-US" dirty="0"/>
              <a:t> and </a:t>
            </a:r>
            <a:r>
              <a:rPr lang="en-US" dirty="0" err="1"/>
              <a:t>P.To_Address</a:t>
            </a:r>
            <a:r>
              <a:rPr lang="en-US" dirty="0"/>
              <a:t> to convert between Address and </a:t>
            </a:r>
            <a:r>
              <a:rPr lang="en-US" dirty="0" err="1"/>
              <a:t>P.Object_Pointer</a:t>
            </a:r>
            <a:r>
              <a:rPr lang="en-US" dirty="0"/>
              <a:t> values</a:t>
            </a:r>
          </a:p>
          <a:p>
            <a:r>
              <a:rPr lang="en-US" dirty="0"/>
              <a:t>GNAT Note: do not instantiate with an unconstrained array type</a:t>
            </a:r>
          </a:p>
          <a:p>
            <a:pPr lvl="1"/>
            <a:r>
              <a:rPr lang="en-US" dirty="0"/>
              <a:t>The bounds will not be handled properly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E7B52-496B-47DF-A140-8DA5B7402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22CB139E-066E-4C15-813B-E989A6C7A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88" y="1066800"/>
            <a:ext cx="8162812" cy="230832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  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Object(&lt;&gt;)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 limited private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latin typeface="Consolas" panose="020B0609020204030204" pitchFamily="49" charset="0"/>
              </a:rPr>
              <a:t>System.Address_To_Access_Conversions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800" dirty="0" err="1">
                <a:latin typeface="Consolas" panose="020B0609020204030204" pitchFamily="49" charset="0"/>
              </a:rPr>
              <a:t>Object_Pointer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 all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Object;</a:t>
            </a:r>
          </a:p>
          <a:p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latin typeface="Consolas" panose="020B0609020204030204" pitchFamily="49" charset="0"/>
              </a:rPr>
              <a:t>To_Pointer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Value : Address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Object_Pointer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latin typeface="Consolas" panose="020B0609020204030204" pitchFamily="49" charset="0"/>
              </a:rPr>
              <a:t>To_Address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Value :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Object_Pointer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Address;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System.Address_To_Access_Conversions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6" name="Picture 17">
            <a:extLst>
              <a:ext uri="{FF2B5EF4-FFF2-40B4-BE49-F238E27FC236}">
                <a16:creationId xmlns:a16="http://schemas.microsoft.com/office/drawing/2014/main" id="{8F6CC695-25DC-4857-B776-DB2768684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01000" y="5846763"/>
            <a:ext cx="660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9787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F6D28-E9D0-42ED-878C-E2EA982D7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Treating the Storage at an Address as Ada Data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8E4FF-86FC-488A-A8D8-CF2E70A9C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Issue</a:t>
            </a:r>
          </a:p>
          <a:p>
            <a:pPr lvl="1" eaLnBrk="1" hangingPunct="1"/>
            <a:r>
              <a:rPr lang="en-US" altLang="en-US" dirty="0"/>
              <a:t>A machine address is the first storage element of a data structure that we want to interpret as an Ada object of a specified type</a:t>
            </a:r>
          </a:p>
          <a:p>
            <a:pPr eaLnBrk="1" hangingPunct="1"/>
            <a:r>
              <a:rPr lang="en-US" altLang="en-US" dirty="0"/>
              <a:t>Main techniques</a:t>
            </a:r>
          </a:p>
          <a:p>
            <a:pPr lvl="1" eaLnBrk="1" hangingPunct="1"/>
            <a:r>
              <a:rPr lang="en-US" altLang="en-US" dirty="0"/>
              <a:t>Address clause</a:t>
            </a:r>
          </a:p>
          <a:p>
            <a:pPr lvl="2" eaLnBrk="1" hangingPunct="1"/>
            <a:r>
              <a:rPr lang="en-US" altLang="en-US" dirty="0"/>
              <a:t>Declare the object in the usual fashion</a:t>
            </a:r>
          </a:p>
          <a:p>
            <a:pPr lvl="2" eaLnBrk="1" hangingPunct="1"/>
            <a:r>
              <a:rPr lang="en-US" altLang="en-US" dirty="0"/>
              <a:t>Specify the address for the initial storage unit reserved for the object</a:t>
            </a:r>
          </a:p>
          <a:p>
            <a:pPr lvl="2" eaLnBrk="1" hangingPunct="1"/>
            <a:r>
              <a:rPr lang="en-US" altLang="en-US" dirty="0"/>
              <a:t>Reference the object directly</a:t>
            </a:r>
          </a:p>
          <a:p>
            <a:pPr lvl="1" eaLnBrk="1" hangingPunct="1"/>
            <a:r>
              <a:rPr lang="en-US" altLang="en-US" dirty="0"/>
              <a:t>Conversion between </a:t>
            </a:r>
            <a:r>
              <a:rPr lang="en-US" altLang="en-US" dirty="0" err="1">
                <a:latin typeface="Lucida Sans Typewriter" panose="020B0509030504030204" pitchFamily="49" charset="0"/>
              </a:rPr>
              <a:t>System.Address</a:t>
            </a:r>
            <a:r>
              <a:rPr lang="en-US" altLang="en-US" dirty="0"/>
              <a:t> and access type</a:t>
            </a:r>
          </a:p>
          <a:p>
            <a:pPr lvl="2" eaLnBrk="1" hangingPunct="1"/>
            <a:r>
              <a:rPr lang="en-US" altLang="en-US" dirty="0"/>
              <a:t>Convert the destination address into an access value designating the object</a:t>
            </a:r>
          </a:p>
          <a:p>
            <a:pPr lvl="2" eaLnBrk="1" hangingPunct="1"/>
            <a:r>
              <a:rPr lang="en-US" altLang="en-US" dirty="0"/>
              <a:t>Reference the object through the access value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DE98F-B413-4B97-B078-BCB905EC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612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F6D28-E9D0-42ED-878C-E2EA982D7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Treating the Storage at an Address as Ada Data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8E4FF-86FC-488A-A8D8-CF2E70A9C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 (“bag of bits”)</a:t>
            </a:r>
          </a:p>
          <a:p>
            <a:pPr lvl="1" eaLnBrk="1" hangingPunct="1"/>
            <a:r>
              <a:rPr lang="en-US" altLang="en-US" dirty="0"/>
              <a:t>Location 16#A000# is the origin of an array of 10 </a:t>
            </a:r>
            <a:r>
              <a:rPr lang="en-US" altLang="en-US" dirty="0" err="1">
                <a:latin typeface="Lucida Sans Typewriter" panose="020B0509030504030204" pitchFamily="49" charset="0"/>
              </a:rPr>
              <a:t>Storage_Element</a:t>
            </a:r>
            <a:r>
              <a:rPr lang="en-US" altLang="en-US" dirty="0"/>
              <a:t> values that we wish to index from 0 .. 9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Address clause approach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DE98F-B413-4B97-B078-BCB905EC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C0D9986-A927-4BE8-8B1C-FE0427AFD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979" y="3352800"/>
            <a:ext cx="4110421" cy="258532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System.Storage_Elements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Storage_Array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(0..9);</a:t>
            </a:r>
          </a:p>
          <a:p>
            <a:endParaRPr lang="en-US" altLang="en-US" sz="1800" b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My_Array'Address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To_Address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( 16#A000# 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My_Array'Range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...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Process </a:t>
            </a:r>
            <a:r>
              <a:rPr lang="en-US" altLang="en-US" sz="18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My_Array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(I);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AFD7A3-5A97-434A-ACF8-5649C4FFAE01}"/>
              </a:ext>
            </a:extLst>
          </p:cNvPr>
          <p:cNvGrpSpPr/>
          <p:nvPr/>
        </p:nvGrpSpPr>
        <p:grpSpPr>
          <a:xfrm>
            <a:off x="5178425" y="3194050"/>
            <a:ext cx="3584575" cy="2901950"/>
            <a:chOff x="5407025" y="2813050"/>
            <a:chExt cx="3584575" cy="29019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0A1E998-1C25-406B-8A71-A9697BC521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9337" y="2813050"/>
              <a:ext cx="1209675" cy="2901950"/>
              <a:chOff x="448" y="3493"/>
              <a:chExt cx="762" cy="1828"/>
            </a:xfrm>
          </p:grpSpPr>
          <p:sp>
            <p:nvSpPr>
              <p:cNvPr id="7" name="Text Box 6">
                <a:extLst>
                  <a:ext uri="{FF2B5EF4-FFF2-40B4-BE49-F238E27FC236}">
                    <a16:creationId xmlns:a16="http://schemas.microsoft.com/office/drawing/2014/main" id="{A779361E-C325-4AF3-BB03-3DECA88D9A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3493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My_Array(0)</a:t>
                </a:r>
              </a:p>
            </p:txBody>
          </p:sp>
          <p:sp>
            <p:nvSpPr>
              <p:cNvPr id="8" name="Text Box 7">
                <a:extLst>
                  <a:ext uri="{FF2B5EF4-FFF2-40B4-BE49-F238E27FC236}">
                    <a16:creationId xmlns:a16="http://schemas.microsoft.com/office/drawing/2014/main" id="{7281F1F0-6B2F-4243-9AF1-2A5574A87A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3676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My_Array(1)</a:t>
                </a:r>
              </a:p>
            </p:txBody>
          </p:sp>
          <p:sp>
            <p:nvSpPr>
              <p:cNvPr id="9" name="Text Box 8">
                <a:extLst>
                  <a:ext uri="{FF2B5EF4-FFF2-40B4-BE49-F238E27FC236}">
                    <a16:creationId xmlns:a16="http://schemas.microsoft.com/office/drawing/2014/main" id="{6178943C-4302-4759-A598-2E83085081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3859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My_Array(2)</a:t>
                </a:r>
              </a:p>
            </p:txBody>
          </p:sp>
          <p:sp>
            <p:nvSpPr>
              <p:cNvPr id="10" name="Text Box 9">
                <a:extLst>
                  <a:ext uri="{FF2B5EF4-FFF2-40B4-BE49-F238E27FC236}">
                    <a16:creationId xmlns:a16="http://schemas.microsoft.com/office/drawing/2014/main" id="{53D01544-ED5B-498C-A6AB-81180B059B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042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My_Array(3)</a:t>
                </a:r>
              </a:p>
            </p:txBody>
          </p:sp>
          <p:sp>
            <p:nvSpPr>
              <p:cNvPr id="11" name="Text Box 10">
                <a:extLst>
                  <a:ext uri="{FF2B5EF4-FFF2-40B4-BE49-F238E27FC236}">
                    <a16:creationId xmlns:a16="http://schemas.microsoft.com/office/drawing/2014/main" id="{9FCFB0BA-6A03-4C3B-A412-885B415514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225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My_Array(4)</a:t>
                </a:r>
              </a:p>
            </p:txBody>
          </p:sp>
          <p:sp>
            <p:nvSpPr>
              <p:cNvPr id="12" name="Text Box 11">
                <a:extLst>
                  <a:ext uri="{FF2B5EF4-FFF2-40B4-BE49-F238E27FC236}">
                    <a16:creationId xmlns:a16="http://schemas.microsoft.com/office/drawing/2014/main" id="{A50B9E84-28DE-4F12-B8D8-21096D812A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408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My_Array(5)</a:t>
                </a:r>
              </a:p>
            </p:txBody>
          </p:sp>
          <p:sp>
            <p:nvSpPr>
              <p:cNvPr id="13" name="Text Box 12">
                <a:extLst>
                  <a:ext uri="{FF2B5EF4-FFF2-40B4-BE49-F238E27FC236}">
                    <a16:creationId xmlns:a16="http://schemas.microsoft.com/office/drawing/2014/main" id="{A790CD49-5192-4345-900F-53527C0304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591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My_Array(6)</a:t>
                </a:r>
              </a:p>
            </p:txBody>
          </p:sp>
          <p:sp>
            <p:nvSpPr>
              <p:cNvPr id="14" name="Text Box 13">
                <a:extLst>
                  <a:ext uri="{FF2B5EF4-FFF2-40B4-BE49-F238E27FC236}">
                    <a16:creationId xmlns:a16="http://schemas.microsoft.com/office/drawing/2014/main" id="{C764287A-4996-407E-B789-43A0E16CFE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774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My_Array(7)</a:t>
                </a:r>
              </a:p>
            </p:txBody>
          </p:sp>
          <p:sp>
            <p:nvSpPr>
              <p:cNvPr id="15" name="Text Box 14">
                <a:extLst>
                  <a:ext uri="{FF2B5EF4-FFF2-40B4-BE49-F238E27FC236}">
                    <a16:creationId xmlns:a16="http://schemas.microsoft.com/office/drawing/2014/main" id="{FA1ABA9A-F5D5-40D4-B634-4B7B033958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4957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My_Array(8)</a:t>
                </a:r>
              </a:p>
            </p:txBody>
          </p:sp>
          <p:sp>
            <p:nvSpPr>
              <p:cNvPr id="16" name="Text Box 15">
                <a:extLst>
                  <a:ext uri="{FF2B5EF4-FFF2-40B4-BE49-F238E27FC236}">
                    <a16:creationId xmlns:a16="http://schemas.microsoft.com/office/drawing/2014/main" id="{7CC82A15-0AE6-46FE-B5D3-2F2825A453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5140"/>
                <a:ext cx="762" cy="181"/>
              </a:xfrm>
              <a:prstGeom prst="rect">
                <a:avLst/>
              </a:prstGeom>
              <a:noFill/>
              <a:ln w="1270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solidFill>
                      <a:schemeClr val="accent2"/>
                    </a:solidFill>
                    <a:latin typeface="Lucida Sans Typewriter" panose="020B0509030504030204" pitchFamily="49" charset="0"/>
                  </a:rPr>
                  <a:t>My_Array(9)</a:t>
                </a:r>
              </a:p>
            </p:txBody>
          </p:sp>
        </p:grpSp>
        <p:sp>
          <p:nvSpPr>
            <p:cNvPr id="17" name="Text Box 16">
              <a:extLst>
                <a:ext uri="{FF2B5EF4-FFF2-40B4-BE49-F238E27FC236}">
                  <a16:creationId xmlns:a16="http://schemas.microsoft.com/office/drawing/2014/main" id="{B3A2AD98-1BD7-4099-BC1A-447FC3162A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7025" y="2813050"/>
              <a:ext cx="64452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A000:</a:t>
              </a:r>
            </a:p>
          </p:txBody>
        </p:sp>
        <p:sp>
          <p:nvSpPr>
            <p:cNvPr id="18" name="AutoShape 17">
              <a:extLst>
                <a:ext uri="{FF2B5EF4-FFF2-40B4-BE49-F238E27FC236}">
                  <a16:creationId xmlns:a16="http://schemas.microsoft.com/office/drawing/2014/main" id="{33EBE759-0BEF-46E1-BD9F-8FFD4D604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262" y="2813050"/>
              <a:ext cx="514350" cy="2901950"/>
            </a:xfrm>
            <a:prstGeom prst="rightBrace">
              <a:avLst>
                <a:gd name="adj1" fmla="val 47016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Text Box 18">
              <a:extLst>
                <a:ext uri="{FF2B5EF4-FFF2-40B4-BE49-F238E27FC236}">
                  <a16:creationId xmlns:a16="http://schemas.microsoft.com/office/drawing/2014/main" id="{26E1C6EC-FACB-4FEC-BE0B-6C31F686E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0850" y="4127500"/>
              <a:ext cx="92075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My_Array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6285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F6D28-E9D0-42ED-878C-E2EA982D7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Treating the Storage at an Address as Ada Data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8E4FF-86FC-488A-A8D8-CF2E70A9C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Address to Access Type Conversions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Approach</a:t>
            </a:r>
          </a:p>
          <a:p>
            <a:pPr lvl="1" eaLnBrk="1" hangingPunct="1"/>
            <a:r>
              <a:rPr lang="en-US" altLang="en-US" dirty="0"/>
              <a:t>Convert the Address to an access value</a:t>
            </a:r>
          </a:p>
          <a:p>
            <a:pPr lvl="1" eaLnBrk="1" hangingPunct="1"/>
            <a:r>
              <a:rPr lang="en-US" altLang="en-US" dirty="0"/>
              <a:t>Process the object designated by the</a:t>
            </a:r>
            <a:br>
              <a:rPr lang="en-US" altLang="en-US" dirty="0"/>
            </a:br>
            <a:r>
              <a:rPr lang="en-US" altLang="en-US" dirty="0"/>
              <a:t>access value (here a </a:t>
            </a:r>
            <a:r>
              <a:rPr lang="en-US" altLang="en-US" dirty="0" err="1"/>
              <a:t>Storage_Array</a:t>
            </a:r>
            <a:r>
              <a:rPr lang="en-US" altLang="en-US" dirty="0"/>
              <a:t>)</a:t>
            </a:r>
          </a:p>
          <a:p>
            <a:pPr eaLnBrk="1" hangingPunct="1"/>
            <a:r>
              <a:rPr lang="en-US" altLang="en-US" dirty="0"/>
              <a:t>Note to C aficionados</a:t>
            </a:r>
          </a:p>
          <a:p>
            <a:pPr lvl="1" eaLnBrk="1" hangingPunct="1"/>
            <a:r>
              <a:rPr lang="en-US" altLang="en-US" dirty="0"/>
              <a:t>Converting an Address to an access value</a:t>
            </a:r>
            <a:br>
              <a:rPr lang="en-US" altLang="en-US" dirty="0"/>
            </a:br>
            <a:r>
              <a:rPr lang="en-US" altLang="en-US" dirty="0"/>
              <a:t>is the Ada analog of casting from void*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DE98F-B413-4B97-B078-BCB905EC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7747BD2B-3BBA-40E1-A33C-2A9640A27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070" y="1563975"/>
            <a:ext cx="8119530" cy="216982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System.Storage_Elements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subtype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Storage_Array_10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Storage_Array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(0..9);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Conversions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Address_To_Access_Conversions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(Storage_Array_10);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Ref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Conversions.Object_Pointer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:= 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Conversions.To_Pointer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To_Address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( 16#A000# ) 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15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'Range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...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Process </a:t>
            </a:r>
            <a:r>
              <a:rPr lang="en-US" altLang="en-US" sz="15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Ref.all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(I);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grpSp>
        <p:nvGrpSpPr>
          <p:cNvPr id="22" name="Group 5">
            <a:extLst>
              <a:ext uri="{FF2B5EF4-FFF2-40B4-BE49-F238E27FC236}">
                <a16:creationId xmlns:a16="http://schemas.microsoft.com/office/drawing/2014/main" id="{BD0F5A92-4354-4CF3-95D2-0DDC91F2E709}"/>
              </a:ext>
            </a:extLst>
          </p:cNvPr>
          <p:cNvGrpSpPr>
            <a:grpSpLocks/>
          </p:cNvGrpSpPr>
          <p:nvPr/>
        </p:nvGrpSpPr>
        <p:grpSpPr bwMode="auto">
          <a:xfrm>
            <a:off x="6275387" y="3865562"/>
            <a:ext cx="1117600" cy="2901950"/>
            <a:chOff x="911" y="2880"/>
            <a:chExt cx="704" cy="1828"/>
          </a:xfrm>
        </p:grpSpPr>
        <p:sp>
          <p:nvSpPr>
            <p:cNvPr id="23" name="Text Box 6">
              <a:extLst>
                <a:ext uri="{FF2B5EF4-FFF2-40B4-BE49-F238E27FC236}">
                  <a16:creationId xmlns:a16="http://schemas.microsoft.com/office/drawing/2014/main" id="{FA00C1A1-2BD7-4426-B3D0-610D9EC0DF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2880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Ref.all(0)</a:t>
              </a:r>
            </a:p>
          </p:txBody>
        </p:sp>
        <p:sp>
          <p:nvSpPr>
            <p:cNvPr id="24" name="Text Box 7">
              <a:extLst>
                <a:ext uri="{FF2B5EF4-FFF2-40B4-BE49-F238E27FC236}">
                  <a16:creationId xmlns:a16="http://schemas.microsoft.com/office/drawing/2014/main" id="{88A24F77-A992-4409-94BF-E4B528674E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063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Ref.all(1)</a:t>
              </a:r>
            </a:p>
          </p:txBody>
        </p:sp>
        <p:sp>
          <p:nvSpPr>
            <p:cNvPr id="25" name="Text Box 8">
              <a:extLst>
                <a:ext uri="{FF2B5EF4-FFF2-40B4-BE49-F238E27FC236}">
                  <a16:creationId xmlns:a16="http://schemas.microsoft.com/office/drawing/2014/main" id="{AFD6CC6C-25DF-4A32-81F7-A288E9F20B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246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Ref.all(2)</a:t>
              </a:r>
            </a:p>
          </p:txBody>
        </p:sp>
        <p:sp>
          <p:nvSpPr>
            <p:cNvPr id="26" name="Text Box 9">
              <a:extLst>
                <a:ext uri="{FF2B5EF4-FFF2-40B4-BE49-F238E27FC236}">
                  <a16:creationId xmlns:a16="http://schemas.microsoft.com/office/drawing/2014/main" id="{E8379387-609A-4361-AE8A-43396BDC14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429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Ref.all(3)</a:t>
              </a:r>
            </a:p>
          </p:txBody>
        </p:sp>
        <p:sp>
          <p:nvSpPr>
            <p:cNvPr id="27" name="Text Box 10">
              <a:extLst>
                <a:ext uri="{FF2B5EF4-FFF2-40B4-BE49-F238E27FC236}">
                  <a16:creationId xmlns:a16="http://schemas.microsoft.com/office/drawing/2014/main" id="{D3377271-8D10-4E3A-9951-77B3E14E09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612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Ref.all(4)</a:t>
              </a:r>
            </a:p>
          </p:txBody>
        </p:sp>
        <p:sp>
          <p:nvSpPr>
            <p:cNvPr id="28" name="Text Box 11">
              <a:extLst>
                <a:ext uri="{FF2B5EF4-FFF2-40B4-BE49-F238E27FC236}">
                  <a16:creationId xmlns:a16="http://schemas.microsoft.com/office/drawing/2014/main" id="{63261365-4387-4A10-8E49-985C918DD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795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Ref.all(5)</a:t>
              </a:r>
            </a:p>
          </p:txBody>
        </p:sp>
        <p:sp>
          <p:nvSpPr>
            <p:cNvPr id="29" name="Text Box 12">
              <a:extLst>
                <a:ext uri="{FF2B5EF4-FFF2-40B4-BE49-F238E27FC236}">
                  <a16:creationId xmlns:a16="http://schemas.microsoft.com/office/drawing/2014/main" id="{DEAAC896-4FFD-46D5-BEFC-993EB635A2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3978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Ref.all(6)</a:t>
              </a:r>
            </a:p>
          </p:txBody>
        </p:sp>
        <p:sp>
          <p:nvSpPr>
            <p:cNvPr id="30" name="Text Box 13">
              <a:extLst>
                <a:ext uri="{FF2B5EF4-FFF2-40B4-BE49-F238E27FC236}">
                  <a16:creationId xmlns:a16="http://schemas.microsoft.com/office/drawing/2014/main" id="{A6AA1384-8BCA-4A9F-9FC9-6C8ED881D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4161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Ref.all(7)</a:t>
              </a:r>
            </a:p>
          </p:txBody>
        </p:sp>
        <p:sp>
          <p:nvSpPr>
            <p:cNvPr id="31" name="Text Box 14">
              <a:extLst>
                <a:ext uri="{FF2B5EF4-FFF2-40B4-BE49-F238E27FC236}">
                  <a16:creationId xmlns:a16="http://schemas.microsoft.com/office/drawing/2014/main" id="{B12F5C29-19D8-4035-8766-C1401344C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4344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Ref.all(8)</a:t>
              </a:r>
            </a:p>
          </p:txBody>
        </p:sp>
        <p:sp>
          <p:nvSpPr>
            <p:cNvPr id="32" name="Text Box 15">
              <a:extLst>
                <a:ext uri="{FF2B5EF4-FFF2-40B4-BE49-F238E27FC236}">
                  <a16:creationId xmlns:a16="http://schemas.microsoft.com/office/drawing/2014/main" id="{695AFDD2-70A4-4F88-8A77-9EBDFAE1E9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" y="4527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Ref.all(9)</a:t>
              </a:r>
            </a:p>
          </p:txBody>
        </p:sp>
      </p:grpSp>
      <p:sp>
        <p:nvSpPr>
          <p:cNvPr id="39" name="AutoShape 24">
            <a:extLst>
              <a:ext uri="{FF2B5EF4-FFF2-40B4-BE49-F238E27FC236}">
                <a16:creationId xmlns:a16="http://schemas.microsoft.com/office/drawing/2014/main" id="{FD978C03-A89B-49F9-8C88-9799E8BE1A26}"/>
              </a:ext>
            </a:extLst>
          </p:cNvPr>
          <p:cNvSpPr>
            <a:spLocks/>
          </p:cNvSpPr>
          <p:nvPr/>
        </p:nvSpPr>
        <p:spPr bwMode="auto">
          <a:xfrm>
            <a:off x="7621587" y="3879850"/>
            <a:ext cx="514350" cy="2901950"/>
          </a:xfrm>
          <a:prstGeom prst="rightBrace">
            <a:avLst>
              <a:gd name="adj1" fmla="val 47016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0" name="Text Box 25">
            <a:extLst>
              <a:ext uri="{FF2B5EF4-FFF2-40B4-BE49-F238E27FC236}">
                <a16:creationId xmlns:a16="http://schemas.microsoft.com/office/drawing/2014/main" id="{BF3309DA-EBA0-4B5E-9D14-4982D8348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3875" y="5194300"/>
            <a:ext cx="8286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Ref.</a:t>
            </a:r>
            <a:r>
              <a:rPr lang="en-US" altLang="en-US" sz="1200" b="1">
                <a:solidFill>
                  <a:schemeClr val="accent2"/>
                </a:solidFill>
                <a:latin typeface="Lucida Sans Typewriter" panose="020B0509030504030204" pitchFamily="49" charset="0"/>
              </a:rPr>
              <a:t>all</a:t>
            </a:r>
          </a:p>
        </p:txBody>
      </p:sp>
      <p:sp>
        <p:nvSpPr>
          <p:cNvPr id="41" name="Text Box 26">
            <a:extLst>
              <a:ext uri="{FF2B5EF4-FFF2-40B4-BE49-F238E27FC236}">
                <a16:creationId xmlns:a16="http://schemas.microsoft.com/office/drawing/2014/main" id="{9AD0EC50-6FBD-4441-BCEA-E6FD20471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156075"/>
            <a:ext cx="6445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rgbClr val="FF0000"/>
                </a:solidFill>
                <a:latin typeface="Lucida Sans Typewriter" panose="020B0509030504030204" pitchFamily="49" charset="0"/>
              </a:rPr>
              <a:t>A001:</a:t>
            </a:r>
          </a:p>
        </p:txBody>
      </p:sp>
      <p:sp>
        <p:nvSpPr>
          <p:cNvPr id="48" name="Text Box 16">
            <a:extLst>
              <a:ext uri="{FF2B5EF4-FFF2-40B4-BE49-F238E27FC236}">
                <a16:creationId xmlns:a16="http://schemas.microsoft.com/office/drawing/2014/main" id="{EE858D71-6E9C-4589-A16D-BB4A1A839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886200"/>
            <a:ext cx="6445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A000:</a:t>
            </a:r>
          </a:p>
        </p:txBody>
      </p:sp>
      <p:sp>
        <p:nvSpPr>
          <p:cNvPr id="53" name="Text Box 17">
            <a:extLst>
              <a:ext uri="{FF2B5EF4-FFF2-40B4-BE49-F238E27FC236}">
                <a16:creationId xmlns:a16="http://schemas.microsoft.com/office/drawing/2014/main" id="{A34D7BAF-5A99-4FF1-8E59-893A2A353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886200"/>
            <a:ext cx="552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Ref:</a:t>
            </a:r>
          </a:p>
        </p:txBody>
      </p:sp>
      <p:grpSp>
        <p:nvGrpSpPr>
          <p:cNvPr id="54" name="Group 18">
            <a:extLst>
              <a:ext uri="{FF2B5EF4-FFF2-40B4-BE49-F238E27FC236}">
                <a16:creationId xmlns:a16="http://schemas.microsoft.com/office/drawing/2014/main" id="{A247EF1F-DD4F-4463-9057-DACF6BFE7360}"/>
              </a:ext>
            </a:extLst>
          </p:cNvPr>
          <p:cNvGrpSpPr>
            <a:grpSpLocks/>
          </p:cNvGrpSpPr>
          <p:nvPr/>
        </p:nvGrpSpPr>
        <p:grpSpPr bwMode="auto">
          <a:xfrm>
            <a:off x="781050" y="3886200"/>
            <a:ext cx="4476750" cy="287337"/>
            <a:chOff x="862" y="2467"/>
            <a:chExt cx="2820" cy="181"/>
          </a:xfrm>
        </p:grpSpPr>
        <p:sp>
          <p:nvSpPr>
            <p:cNvPr id="55" name="Text Box 19">
              <a:extLst>
                <a:ext uri="{FF2B5EF4-FFF2-40B4-BE49-F238E27FC236}">
                  <a16:creationId xmlns:a16="http://schemas.microsoft.com/office/drawing/2014/main" id="{29C2DC6A-0F42-4F60-A414-E03D9352F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2" y="2467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dirty="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          </a:t>
              </a:r>
            </a:p>
          </p:txBody>
        </p:sp>
        <p:sp>
          <p:nvSpPr>
            <p:cNvPr id="56" name="Text Box 20">
              <a:extLst>
                <a:ext uri="{FF2B5EF4-FFF2-40B4-BE49-F238E27FC236}">
                  <a16:creationId xmlns:a16="http://schemas.microsoft.com/office/drawing/2014/main" id="{D135B3CC-BB08-4BD9-812F-B3746410B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0" y="2467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dirty="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          </a:t>
              </a:r>
            </a:p>
          </p:txBody>
        </p:sp>
        <p:sp>
          <p:nvSpPr>
            <p:cNvPr id="57" name="Text Box 21">
              <a:extLst>
                <a:ext uri="{FF2B5EF4-FFF2-40B4-BE49-F238E27FC236}">
                  <a16:creationId xmlns:a16="http://schemas.microsoft.com/office/drawing/2014/main" id="{C3784BE0-7BB9-4089-9015-7CE1C2B0ED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8" y="2467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  A   0   </a:t>
              </a:r>
            </a:p>
          </p:txBody>
        </p:sp>
        <p:sp>
          <p:nvSpPr>
            <p:cNvPr id="58" name="Text Box 22">
              <a:extLst>
                <a:ext uri="{FF2B5EF4-FFF2-40B4-BE49-F238E27FC236}">
                  <a16:creationId xmlns:a16="http://schemas.microsoft.com/office/drawing/2014/main" id="{7DC4F0FC-15FC-4934-BF5A-9F7B175B4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8" y="2467"/>
              <a:ext cx="704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  0    0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4783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5B2B-1D74-449F-81DF-A3AF8414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Example: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8955-95C5-412D-9E36-74EF7ABDC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Function </a:t>
            </a:r>
            <a:r>
              <a:rPr lang="en-US" altLang="en-US" dirty="0" err="1">
                <a:latin typeface="Lucida Sans Typewriter" panose="020B0509030504030204" pitchFamily="49" charset="0"/>
              </a:rPr>
              <a:t>New_Message</a:t>
            </a:r>
            <a:r>
              <a:rPr lang="en-US" altLang="en-US" dirty="0"/>
              <a:t> returns an address to be interpreted as that of the following data structure</a:t>
            </a:r>
          </a:p>
          <a:p>
            <a:pPr lvl="1" eaLnBrk="1" hangingPunct="1"/>
            <a:r>
              <a:rPr lang="en-US" altLang="en-US" dirty="0"/>
              <a:t>If the byte at the address is </a:t>
            </a:r>
            <a:r>
              <a:rPr lang="en-US" altLang="en-US" dirty="0">
                <a:latin typeface="Consolas" panose="020B0609020204030204" pitchFamily="49" charset="0"/>
              </a:rPr>
              <a:t>0</a:t>
            </a:r>
            <a:r>
              <a:rPr lang="en-US" altLang="en-US" dirty="0"/>
              <a:t>, then what follows is a 4-byte area with the following structure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Num</a:t>
            </a:r>
            <a:r>
              <a:rPr lang="en-US" altLang="en-US" dirty="0"/>
              <a:t> is a 16-bit unsigned integer in bytes 1 and 2</a:t>
            </a:r>
          </a:p>
          <a:p>
            <a:pPr lvl="2" eaLnBrk="1" hangingPunct="1"/>
            <a:r>
              <a:rPr lang="en-US" altLang="en-US" dirty="0">
                <a:latin typeface="Lucida Sans Typewriter" panose="020B0509030504030204" pitchFamily="49" charset="0"/>
              </a:rPr>
              <a:t>Urgency</a:t>
            </a:r>
            <a:r>
              <a:rPr lang="en-US" altLang="en-US" dirty="0"/>
              <a:t> is a 4-bit code in byte 3 (bits 0..3) where </a:t>
            </a:r>
            <a:r>
              <a:rPr lang="en-US" altLang="en-US" dirty="0">
                <a:latin typeface="Lucida Sans Typewriter" panose="020B0509030504030204" pitchFamily="49" charset="0"/>
              </a:rPr>
              <a:t>Low</a:t>
            </a:r>
            <a:r>
              <a:rPr lang="en-US" altLang="en-US" dirty="0"/>
              <a:t> has the value </a:t>
            </a:r>
            <a:r>
              <a:rPr lang="en-US" altLang="en-US" dirty="0">
                <a:latin typeface="Lucida Sans Typewriter" panose="020B0509030504030204" pitchFamily="49" charset="0"/>
              </a:rPr>
              <a:t>2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Medium</a:t>
            </a:r>
            <a:r>
              <a:rPr lang="en-US" altLang="en-US" dirty="0"/>
              <a:t> is </a:t>
            </a:r>
            <a:r>
              <a:rPr lang="en-US" altLang="en-US" dirty="0">
                <a:latin typeface="Lucida Sans Typewriter" panose="020B0509030504030204" pitchFamily="49" charset="0"/>
              </a:rPr>
              <a:t>5</a:t>
            </a:r>
            <a:r>
              <a:rPr lang="en-US" altLang="en-US" dirty="0"/>
              <a:t>, and </a:t>
            </a:r>
            <a:r>
              <a:rPr lang="en-US" altLang="en-US" dirty="0">
                <a:latin typeface="Lucida Sans Typewriter" panose="020B0509030504030204" pitchFamily="49" charset="0"/>
              </a:rPr>
              <a:t>High</a:t>
            </a:r>
            <a:r>
              <a:rPr lang="en-US" altLang="en-US" dirty="0"/>
              <a:t> is </a:t>
            </a:r>
            <a:r>
              <a:rPr lang="en-US" altLang="en-US" dirty="0">
                <a:latin typeface="Lucida Sans Typewriter" panose="020B0509030504030204" pitchFamily="49" charset="0"/>
              </a:rPr>
              <a:t>10</a:t>
            </a:r>
          </a:p>
          <a:p>
            <a:pPr lvl="3" eaLnBrk="1" hangingPunct="1"/>
            <a:r>
              <a:rPr lang="en-US" altLang="en-US" dirty="0"/>
              <a:t>Error if code has any other value</a:t>
            </a:r>
          </a:p>
          <a:p>
            <a:pPr lvl="2" eaLnBrk="1" hangingPunct="1"/>
            <a:r>
              <a:rPr lang="en-US" altLang="en-US" dirty="0">
                <a:latin typeface="Lucida Sans Typewriter" panose="020B0509030504030204" pitchFamily="49" charset="0"/>
              </a:rPr>
              <a:t>F</a:t>
            </a:r>
            <a:r>
              <a:rPr lang="en-US" altLang="en-US" dirty="0"/>
              <a:t> is a 1-bit flag (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), at bit 2 in byte 4</a:t>
            </a:r>
          </a:p>
          <a:p>
            <a:pPr lvl="2" eaLnBrk="1" hangingPunct="1"/>
            <a:r>
              <a:rPr lang="en-US" altLang="en-US" dirty="0"/>
              <a:t>Other bits in bytes 3 and 4 are not used</a:t>
            </a:r>
          </a:p>
          <a:p>
            <a:pPr lvl="1" eaLnBrk="1" hangingPunct="1"/>
            <a:r>
              <a:rPr lang="en-US" altLang="en-US" dirty="0"/>
              <a:t>If the byte at the address is </a:t>
            </a:r>
            <a:r>
              <a:rPr lang="en-US" altLang="en-US" dirty="0">
                <a:latin typeface="Consolas" panose="020B0609020204030204" pitchFamily="49" charset="0"/>
              </a:rPr>
              <a:t>1</a:t>
            </a:r>
            <a:r>
              <a:rPr lang="en-US" altLang="en-US" dirty="0"/>
              <a:t>, then what follows is a 6-character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</a:p>
          <a:p>
            <a:pPr lvl="1" eaLnBrk="1" hangingPunct="1"/>
            <a:r>
              <a:rPr lang="en-US" altLang="en-US" dirty="0"/>
              <a:t>Error if the value in this byte is anything else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16417-43D8-4863-B1DC-D8689B3BA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F2212A6-93C2-4ADF-81B8-63A03C4A58B0}"/>
              </a:ext>
            </a:extLst>
          </p:cNvPr>
          <p:cNvGrpSpPr>
            <a:grpSpLocks/>
          </p:cNvGrpSpPr>
          <p:nvPr/>
        </p:nvGrpSpPr>
        <p:grpSpPr bwMode="auto">
          <a:xfrm>
            <a:off x="2141537" y="2632075"/>
            <a:ext cx="4716463" cy="796925"/>
            <a:chOff x="766" y="1655"/>
            <a:chExt cx="2971" cy="502"/>
          </a:xfrm>
        </p:grpSpPr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A6C472AA-1A24-4DD3-913B-F4C72CE695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F5F9D78F-9B5D-4959-9832-8CF4F66130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5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B6C66C64-F1E1-43AB-AF8C-8EE4003B2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1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333D556C-C166-4E29-B0B5-53EA05B2D7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7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7184C5BD-1A34-4D1C-9AFB-8649A2D3D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3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BC06CB66-5820-4F54-93FB-1DBA1E2E8E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9" y="1838"/>
              <a:ext cx="182" cy="181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797D6EC8-02CC-46F9-B6EC-67BB35EC0C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5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B0586652-9398-44E8-A866-0C801BFDD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1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4" name="Text Box 13">
              <a:extLst>
                <a:ext uri="{FF2B5EF4-FFF2-40B4-BE49-F238E27FC236}">
                  <a16:creationId xmlns:a16="http://schemas.microsoft.com/office/drawing/2014/main" id="{C0BE8B37-D612-41E2-B84F-3DD0A1578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0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5" name="Text Box 14">
              <a:extLst>
                <a:ext uri="{FF2B5EF4-FFF2-40B4-BE49-F238E27FC236}">
                  <a16:creationId xmlns:a16="http://schemas.microsoft.com/office/drawing/2014/main" id="{45EE9612-C68F-4FEF-821E-7461ADB431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3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6" name="Text Box 15">
              <a:extLst>
                <a:ext uri="{FF2B5EF4-FFF2-40B4-BE49-F238E27FC236}">
                  <a16:creationId xmlns:a16="http://schemas.microsoft.com/office/drawing/2014/main" id="{2BB9E896-2C3B-453E-B7DA-4B3675417C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9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7" name="Text Box 16">
              <a:extLst>
                <a:ext uri="{FF2B5EF4-FFF2-40B4-BE49-F238E27FC236}">
                  <a16:creationId xmlns:a16="http://schemas.microsoft.com/office/drawing/2014/main" id="{F634D1A4-C106-4887-A194-5CAD6C338F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5" y="1838"/>
              <a:ext cx="182" cy="181"/>
            </a:xfrm>
            <a:prstGeom prst="rect">
              <a:avLst/>
            </a:prstGeom>
            <a:solidFill>
              <a:srgbClr val="33CCFF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  <a:endParaRPr lang="en-US" altLang="en-US" sz="1400">
                <a:latin typeface="Lucida Sans Typewriter" panose="020B0509030504030204" pitchFamily="49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6302AF-B2AA-41D8-A825-6D930FBAC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" y="1658"/>
              <a:ext cx="1484" cy="18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874F424-E912-45FB-AD45-4E8849958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3" y="1658"/>
              <a:ext cx="1484" cy="18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" name="Text Box 19">
              <a:extLst>
                <a:ext uri="{FF2B5EF4-FFF2-40B4-BE49-F238E27FC236}">
                  <a16:creationId xmlns:a16="http://schemas.microsoft.com/office/drawing/2014/main" id="{AA9D32D5-B285-409C-8546-B303AE5B9A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3" y="1847"/>
              <a:ext cx="52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1">
                  <a:latin typeface="Lucida Sans Typewriter" panose="020B0509030504030204" pitchFamily="49" charset="0"/>
                </a:rPr>
                <a:t>Urgency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0F10F2D-9B50-4FEA-845B-83B3E2291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7" y="1838"/>
              <a:ext cx="740" cy="18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" name="Text Box 21">
              <a:extLst>
                <a:ext uri="{FF2B5EF4-FFF2-40B4-BE49-F238E27FC236}">
                  <a16:creationId xmlns:a16="http://schemas.microsoft.com/office/drawing/2014/main" id="{129155A9-6EE2-4C30-90B8-26140E3814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" y="1847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1">
                  <a:latin typeface="Lucida Sans Typewriter" panose="020B0509030504030204" pitchFamily="49" charset="0"/>
                </a:rPr>
                <a:t>F</a:t>
              </a:r>
            </a:p>
          </p:txBody>
        </p:sp>
        <p:sp>
          <p:nvSpPr>
            <p:cNvPr id="23" name="Text Box 22">
              <a:extLst>
                <a:ext uri="{FF2B5EF4-FFF2-40B4-BE49-F238E27FC236}">
                  <a16:creationId xmlns:a16="http://schemas.microsoft.com/office/drawing/2014/main" id="{32607C7E-0BCE-481D-A01A-977C347E62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7</a:t>
              </a:r>
            </a:p>
          </p:txBody>
        </p:sp>
        <p:sp>
          <p:nvSpPr>
            <p:cNvPr id="24" name="Text Box 23">
              <a:extLst>
                <a:ext uri="{FF2B5EF4-FFF2-40B4-BE49-F238E27FC236}">
                  <a16:creationId xmlns:a16="http://schemas.microsoft.com/office/drawing/2014/main" id="{A430A8E7-35D1-41CA-9F39-741DE32841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4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6</a:t>
              </a:r>
            </a:p>
          </p:txBody>
        </p:sp>
        <p:sp>
          <p:nvSpPr>
            <p:cNvPr id="25" name="Text Box 24">
              <a:extLst>
                <a:ext uri="{FF2B5EF4-FFF2-40B4-BE49-F238E27FC236}">
                  <a16:creationId xmlns:a16="http://schemas.microsoft.com/office/drawing/2014/main" id="{0A43E455-2B4E-4F77-93BA-6881E756F7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2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5</a:t>
              </a:r>
            </a:p>
          </p:txBody>
        </p:sp>
        <p:sp>
          <p:nvSpPr>
            <p:cNvPr id="26" name="Text Box 25">
              <a:extLst>
                <a:ext uri="{FF2B5EF4-FFF2-40B4-BE49-F238E27FC236}">
                  <a16:creationId xmlns:a16="http://schemas.microsoft.com/office/drawing/2014/main" id="{2C091B0D-BD4F-4514-AFB6-F1B6F5B144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6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4</a:t>
              </a:r>
            </a:p>
          </p:txBody>
        </p:sp>
        <p:sp>
          <p:nvSpPr>
            <p:cNvPr id="27" name="Text Box 26">
              <a:extLst>
                <a:ext uri="{FF2B5EF4-FFF2-40B4-BE49-F238E27FC236}">
                  <a16:creationId xmlns:a16="http://schemas.microsoft.com/office/drawing/2014/main" id="{B1395C32-E16C-486E-A710-C43F711BC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0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3</a:t>
              </a:r>
            </a:p>
          </p:txBody>
        </p:sp>
        <p:sp>
          <p:nvSpPr>
            <p:cNvPr id="28" name="Text Box 27">
              <a:extLst>
                <a:ext uri="{FF2B5EF4-FFF2-40B4-BE49-F238E27FC236}">
                  <a16:creationId xmlns:a16="http://schemas.microsoft.com/office/drawing/2014/main" id="{7E023253-EE46-4069-9246-77E365273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4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2</a:t>
              </a:r>
            </a:p>
          </p:txBody>
        </p:sp>
        <p:sp>
          <p:nvSpPr>
            <p:cNvPr id="29" name="Text Box 28">
              <a:extLst>
                <a:ext uri="{FF2B5EF4-FFF2-40B4-BE49-F238E27FC236}">
                  <a16:creationId xmlns:a16="http://schemas.microsoft.com/office/drawing/2014/main" id="{608E8B63-67FE-42CC-8FF7-5791989998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6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1</a:t>
              </a:r>
            </a:p>
          </p:txBody>
        </p:sp>
        <p:sp>
          <p:nvSpPr>
            <p:cNvPr id="30" name="Text Box 29">
              <a:extLst>
                <a:ext uri="{FF2B5EF4-FFF2-40B4-BE49-F238E27FC236}">
                  <a16:creationId xmlns:a16="http://schemas.microsoft.com/office/drawing/2014/main" id="{20C5E6F4-8CA7-4F63-A9E6-4631ACADE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8" y="1984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0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76B9FAF-5C6D-413B-AF5F-411869FF3E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4" y="1984"/>
              <a:ext cx="1470" cy="173"/>
              <a:chOff x="766" y="2413"/>
              <a:chExt cx="1470" cy="173"/>
            </a:xfrm>
          </p:grpSpPr>
          <p:sp>
            <p:nvSpPr>
              <p:cNvPr id="36" name="Text Box 31">
                <a:extLst>
                  <a:ext uri="{FF2B5EF4-FFF2-40B4-BE49-F238E27FC236}">
                    <a16:creationId xmlns:a16="http://schemas.microsoft.com/office/drawing/2014/main" id="{F1F2E4B7-58EE-43CF-87B9-B344902026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6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7</a:t>
                </a:r>
              </a:p>
            </p:txBody>
          </p:sp>
          <p:sp>
            <p:nvSpPr>
              <p:cNvPr id="37" name="Text Box 32">
                <a:extLst>
                  <a:ext uri="{FF2B5EF4-FFF2-40B4-BE49-F238E27FC236}">
                    <a16:creationId xmlns:a16="http://schemas.microsoft.com/office/drawing/2014/main" id="{DA9CFCD0-3740-4CC4-B6AF-802B78F3A3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4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6</a:t>
                </a:r>
              </a:p>
            </p:txBody>
          </p:sp>
          <p:sp>
            <p:nvSpPr>
              <p:cNvPr id="38" name="Text Box 33">
                <a:extLst>
                  <a:ext uri="{FF2B5EF4-FFF2-40B4-BE49-F238E27FC236}">
                    <a16:creationId xmlns:a16="http://schemas.microsoft.com/office/drawing/2014/main" id="{E5DEC596-C498-469B-A2F0-8DF8650D97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2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5</a:t>
                </a:r>
              </a:p>
            </p:txBody>
          </p:sp>
          <p:sp>
            <p:nvSpPr>
              <p:cNvPr id="39" name="Text Box 34">
                <a:extLst>
                  <a:ext uri="{FF2B5EF4-FFF2-40B4-BE49-F238E27FC236}">
                    <a16:creationId xmlns:a16="http://schemas.microsoft.com/office/drawing/2014/main" id="{DE314958-E49B-4F6F-9070-64B60915EC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26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4</a:t>
                </a:r>
              </a:p>
            </p:txBody>
          </p:sp>
          <p:sp>
            <p:nvSpPr>
              <p:cNvPr id="40" name="Text Box 35">
                <a:extLst>
                  <a:ext uri="{FF2B5EF4-FFF2-40B4-BE49-F238E27FC236}">
                    <a16:creationId xmlns:a16="http://schemas.microsoft.com/office/drawing/2014/main" id="{4D512C25-CE03-4277-8BFF-907CB38CA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10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3</a:t>
                </a:r>
              </a:p>
            </p:txBody>
          </p:sp>
          <p:sp>
            <p:nvSpPr>
              <p:cNvPr id="41" name="Text Box 36">
                <a:extLst>
                  <a:ext uri="{FF2B5EF4-FFF2-40B4-BE49-F238E27FC236}">
                    <a16:creationId xmlns:a16="http://schemas.microsoft.com/office/drawing/2014/main" id="{B29E5E05-D428-414E-8830-01D5F63D72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94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2</a:t>
                </a:r>
              </a:p>
            </p:txBody>
          </p:sp>
          <p:sp>
            <p:nvSpPr>
              <p:cNvPr id="42" name="Text Box 37">
                <a:extLst>
                  <a:ext uri="{FF2B5EF4-FFF2-40B4-BE49-F238E27FC236}">
                    <a16:creationId xmlns:a16="http://schemas.microsoft.com/office/drawing/2014/main" id="{CCDCF2E3-258A-4F41-9E75-4738BCC2F7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8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1</a:t>
                </a:r>
              </a:p>
            </p:txBody>
          </p:sp>
          <p:sp>
            <p:nvSpPr>
              <p:cNvPr id="43" name="Text Box 38">
                <a:extLst>
                  <a:ext uri="{FF2B5EF4-FFF2-40B4-BE49-F238E27FC236}">
                    <a16:creationId xmlns:a16="http://schemas.microsoft.com/office/drawing/2014/main" id="{44CAFB65-5014-430C-8D45-B6283D8A14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2" y="2413"/>
                <a:ext cx="17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0</a:t>
                </a:r>
              </a:p>
            </p:txBody>
          </p:sp>
        </p:grpSp>
        <p:sp>
          <p:nvSpPr>
            <p:cNvPr id="32" name="Text Box 39">
              <a:extLst>
                <a:ext uri="{FF2B5EF4-FFF2-40B4-BE49-F238E27FC236}">
                  <a16:creationId xmlns:a16="http://schemas.microsoft.com/office/drawing/2014/main" id="{644384AF-2441-4046-BCEE-11648800E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4" y="1662"/>
              <a:ext cx="2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1">
                  <a:latin typeface="Lucida Sans Typewriter" panose="020B0509030504030204" pitchFamily="49" charset="0"/>
                </a:rPr>
                <a:t>Num</a:t>
              </a:r>
            </a:p>
          </p:txBody>
        </p:sp>
        <p:grpSp>
          <p:nvGrpSpPr>
            <p:cNvPr id="33" name="Group 40">
              <a:extLst>
                <a:ext uri="{FF2B5EF4-FFF2-40B4-BE49-F238E27FC236}">
                  <a16:creationId xmlns:a16="http://schemas.microsoft.com/office/drawing/2014/main" id="{E4827E5B-444E-477E-8384-E950F1F685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655"/>
              <a:ext cx="0" cy="188"/>
              <a:chOff x="2252" y="2060"/>
              <a:chExt cx="0" cy="188"/>
            </a:xfrm>
          </p:grpSpPr>
          <p:sp>
            <p:nvSpPr>
              <p:cNvPr id="34" name="Line 41">
                <a:extLst>
                  <a:ext uri="{FF2B5EF4-FFF2-40B4-BE49-F238E27FC236}">
                    <a16:creationId xmlns:a16="http://schemas.microsoft.com/office/drawing/2014/main" id="{E582719B-E771-46AB-8D76-B8DF91B51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200"/>
                <a:ext cx="0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" name="Line 42">
                <a:extLst>
                  <a:ext uri="{FF2B5EF4-FFF2-40B4-BE49-F238E27FC236}">
                    <a16:creationId xmlns:a16="http://schemas.microsoft.com/office/drawing/2014/main" id="{6BA06D45-BC75-4BAA-8A74-DA2027640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060"/>
                <a:ext cx="0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527FE6E1-550C-4EAB-9FCD-947B5D3491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8964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5B2B-1D74-449F-81DF-A3AF84149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Low-Level Example: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8955-95C5-412D-9E36-74EF7ABDC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Define package </a:t>
            </a:r>
            <a:r>
              <a:rPr lang="en-US" altLang="en-US" dirty="0" err="1">
                <a:latin typeface="Lucida Sans Typewriter" panose="020B0509030504030204" pitchFamily="49" charset="0"/>
              </a:rPr>
              <a:t>Message_Pkg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/>
              <a:t>Declare appropriate types for the representation required</a:t>
            </a:r>
          </a:p>
          <a:p>
            <a:pPr eaLnBrk="1" hangingPunct="1"/>
            <a:r>
              <a:rPr lang="en-US" altLang="en-US" dirty="0"/>
              <a:t>Write a main procedure that does the following</a:t>
            </a:r>
          </a:p>
          <a:p>
            <a:pPr lvl="1" eaLnBrk="1" hangingPunct="1"/>
            <a:r>
              <a:rPr lang="en-US" altLang="en-US" dirty="0"/>
              <a:t>Invokes </a:t>
            </a:r>
            <a:r>
              <a:rPr lang="en-US" altLang="en-US" dirty="0" err="1">
                <a:latin typeface="Lucida Sans Typewriter" panose="020B0509030504030204" pitchFamily="49" charset="0"/>
              </a:rPr>
              <a:t>New_Message</a:t>
            </a:r>
            <a:r>
              <a:rPr lang="en-US" altLang="en-US" dirty="0"/>
              <a:t> to allocate the data object</a:t>
            </a:r>
          </a:p>
          <a:p>
            <a:pPr lvl="1" eaLnBrk="1" hangingPunct="1"/>
            <a:r>
              <a:rPr lang="en-US" altLang="en-US" dirty="0"/>
              <a:t>Displays the data, checking validity of the initial byte and (if present) the </a:t>
            </a:r>
            <a:r>
              <a:rPr lang="en-US" altLang="en-US" dirty="0">
                <a:latin typeface="Lucida Sans Typewriter" panose="020B0509030504030204" pitchFamily="49" charset="0"/>
              </a:rPr>
              <a:t>Urgency</a:t>
            </a:r>
            <a:r>
              <a:rPr lang="en-US" altLang="en-US" dirty="0"/>
              <a:t> field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16417-43D8-4863-B1DC-D8689B3BA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1A9868-3692-4805-B1F8-2445A07F10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0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4C7E5-A08B-4774-A1DE-6064AB3F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Generics</a:t>
            </a:r>
            <a:r>
              <a:rPr lang="en-US" dirty="0"/>
              <a:t>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3615-E234-4002-A6F9-A3B261081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/>
          <a:lstStyle/>
          <a:p>
            <a:pPr eaLnBrk="1" hangingPunct="1"/>
            <a:r>
              <a:rPr lang="en-US" dirty="0"/>
              <a:t>Examples of generic declarations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794C9-9EFF-4CEE-B2CD-62CE3D12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80E7D5-D4F5-48A5-93E0-FE0E92A340C9}"/>
              </a:ext>
            </a:extLst>
          </p:cNvPr>
          <p:cNvSpPr txBox="1"/>
          <p:nvPr/>
        </p:nvSpPr>
        <p:spPr>
          <a:xfrm>
            <a:off x="2438400" y="1654076"/>
            <a:ext cx="4375548" cy="230832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... -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 Generic formal parameters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6CAC68-9103-489F-8FB6-811DFDD7AC66}"/>
              </a:ext>
            </a:extLst>
          </p:cNvPr>
          <p:cNvSpPr txBox="1"/>
          <p:nvPr/>
        </p:nvSpPr>
        <p:spPr>
          <a:xfrm>
            <a:off x="228600" y="4038600"/>
            <a:ext cx="4191000" cy="230832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 -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 Generic formal parameters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3FD12C-AFCD-4840-A75B-E2D54802A744}"/>
              </a:ext>
            </a:extLst>
          </p:cNvPr>
          <p:cNvSpPr txBox="1"/>
          <p:nvPr/>
        </p:nvSpPr>
        <p:spPr>
          <a:xfrm>
            <a:off x="4572000" y="4016276"/>
            <a:ext cx="4267200" cy="230832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generic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 -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 Generic formal parameters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 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 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E1D2B2-37F8-42F7-8A3F-F20859EA5E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19" y="228600"/>
            <a:ext cx="1043781" cy="104378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53F071-9010-4742-A53C-E720BB1D2556}"/>
              </a:ext>
            </a:extLst>
          </p:cNvPr>
          <p:cNvCxnSpPr>
            <a:cxnSpLocks/>
          </p:cNvCxnSpPr>
          <p:nvPr/>
        </p:nvCxnSpPr>
        <p:spPr>
          <a:xfrm>
            <a:off x="2438400" y="3048000"/>
            <a:ext cx="437554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DBF3BB-85A2-49C9-8FF7-5C5CADFD2BD8}"/>
              </a:ext>
            </a:extLst>
          </p:cNvPr>
          <p:cNvCxnSpPr>
            <a:cxnSpLocks/>
          </p:cNvCxnSpPr>
          <p:nvPr/>
        </p:nvCxnSpPr>
        <p:spPr>
          <a:xfrm>
            <a:off x="228600" y="5475238"/>
            <a:ext cx="4191000" cy="1116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EB9C9-89C1-43EE-AF52-456085ADAE2D}"/>
              </a:ext>
            </a:extLst>
          </p:cNvPr>
          <p:cNvCxnSpPr>
            <a:cxnSpLocks/>
          </p:cNvCxnSpPr>
          <p:nvPr/>
        </p:nvCxnSpPr>
        <p:spPr>
          <a:xfrm>
            <a:off x="4572000" y="5486400"/>
            <a:ext cx="42672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2626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78B71-E84A-414B-BA24-96EC8E39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Example: Solution (1)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192D7-3093-4C85-A236-3556E2E51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Enumeration representation clause</a:t>
            </a:r>
          </a:p>
          <a:p>
            <a:pPr lvl="1" eaLnBrk="1" hangingPunct="1"/>
            <a:r>
              <a:rPr lang="en-US" altLang="en-US" dirty="0"/>
              <a:t>Defines internal representation for elements</a:t>
            </a:r>
          </a:p>
          <a:p>
            <a:pPr lvl="1" eaLnBrk="1" hangingPunct="1"/>
            <a:r>
              <a:rPr lang="en-US" altLang="en-US" dirty="0"/>
              <a:t>Does not affect </a:t>
            </a:r>
            <a:r>
              <a:rPr lang="en-US" altLang="en-US" dirty="0">
                <a:latin typeface="Lucida Sans Typewriter" panose="020B0509030504030204" pitchFamily="49" charset="0"/>
              </a:rPr>
              <a:t>'</a:t>
            </a:r>
            <a:r>
              <a:rPr lang="en-US" altLang="en-US" dirty="0" err="1">
                <a:latin typeface="Lucida Sans Typewriter" panose="020B0509030504030204" pitchFamily="49" charset="0"/>
              </a:rPr>
              <a:t>Pos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'Val</a:t>
            </a:r>
          </a:p>
          <a:p>
            <a:pPr lvl="1" eaLnBrk="1" hangingPunct="1"/>
            <a:r>
              <a:rPr lang="en-US" altLang="en-US" dirty="0"/>
              <a:t>GNAT attribute 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Enum_Type</a:t>
            </a:r>
            <a:r>
              <a:rPr lang="en-US" altLang="en-US" dirty="0" err="1">
                <a:latin typeface="Lucida Sans Typewriter" panose="020B0509030504030204" pitchFamily="49" charset="0"/>
              </a:rPr>
              <a:t>'Enum_Rep</a:t>
            </a:r>
            <a:r>
              <a:rPr lang="en-US" altLang="en-US" dirty="0">
                <a:latin typeface="Lucida Sans Typewriter" panose="020B0509030504030204" pitchFamily="49" charset="0"/>
              </a:rPr>
              <a:t>(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enum</a:t>
            </a:r>
            <a:r>
              <a:rPr lang="en-US" altLang="en-US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returns integer code for representation of 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enum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2" eaLnBrk="1" hangingPunct="1"/>
            <a:r>
              <a:rPr lang="en-US" altLang="en-US" dirty="0"/>
              <a:t>Simply 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enum</a:t>
            </a:r>
            <a:r>
              <a:rPr lang="en-US" altLang="en-US" dirty="0" err="1">
                <a:latin typeface="Lucida Sans Typewriter" panose="020B0509030504030204" pitchFamily="49" charset="0"/>
              </a:rPr>
              <a:t>'Enum_Rep</a:t>
            </a:r>
            <a:r>
              <a:rPr lang="en-US" altLang="en-US" dirty="0"/>
              <a:t> if 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enum</a:t>
            </a:r>
            <a:r>
              <a:rPr lang="en-US" altLang="en-US" dirty="0"/>
              <a:t> not overloaded</a:t>
            </a:r>
          </a:p>
          <a:p>
            <a:pPr eaLnBrk="1" hangingPunct="1"/>
            <a:r>
              <a:rPr lang="en-US" altLang="en-US" dirty="0"/>
              <a:t>Size clause for a type</a:t>
            </a:r>
          </a:p>
          <a:p>
            <a:pPr lvl="1" eaLnBrk="1" hangingPunct="1"/>
            <a:r>
              <a:rPr lang="en-US" altLang="en-US" dirty="0"/>
              <a:t>Indicates the number of bits to be reserved for an object that is a component of a packed or rep-</a:t>
            </a:r>
            <a:r>
              <a:rPr lang="en-US" altLang="en-US" dirty="0" err="1"/>
              <a:t>claused</a:t>
            </a:r>
            <a:r>
              <a:rPr lang="en-US" altLang="en-US" dirty="0"/>
              <a:t> data structure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A28F5-C35D-4269-87F7-CC773FD6D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3ED5DC4-E800-4DD0-9AD2-3D744D8F9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445675"/>
            <a:ext cx="7782900" cy="203132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   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Urgency_Type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(Low, Medium, High);</a:t>
            </a:r>
          </a:p>
          <a:p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Urgency_Type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(Low =&gt; 2, Medium =&gt; 5, High =&gt; 10);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Urgency_Type'Size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4;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1F7A59-A152-4A32-B0C0-4E3232DD60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7310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78B71-E84A-414B-BA24-96EC8E39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Example: Solution (2)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192D7-3093-4C85-A236-3556E2E51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Record representation </a:t>
            </a:r>
            <a:br>
              <a:rPr lang="en-US" altLang="en-US" dirty="0"/>
            </a:br>
            <a:r>
              <a:rPr lang="en-US" altLang="en-US" dirty="0"/>
              <a:t>clause</a:t>
            </a:r>
          </a:p>
          <a:p>
            <a:pPr lvl="1" eaLnBrk="1" hangingPunct="1"/>
            <a:r>
              <a:rPr lang="en-US" altLang="en-US" dirty="0"/>
              <a:t>Defines each field’s </a:t>
            </a:r>
            <a:br>
              <a:rPr lang="en-US" altLang="en-US" dirty="0"/>
            </a:br>
            <a:r>
              <a:rPr lang="en-US" altLang="en-US" dirty="0"/>
              <a:t>storage element offset </a:t>
            </a:r>
            <a:br>
              <a:rPr lang="en-US" altLang="en-US" dirty="0"/>
            </a:br>
            <a:r>
              <a:rPr lang="en-US" altLang="en-US" dirty="0"/>
              <a:t>and its starting and </a:t>
            </a:r>
            <a:br>
              <a:rPr lang="en-US" altLang="en-US" dirty="0"/>
            </a:br>
            <a:r>
              <a:rPr lang="en-US" altLang="en-US" dirty="0"/>
              <a:t>ending bit position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A28F5-C35D-4269-87F7-CC773FD6D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3ED5DC4-E800-4DD0-9AD2-3D744D8F9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9142" y="1143000"/>
            <a:ext cx="4557658" cy="547842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Interfaces;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Interfaces;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...   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Message( Kind : Unsigned_8 := 0 )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record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case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Kind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 when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0 =&gt;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: Unsigned_16;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Urgency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Urgency_Type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F       : Boolean;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when 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1 =&gt;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Chars   : String(1..6);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=&gt;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null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 case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Message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</a:p>
          <a:p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      record</a:t>
            </a:r>
            <a:endParaRPr lang="en-US" altLang="en-US" sz="14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   Kind 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0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0..7;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   </a:t>
            </a:r>
            <a:r>
              <a:rPr lang="en-US" alt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1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0..15;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   Urgency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3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0..3;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   F    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4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2..2;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   Chars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1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0..47;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400" b="1" dirty="0">
                <a:solidFill>
                  <a:srgbClr val="FF0000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4A33AC-92A4-4E7B-A906-D60CD62C63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044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78B71-E84A-414B-BA24-96EC8E39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Example: Solution (3)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3476BE-B713-4F86-A848-C1E198010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complete</a:t>
            </a:r>
            <a:br>
              <a:rPr lang="en-US" dirty="0"/>
            </a:br>
            <a:r>
              <a:rPr lang="en-US" dirty="0"/>
              <a:t>package spec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A28F5-C35D-4269-87F7-CC773FD6D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3ED5DC4-E800-4DD0-9AD2-3D744D8F9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6064" y="1114246"/>
            <a:ext cx="5666936" cy="569386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Interfaces;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Interfaces;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 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latin typeface="Consolas" panose="020B0609020204030204" pitchFamily="49" charset="0"/>
              </a:rPr>
              <a:t>Urgency_Type</a:t>
            </a:r>
            <a:r>
              <a:rPr lang="en-US" altLang="en-US" sz="1300" dirty="0"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(Low, Medium, High);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FF0000"/>
                </a:solidFill>
                <a:latin typeface="Consolas" panose="020B0609020204030204" pitchFamily="49" charset="0"/>
              </a:rPr>
              <a:t>Urgency_Type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(Low =&gt; 2, Medium =&gt; 5, High =&gt; 10);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FF0000"/>
                </a:solidFill>
                <a:latin typeface="Consolas" panose="020B0609020204030204" pitchFamily="49" charset="0"/>
              </a:rPr>
              <a:t>Urgency_Type'Size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4;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latin typeface="Consolas" panose="020B0609020204030204" pitchFamily="49" charset="0"/>
              </a:rPr>
              <a:t>Message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Kind : Unsigned_8 := 0 )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record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case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Kind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 when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0 =&gt;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: Unsigned_16;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Urgency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Urgency_Type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F       : Boolean;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when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1 =&gt;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Chars   : String(1..6);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=&gt;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null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 case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Message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use</a:t>
            </a:r>
          </a:p>
          <a:p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      record</a:t>
            </a:r>
            <a:endParaRPr lang="en-US" altLang="en-US" sz="13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   Kind 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0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0..7;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   </a:t>
            </a:r>
            <a:r>
              <a:rPr lang="en-US" altLang="en-US" sz="1300" dirty="0" err="1">
                <a:solidFill>
                  <a:srgbClr val="FF0000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1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0..15;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   Urgency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3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0..3;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   F    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4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2..2;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   Chars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at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1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0..47;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70F5C-045E-4644-A75E-658F16BB76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00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78B71-E84A-414B-BA24-96EC8E39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Low-Level Example: Solution (4)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3476BE-B713-4F86-A848-C1E198010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98316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en-US" dirty="0"/>
              <a:t>The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'Valid</a:t>
            </a:r>
            <a:r>
              <a:rPr lang="en-US" altLang="en-US" dirty="0"/>
              <a:t> attribute</a:t>
            </a:r>
          </a:p>
          <a:p>
            <a:pPr lvl="1" eaLnBrk="1" hangingPunct="1"/>
            <a:r>
              <a:rPr lang="en-US" altLang="en-US" dirty="0"/>
              <a:t>Applies to an object </a:t>
            </a:r>
            <a:br>
              <a:rPr lang="en-US" altLang="en-US" dirty="0"/>
            </a:br>
            <a:r>
              <a:rPr lang="en-US" altLang="en-US" dirty="0"/>
              <a:t>of a scalar type</a:t>
            </a:r>
          </a:p>
          <a:p>
            <a:pPr lvl="1" eaLnBrk="1" hangingPunct="1"/>
            <a:r>
              <a:rPr lang="en-US" altLang="en-US" dirty="0"/>
              <a:t>Returns a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>
                <a:latin typeface="Lucida Sans Typewriter" panose="020B0509030504030204" pitchFamily="49" charset="0"/>
              </a:rPr>
              <a:t>True</a:t>
            </a:r>
            <a:r>
              <a:rPr lang="en-US" altLang="en-US" dirty="0"/>
              <a:t> if value is in the</a:t>
            </a:r>
            <a:br>
              <a:rPr lang="en-US" altLang="en-US" dirty="0"/>
            </a:br>
            <a:r>
              <a:rPr lang="en-US" altLang="en-US" dirty="0"/>
              <a:t>declared subtype of </a:t>
            </a:r>
            <a:br>
              <a:rPr lang="en-US" altLang="en-US" dirty="0"/>
            </a:br>
            <a:r>
              <a:rPr lang="en-US" altLang="en-US" dirty="0"/>
              <a:t>the object, </a:t>
            </a:r>
            <a:r>
              <a:rPr lang="en-US" altLang="en-US" dirty="0">
                <a:latin typeface="Lucida Sans Typewriter" panose="020B0509030504030204" pitchFamily="49" charset="0"/>
              </a:rPr>
              <a:t>False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otherwise</a:t>
            </a:r>
          </a:p>
          <a:p>
            <a:pPr lvl="1" eaLnBrk="1" hangingPunct="1"/>
            <a:r>
              <a:rPr lang="en-US" altLang="en-US" dirty="0"/>
              <a:t>Useful for enumeration</a:t>
            </a:r>
            <a:br>
              <a:rPr lang="en-US" altLang="en-US" dirty="0"/>
            </a:br>
            <a:r>
              <a:rPr lang="en-US" altLang="en-US" dirty="0"/>
              <a:t>type with rep clause</a:t>
            </a:r>
          </a:p>
          <a:p>
            <a:pPr eaLnBrk="1" hangingPunct="1"/>
            <a:r>
              <a:rPr lang="en-US" dirty="0"/>
              <a:t>GNAT-specific</a:t>
            </a:r>
            <a:br>
              <a:rPr lang="en-US" dirty="0"/>
            </a:br>
            <a:r>
              <a:rPr lang="en-US" dirty="0"/>
              <a:t>attributes</a:t>
            </a:r>
          </a:p>
          <a:p>
            <a:pPr lvl="1" eaLnBrk="1" hangingPunct="1"/>
            <a:r>
              <a:rPr lang="en-US" altLang="en-US" dirty="0">
                <a:latin typeface="Consolas" panose="020B0609020204030204" pitchFamily="49" charset="0"/>
              </a:rPr>
              <a:t>'</a:t>
            </a:r>
            <a:r>
              <a:rPr lang="en-US" altLang="en-US" dirty="0" err="1">
                <a:latin typeface="Consolas" panose="020B0609020204030204" pitchFamily="49" charset="0"/>
              </a:rPr>
              <a:t>Enum_Rep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r>
              <a:rPr lang="en-US" altLang="en-US" dirty="0">
                <a:latin typeface="Consolas" panose="020B0609020204030204" pitchFamily="49" charset="0"/>
              </a:rPr>
              <a:t>'</a:t>
            </a:r>
            <a:r>
              <a:rPr lang="en-US" altLang="en-US" dirty="0" err="1">
                <a:latin typeface="Consolas" panose="020B0609020204030204" pitchFamily="49" charset="0"/>
              </a:rPr>
              <a:t>Img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A28F5-C35D-4269-87F7-CC773FD6D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B7629334-02D8-411D-8A98-CAAC6CFD1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4977" y="1066800"/>
            <a:ext cx="5392823" cy="569386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New_Message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, Interfaces,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Message_Pkg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, Interfaces,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Message_Display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Message_Addr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System.Address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:=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New_Message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: Message;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Obj'Address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Message_Addr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"Kind: " &amp; Unsigned_8'Image(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Obj.Kind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)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case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Obj.Kind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    when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0 =&gt;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"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Num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: " &amp; Unsigned_16'Image(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Obj.Num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)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if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Obj.Urgency'Valid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then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Put( "Urgency: " &amp;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Obj.Urgency'Img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Put( " Code =" &amp; 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Urgency_Type'Enum_Rep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Obj.Urgency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)'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Img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); 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New_Line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else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"Bad value for Urgency"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"F: " &amp;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Boolean'Image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Obj.F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) );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1 =&gt;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("Chars: " &amp;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Obj.Chars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);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-- Assumes graphic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=&gt;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 "Bad value for Kind"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 case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Message_Display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B77AC4-BAF9-47F3-AB73-B806283F58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51801" y="0"/>
            <a:ext cx="1092199" cy="109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856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altLang="en-US" b="1" dirty="0"/>
              <a:t>5.3 Ada Evolution:</a:t>
            </a:r>
            <a:br>
              <a:rPr lang="en-US" altLang="en-US" b="1" dirty="0"/>
            </a:br>
            <a:r>
              <a:rPr lang="en-US" altLang="en-US" b="1" dirty="0"/>
              <a:t>Ada 83 to Ada 2012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4933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E7578-AF59-4E51-8215-1410FE095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83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0EC86-A5F8-445B-B749-4EB6CB97C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Ada 83 ≈ </a:t>
            </a:r>
          </a:p>
          <a:p>
            <a:pPr lvl="1" eaLnBrk="1" hangingPunct="1"/>
            <a:r>
              <a:rPr lang="en-US" altLang="en-US" dirty="0"/>
              <a:t>Pascal + </a:t>
            </a:r>
          </a:p>
          <a:p>
            <a:pPr lvl="1" eaLnBrk="1" hangingPunct="1"/>
            <a:r>
              <a:rPr lang="en-US" altLang="en-US" dirty="0"/>
              <a:t>Packages + </a:t>
            </a:r>
          </a:p>
          <a:p>
            <a:pPr lvl="1" eaLnBrk="1" hangingPunct="1"/>
            <a:r>
              <a:rPr lang="en-US" altLang="en-US" dirty="0"/>
              <a:t>Exception handling +</a:t>
            </a:r>
          </a:p>
          <a:p>
            <a:pPr lvl="1" eaLnBrk="1" hangingPunct="1"/>
            <a:r>
              <a:rPr lang="en-US" altLang="en-US" dirty="0"/>
              <a:t>Generics + </a:t>
            </a:r>
          </a:p>
          <a:p>
            <a:pPr lvl="1" eaLnBrk="1" hangingPunct="1"/>
            <a:r>
              <a:rPr lang="en-US" altLang="en-US" dirty="0"/>
              <a:t>Tasking</a:t>
            </a:r>
          </a:p>
          <a:p>
            <a:pPr eaLnBrk="1" hangingPunct="1"/>
            <a:r>
              <a:rPr lang="en-US" altLang="en-US" dirty="0"/>
              <a:t>Goals</a:t>
            </a:r>
          </a:p>
          <a:p>
            <a:pPr lvl="1" eaLnBrk="1" hangingPunct="1"/>
            <a:r>
              <a:rPr lang="en-US" altLang="en-US" dirty="0"/>
              <a:t>Exploit 1970s advances in software methodology </a:t>
            </a:r>
          </a:p>
          <a:p>
            <a:pPr lvl="2" eaLnBrk="1" hangingPunct="1"/>
            <a:r>
              <a:rPr lang="en-US" altLang="en-US" dirty="0"/>
              <a:t>“Programming in the large”</a:t>
            </a:r>
          </a:p>
          <a:p>
            <a:pPr lvl="2" eaLnBrk="1" hangingPunct="1"/>
            <a:r>
              <a:rPr lang="en-US" altLang="en-US" dirty="0"/>
              <a:t>Information hiding / encapsulation</a:t>
            </a:r>
          </a:p>
          <a:p>
            <a:pPr lvl="2" eaLnBrk="1" hangingPunct="1"/>
            <a:r>
              <a:rPr lang="en-US" altLang="en-US" dirty="0"/>
              <a:t>Structured programming</a:t>
            </a:r>
          </a:p>
          <a:p>
            <a:pPr lvl="1" eaLnBrk="1" hangingPunct="1"/>
            <a:r>
              <a:rPr lang="en-US" altLang="en-US" dirty="0"/>
              <a:t>Portability</a:t>
            </a:r>
          </a:p>
          <a:p>
            <a:pPr lvl="2" eaLnBrk="1" hangingPunct="1"/>
            <a:r>
              <a:rPr lang="en-US" altLang="en-US" dirty="0"/>
              <a:t> “No subsets, no supersets”</a:t>
            </a:r>
          </a:p>
          <a:p>
            <a:pPr lvl="1" eaLnBrk="1" hangingPunct="1"/>
            <a:r>
              <a:rPr lang="en-US" altLang="en-US" dirty="0"/>
              <a:t>Reliability</a:t>
            </a:r>
          </a:p>
          <a:p>
            <a:pPr lvl="1" eaLnBrk="1" hangingPunct="1"/>
            <a:r>
              <a:rPr lang="en-US" altLang="en-US" dirty="0"/>
              <a:t>Efficiency</a:t>
            </a:r>
          </a:p>
          <a:p>
            <a:pPr lvl="1" eaLnBrk="1" hangingPunct="1"/>
            <a:r>
              <a:rPr lang="en-US" altLang="en-US" dirty="0"/>
              <a:t>Support for real-time embedded applications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D932EE-C8B7-4F81-BEFA-86619804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9D4B105E-2F8C-4AA0-A258-7AC952E00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457200"/>
            <a:ext cx="6477000" cy="21336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Innovative methodologically,</a:t>
            </a:r>
          </a:p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with conservative run-time model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BE9E691-5F7F-4C9F-AD87-A07DD4F33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343400"/>
            <a:ext cx="5029200" cy="17526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ANSI standard in 1983,</a:t>
            </a:r>
          </a:p>
          <a:p>
            <a:pPr algn="ctr"/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ISO standard in 1987</a:t>
            </a:r>
          </a:p>
        </p:txBody>
      </p:sp>
    </p:spTree>
    <p:extLst>
      <p:ext uri="{BB962C8B-B14F-4D97-AF65-F5344CB8AC3E}">
        <p14:creationId xmlns:p14="http://schemas.microsoft.com/office/powerpoint/2010/main" val="387337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215B-9B0F-47E3-AFD3-55DDC0593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95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D4B39-3843-4B68-9EDF-F17706D48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95 ≈</a:t>
            </a:r>
          </a:p>
          <a:p>
            <a:pPr lvl="1" eaLnBrk="1" hangingPunct="1"/>
            <a:r>
              <a:rPr lang="en-US" altLang="en-US" dirty="0"/>
              <a:t>Ada 83 + </a:t>
            </a:r>
          </a:p>
          <a:p>
            <a:pPr lvl="1" eaLnBrk="1" hangingPunct="1"/>
            <a:r>
              <a:rPr lang="en-US" altLang="en-US" dirty="0"/>
              <a:t>OOP + </a:t>
            </a:r>
          </a:p>
          <a:p>
            <a:pPr lvl="1" eaLnBrk="1" hangingPunct="1"/>
            <a:r>
              <a:rPr lang="en-US" altLang="en-US" dirty="0"/>
              <a:t>Hierarchical Libraries +</a:t>
            </a:r>
          </a:p>
          <a:p>
            <a:pPr lvl="1" eaLnBrk="1" hangingPunct="1"/>
            <a:r>
              <a:rPr lang="en-US" altLang="en-US" dirty="0"/>
              <a:t>Structured / efficient state-based mutual exclusion +</a:t>
            </a:r>
          </a:p>
          <a:p>
            <a:pPr lvl="1" eaLnBrk="1" hangingPunct="1"/>
            <a:r>
              <a:rPr lang="en-US" altLang="en-US" dirty="0"/>
              <a:t>Better pointers +</a:t>
            </a:r>
          </a:p>
          <a:p>
            <a:pPr lvl="1" eaLnBrk="1" hangingPunct="1"/>
            <a:r>
              <a:rPr lang="en-US" altLang="en-US" dirty="0"/>
              <a:t>Comprehensive predefined library +</a:t>
            </a:r>
          </a:p>
          <a:p>
            <a:pPr lvl="1" eaLnBrk="1" hangingPunct="1"/>
            <a:r>
              <a:rPr lang="en-US" altLang="en-US" dirty="0"/>
              <a:t>Specialized Needs Annexes +</a:t>
            </a:r>
          </a:p>
          <a:p>
            <a:pPr lvl="1" eaLnBrk="1" hangingPunct="1"/>
            <a:r>
              <a:rPr lang="en-US" altLang="en-US" dirty="0"/>
              <a:t>Standard interfacing facilities</a:t>
            </a:r>
          </a:p>
          <a:p>
            <a:pPr eaLnBrk="1" hangingPunct="1"/>
            <a:r>
              <a:rPr lang="en-US" altLang="en-US" dirty="0"/>
              <a:t>Goals</a:t>
            </a:r>
          </a:p>
          <a:p>
            <a:pPr lvl="1" eaLnBrk="1" hangingPunct="1"/>
            <a:r>
              <a:rPr lang="en-US" altLang="en-US" dirty="0"/>
              <a:t>Modernization (OOP, hierarchical libraries)</a:t>
            </a:r>
          </a:p>
          <a:p>
            <a:pPr lvl="1" eaLnBrk="1" hangingPunct="1"/>
            <a:r>
              <a:rPr lang="en-US" altLang="en-US" dirty="0"/>
              <a:t>Improved tasking features (protected types / objects)</a:t>
            </a:r>
          </a:p>
          <a:p>
            <a:pPr lvl="1" eaLnBrk="1" hangingPunct="1"/>
            <a:r>
              <a:rPr lang="en-US" altLang="en-US" dirty="0"/>
              <a:t>Better support for system programming (pointers, Annex C)</a:t>
            </a:r>
          </a:p>
          <a:p>
            <a:pPr lvl="1" eaLnBrk="1" hangingPunct="1"/>
            <a:r>
              <a:rPr lang="en-US" altLang="en-US" dirty="0"/>
              <a:t>General clean-up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CE00C-0DA9-40CD-ACEE-A93EFD128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2B46C7E6-45E5-41F5-B8C9-88EFEE1EC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33400"/>
            <a:ext cx="5029200" cy="19050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Major revision:</a:t>
            </a:r>
          </a:p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“More (portable) power to</a:t>
            </a:r>
          </a:p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the programmer”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7C9C758A-35F5-45D0-9589-02A292FE8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505200"/>
            <a:ext cx="3733800" cy="17526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ISO standard</a:t>
            </a:r>
            <a:b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</a:br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in 1995</a:t>
            </a:r>
          </a:p>
        </p:txBody>
      </p:sp>
    </p:spTree>
    <p:extLst>
      <p:ext uri="{BB962C8B-B14F-4D97-AF65-F5344CB8AC3E}">
        <p14:creationId xmlns:p14="http://schemas.microsoft.com/office/powerpoint/2010/main" val="77718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6D3DA-78C6-4C78-8376-729C3C1EA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2005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B8FFD-D03C-4E6A-AD81-D0F1145DC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2005 ≈</a:t>
            </a:r>
          </a:p>
          <a:p>
            <a:pPr lvl="1" eaLnBrk="1" hangingPunct="1"/>
            <a:r>
              <a:rPr lang="en-US" altLang="en-US" dirty="0"/>
              <a:t>Ada 95 +</a:t>
            </a:r>
          </a:p>
          <a:p>
            <a:pPr lvl="1" eaLnBrk="1" hangingPunct="1"/>
            <a:r>
              <a:rPr lang="en-US" altLang="en-US" dirty="0"/>
              <a:t>OOP enhancements +</a:t>
            </a:r>
          </a:p>
          <a:p>
            <a:pPr lvl="1" eaLnBrk="1" hangingPunct="1"/>
            <a:r>
              <a:rPr lang="en-US" altLang="en-US" dirty="0"/>
              <a:t>More flexible pointers +</a:t>
            </a:r>
          </a:p>
          <a:p>
            <a:pPr lvl="1" eaLnBrk="1" hangingPunct="1"/>
            <a:r>
              <a:rPr lang="en-US" altLang="en-US" dirty="0"/>
              <a:t>Enhanced program structure / visibility control +</a:t>
            </a:r>
          </a:p>
          <a:p>
            <a:pPr lvl="1" eaLnBrk="1" hangingPunct="1"/>
            <a:r>
              <a:rPr lang="en-US" altLang="en-US" dirty="0"/>
              <a:t>Improved support for tasking / real-time / High-Integrity +</a:t>
            </a:r>
          </a:p>
          <a:p>
            <a:pPr lvl="1" eaLnBrk="1" hangingPunct="1"/>
            <a:r>
              <a:rPr lang="en-US" altLang="en-US" dirty="0"/>
              <a:t>New standard packages</a:t>
            </a:r>
          </a:p>
          <a:p>
            <a:pPr lvl="2" eaLnBrk="1" hangingPunct="1"/>
            <a:r>
              <a:rPr lang="en-US" altLang="en-US" dirty="0"/>
              <a:t>Containers library, …</a:t>
            </a:r>
          </a:p>
          <a:p>
            <a:pPr eaLnBrk="1" hangingPunct="1"/>
            <a:r>
              <a:rPr lang="en-US" altLang="en-US" dirty="0"/>
              <a:t>Goals</a:t>
            </a:r>
          </a:p>
          <a:p>
            <a:pPr lvl="1" eaLnBrk="1" hangingPunct="1"/>
            <a:r>
              <a:rPr lang="en-US" altLang="en-US" dirty="0"/>
              <a:t>Enhance Ada as a safe, efficient, flexible, real-time language</a:t>
            </a:r>
          </a:p>
          <a:p>
            <a:pPr lvl="1" eaLnBrk="1" hangingPunct="1"/>
            <a:r>
              <a:rPr lang="en-US" altLang="en-US" dirty="0"/>
              <a:t>Reflect advances in OOP technology (“interfaces”)</a:t>
            </a:r>
          </a:p>
          <a:p>
            <a:pPr lvl="1" eaLnBrk="1" hangingPunct="1"/>
            <a:r>
              <a:rPr lang="en-US" altLang="en-US" dirty="0"/>
              <a:t>Allow better interfacing with other OO languages (interdependent package specs)</a:t>
            </a:r>
          </a:p>
          <a:p>
            <a:pPr lvl="1" eaLnBrk="1" hangingPunct="1"/>
            <a:r>
              <a:rPr lang="en-US" altLang="en-US" dirty="0"/>
              <a:t>Standardize common vendor-supplied Ada 95 pragmas</a:t>
            </a:r>
          </a:p>
          <a:p>
            <a:pPr lvl="1" eaLnBrk="1" hangingPunct="1"/>
            <a:r>
              <a:rPr lang="en-US" altLang="en-US" dirty="0"/>
              <a:t>Extend the predefined library (containers)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CBAE1-1A40-485C-A573-4CDF99578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EF0157FC-C449-4788-8B9A-B9A619D0A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685800"/>
            <a:ext cx="5181600" cy="16764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Natural progression:</a:t>
            </a:r>
          </a:p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“Putting it all together”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9E10BD32-B94F-487E-BA7C-DB302D4C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124200"/>
            <a:ext cx="2971800" cy="16002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b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ISO publication</a:t>
            </a:r>
            <a:b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</a:br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in 2007</a:t>
            </a:r>
          </a:p>
        </p:txBody>
      </p:sp>
    </p:spTree>
    <p:extLst>
      <p:ext uri="{BB962C8B-B14F-4D97-AF65-F5344CB8AC3E}">
        <p14:creationId xmlns:p14="http://schemas.microsoft.com/office/powerpoint/2010/main" val="102926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0825-79EF-4ECB-B15F-04A4BCDBB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2012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3127C-6B4F-4EC9-9AFF-619CF214F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2012 ≈</a:t>
            </a:r>
          </a:p>
          <a:p>
            <a:pPr lvl="1" eaLnBrk="1" hangingPunct="1"/>
            <a:r>
              <a:rPr lang="en-US" altLang="en-US" dirty="0"/>
              <a:t>Ada 2005 +</a:t>
            </a:r>
          </a:p>
          <a:p>
            <a:pPr lvl="1" eaLnBrk="1" hangingPunct="1"/>
            <a:r>
              <a:rPr lang="en-US" altLang="en-US" dirty="0"/>
              <a:t>Contract-based programming +</a:t>
            </a:r>
          </a:p>
          <a:p>
            <a:pPr lvl="1" eaLnBrk="1" hangingPunct="1"/>
            <a:r>
              <a:rPr lang="en-US" altLang="en-US" dirty="0"/>
              <a:t>More flexible expressions +</a:t>
            </a:r>
          </a:p>
          <a:p>
            <a:pPr lvl="1" eaLnBrk="1" hangingPunct="1"/>
            <a:r>
              <a:rPr lang="en-US" altLang="en-US" dirty="0"/>
              <a:t>Enhanced program structure / visibility control +</a:t>
            </a:r>
          </a:p>
          <a:p>
            <a:pPr lvl="1" eaLnBrk="1" hangingPunct="1"/>
            <a:r>
              <a:rPr lang="en-US" altLang="en-US" dirty="0"/>
              <a:t>Improved support for tasking / real-time / multicore +</a:t>
            </a:r>
          </a:p>
          <a:p>
            <a:pPr lvl="1" eaLnBrk="1" hangingPunct="1"/>
            <a:r>
              <a:rPr lang="en-US" altLang="en-US" dirty="0"/>
              <a:t>Miscellaneous improvements +</a:t>
            </a:r>
          </a:p>
          <a:p>
            <a:pPr lvl="1" eaLnBrk="1" hangingPunct="1"/>
            <a:r>
              <a:rPr lang="en-US" altLang="en-US" dirty="0"/>
              <a:t>Improved standard packages</a:t>
            </a:r>
          </a:p>
          <a:p>
            <a:pPr lvl="2" eaLnBrk="1" hangingPunct="1"/>
            <a:r>
              <a:rPr lang="en-US" altLang="en-US" dirty="0"/>
              <a:t>Iterators, containers library, …</a:t>
            </a:r>
          </a:p>
          <a:p>
            <a:pPr eaLnBrk="1" hangingPunct="1"/>
            <a:r>
              <a:rPr lang="en-US" altLang="en-US" dirty="0"/>
              <a:t>Goals</a:t>
            </a:r>
          </a:p>
          <a:p>
            <a:pPr lvl="1" eaLnBrk="1" hangingPunct="1"/>
            <a:r>
              <a:rPr lang="en-US" altLang="en-US" dirty="0"/>
              <a:t>Bring program verification into mainstream programming (contract-based features)</a:t>
            </a:r>
          </a:p>
          <a:p>
            <a:pPr lvl="2" eaLnBrk="1" hangingPunct="1"/>
            <a:r>
              <a:rPr lang="en-US" altLang="en-US" dirty="0"/>
              <a:t>Useful for both automated tools and human readers</a:t>
            </a:r>
          </a:p>
          <a:p>
            <a:pPr lvl="1" eaLnBrk="1" hangingPunct="1"/>
            <a:r>
              <a:rPr lang="en-US" altLang="en-US" dirty="0"/>
              <a:t>In general, “spruce up” the language to eliminate unnecessary restrictions and make it easier to use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80816-EED6-4DEB-AEE8-CFFBCE6B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EBBEF6C3-6676-48DA-93D4-C2145FDA7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381000"/>
            <a:ext cx="5334000" cy="19050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“Game changer”</a:t>
            </a:r>
            <a:b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en-US" altLang="en-US" sz="1800" b="0" dirty="0">
                <a:solidFill>
                  <a:srgbClr val="FF0000"/>
                </a:solidFill>
                <a:latin typeface="Verdana" panose="020B0604030504040204" pitchFamily="34" charset="0"/>
              </a:rPr>
              <a:t> with contract-based features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79C8EEDD-490A-4B66-8E0A-3B93260EF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200400"/>
            <a:ext cx="2971800" cy="16002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b"/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ISO standard</a:t>
            </a:r>
            <a:b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</a:br>
            <a:r>
              <a:rPr lang="en-US" altLang="en-US" sz="1800" b="0" dirty="0">
                <a:solidFill>
                  <a:srgbClr val="009900"/>
                </a:solidFill>
                <a:latin typeface="Verdana" panose="020B0604030504040204" pitchFamily="34" charset="0"/>
              </a:rPr>
              <a:t>in 2012</a:t>
            </a:r>
          </a:p>
        </p:txBody>
      </p:sp>
    </p:spTree>
    <p:extLst>
      <p:ext uri="{BB962C8B-B14F-4D97-AF65-F5344CB8AC3E}">
        <p14:creationId xmlns:p14="http://schemas.microsoft.com/office/powerpoint/2010/main" val="20238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DD045-7ED8-40FB-A2D4-95886D3E0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Ada: The Next Generation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0D02F-F3FD-4F36-92D9-A832FA6B8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 2020 is in progress and may include</a:t>
            </a:r>
          </a:p>
          <a:p>
            <a:pPr lvl="1"/>
            <a:r>
              <a:rPr lang="en-US" dirty="0"/>
              <a:t>Parallel programming constructs</a:t>
            </a:r>
          </a:p>
          <a:p>
            <a:pPr lvl="1"/>
            <a:r>
              <a:rPr lang="en-US" dirty="0"/>
              <a:t>Support for functional programming</a:t>
            </a:r>
          </a:p>
          <a:p>
            <a:pPr lvl="1"/>
            <a:r>
              <a:rPr lang="en-US" dirty="0"/>
              <a:t>SPARK features</a:t>
            </a:r>
          </a:p>
          <a:p>
            <a:pPr lvl="1"/>
            <a:r>
              <a:rPr lang="en-US" dirty="0"/>
              <a:t>Safe pointers (as in Rust) </a:t>
            </a:r>
          </a:p>
          <a:p>
            <a:r>
              <a:rPr lang="en-US" dirty="0"/>
              <a:t>General goals</a:t>
            </a:r>
          </a:p>
          <a:p>
            <a:pPr lvl="1"/>
            <a:r>
              <a:rPr lang="en-US" dirty="0"/>
              <a:t>Increase support for multicore</a:t>
            </a:r>
          </a:p>
          <a:p>
            <a:pPr lvl="1"/>
            <a:r>
              <a:rPr lang="en-US" dirty="0"/>
              <a:t>Build on existing strengths for safety and security</a:t>
            </a:r>
          </a:p>
          <a:p>
            <a:pPr lvl="1"/>
            <a:r>
              <a:rPr lang="en-US" dirty="0"/>
              <a:t>Increase expressivity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A5582-7422-4E40-97B7-74E7EFB5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5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4C7E5-A08B-4774-A1DE-6064AB3F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Generics</a:t>
            </a:r>
            <a:r>
              <a:rPr lang="en-US" dirty="0"/>
              <a:t>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3615-E234-4002-A6F9-A3B261081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Generic instantiation</a:t>
            </a:r>
          </a:p>
          <a:p>
            <a:pPr lvl="1" eaLnBrk="1" hangingPunct="1"/>
            <a:r>
              <a:rPr lang="en-US" altLang="en-US" dirty="0"/>
              <a:t>A declaration of a package or subprogram obtained by expanding the template, supplying actual parameters to replace the formals</a:t>
            </a:r>
          </a:p>
          <a:p>
            <a:pPr lvl="1" eaLnBrk="1" hangingPunct="1"/>
            <a:r>
              <a:rPr lang="en-US" altLang="en-US" dirty="0"/>
              <a:t>Examples</a:t>
            </a:r>
          </a:p>
          <a:p>
            <a:pPr lvl="2" eaLnBrk="1" hangingPunct="1"/>
            <a:r>
              <a:rPr lang="en-US" altLang="en-US" dirty="0"/>
              <a:t>Package declaring a queue of </a:t>
            </a:r>
            <a:r>
              <a:rPr lang="en-US" altLang="en-US" dirty="0">
                <a:latin typeface="Lucida Sans Typewriter" panose="020B0509030504030204" pitchFamily="49" charset="0"/>
              </a:rPr>
              <a:t>Point</a:t>
            </a:r>
            <a:r>
              <a:rPr lang="en-US" altLang="en-US" dirty="0"/>
              <a:t> values with max size 500</a:t>
            </a:r>
          </a:p>
          <a:p>
            <a:pPr lvl="2" eaLnBrk="1" hangingPunct="1"/>
            <a:r>
              <a:rPr lang="en-US" altLang="en-US" dirty="0"/>
              <a:t>Procedure that sorts an array of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</a:t>
            </a:r>
          </a:p>
          <a:p>
            <a:pPr lvl="1" eaLnBrk="1" hangingPunct="1"/>
            <a:r>
              <a:rPr lang="en-US" altLang="en-US" dirty="0"/>
              <a:t>Instantiation is a compile-time activity</a:t>
            </a:r>
          </a:p>
          <a:p>
            <a:pPr lvl="1" eaLnBrk="1" hangingPunct="1"/>
            <a:r>
              <a:rPr lang="en-US" altLang="en-US" dirty="0"/>
              <a:t>Often an instantiation can be viewed as a macro-like expansion of the generic template</a:t>
            </a:r>
          </a:p>
          <a:p>
            <a:pPr lvl="2" eaLnBrk="1" hangingPunct="1"/>
            <a:r>
              <a:rPr lang="en-US" altLang="en-US" dirty="0"/>
              <a:t>However, the expansion is not at the source code level</a:t>
            </a:r>
          </a:p>
          <a:p>
            <a:pPr lvl="1" eaLnBrk="1" hangingPunct="1"/>
            <a:r>
              <a:rPr lang="en-US" altLang="en-US" dirty="0"/>
              <a:t>An instantiation can appear at the top level of nested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C794C9-9EFF-4CEE-B2CD-62CE3D12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AAD160-C090-4462-B6B0-450F2672540A}"/>
              </a:ext>
            </a:extLst>
          </p:cNvPr>
          <p:cNvSpPr txBox="1"/>
          <p:nvPr/>
        </p:nvSpPr>
        <p:spPr>
          <a:xfrm>
            <a:off x="2513197" y="5382161"/>
            <a:ext cx="3887603" cy="1323439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0066FF"/>
                </a:solidFill>
                <a:latin typeface="Consolas" panose="020B0609020204030204" pitchFamily="49" charset="0"/>
              </a:rPr>
              <a:t>-- Example instantiations</a:t>
            </a: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My_Pack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new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GPack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(…);</a:t>
            </a:r>
          </a:p>
          <a:p>
            <a:endParaRPr lang="en-US" sz="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My_Proc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new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GProc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</a:t>
            </a:r>
          </a:p>
          <a:p>
            <a:endParaRPr lang="en-US" sz="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My_Func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new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Gfunc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(…);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7A0688-7669-4516-89DC-F05DFCF707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19" y="228600"/>
            <a:ext cx="1043781" cy="1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0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6A2D4-17E5-4489-801A-5EA348A65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Specific Queue Package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BF7AD4-27D3-4929-AC24-D2DCA11DB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18670"/>
            <a:ext cx="8229600" cy="498316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F067D-FB92-4687-9136-0327FE4E1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347D00EA-F732-4CB1-BEE8-0A307B5C3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412081"/>
            <a:ext cx="4296369" cy="369331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3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type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is limited private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Integer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Remove( Q   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Integer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private</a:t>
            </a:r>
            <a:endParaRPr lang="en-US" altLang="en-US" sz="13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(1..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50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Integer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type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is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record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Last : Integer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0..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50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:= 0;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Data :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Queue_Data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end record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352E9A3F-C0F1-419A-AEC5-BC6B25A83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412081"/>
            <a:ext cx="4296369" cy="369331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body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300" b="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Insert( Q   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Item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Integer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:= Q.Last+1;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Q(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) := Item;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Insert;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Display( Q :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1 ..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300" b="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Q.Data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(I)) );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Display;</a:t>
            </a:r>
            <a:b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3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A7B8C5-0929-45D4-AF2C-195BD6788097}"/>
              </a:ext>
            </a:extLst>
          </p:cNvPr>
          <p:cNvSpPr/>
          <p:nvPr/>
        </p:nvSpPr>
        <p:spPr>
          <a:xfrm>
            <a:off x="3154680" y="6065837"/>
            <a:ext cx="609600" cy="411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32D227-A4C9-42F1-BB67-4FABADD8112D}"/>
              </a:ext>
            </a:extLst>
          </p:cNvPr>
          <p:cNvSpPr/>
          <p:nvPr/>
        </p:nvSpPr>
        <p:spPr>
          <a:xfrm>
            <a:off x="3840480" y="6065837"/>
            <a:ext cx="609600" cy="411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726C64-8B53-4CED-88B6-2CD1F6EDCF1A}"/>
              </a:ext>
            </a:extLst>
          </p:cNvPr>
          <p:cNvSpPr/>
          <p:nvPr/>
        </p:nvSpPr>
        <p:spPr>
          <a:xfrm>
            <a:off x="4526280" y="6065837"/>
            <a:ext cx="609600" cy="411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4371E8-EBE7-455D-8987-6C02EEE2580D}"/>
              </a:ext>
            </a:extLst>
          </p:cNvPr>
          <p:cNvSpPr/>
          <p:nvPr/>
        </p:nvSpPr>
        <p:spPr>
          <a:xfrm>
            <a:off x="5212080" y="6065837"/>
            <a:ext cx="609600" cy="4111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104D45-6122-4C85-93CC-D7CCE042E586}"/>
              </a:ext>
            </a:extLst>
          </p:cNvPr>
          <p:cNvSpPr/>
          <p:nvPr/>
        </p:nvSpPr>
        <p:spPr>
          <a:xfrm>
            <a:off x="6355080" y="6065837"/>
            <a:ext cx="609600" cy="4111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1EC1FF-67DD-41D9-B6A2-149F5A788828}"/>
              </a:ext>
            </a:extLst>
          </p:cNvPr>
          <p:cNvSpPr/>
          <p:nvPr/>
        </p:nvSpPr>
        <p:spPr>
          <a:xfrm>
            <a:off x="7010400" y="6065837"/>
            <a:ext cx="609600" cy="4111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8D7316-6D7D-48E3-B379-FD9AC5DF67C7}"/>
              </a:ext>
            </a:extLst>
          </p:cNvPr>
          <p:cNvSpPr txBox="1"/>
          <p:nvPr/>
        </p:nvSpPr>
        <p:spPr>
          <a:xfrm>
            <a:off x="5974080" y="608675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0704CA-C828-4A00-9349-276A1BE16120}"/>
              </a:ext>
            </a:extLst>
          </p:cNvPr>
          <p:cNvSpPr txBox="1"/>
          <p:nvPr/>
        </p:nvSpPr>
        <p:spPr>
          <a:xfrm>
            <a:off x="2087880" y="6086752"/>
            <a:ext cx="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Q.Data</a:t>
            </a:r>
            <a:r>
              <a:rPr lang="en-US" dirty="0"/>
              <a:t>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C5CCED-AD72-47BD-837D-61E66B01F010}"/>
              </a:ext>
            </a:extLst>
          </p:cNvPr>
          <p:cNvSpPr txBox="1"/>
          <p:nvPr/>
        </p:nvSpPr>
        <p:spPr>
          <a:xfrm>
            <a:off x="4441676" y="5257800"/>
            <a:ext cx="770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Q.Last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47C9C9-24E5-4D77-A975-B77210D33FEB}"/>
              </a:ext>
            </a:extLst>
          </p:cNvPr>
          <p:cNvCxnSpPr>
            <a:stCxn id="17" idx="2"/>
            <a:endCxn id="10" idx="0"/>
          </p:cNvCxnSpPr>
          <p:nvPr/>
        </p:nvCxnSpPr>
        <p:spPr>
          <a:xfrm>
            <a:off x="4826878" y="5627132"/>
            <a:ext cx="4202" cy="438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Content Placeholder 5">
            <a:extLst>
              <a:ext uri="{FF2B5EF4-FFF2-40B4-BE49-F238E27FC236}">
                <a16:creationId xmlns:a16="http://schemas.microsoft.com/office/drawing/2014/main" id="{4AD40B15-E1C8-46A4-BEF2-E411C2D4E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70837" y="46037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463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7686A-3573-442E-A125-CEF3F5945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Critique of Queue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DCCB1-F03E-4CC5-A495-A7C5420A4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Good encapsulation</a:t>
            </a:r>
          </a:p>
          <a:p>
            <a:pPr lvl="1" eaLnBrk="1" hangingPunct="1"/>
            <a:r>
              <a:rPr lang="en-US" altLang="en-US" dirty="0"/>
              <a:t>(Limited) private type prevents access to representation</a:t>
            </a:r>
          </a:p>
          <a:p>
            <a:pPr eaLnBrk="1" hangingPunct="1"/>
            <a:r>
              <a:rPr lang="en-US" altLang="en-US" dirty="0"/>
              <a:t>Poor reuse</a:t>
            </a:r>
          </a:p>
          <a:p>
            <a:pPr lvl="1" eaLnBrk="1" hangingPunct="1"/>
            <a:r>
              <a:rPr lang="en-US" altLang="en-US" dirty="0"/>
              <a:t>Italicized items need to be modified if the package is to be adapted to support a different element type or max size </a:t>
            </a:r>
          </a:p>
          <a:p>
            <a:pPr lvl="1" eaLnBrk="1" hangingPunct="1"/>
            <a:r>
              <a:rPr lang="en-US" altLang="en-US" dirty="0">
                <a:sym typeface="Wingdings" panose="05000000000000000000" pitchFamily="2" charset="2"/>
              </a:rPr>
              <a:t>Tedious and error prone</a:t>
            </a:r>
            <a:endParaRPr lang="en-US" alt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9FB82-5E99-49DD-947F-9DB94BB6C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5CB7789D-1A54-4535-B006-1ABD4E37A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657600"/>
            <a:ext cx="3326552" cy="304698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Example is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Q :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FIFO_Queue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N : Integer;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Insert(Q, 100);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…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Display(Q);</a:t>
            </a:r>
          </a:p>
          <a:p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  Remove(Q, Item =&gt; N);</a:t>
            </a:r>
          </a:p>
          <a:p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Q.Last</a:t>
            </a:r>
            <a:r>
              <a:rPr lang="en-US" altLang="en-US" sz="1600" b="0" dirty="0">
                <a:solidFill>
                  <a:srgbClr val="FF0000"/>
                </a:solidFill>
                <a:latin typeface="Consolas" panose="020B0609020204030204" pitchFamily="49" charset="0"/>
              </a:rPr>
              <a:t> := 10;  </a:t>
            </a:r>
            <a:r>
              <a:rPr lang="en-US" altLang="en-US" sz="1600" b="0" i="1" dirty="0">
                <a:solidFill>
                  <a:srgbClr val="FF0000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0" dirty="0" err="1">
                <a:solidFill>
                  <a:srgbClr val="0066FF"/>
                </a:solidFill>
                <a:latin typeface="Consolas" panose="020B0609020204030204" pitchFamily="49" charset="0"/>
              </a:rPr>
              <a:t>Int_FIFO_Queue_Pkg</a:t>
            </a:r>
            <a:r>
              <a:rPr lang="en-US" altLang="en-US" sz="1600" b="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E8D06E-266F-4925-B692-9CEEAB1E0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51784" y="152400"/>
            <a:ext cx="2463616" cy="14612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7F045C-9C27-423B-9B91-58488D9806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14600"/>
            <a:ext cx="788939" cy="7159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5B1CF1-5481-4DE2-BE04-E59E5AD183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76200" y="1524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4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311891</TotalTime>
  <Words>6327</Words>
  <Application>Microsoft Office PowerPoint</Application>
  <PresentationFormat>On-screen Show (4:3)</PresentationFormat>
  <Paragraphs>1274</Paragraphs>
  <Slides>69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1" baseType="lpstr">
      <vt:lpstr>Arial</vt:lpstr>
      <vt:lpstr>Calibri</vt:lpstr>
      <vt:lpstr>Consolas</vt:lpstr>
      <vt:lpstr>Courier New</vt:lpstr>
      <vt:lpstr>Lucida Sans</vt:lpstr>
      <vt:lpstr>Lucida Sans Typewriter</vt:lpstr>
      <vt:lpstr>Symbol</vt:lpstr>
      <vt:lpstr>Times</vt:lpstr>
      <vt:lpstr>Verdana</vt:lpstr>
      <vt:lpstr>Wingdings</vt:lpstr>
      <vt:lpstr>Wingdings 3</vt:lpstr>
      <vt:lpstr>Office Theme</vt:lpstr>
      <vt:lpstr>Part 5: Advanced Fundamentals</vt:lpstr>
      <vt:lpstr>Outline</vt:lpstr>
      <vt:lpstr>5.1 Generics</vt:lpstr>
      <vt:lpstr>Introduction to Generics (1)</vt:lpstr>
      <vt:lpstr>Introduction to Generics (2)</vt:lpstr>
      <vt:lpstr>Introduction to Generics (3)</vt:lpstr>
      <vt:lpstr>Introduction to Generics (4)</vt:lpstr>
      <vt:lpstr>A Specific Queue Package</vt:lpstr>
      <vt:lpstr>Critique of Queue Package</vt:lpstr>
      <vt:lpstr>Abstracting from the Queue Package (1)</vt:lpstr>
      <vt:lpstr>Abstracting from the Queue Package (2)</vt:lpstr>
      <vt:lpstr>Abstracting from the Queue Package (3)</vt:lpstr>
      <vt:lpstr>Abstracting from the Queue Package (4)</vt:lpstr>
      <vt:lpstr>Reusing the Queue Package (1)</vt:lpstr>
      <vt:lpstr>Reusing the Queue Package (2)</vt:lpstr>
      <vt:lpstr>“Genericizing” the Queue Package (1)</vt:lpstr>
      <vt:lpstr>“Genericizing” the Queue Package (2)</vt:lpstr>
      <vt:lpstr>“Genericizing” the Queue Package (3)</vt:lpstr>
      <vt:lpstr>Generic Instantiation (1)</vt:lpstr>
      <vt:lpstr>Generic Instantiation (2)</vt:lpstr>
      <vt:lpstr>Generic Instantiation (3)</vt:lpstr>
      <vt:lpstr>Generic Instantiation (4)</vt:lpstr>
      <vt:lpstr>A Better Generic Queue Package (1)</vt:lpstr>
      <vt:lpstr>A Better Generic Queue Package (2)</vt:lpstr>
      <vt:lpstr>Basic Semantics of Generics (1)</vt:lpstr>
      <vt:lpstr>Basic Semantics of Generics: Instantiation</vt:lpstr>
      <vt:lpstr>Generic Formal Parameters - Partial List (1)</vt:lpstr>
      <vt:lpstr>Generic Formal Parameters - Partial List (2)</vt:lpstr>
      <vt:lpstr>Semantics of Formal Type Declarations</vt:lpstr>
      <vt:lpstr>Example: Sort Procedure</vt:lpstr>
      <vt:lpstr>Example: Generic Sort Procedure</vt:lpstr>
      <vt:lpstr>Example: Generic Sort Instantiation (1)</vt:lpstr>
      <vt:lpstr>Example: Generic Sort Instantiation (2)</vt:lpstr>
      <vt:lpstr>Examples of Predefined Generics (1)</vt:lpstr>
      <vt:lpstr>Examples of Predefined Generics (2)</vt:lpstr>
      <vt:lpstr>Generic Instantiation  Text Expansion</vt:lpstr>
      <vt:lpstr>Passing Subprograms as Parameters (1)</vt:lpstr>
      <vt:lpstr>Passing Subprograms as Parameters (2)</vt:lpstr>
      <vt:lpstr>Passing Subprograms as Parameters (3)</vt:lpstr>
      <vt:lpstr>Passing Subprograms as Parameters (4)</vt:lpstr>
      <vt:lpstr>“Thinking Generically” (1)</vt:lpstr>
      <vt:lpstr>“Thinking Generically” (2)</vt:lpstr>
      <vt:lpstr>Generic “Contract Model” (1)</vt:lpstr>
      <vt:lpstr>Generic “Contract Model” (2)</vt:lpstr>
      <vt:lpstr>Generic “Contract Model” (3)</vt:lpstr>
      <vt:lpstr>5.2 Introduction to Low-Level Programming</vt:lpstr>
      <vt:lpstr>Overview of Language Support (1)</vt:lpstr>
      <vt:lpstr>Overview of Language Support (2)</vt:lpstr>
      <vt:lpstr>Example of Low-Level Facilities (1)</vt:lpstr>
      <vt:lpstr>Example of Low-Level Facilities (2)</vt:lpstr>
      <vt:lpstr>Predefined Package System (1) </vt:lpstr>
      <vt:lpstr>Predefined Package System (2)</vt:lpstr>
      <vt:lpstr>Predefined Package for “Raw Storage”</vt:lpstr>
      <vt:lpstr>Converting between Addresses and Access Values</vt:lpstr>
      <vt:lpstr>Treating the Storage at an Address as Ada Data (1)</vt:lpstr>
      <vt:lpstr>Treating the Storage at an Address as Ada Data (1)</vt:lpstr>
      <vt:lpstr>Treating the Storage at an Address as Ada Data (2)</vt:lpstr>
      <vt:lpstr>Low-Level Example: Context</vt:lpstr>
      <vt:lpstr>Low-Level Example: Requirements</vt:lpstr>
      <vt:lpstr>Low-Level Example: Solution (1) </vt:lpstr>
      <vt:lpstr>Low-Level Example: Solution (2) </vt:lpstr>
      <vt:lpstr>Low-Level Example: Solution (3) </vt:lpstr>
      <vt:lpstr>Low-Level Example: Solution (4) </vt:lpstr>
      <vt:lpstr>5.3 Ada Evolution: Ada 83 to Ada 2012</vt:lpstr>
      <vt:lpstr>Ada 83</vt:lpstr>
      <vt:lpstr>Ada 95</vt:lpstr>
      <vt:lpstr>Ada 2005</vt:lpstr>
      <vt:lpstr>Ada 2012</vt:lpstr>
      <vt:lpstr>Ada: The Next Generation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2325</cp:revision>
  <cp:lastPrinted>2015-06-04T04:35:27Z</cp:lastPrinted>
  <dcterms:created xsi:type="dcterms:W3CDTF">2013-03-28T20:49:23Z</dcterms:created>
  <dcterms:modified xsi:type="dcterms:W3CDTF">2018-04-27T20:22:08Z</dcterms:modified>
</cp:coreProperties>
</file>