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518" r:id="rId2"/>
    <p:sldId id="519" r:id="rId3"/>
    <p:sldId id="539" r:id="rId4"/>
    <p:sldId id="540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6600"/>
    <a:srgbClr val="0099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25" autoAdjust="0"/>
  </p:normalViewPr>
  <p:slideViewPr>
    <p:cSldViewPr>
      <p:cViewPr varScale="1">
        <p:scale>
          <a:sx n="62" d="100"/>
          <a:sy n="62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963" y="6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50"/>
            <a:ext cx="4267200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defRPr sz="1200" i="1" dirty="0">
                <a:cs typeface="Arial" charset="0"/>
              </a:defRPr>
            </a:lvl1pPr>
          </a:lstStyle>
          <a:p>
            <a:pPr>
              <a:defRPr/>
            </a:pP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Ada Programming with GNAT: Fundamentals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343402" y="9120150"/>
            <a:ext cx="2970126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>
              <a:tabLst/>
              <a:defRPr sz="1200" i="1">
                <a:cs typeface="Arial" charset="0"/>
              </a:defRPr>
            </a:lvl1pPr>
          </a:lstStyle>
          <a:p>
            <a:pPr>
              <a:tabLst>
                <a:tab pos="6223094" algn="r"/>
              </a:tabLst>
              <a:defRPr/>
            </a:pPr>
            <a:r>
              <a:rPr lang="en-US" dirty="0"/>
              <a:t>	1 / </a:t>
            </a:r>
            <a:fld id="{092B3718-8748-4B07-B826-8DD5F24E43F9}" type="slidenum">
              <a:rPr lang="en-US"/>
              <a:pPr>
                <a:tabLst>
                  <a:tab pos="6223094" algn="r"/>
                </a:tabLst>
                <a:defRPr/>
              </a:pPr>
              <a:t>‹#›</a:t>
            </a:fld>
            <a:endParaRPr lang="en-US" dirty="0"/>
          </a:p>
        </p:txBody>
      </p:sp>
      <p:pic>
        <p:nvPicPr>
          <p:cNvPr id="137221" name="Picture 8" descr="ac_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61" y="147128"/>
            <a:ext cx="1612760" cy="31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06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2" y="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87072C-30C3-404D-9073-3CD0C32EE57F}" type="datetimeFigureOut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27" tIns="47863" rIns="95727" bIns="47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6" y="4560903"/>
            <a:ext cx="5851490" cy="4319547"/>
          </a:xfrm>
          <a:prstGeom prst="rect">
            <a:avLst/>
          </a:prstGeom>
        </p:spPr>
        <p:txBody>
          <a:bodyPr vert="horz" lIns="95727" tIns="47863" rIns="95727" bIns="47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2" y="9120150"/>
            <a:ext cx="3170255" cy="479399"/>
          </a:xfrm>
          <a:prstGeom prst="rect">
            <a:avLst/>
          </a:prstGeom>
        </p:spPr>
        <p:txBody>
          <a:bodyPr vert="horz" lIns="95727" tIns="47863" rIns="95727" bIns="478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70BC62-CB7D-449B-B4D1-1C419D52B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0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B713-9EC8-461B-86BF-213E283964E8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E9103-169A-4390-8076-3FFAF6F2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8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F4E52-3B58-475E-8AD2-C0138D134A7F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A57A-767E-4280-A9B7-7050F3D73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5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686-0BBB-4191-BCE3-5EDA27C6C9C3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80609-12F8-4BFC-9CC8-AC98DEA1B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990600"/>
            <a:ext cx="8229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1"/>
              </a:buClr>
              <a:buFont typeface="Wingdings" pitchFamily="2" charset="2"/>
              <a:buChar char="§"/>
              <a:defRPr sz="2000">
                <a:latin typeface="Arial" pitchFamily="34" charset="0"/>
                <a:cs typeface="Arial" pitchFamily="34" charset="0"/>
              </a:defRPr>
            </a:lvl2pPr>
            <a:lvl3pPr>
              <a:buClr>
                <a:schemeClr val="tx1"/>
              </a:buClr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8B78B-1514-48AB-BD11-423D7158F7B2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CCEA-E2CD-49A1-A9F1-1E7E4CC53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C47-3DB1-4ECB-9120-99775282930A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8924-A8CB-4BE4-80A2-40EEE284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2E53-EA83-4B5A-8C7A-22EDBB21A50C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779DE-02E0-4D11-A391-861F25F4D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4B7D-F21C-4A64-ADC6-D005225B6D99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2301-1D3C-45AE-80E1-B0C8C6C5E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7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66506-1C9E-4B36-85E1-ECA6E0830457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3547-4AC7-4CBB-8A9B-56A01B97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443A9-E4A4-4F16-AB3D-C64837A88050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F214A-23B3-445F-9654-7033258E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0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996E-1F14-4B85-A9A5-239ECE5FEA6C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46D9E-83DD-4554-B379-33F7CCEA8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6CAD-F6F4-4204-9291-70769283B11C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6EF9-6154-4A90-9A3A-F08E7DADE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3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B3F86F-719F-4F9C-9391-FD142FC5435B}" type="datetime1">
              <a:rPr lang="en-US"/>
              <a:pPr>
                <a:defRPr/>
              </a:pPr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D0A1F-31FE-4C0A-B3D0-CC56F3A0A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9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smiling-pony.deviantart.com/art/Question-marks-cutie-mark-2619461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altLang="en-US" b="1" dirty="0"/>
              <a:t>Quiz 5.1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028700" y="2133600"/>
            <a:ext cx="70866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292DF83-A1C9-48AB-A2E5-206267C48E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62300" y="2845714"/>
            <a:ext cx="2819400" cy="2793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A1C0C0-7F6C-432B-B83D-C28D29357528}"/>
              </a:ext>
            </a:extLst>
          </p:cNvPr>
          <p:cNvSpPr txBox="1"/>
          <p:nvPr/>
        </p:nvSpPr>
        <p:spPr>
          <a:xfrm>
            <a:off x="3479393" y="5791200"/>
            <a:ext cx="21852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Generics</a:t>
            </a:r>
          </a:p>
        </p:txBody>
      </p:sp>
    </p:spTree>
    <p:extLst>
      <p:ext uri="{BB962C8B-B14F-4D97-AF65-F5344CB8AC3E}">
        <p14:creationId xmlns:p14="http://schemas.microsoft.com/office/powerpoint/2010/main" val="205142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Generics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828800" y="1261170"/>
            <a:ext cx="6048451" cy="3539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generic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>
                <a:latin typeface="Consolas" panose="020B0609020204030204" pitchFamily="49" charset="0"/>
              </a:rPr>
              <a:t>T</a:t>
            </a:r>
            <a:r>
              <a:rPr lang="en-US" sz="1400" b="1" dirty="0">
                <a:latin typeface="Consolas" panose="020B0609020204030204" pitchFamily="49" charset="0"/>
              </a:rPr>
              <a:t> is private;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T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</a:t>
            </a:r>
            <a:r>
              <a:rPr lang="en-US" sz="1400" dirty="0">
                <a:latin typeface="Consolas" panose="020B0609020204030204" pitchFamily="49" charset="0"/>
              </a:rPr>
              <a:t>T)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X := 0;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Test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procedure </a:t>
            </a:r>
            <a:r>
              <a:rPr lang="en-US" sz="1400" dirty="0" err="1">
                <a:latin typeface="Consolas" panose="020B0609020204030204" pitchFamily="49" charset="0"/>
              </a:rPr>
              <a:t>Init_Int</a:t>
            </a:r>
            <a:r>
              <a:rPr lang="en-US" sz="1400" b="1" dirty="0">
                <a:latin typeface="Consolas" panose="020B0609020204030204" pitchFamily="49" charset="0"/>
              </a:rPr>
              <a:t> is new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Integer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N : Integer;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</a:rPr>
              <a:t>Init_Int</a:t>
            </a:r>
            <a:r>
              <a:rPr lang="en-US" sz="1400" dirty="0">
                <a:latin typeface="Consolas" panose="020B0609020204030204" pitchFamily="49" charset="0"/>
              </a:rPr>
              <a:t>(N);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>
                <a:latin typeface="Consolas" panose="020B0609020204030204" pitchFamily="49" charset="0"/>
              </a:rPr>
              <a:t>Test;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381000" y="4876800"/>
            <a:ext cx="8610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of the following is True: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body fails to compile, since 0 is not a valid value for a formal private type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procedure is correct but the instantiation has an error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program compiles and runs, and N is initialized to 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1447800" y="6135469"/>
            <a:ext cx="6690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(a ) is True. The only operations available for a formal private type are</a:t>
            </a:r>
            <a:br>
              <a:rPr lang="en-US" dirty="0">
                <a:solidFill>
                  <a:srgbClr val="0066FF"/>
                </a:solidFill>
              </a:rPr>
            </a:br>
            <a:r>
              <a:rPr lang="en-US" dirty="0">
                <a:solidFill>
                  <a:srgbClr val="0066FF"/>
                </a:solidFill>
              </a:rPr>
              <a:t>assignment, equality and inequality. (This would work in C++)</a:t>
            </a:r>
          </a:p>
        </p:txBody>
      </p:sp>
    </p:spTree>
    <p:extLst>
      <p:ext uri="{BB962C8B-B14F-4D97-AF65-F5344CB8AC3E}">
        <p14:creationId xmlns:p14="http://schemas.microsoft.com/office/powerpoint/2010/main" val="36866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Generics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676400" y="1121926"/>
            <a:ext cx="6346609" cy="37548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generic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>
                <a:latin typeface="Consolas" panose="020B0609020204030204" pitchFamily="49" charset="0"/>
              </a:rPr>
              <a:t>T</a:t>
            </a:r>
            <a:r>
              <a:rPr lang="en-US" sz="1400" b="1" dirty="0">
                <a:latin typeface="Consolas" panose="020B0609020204030204" pitchFamily="49" charset="0"/>
              </a:rPr>
              <a:t> is private;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Init_Val</a:t>
            </a:r>
            <a:r>
              <a:rPr lang="en-US" sz="1400" dirty="0">
                <a:latin typeface="Consolas" panose="020B0609020204030204" pitchFamily="49" charset="0"/>
              </a:rPr>
              <a:t> : 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T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</a:t>
            </a:r>
            <a:r>
              <a:rPr lang="en-US" sz="1400" dirty="0">
                <a:latin typeface="Consolas" panose="020B0609020204030204" pitchFamily="49" charset="0"/>
              </a:rPr>
              <a:t>T)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X := </a:t>
            </a:r>
            <a:r>
              <a:rPr lang="en-US" sz="1400" dirty="0" err="1">
                <a:latin typeface="Consolas" panose="020B0609020204030204" pitchFamily="49" charset="0"/>
              </a:rPr>
              <a:t>Init_Val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Test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procedure </a:t>
            </a:r>
            <a:r>
              <a:rPr lang="en-US" sz="1400" dirty="0" err="1">
                <a:latin typeface="Consolas" panose="020B0609020204030204" pitchFamily="49" charset="0"/>
              </a:rPr>
              <a:t>Init_Int</a:t>
            </a:r>
            <a:r>
              <a:rPr lang="en-US" sz="1400" b="1" dirty="0">
                <a:latin typeface="Consolas" panose="020B0609020204030204" pitchFamily="49" charset="0"/>
              </a:rPr>
              <a:t> is new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Integer, 0 );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N : Integer;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</a:rPr>
              <a:t>Init_Int</a:t>
            </a:r>
            <a:r>
              <a:rPr lang="en-US" sz="1400" dirty="0">
                <a:latin typeface="Consolas" panose="020B0609020204030204" pitchFamily="49" charset="0"/>
              </a:rPr>
              <a:t>(N);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>
                <a:latin typeface="Consolas" panose="020B0609020204030204" pitchFamily="49" charset="0"/>
              </a:rPr>
              <a:t>Test;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381000" y="4876800"/>
            <a:ext cx="8610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of the following is True: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procedure fails to compile, since </a:t>
            </a:r>
            <a:r>
              <a:rPr lang="en-US" dirty="0" err="1">
                <a:cs typeface="Calibri" panose="020F0502020204030204" pitchFamily="34" charset="0"/>
              </a:rPr>
              <a:t>Init_Val</a:t>
            </a:r>
            <a:r>
              <a:rPr lang="en-US" dirty="0">
                <a:cs typeface="Calibri" panose="020F0502020204030204" pitchFamily="34" charset="0"/>
              </a:rPr>
              <a:t> is not a legitimate generic formal parameter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procedure is correct but the instantiation has an error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program compiles and runs, and N is initialized to 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3854608" y="6336268"/>
            <a:ext cx="1250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(c ) is True. </a:t>
            </a:r>
          </a:p>
        </p:txBody>
      </p:sp>
    </p:spTree>
    <p:extLst>
      <p:ext uri="{BB962C8B-B14F-4D97-AF65-F5344CB8AC3E}">
        <p14:creationId xmlns:p14="http://schemas.microsoft.com/office/powerpoint/2010/main" val="226559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FD50D-6801-4424-8AB5-49C68C43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Generics (3)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1B3F-BF0D-4F23-9309-D17FAD9D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ECCEA-E2CD-49A1-A9F1-1E7E4CC5323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6" descr="Question-mark-blue-glossy-button.gif">
            <a:extLst>
              <a:ext uri="{FF2B5EF4-FFF2-40B4-BE49-F238E27FC236}">
                <a16:creationId xmlns:a16="http://schemas.microsoft.com/office/drawing/2014/main" id="{7B7BF6BC-D3E3-4668-BFFE-298B954DF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28600"/>
            <a:ext cx="554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7DCEA-26FA-453D-82C2-D9A0E1BA2099}"/>
              </a:ext>
            </a:extLst>
          </p:cNvPr>
          <p:cNvSpPr txBox="1"/>
          <p:nvPr/>
        </p:nvSpPr>
        <p:spPr>
          <a:xfrm>
            <a:off x="1676400" y="1121926"/>
            <a:ext cx="6346609" cy="37548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onsolas" panose="020B0609020204030204" pitchFamily="49" charset="0"/>
              </a:rPr>
              <a:t>generic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type </a:t>
            </a:r>
            <a:r>
              <a:rPr lang="en-US" sz="1400" dirty="0">
                <a:latin typeface="Consolas" panose="020B0609020204030204" pitchFamily="49" charset="0"/>
              </a:rPr>
              <a:t>T</a:t>
            </a:r>
            <a:r>
              <a:rPr lang="en-US" sz="1400" b="1" dirty="0">
                <a:latin typeface="Consolas" panose="020B0609020204030204" pitchFamily="49" charset="0"/>
              </a:rPr>
              <a:t> is private;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</a:rPr>
              <a:t>Init_Val</a:t>
            </a:r>
            <a:r>
              <a:rPr lang="en-US" sz="1400" dirty="0">
                <a:latin typeface="Consolas" panose="020B0609020204030204" pitchFamily="49" charset="0"/>
              </a:rPr>
              <a:t> : 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T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X :</a:t>
            </a:r>
            <a:r>
              <a:rPr lang="en-US" sz="1400" b="1" dirty="0">
                <a:latin typeface="Consolas" panose="020B0609020204030204" pitchFamily="49" charset="0"/>
              </a:rPr>
              <a:t> out </a:t>
            </a:r>
            <a:r>
              <a:rPr lang="en-US" sz="1400" dirty="0">
                <a:latin typeface="Consolas" panose="020B0609020204030204" pitchFamily="49" charset="0"/>
              </a:rPr>
              <a:t>T)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X := </a:t>
            </a:r>
            <a:r>
              <a:rPr lang="en-US" sz="1400" dirty="0" err="1">
                <a:latin typeface="Consolas" panose="020B0609020204030204" pitchFamily="49" charset="0"/>
              </a:rPr>
              <a:t>Init_Val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b="1" dirty="0">
                <a:latin typeface="Consolas" panose="020B0609020204030204" pitchFamily="49" charset="0"/>
              </a:rPr>
              <a:t>with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procedure </a:t>
            </a:r>
            <a:r>
              <a:rPr lang="en-US" sz="1400" dirty="0">
                <a:latin typeface="Consolas" panose="020B0609020204030204" pitchFamily="49" charset="0"/>
              </a:rPr>
              <a:t>Test</a:t>
            </a:r>
            <a:r>
              <a:rPr lang="en-US" sz="1400" b="1" dirty="0">
                <a:latin typeface="Consolas" panose="020B0609020204030204" pitchFamily="49" charset="0"/>
              </a:rPr>
              <a:t> is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  procedure </a:t>
            </a:r>
            <a:r>
              <a:rPr lang="en-US" sz="1400" dirty="0" err="1">
                <a:latin typeface="Consolas" panose="020B0609020204030204" pitchFamily="49" charset="0"/>
              </a:rPr>
              <a:t>Init_Float</a:t>
            </a:r>
            <a:r>
              <a:rPr lang="en-US" sz="1400" b="1" dirty="0">
                <a:latin typeface="Consolas" panose="020B0609020204030204" pitchFamily="49" charset="0"/>
              </a:rPr>
              <a:t> is new </a:t>
            </a:r>
            <a:r>
              <a:rPr lang="en-US" sz="1400" dirty="0" err="1">
                <a:latin typeface="Consolas" panose="020B0609020204030204" pitchFamily="49" charset="0"/>
              </a:rPr>
              <a:t>Generic_Initialize</a:t>
            </a:r>
            <a:r>
              <a:rPr lang="en-US" sz="1400" dirty="0">
                <a:latin typeface="Consolas" panose="020B0609020204030204" pitchFamily="49" charset="0"/>
              </a:rPr>
              <a:t>( Float, 0 );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F : Float;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begin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</a:rPr>
              <a:t>Init_Float</a:t>
            </a:r>
            <a:r>
              <a:rPr lang="en-US" sz="1400" dirty="0">
                <a:latin typeface="Consolas" panose="020B0609020204030204" pitchFamily="49" charset="0"/>
              </a:rPr>
              <a:t>(F);</a:t>
            </a:r>
          </a:p>
          <a:p>
            <a:r>
              <a:rPr lang="en-US" sz="1400" b="1" dirty="0">
                <a:latin typeface="Consolas" panose="020B0609020204030204" pitchFamily="49" charset="0"/>
              </a:rPr>
              <a:t>end </a:t>
            </a:r>
            <a:r>
              <a:rPr lang="en-US" sz="1400" dirty="0">
                <a:latin typeface="Consolas" panose="020B0609020204030204" pitchFamily="49" charset="0"/>
              </a:rPr>
              <a:t>Test;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AE42C0-0AE3-4AE2-AFF4-DC9202CB0B7E}"/>
              </a:ext>
            </a:extLst>
          </p:cNvPr>
          <p:cNvSpPr txBox="1"/>
          <p:nvPr/>
        </p:nvSpPr>
        <p:spPr>
          <a:xfrm>
            <a:off x="381000" y="4876800"/>
            <a:ext cx="8610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of the following is True: 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procedure fails to compile, since </a:t>
            </a:r>
            <a:r>
              <a:rPr lang="en-US" dirty="0" err="1">
                <a:cs typeface="Calibri" panose="020F0502020204030204" pitchFamily="34" charset="0"/>
              </a:rPr>
              <a:t>Init_Val</a:t>
            </a:r>
            <a:r>
              <a:rPr lang="en-US" dirty="0">
                <a:cs typeface="Calibri" panose="020F0502020204030204" pitchFamily="34" charset="0"/>
              </a:rPr>
              <a:t> is not a legitimate generic formal parameter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generic procedure is correct but the instantiation has an error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>
                <a:cs typeface="Calibri" panose="020F0502020204030204" pitchFamily="34" charset="0"/>
              </a:rPr>
              <a:t>The program compiles and runs, and F is initialized to zero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3951C-26A7-4E7F-B413-6F166BAB3609}"/>
              </a:ext>
            </a:extLst>
          </p:cNvPr>
          <p:cNvSpPr txBox="1"/>
          <p:nvPr/>
        </p:nvSpPr>
        <p:spPr>
          <a:xfrm>
            <a:off x="2590800" y="6336268"/>
            <a:ext cx="4962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(b ) is True. 0 is not a legitimate value of type Float </a:t>
            </a:r>
          </a:p>
        </p:txBody>
      </p:sp>
    </p:spTree>
    <p:extLst>
      <p:ext uri="{BB962C8B-B14F-4D97-AF65-F5344CB8AC3E}">
        <p14:creationId xmlns:p14="http://schemas.microsoft.com/office/powerpoint/2010/main" val="39174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281686</TotalTime>
  <Words>450</Words>
  <Application>Microsoft Office PowerPoint</Application>
  <PresentationFormat>On-screen Show (4:3)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Consolas</vt:lpstr>
      <vt:lpstr>Courier New</vt:lpstr>
      <vt:lpstr>Wingdings</vt:lpstr>
      <vt:lpstr>Office Theme</vt:lpstr>
      <vt:lpstr>Quiz 5.1</vt:lpstr>
      <vt:lpstr>Generics (1)</vt:lpstr>
      <vt:lpstr>Generics (2)</vt:lpstr>
      <vt:lpstr>Generics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2081</cp:revision>
  <cp:lastPrinted>2018-04-05T18:55:23Z</cp:lastPrinted>
  <dcterms:created xsi:type="dcterms:W3CDTF">2013-03-28T20:49:23Z</dcterms:created>
  <dcterms:modified xsi:type="dcterms:W3CDTF">2018-04-20T03:56:22Z</dcterms:modified>
</cp:coreProperties>
</file>