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" r:id="rId2"/>
    <p:sldId id="362" r:id="rId3"/>
    <p:sldId id="357" r:id="rId4"/>
    <p:sldId id="358" r:id="rId5"/>
    <p:sldId id="359" r:id="rId6"/>
    <p:sldId id="360" r:id="rId7"/>
    <p:sldId id="361" r:id="rId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6C4DC"/>
    <a:srgbClr val="404040"/>
    <a:srgbClr val="5F6F81"/>
    <a:srgbClr val="E8F0F6"/>
    <a:srgbClr val="FF0000"/>
    <a:srgbClr val="3366FF"/>
    <a:srgbClr val="0099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0" autoAdjust="0"/>
    <p:restoredTop sz="94660" autoAdjust="0"/>
  </p:normalViewPr>
  <p:slideViewPr>
    <p:cSldViewPr>
      <p:cViewPr varScale="1">
        <p:scale>
          <a:sx n="71" d="100"/>
          <a:sy n="71" d="100"/>
        </p:scale>
        <p:origin x="172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076" y="-2508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ACF42DCB-DC43-4902-BA85-6D36C1AEAB1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698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5" tIns="47697" rIns="95395" bIns="47697" numCol="1" anchor="t" anchorCtr="0" compatLnSpc="1">
            <a:prstTxWarp prst="textNoShape">
              <a:avLst/>
            </a:prstTxWarp>
          </a:bodyPr>
          <a:lstStyle>
            <a:lvl1pPr defTabSz="954041">
              <a:defRPr sz="13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67BA2683-F5E8-4238-BD5A-2C5F2968633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504" y="0"/>
            <a:ext cx="3169697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5" tIns="47697" rIns="95395" bIns="47697" numCol="1" anchor="t" anchorCtr="0" compatLnSpc="1">
            <a:prstTxWarp prst="textNoShape">
              <a:avLst/>
            </a:prstTxWarp>
          </a:bodyPr>
          <a:lstStyle>
            <a:lvl1pPr algn="r" defTabSz="954041">
              <a:defRPr sz="13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>
            <a:extLst>
              <a:ext uri="{FF2B5EF4-FFF2-40B4-BE49-F238E27FC236}">
                <a16:creationId xmlns:a16="http://schemas.microsoft.com/office/drawing/2014/main" id="{A1415669-3EFB-43D3-A4EE-A1CF60DA5E7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975"/>
            <a:ext cx="4952547" cy="4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5" tIns="47697" rIns="95395" bIns="47697" numCol="1" anchor="b" anchorCtr="0" compatLnSpc="1">
            <a:prstTxWarp prst="textNoShape">
              <a:avLst/>
            </a:prstTxWarp>
          </a:bodyPr>
          <a:lstStyle>
            <a:lvl1pPr defTabSz="954041">
              <a:defRPr sz="1000" dirty="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 dirty="0"/>
              <a:t>Workshop Information</a:t>
            </a:r>
          </a:p>
          <a:p>
            <a:pPr>
              <a:defRPr/>
            </a:pPr>
            <a:r>
              <a:rPr lang="en-US" dirty="0"/>
              <a:t>© 2018 Ada Core Technologies</a:t>
            </a:r>
          </a:p>
        </p:txBody>
      </p:sp>
      <p:sp>
        <p:nvSpPr>
          <p:cNvPr id="65541" name="Rectangle 5">
            <a:extLst>
              <a:ext uri="{FF2B5EF4-FFF2-40B4-BE49-F238E27FC236}">
                <a16:creationId xmlns:a16="http://schemas.microsoft.com/office/drawing/2014/main" id="{C2743B5B-39A9-4228-A5E4-92D1B6D3C4E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34462" y="9120975"/>
            <a:ext cx="3580738" cy="4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5" tIns="47697" rIns="95395" bIns="47697" numCol="1" anchor="b" anchorCtr="0" compatLnSpc="1">
            <a:prstTxWarp prst="textNoShape">
              <a:avLst/>
            </a:prstTxWarp>
          </a:bodyPr>
          <a:lstStyle>
            <a:lvl1pPr algn="r" defTabSz="954041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 dirty="0"/>
              <a:t>Ada Programming with GNAT: Fundamentals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0246" name="Picture 8" descr="ac_bw">
            <a:extLst>
              <a:ext uri="{FF2B5EF4-FFF2-40B4-BE49-F238E27FC236}">
                <a16:creationId xmlns:a16="http://schemas.microsoft.com/office/drawing/2014/main" id="{B22FE52A-9AB0-4E21-8422-6F1E070BC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23" y="146873"/>
            <a:ext cx="1558949" cy="31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0F06BE7C-4E42-44ED-A042-C538AE961BA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698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5" tIns="47697" rIns="95395" bIns="47697" numCol="1" anchor="t" anchorCtr="0" compatLnSpc="1">
            <a:prstTxWarp prst="textNoShape">
              <a:avLst/>
            </a:prstTxWarp>
          </a:bodyPr>
          <a:lstStyle>
            <a:lvl1pPr defTabSz="954041">
              <a:defRPr sz="13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5A8C3D6-553B-40B5-915B-6519718B415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5504" y="0"/>
            <a:ext cx="3169697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5" tIns="47697" rIns="95395" bIns="47697" numCol="1" anchor="t" anchorCtr="0" compatLnSpc="1">
            <a:prstTxWarp prst="textNoShape">
              <a:avLst/>
            </a:prstTxWarp>
          </a:bodyPr>
          <a:lstStyle>
            <a:lvl1pPr algn="r" defTabSz="954041">
              <a:defRPr sz="13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1FDA6239-D15C-4099-9EBC-9D4DC4F3B278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34625B86-076F-43C8-8082-20481723D32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135" y="4561313"/>
            <a:ext cx="5366931" cy="431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5" tIns="47697" rIns="95395" bIns="476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5C8ACFB7-5608-4480-909D-770E156FBFC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975"/>
            <a:ext cx="3169698" cy="4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5" tIns="47697" rIns="95395" bIns="47697" numCol="1" anchor="b" anchorCtr="0" compatLnSpc="1">
            <a:prstTxWarp prst="textNoShape">
              <a:avLst/>
            </a:prstTxWarp>
          </a:bodyPr>
          <a:lstStyle>
            <a:lvl1pPr defTabSz="954041">
              <a:defRPr sz="13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5F59FEB8-73E9-49E3-B917-EDB6E94F9D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504" y="9120975"/>
            <a:ext cx="3169697" cy="4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95" tIns="47697" rIns="95395" bIns="47697" numCol="1" anchor="b" anchorCtr="0" compatLnSpc="1">
            <a:prstTxWarp prst="textNoShape">
              <a:avLst/>
            </a:prstTxWarp>
          </a:bodyPr>
          <a:lstStyle>
            <a:lvl1pPr algn="r" defTabSz="953981">
              <a:defRPr sz="1300"/>
            </a:lvl1pPr>
          </a:lstStyle>
          <a:p>
            <a:fld id="{1749A544-BC8F-441B-ADD7-82111915B16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97776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393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76200"/>
            <a:ext cx="2228850" cy="6324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534150" cy="6324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305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44300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9947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533400"/>
            <a:ext cx="43053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533400"/>
            <a:ext cx="43053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7983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69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476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145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2291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050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1" descr="ac_banner">
            <a:extLst>
              <a:ext uri="{FF2B5EF4-FFF2-40B4-BE49-F238E27FC236}">
                <a16:creationId xmlns:a16="http://schemas.microsoft.com/office/drawing/2014/main" id="{C5FD281A-30B3-4C17-A8A8-CDF7BF0962B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19F631B0-FAD4-4829-8C79-C85ED2D6E6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Title goes here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E090317A-5FCC-4F05-A2EE-AEEAC55380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533400"/>
            <a:ext cx="8763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First level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Text Box 16">
            <a:extLst>
              <a:ext uri="{FF2B5EF4-FFF2-40B4-BE49-F238E27FC236}">
                <a16:creationId xmlns:a16="http://schemas.microsoft.com/office/drawing/2014/main" id="{4283E7F1-943E-4852-B8F6-65976B4D4C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endParaRPr lang="fr-FR" altLang="en-US" sz="1000">
              <a:latin typeface="Verdana" pitchFamily="34" charset="0"/>
            </a:endParaRPr>
          </a:p>
        </p:txBody>
      </p:sp>
      <p:sp>
        <p:nvSpPr>
          <p:cNvPr id="1030" name="Text Box 18">
            <a:extLst>
              <a:ext uri="{FF2B5EF4-FFF2-40B4-BE49-F238E27FC236}">
                <a16:creationId xmlns:a16="http://schemas.microsoft.com/office/drawing/2014/main" id="{C711492E-2109-4C38-BE7A-159C9433DB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3000" y="6635750"/>
            <a:ext cx="4270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0D3B2E21-3012-4F68-AFFF-4342EE65AA07}" type="slidenum">
              <a:rPr lang="en-US" altLang="en-US" sz="900">
                <a:latin typeface="Verdana" panose="020B0604030504040204" pitchFamily="34" charset="0"/>
              </a:rPr>
              <a:pPr/>
              <a:t>‹#›</a:t>
            </a:fld>
            <a:r>
              <a:rPr lang="en-US" altLang="en-US" sz="1000">
                <a:latin typeface="Verdana" panose="020B0604030504040204" pitchFamily="34" charset="0"/>
              </a:rPr>
              <a:t> </a:t>
            </a:r>
            <a:endParaRPr lang="fr-FR" altLang="en-US" sz="1000">
              <a:latin typeface="Verdana" panose="020B0604030504040204" pitchFamily="34" charset="0"/>
            </a:endParaRPr>
          </a:p>
        </p:txBody>
      </p:sp>
      <p:pic>
        <p:nvPicPr>
          <p:cNvPr id="1031" name="Picture 19" descr="ada">
            <a:extLst>
              <a:ext uri="{FF2B5EF4-FFF2-40B4-BE49-F238E27FC236}">
                <a16:creationId xmlns:a16="http://schemas.microsoft.com/office/drawing/2014/main" id="{CAB47331-D94E-48CF-B10C-DB5858A9C5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7325"/>
            <a:ext cx="914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9pPr>
    </p:titleStyle>
    <p:bodyStyle>
      <a:lvl1pPr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tx1"/>
        </a:buClr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29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0000CC"/>
          </a:solidFill>
          <a:latin typeface="+mn-lt"/>
        </a:defRPr>
      </a:lvl2pPr>
      <a:lvl3pPr marL="7493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rgbClr val="0066FF"/>
          </a:solidFill>
          <a:latin typeface="+mn-lt"/>
        </a:defRPr>
      </a:lvl3pPr>
      <a:lvl4pPr marL="1028700" indent="-1651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>
          <a:solidFill>
            <a:srgbClr val="0066FF"/>
          </a:solidFill>
          <a:latin typeface="+mn-lt"/>
        </a:defRPr>
      </a:lvl4pPr>
      <a:lvl5pPr marL="1320800" indent="-1778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>
          <a:solidFill>
            <a:srgbClr val="0066FF"/>
          </a:solidFill>
          <a:latin typeface="+mn-lt"/>
        </a:defRPr>
      </a:lvl5pPr>
      <a:lvl6pPr marL="1778000" indent="-177800" algn="l" rtl="0" fontAlgn="base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0066FF"/>
          </a:solidFill>
          <a:latin typeface="+mn-lt"/>
        </a:defRPr>
      </a:lvl6pPr>
      <a:lvl7pPr marL="2235200" indent="-177800" algn="l" rtl="0" fontAlgn="base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0066FF"/>
          </a:solidFill>
          <a:latin typeface="+mn-lt"/>
        </a:defRPr>
      </a:lvl7pPr>
      <a:lvl8pPr marL="2692400" indent="-177800" algn="l" rtl="0" fontAlgn="base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0066FF"/>
          </a:solidFill>
          <a:latin typeface="+mn-lt"/>
        </a:defRPr>
      </a:lvl8pPr>
      <a:lvl9pPr marL="3149600" indent="-177800" algn="l" rtl="0" fontAlgn="base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00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FF820B34-FBC2-4DDC-A8A7-FEDEBE156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25" y="27146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fr-FR" altLang="en-US"/>
          </a:p>
        </p:txBody>
      </p:sp>
      <p:sp>
        <p:nvSpPr>
          <p:cNvPr id="2051" name="Text Box 3">
            <a:extLst>
              <a:ext uri="{FF2B5EF4-FFF2-40B4-BE49-F238E27FC236}">
                <a16:creationId xmlns:a16="http://schemas.microsoft.com/office/drawing/2014/main" id="{2FDFEEAA-23F6-44BB-80F0-7F5917495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0388" y="1173163"/>
            <a:ext cx="6196012" cy="1570037"/>
          </a:xfrm>
          <a:prstGeom prst="rect">
            <a:avLst/>
          </a:prstGeom>
          <a:noFill/>
          <a:ln>
            <a:noFill/>
          </a:ln>
          <a:effectLst>
            <a:outerShdw dist="12700" dir="5400000" algn="ctr" rotWithShape="0">
              <a:srgbClr val="B8B8B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FFFFFF"/>
                </a:solidFill>
                <a:latin typeface="Verdana" panose="020B0604030504040204" pitchFamily="34" charset="0"/>
              </a:rPr>
              <a:t>Ada Programming with GNAT Pro:</a:t>
            </a:r>
          </a:p>
          <a:p>
            <a:r>
              <a:rPr lang="en-US" altLang="en-US" b="1">
                <a:solidFill>
                  <a:srgbClr val="FFFFFF"/>
                </a:solidFill>
                <a:latin typeface="Verdana" panose="020B0604030504040204" pitchFamily="34" charset="0"/>
              </a:rPr>
              <a:t>Fundamentals</a:t>
            </a:r>
          </a:p>
          <a:p>
            <a:endParaRPr lang="en-US" altLang="en-US" b="1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r>
              <a:rPr lang="en-US" altLang="en-US" b="1">
                <a:solidFill>
                  <a:srgbClr val="FFFFFF"/>
                </a:solidFill>
                <a:latin typeface="Verdana" panose="020B0604030504040204" pitchFamily="34" charset="0"/>
              </a:rPr>
              <a:t>Workshop Information</a:t>
            </a:r>
            <a:endParaRPr lang="en-US" altLang="en-US" sz="220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2052" name="Text Box 4">
            <a:extLst>
              <a:ext uri="{FF2B5EF4-FFF2-40B4-BE49-F238E27FC236}">
                <a16:creationId xmlns:a16="http://schemas.microsoft.com/office/drawing/2014/main" id="{A9B00F64-5032-4F14-9CF8-B102EBD38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0725" y="2190750"/>
            <a:ext cx="339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rgbClr val="FFFFFF"/>
                </a:solidFill>
                <a:latin typeface="Verdana" panose="020B0604030504040204" pitchFamily="34" charset="0"/>
              </a:rPr>
              <a:t>  </a:t>
            </a:r>
          </a:p>
        </p:txBody>
      </p:sp>
      <p:sp>
        <p:nvSpPr>
          <p:cNvPr id="2053" name="Line 8">
            <a:extLst>
              <a:ext uri="{FF2B5EF4-FFF2-40B4-BE49-F238E27FC236}">
                <a16:creationId xmlns:a16="http://schemas.microsoft.com/office/drawing/2014/main" id="{F2074EC0-F6EF-4A48-B9CC-13692C8EA503}"/>
              </a:ext>
            </a:extLst>
          </p:cNvPr>
          <p:cNvSpPr>
            <a:spLocks noChangeShapeType="1"/>
          </p:cNvSpPr>
          <p:nvPr/>
        </p:nvSpPr>
        <p:spPr bwMode="auto">
          <a:xfrm>
            <a:off x="3365500" y="2095500"/>
            <a:ext cx="57785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9">
            <a:extLst>
              <a:ext uri="{FF2B5EF4-FFF2-40B4-BE49-F238E27FC236}">
                <a16:creationId xmlns:a16="http://schemas.microsoft.com/office/drawing/2014/main" id="{3E3FAF37-69DA-4B8F-AECC-AE3ACECF3D1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879600" cy="381000"/>
          </a:xfrm>
        </p:spPr>
        <p:txBody>
          <a:bodyPr/>
          <a:lstStyle/>
          <a:p>
            <a:pPr eaLnBrk="1" hangingPunct="1"/>
            <a:r>
              <a:rPr lang="en-US" altLang="en-US" sz="1200">
                <a:solidFill>
                  <a:srgbClr val="FFFFFF"/>
                </a:solidFill>
              </a:rPr>
              <a:t>Presentation cover page EU</a:t>
            </a:r>
            <a:endParaRPr lang="en-US" altLang="en-US"/>
          </a:p>
        </p:txBody>
      </p:sp>
      <p:pic>
        <p:nvPicPr>
          <p:cNvPr id="2055" name="Picture 14" descr="front-strip">
            <a:extLst>
              <a:ext uri="{FF2B5EF4-FFF2-40B4-BE49-F238E27FC236}">
                <a16:creationId xmlns:a16="http://schemas.microsoft.com/office/drawing/2014/main" id="{3D580899-AEDD-4310-A307-F912E67C9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003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56" name="Object 1">
            <a:extLst>
              <a:ext uri="{FF2B5EF4-FFF2-40B4-BE49-F238E27FC236}">
                <a16:creationId xmlns:a16="http://schemas.microsoft.com/office/drawing/2014/main" id="{B1AFB914-D4A3-4313-96D9-EF4B6938756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" y="3062288"/>
          <a:ext cx="1987550" cy="257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Micrografx Windows Draw 4.0 Drawing" r:id="rId6" imgW="3591426" imgH="4652220" progId="Draw.Document.4">
                  <p:embed/>
                </p:oleObj>
              </mc:Choice>
              <mc:Fallback>
                <p:oleObj name="Micrografx Windows Draw 4.0 Drawing" r:id="rId6" imgW="3591426" imgH="4652220" progId="Draw.Document.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062288"/>
                        <a:ext cx="1987550" cy="257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7" name="Picture 12" descr="C:\Users\brosgol\AppData\Local\Microsoft\Windows\Temporary Internet Files\Content.IE5\LMGL7SVX\MC900060140[1].wmf">
            <a:extLst>
              <a:ext uri="{FF2B5EF4-FFF2-40B4-BE49-F238E27FC236}">
                <a16:creationId xmlns:a16="http://schemas.microsoft.com/office/drawing/2014/main" id="{BCD4D73B-0F2F-4627-9438-9602701F3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563" y="3124200"/>
            <a:ext cx="2713037" cy="296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C31658CB-B63C-4AEB-9AFB-02576ACCA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General Information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82B2727F-83E3-4CCB-A2F8-6A15F7C3A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Use either the command line or GPS, whichever you prefer</a:t>
            </a:r>
          </a:p>
          <a:p>
            <a:pPr lvl="1"/>
            <a:r>
              <a:rPr lang="en-US" altLang="en-US"/>
              <a:t>For simple programs the command line may be easier, but for debugging you will want to use GPS</a:t>
            </a:r>
          </a:p>
          <a:p>
            <a:r>
              <a:rPr lang="en-US" altLang="en-US"/>
              <a:t>Before you start writing code, check if there is an existing file that you can start from and adapt</a:t>
            </a:r>
          </a:p>
          <a:p>
            <a:pPr lvl="1"/>
            <a:r>
              <a:rPr lang="en-US" altLang="en-US"/>
              <a:t>The remaining slides in this section identify the purpose of each source file in each workshop directory</a:t>
            </a:r>
          </a:p>
          <a:p>
            <a:pPr lvl="1"/>
            <a:r>
              <a:rPr lang="en-US" altLang="en-US"/>
              <a:t>Some are intended to be used as is, and others are there for you to adapt</a:t>
            </a:r>
          </a:p>
          <a:p>
            <a:r>
              <a:rPr lang="en-US" altLang="en-US"/>
              <a:t>If you have questions about syntax, ask!</a:t>
            </a:r>
          </a:p>
          <a:p>
            <a:pPr lvl="1"/>
            <a:r>
              <a:rPr lang="en-US" altLang="en-US"/>
              <a:t>Feel free to ask the instructor if some compiler error messages are not clear or if you have any questions about the Ada language  </a:t>
            </a:r>
          </a:p>
          <a:p>
            <a:r>
              <a:rPr lang="en-US" altLang="en-US"/>
              <a:t>Don't expect to complete all the exercises</a:t>
            </a:r>
          </a:p>
          <a:p>
            <a:pPr lvl="1"/>
            <a:r>
              <a:rPr lang="en-US" altLang="en-US"/>
              <a:t>They vary in difficulty, so choose the ones that you are comfortable with</a:t>
            </a:r>
          </a:p>
          <a:p>
            <a:pPr lvl="1"/>
            <a:r>
              <a:rPr lang="en-US" altLang="en-US"/>
              <a:t>It's OK to "peek" at the solutions if that helps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1E69F183-A949-4FFF-9CAE-2155B5700C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Workshop 1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0391159-7222-4E20-A307-E9EA044C6EC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1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hello.adb</a:t>
            </a:r>
          </a:p>
          <a:p>
            <a:pPr eaLnBrk="1" hangingPunct="1"/>
            <a:r>
              <a:rPr lang="en-US" altLang="en-US" sz="1800"/>
              <a:t>Exercise 2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display_primes.adb</a:t>
            </a:r>
            <a:endParaRPr lang="en-US" altLang="en-US" sz="1600" b="1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display_squares.adb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is_prime.adb</a:t>
            </a:r>
          </a:p>
          <a:p>
            <a:pPr eaLnBrk="1" hangingPunct="1"/>
            <a:r>
              <a:rPr lang="en-US" altLang="en-US" sz="1800"/>
              <a:t>Exercise 3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puzzler-hint.txt</a:t>
            </a:r>
          </a:p>
          <a:p>
            <a:pPr eaLnBrk="1" hangingPunct="1"/>
            <a:r>
              <a:rPr lang="en-US" altLang="en-US" sz="1800"/>
              <a:t>Exercise 4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parity_pkg.ads</a:t>
            </a:r>
          </a:p>
          <a:p>
            <a:pPr lvl="1" eaLnBrk="1" hangingPunct="1"/>
            <a:r>
              <a:rPr lang="en-US" altLang="en-US" sz="1600">
                <a:solidFill>
                  <a:schemeClr val="accent2"/>
                </a:solidFill>
              </a:rPr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parity_pkg.adb</a:t>
            </a:r>
            <a:endParaRPr lang="en-US" altLang="en-US" sz="160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test_parity.adb</a:t>
            </a: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eaLnBrk="1" hangingPunct="1"/>
            <a:endParaRPr lang="en-US" altLang="en-US" sz="1800"/>
          </a:p>
        </p:txBody>
      </p:sp>
      <p:sp>
        <p:nvSpPr>
          <p:cNvPr id="4100" name="Rectangle 5">
            <a:extLst>
              <a:ext uri="{FF2B5EF4-FFF2-40B4-BE49-F238E27FC236}">
                <a16:creationId xmlns:a16="http://schemas.microsoft.com/office/drawing/2014/main" id="{B427E58D-2A00-49DA-82A7-581C3C454298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5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dice_simulation.adb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random_numbers.ads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random_numbers.adb</a:t>
            </a:r>
          </a:p>
          <a:p>
            <a:pPr eaLnBrk="1" hangingPunct="1"/>
            <a:r>
              <a:rPr lang="en-US" altLang="en-US" sz="1800"/>
              <a:t>Exercise 6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checksum.adb</a:t>
            </a:r>
            <a:endParaRPr lang="en-US" altLang="en-US" sz="160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checksum_test.adb</a:t>
            </a:r>
          </a:p>
          <a:p>
            <a:pPr eaLnBrk="1" hangingPunct="1"/>
            <a:r>
              <a:rPr lang="en-US" altLang="en-US" sz="1800"/>
              <a:t>Exercise 7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char_frequencies.adb</a:t>
            </a:r>
            <a:endParaRPr lang="en-US" altLang="en-US" sz="1600" b="1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pPr eaLnBrk="1" hangingPunct="1"/>
            <a:r>
              <a:rPr lang="en-US" altLang="en-US" sz="1800"/>
              <a:t>Other files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clean.bat</a:t>
            </a:r>
          </a:p>
          <a:p>
            <a:pPr lvl="2" eaLnBrk="1" hangingPunct="1"/>
            <a:r>
              <a:rPr lang="en-US" altLang="en-US" sz="1600"/>
              <a:t>Batch file to delete files that can be regenerated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work1.gpr</a:t>
            </a:r>
            <a:r>
              <a:rPr lang="en-US" altLang="en-US" sz="1600"/>
              <a:t> </a:t>
            </a:r>
          </a:p>
          <a:p>
            <a:pPr lvl="2" eaLnBrk="1" hangingPunct="1"/>
            <a:r>
              <a:rPr lang="en-US" altLang="en-US" sz="1600"/>
              <a:t>Project file for GPS</a:t>
            </a: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</p:txBody>
      </p:sp>
      <p:sp>
        <p:nvSpPr>
          <p:cNvPr id="4101" name="Text Box 6">
            <a:extLst>
              <a:ext uri="{FF2B5EF4-FFF2-40B4-BE49-F238E27FC236}">
                <a16:creationId xmlns:a16="http://schemas.microsoft.com/office/drawing/2014/main" id="{EF9C77A9-DC32-4C10-853F-139F19A6C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9850" y="511175"/>
            <a:ext cx="54165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Lucida Sans Typewriter" panose="020B0509030504030204" pitchFamily="49" charset="0"/>
              </a:rPr>
              <a:t>…\AdaFundamentals\Workshops\Work1</a:t>
            </a:r>
            <a:endParaRPr lang="en-US" altLang="en-US" sz="2000">
              <a:latin typeface="Lucida Sans Typewriter" panose="020B0509030504030204" pitchFamily="49" charset="0"/>
            </a:endParaRPr>
          </a:p>
        </p:txBody>
      </p:sp>
      <p:sp>
        <p:nvSpPr>
          <p:cNvPr id="4102" name="Text Box 8">
            <a:extLst>
              <a:ext uri="{FF2B5EF4-FFF2-40B4-BE49-F238E27FC236}">
                <a16:creationId xmlns:a16="http://schemas.microsoft.com/office/drawing/2014/main" id="{A12685AC-8797-48B9-B108-DE659AEFB9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6248400"/>
            <a:ext cx="7092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i="1">
                <a:solidFill>
                  <a:srgbClr val="FF0000"/>
                </a:solidFill>
                <a:latin typeface="Verdana" panose="020B0604030504040204" pitchFamily="34" charset="0"/>
              </a:rPr>
              <a:t>italics</a:t>
            </a:r>
            <a:r>
              <a:rPr lang="en-US" altLang="en-US" sz="1600">
                <a:latin typeface="Verdana" panose="020B0604030504040204" pitchFamily="34" charset="0"/>
              </a:rPr>
              <a:t> contain code that needs to be completed or modified</a:t>
            </a:r>
          </a:p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b="1">
                <a:solidFill>
                  <a:schemeClr val="accent2"/>
                </a:solidFill>
                <a:latin typeface="Verdana" panose="020B0604030504040204" pitchFamily="34" charset="0"/>
              </a:rPr>
              <a:t>boldface</a:t>
            </a:r>
            <a:r>
              <a:rPr lang="en-US" altLang="en-US" sz="1600">
                <a:latin typeface="Verdana" panose="020B0604030504040204" pitchFamily="34" charset="0"/>
              </a:rPr>
              <a:t> or </a:t>
            </a:r>
            <a:r>
              <a:rPr lang="en-US" altLang="en-US" sz="1600" b="1" i="1">
                <a:solidFill>
                  <a:srgbClr val="FF0000"/>
                </a:solidFill>
                <a:latin typeface="Verdana" panose="020B0604030504040204" pitchFamily="34" charset="0"/>
              </a:rPr>
              <a:t>italic boldface</a:t>
            </a:r>
            <a:r>
              <a:rPr lang="en-US" altLang="en-US" sz="1600">
                <a:latin typeface="Verdana" panose="020B0604030504040204" pitchFamily="34" charset="0"/>
              </a:rPr>
              <a:t> are main procedures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B81066D1-E0EF-4CCC-A1CE-349D87C89D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Workshop 2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27C096B-E2C2-4604-8D9B-F3D1F3ABA16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1</a:t>
            </a:r>
          </a:p>
          <a:p>
            <a:pPr lvl="1" eaLnBrk="1" hangingPunct="1"/>
            <a:r>
              <a:rPr lang="en-US" altLang="en-US" sz="1600"/>
              <a:t> day_pkg.ads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day_pkg.adb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/>
              <a:t>day_test.adb</a:t>
            </a:r>
          </a:p>
          <a:p>
            <a:pPr eaLnBrk="1" hangingPunct="1"/>
            <a:r>
              <a:rPr lang="en-US" altLang="en-US" sz="1800"/>
              <a:t>Exercise 2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vector_pkg.ads</a:t>
            </a:r>
            <a:endParaRPr lang="en-US" altLang="en-US" sz="1600"/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vector_pkg.adb</a:t>
            </a:r>
            <a:endParaRPr lang="en-US" altLang="en-US" sz="160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vector_test.adb</a:t>
            </a:r>
          </a:p>
          <a:p>
            <a:pPr eaLnBrk="1" hangingPunct="1"/>
            <a:r>
              <a:rPr lang="en-US" altLang="en-US" sz="1800"/>
              <a:t>Exercise 3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random_numbers.ads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random_numbers.adb</a:t>
            </a:r>
          </a:p>
          <a:p>
            <a:pPr lvl="1" eaLnBrk="1" hangingPunct="1"/>
            <a:r>
              <a:rPr lang="en-US" altLang="en-US" sz="1600">
                <a:solidFill>
                  <a:schemeClr val="accent2"/>
                </a:solidFill>
              </a:rPr>
              <a:t> </a:t>
            </a: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array_handling.ads</a:t>
            </a:r>
            <a:endParaRPr lang="en-US" altLang="en-US" sz="1600">
              <a:solidFill>
                <a:schemeClr val="accent2"/>
              </a:solidFill>
            </a:endParaRPr>
          </a:p>
          <a:p>
            <a:pPr lvl="1" eaLnBrk="1" hangingPunct="1"/>
            <a:r>
              <a:rPr lang="en-US" altLang="en-US" sz="1600">
                <a:solidFill>
                  <a:schemeClr val="accent2"/>
                </a:solidFill>
              </a:rPr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array_handling.adb</a:t>
            </a:r>
            <a:endParaRPr lang="en-US" altLang="en-US" sz="160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array_test.adb</a:t>
            </a: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eaLnBrk="1" hangingPunct="1"/>
            <a:endParaRPr lang="en-US" altLang="en-US" sz="1800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3507E63A-28EE-410F-871A-469979AAEB91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4</a:t>
            </a:r>
          </a:p>
          <a:p>
            <a:pPr lvl="1" eaLnBrk="1" hangingPunct="1"/>
            <a:r>
              <a:rPr lang="en-US" altLang="en-US" sz="1600"/>
              <a:t>No source files</a:t>
            </a:r>
          </a:p>
          <a:p>
            <a:pPr eaLnBrk="1" hangingPunct="1"/>
            <a:r>
              <a:rPr lang="en-US" altLang="en-US" sz="1800"/>
              <a:t>Exercise 5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vector_pkg_2.ads</a:t>
            </a:r>
            <a:endParaRPr lang="en-US" altLang="en-US" sz="1600"/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vector_pkg_2.adb</a:t>
            </a:r>
            <a:endParaRPr lang="en-US" altLang="en-US" sz="160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vector_test_2.adb</a:t>
            </a:r>
          </a:p>
          <a:p>
            <a:pPr eaLnBrk="1" hangingPunct="1"/>
            <a:r>
              <a:rPr lang="en-US" altLang="en-US" sz="1800"/>
              <a:t>Exercise 6</a:t>
            </a:r>
          </a:p>
          <a:p>
            <a:pPr lvl="1" eaLnBrk="1" hangingPunct="1"/>
            <a:r>
              <a:rPr lang="en-US" altLang="en-US" sz="1600"/>
              <a:t>Similar to Exercise 5 but for vector_pkg_3 and vector_test_3</a:t>
            </a:r>
          </a:p>
          <a:p>
            <a:pPr eaLnBrk="1" hangingPunct="1"/>
            <a:r>
              <a:rPr lang="en-US" altLang="en-US" sz="1800"/>
              <a:t>Exercise 7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string_conversion_example.adb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integer_value.adb</a:t>
            </a:r>
            <a:endParaRPr lang="en-US" altLang="en-US" sz="160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pPr eaLnBrk="1" hangingPunct="1"/>
            <a:r>
              <a:rPr lang="en-US" altLang="en-US" sz="1800"/>
              <a:t>Other files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clean.bat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work2.gpr</a:t>
            </a:r>
            <a:r>
              <a:rPr lang="en-US" altLang="en-US" sz="1600"/>
              <a:t> </a:t>
            </a: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538DBC8E-E8C2-44A7-A3CA-234BFF96C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9850" y="511175"/>
            <a:ext cx="54165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Lucida Sans Typewriter" panose="020B0509030504030204" pitchFamily="49" charset="0"/>
              </a:rPr>
              <a:t>…\AdaFundamentals\Workshops\Work2</a:t>
            </a:r>
            <a:endParaRPr lang="en-US" altLang="en-US" sz="2000">
              <a:latin typeface="Lucida Sans Typewriter" panose="020B0509030504030204" pitchFamily="49" charset="0"/>
            </a:endParaRPr>
          </a:p>
        </p:txBody>
      </p:sp>
      <p:sp>
        <p:nvSpPr>
          <p:cNvPr id="5126" name="Text Box 8">
            <a:extLst>
              <a:ext uri="{FF2B5EF4-FFF2-40B4-BE49-F238E27FC236}">
                <a16:creationId xmlns:a16="http://schemas.microsoft.com/office/drawing/2014/main" id="{936111F5-8C40-4FC5-8B32-1F55601F0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6248400"/>
            <a:ext cx="7092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i="1">
                <a:solidFill>
                  <a:srgbClr val="FF0000"/>
                </a:solidFill>
                <a:latin typeface="Verdana" panose="020B0604030504040204" pitchFamily="34" charset="0"/>
              </a:rPr>
              <a:t>italics</a:t>
            </a:r>
            <a:r>
              <a:rPr lang="en-US" altLang="en-US" sz="1600">
                <a:latin typeface="Verdana" panose="020B0604030504040204" pitchFamily="34" charset="0"/>
              </a:rPr>
              <a:t> contain code that needs to be completed or modified</a:t>
            </a:r>
          </a:p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b="1">
                <a:solidFill>
                  <a:schemeClr val="accent2"/>
                </a:solidFill>
                <a:latin typeface="Verdana" panose="020B0604030504040204" pitchFamily="34" charset="0"/>
              </a:rPr>
              <a:t>boldface</a:t>
            </a:r>
            <a:r>
              <a:rPr lang="en-US" altLang="en-US" sz="1600">
                <a:latin typeface="Verdana" panose="020B0604030504040204" pitchFamily="34" charset="0"/>
              </a:rPr>
              <a:t> or </a:t>
            </a:r>
            <a:r>
              <a:rPr lang="en-US" altLang="en-US" sz="1600" b="1" i="1">
                <a:solidFill>
                  <a:srgbClr val="FF0000"/>
                </a:solidFill>
                <a:latin typeface="Verdana" panose="020B0604030504040204" pitchFamily="34" charset="0"/>
              </a:rPr>
              <a:t>italic boldface</a:t>
            </a:r>
            <a:r>
              <a:rPr lang="en-US" altLang="en-US" sz="1600">
                <a:latin typeface="Verdana" panose="020B0604030504040204" pitchFamily="34" charset="0"/>
              </a:rPr>
              <a:t> are main procedures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0C815ECA-37E7-42ED-BE8B-19A74BCE1A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Workshop 3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2446A2CD-DB4B-484B-AAEC-818C376E84C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1</a:t>
            </a:r>
          </a:p>
          <a:p>
            <a:pPr lvl="1" eaLnBrk="1" hangingPunct="1"/>
            <a:r>
              <a:rPr lang="en-US" altLang="en-US" sz="1600"/>
              <a:t> person_pkg.ads</a:t>
            </a:r>
          </a:p>
          <a:p>
            <a:pPr lvl="1" eaLnBrk="1" hangingPunct="1"/>
            <a:r>
              <a:rPr lang="en-US" altLang="en-US" sz="1600"/>
              <a:t> person_pkg.adb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/>
              <a:t>person_test.adb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</a:rPr>
              <a:t>employee_test.adb</a:t>
            </a:r>
          </a:p>
          <a:p>
            <a:pPr eaLnBrk="1" hangingPunct="1"/>
            <a:r>
              <a:rPr lang="en-US" altLang="en-US" sz="1800"/>
              <a:t>Exercise 2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mutant_string_pkg.ads</a:t>
            </a:r>
            <a:endParaRPr lang="en-US" altLang="en-US" sz="1600"/>
          </a:p>
          <a:p>
            <a:pPr eaLnBrk="1" hangingPunct="1"/>
            <a:r>
              <a:rPr lang="en-US" altLang="en-US" sz="1800"/>
              <a:t>Exercise 3a, 3b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int_list_pkg.ads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int_list_pkg.adb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int_list_test.adb</a:t>
            </a:r>
          </a:p>
          <a:p>
            <a:pPr eaLnBrk="1" hangingPunct="1"/>
            <a:r>
              <a:rPr lang="en-US" altLang="en-US" sz="1800"/>
              <a:t>Exercise 3c</a:t>
            </a:r>
          </a:p>
          <a:p>
            <a:pPr lvl="1" eaLnBrk="1" hangingPunct="1"/>
            <a:r>
              <a:rPr lang="en-US" altLang="en-US" sz="1600"/>
              <a:t> str</a:t>
            </a:r>
            <a:r>
              <a:rPr lang="en-US" altLang="en-US" sz="1600">
                <a:latin typeface="Lucida Sans Typewriter" panose="020B0509030504030204" pitchFamily="49" charset="0"/>
              </a:rPr>
              <a:t>ing_list_pkg.ads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string_list_pkg.adb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string_list_test.adb</a:t>
            </a: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eaLnBrk="1" hangingPunct="1"/>
            <a:endParaRPr lang="en-US" altLang="en-US" sz="1800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3A4835F3-9D4F-49CB-9538-4141C8321B70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4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</a:rPr>
              <a:t>integrate_pkg.ads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</a:rPr>
              <a:t>integrate_pkg.adb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solidFill>
                  <a:schemeClr val="accent2"/>
                </a:solidFill>
              </a:rPr>
              <a:t>integrate_functions_pkg.ads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solidFill>
                  <a:schemeClr val="accent2"/>
                </a:solidFill>
              </a:rPr>
              <a:t>integrate_functions_pkg.adb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/>
              <a:t>integrate_test.adb</a:t>
            </a:r>
          </a:p>
          <a:p>
            <a:pPr eaLnBrk="1" hangingPunct="1"/>
            <a:r>
              <a:rPr lang="en-US" altLang="en-US" sz="1800"/>
              <a:t>Exercise 5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solidFill>
                  <a:srgbClr val="FF0000"/>
                </a:solidFill>
              </a:rPr>
              <a:t>action_</a:t>
            </a:r>
            <a:r>
              <a:rPr lang="en-US" altLang="en-US" sz="1600">
                <a:solidFill>
                  <a:srgbClr val="FF0000"/>
                </a:solidFill>
                <a:latin typeface="Lucida Sans Typewriter" panose="020B0509030504030204" pitchFamily="49" charset="0"/>
              </a:rPr>
              <a:t>vector_pkg.ads</a:t>
            </a:r>
            <a:endParaRPr lang="en-US" altLang="en-US" sz="160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action_</a:t>
            </a:r>
            <a:r>
              <a:rPr lang="en-US" altLang="en-US" sz="1600">
                <a:latin typeface="Lucida Sans Typewriter" panose="020B0509030504030204" pitchFamily="49" charset="0"/>
              </a:rPr>
              <a:t>func_pkg.ads</a:t>
            </a:r>
            <a:endParaRPr lang="en-US" altLang="en-US" sz="1600"/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solidFill>
                  <a:srgbClr val="FF0000"/>
                </a:solidFill>
              </a:rPr>
              <a:t>action_</a:t>
            </a:r>
            <a:r>
              <a:rPr lang="en-US" altLang="en-US" sz="1600">
                <a:solidFill>
                  <a:srgbClr val="FF0000"/>
                </a:solidFill>
                <a:latin typeface="Lucida Sans Typewriter" panose="020B0509030504030204" pitchFamily="49" charset="0"/>
              </a:rPr>
              <a:t>func_pkg.adb</a:t>
            </a:r>
            <a:endParaRPr lang="en-US" altLang="en-US" sz="160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action_vector_test.adb</a:t>
            </a:r>
          </a:p>
          <a:p>
            <a:pPr eaLnBrk="1" hangingPunct="1"/>
            <a:r>
              <a:rPr lang="en-US" altLang="en-US" sz="1800"/>
              <a:t>Other files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clean.bat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work3.gpr</a:t>
            </a:r>
            <a:r>
              <a:rPr lang="en-US" altLang="en-US" sz="1600"/>
              <a:t> </a:t>
            </a: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0B35533C-BB54-475F-88F5-E20E3F0DB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9850" y="511175"/>
            <a:ext cx="54165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Lucida Sans Typewriter" panose="020B0509030504030204" pitchFamily="49" charset="0"/>
              </a:rPr>
              <a:t>…\AdaFundamentals\Workshops\Work3</a:t>
            </a:r>
            <a:endParaRPr lang="en-US" altLang="en-US" sz="2000">
              <a:latin typeface="Lucida Sans Typewriter" panose="020B0509030504030204" pitchFamily="49" charset="0"/>
            </a:endParaRPr>
          </a:p>
        </p:txBody>
      </p:sp>
      <p:sp>
        <p:nvSpPr>
          <p:cNvPr id="6150" name="Text Box 8">
            <a:extLst>
              <a:ext uri="{FF2B5EF4-FFF2-40B4-BE49-F238E27FC236}">
                <a16:creationId xmlns:a16="http://schemas.microsoft.com/office/drawing/2014/main" id="{8484D91C-BA9D-4DDE-9CC6-98719F274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6248400"/>
            <a:ext cx="7092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i="1">
                <a:solidFill>
                  <a:srgbClr val="FF0000"/>
                </a:solidFill>
                <a:latin typeface="Verdana" panose="020B0604030504040204" pitchFamily="34" charset="0"/>
              </a:rPr>
              <a:t>italics</a:t>
            </a:r>
            <a:r>
              <a:rPr lang="en-US" altLang="en-US" sz="1600">
                <a:latin typeface="Verdana" panose="020B0604030504040204" pitchFamily="34" charset="0"/>
              </a:rPr>
              <a:t> contain code that needs to be completed or modified</a:t>
            </a:r>
          </a:p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b="1">
                <a:solidFill>
                  <a:schemeClr val="accent2"/>
                </a:solidFill>
                <a:latin typeface="Verdana" panose="020B0604030504040204" pitchFamily="34" charset="0"/>
              </a:rPr>
              <a:t>boldface</a:t>
            </a:r>
            <a:r>
              <a:rPr lang="en-US" altLang="en-US" sz="1600">
                <a:latin typeface="Verdana" panose="020B0604030504040204" pitchFamily="34" charset="0"/>
              </a:rPr>
              <a:t> or </a:t>
            </a:r>
            <a:r>
              <a:rPr lang="en-US" altLang="en-US" sz="1600" b="1" i="1">
                <a:solidFill>
                  <a:srgbClr val="FF0000"/>
                </a:solidFill>
                <a:latin typeface="Verdana" panose="020B0604030504040204" pitchFamily="34" charset="0"/>
              </a:rPr>
              <a:t>italic boldface</a:t>
            </a:r>
            <a:r>
              <a:rPr lang="en-US" altLang="en-US" sz="1600">
                <a:latin typeface="Verdana" panose="020B0604030504040204" pitchFamily="34" charset="0"/>
              </a:rPr>
              <a:t> are main procedures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F0CB87CE-2F24-4CAB-A04A-6741C92D08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Workshop 4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B1CC0FFC-435B-4E38-B880-E8D779CEEAE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1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</a:rPr>
              <a:t>int_stack_pkg.ads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</a:rPr>
              <a:t>int_stack_pkg.adb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/>
              <a:t>int_stack_test.adb</a:t>
            </a:r>
          </a:p>
          <a:p>
            <a:pPr eaLnBrk="1" hangingPunct="1"/>
            <a:r>
              <a:rPr lang="en-US" altLang="en-US" sz="1800"/>
              <a:t>Exercise 2</a:t>
            </a:r>
          </a:p>
          <a:p>
            <a:pPr lvl="1" eaLnBrk="1" hangingPunct="1"/>
            <a:r>
              <a:rPr lang="en-US" altLang="en-US" sz="1600"/>
              <a:t>No source files</a:t>
            </a:r>
          </a:p>
          <a:p>
            <a:pPr eaLnBrk="1" hangingPunct="1"/>
            <a:r>
              <a:rPr lang="en-US" altLang="en-US" sz="1800"/>
              <a:t>Exercise 3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</a:rPr>
              <a:t>int_stack_pkg-utilities.ads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</a:rPr>
              <a:t>int_stack_pkg-utilities.adb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/>
              <a:t>int_stack_child_test.adb</a:t>
            </a:r>
          </a:p>
          <a:p>
            <a:pPr eaLnBrk="1" hangingPunct="1"/>
            <a:r>
              <a:rPr lang="en-US" altLang="en-US" sz="1800"/>
              <a:t>Other files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clean.bat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work4.gpr</a:t>
            </a:r>
            <a:r>
              <a:rPr lang="en-US" altLang="en-US" sz="1600"/>
              <a:t> </a:t>
            </a:r>
          </a:p>
          <a:p>
            <a:pPr lvl="1" eaLnBrk="1" hangingPunct="1"/>
            <a:endParaRPr lang="en-US" altLang="en-US" sz="1600" b="1">
              <a:latin typeface="Lucida Sans Typewriter" panose="020B0509030504030204" pitchFamily="49" charset="0"/>
            </a:endParaRP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eaLnBrk="1" hangingPunct="1"/>
            <a:endParaRPr lang="en-US" altLang="en-US" sz="1800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61B55586-B5FE-41BE-ACE4-EA7280C47586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914400"/>
            <a:ext cx="4305300" cy="5867400"/>
          </a:xfrm>
        </p:spPr>
        <p:txBody>
          <a:bodyPr/>
          <a:lstStyle/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</p:txBody>
      </p:sp>
      <p:sp>
        <p:nvSpPr>
          <p:cNvPr id="7173" name="Text Box 5">
            <a:extLst>
              <a:ext uri="{FF2B5EF4-FFF2-40B4-BE49-F238E27FC236}">
                <a16:creationId xmlns:a16="http://schemas.microsoft.com/office/drawing/2014/main" id="{8AE10D5E-DA06-4543-83A3-2F27FF4A6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9850" y="511175"/>
            <a:ext cx="54165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Lucida Sans Typewriter" panose="020B0509030504030204" pitchFamily="49" charset="0"/>
              </a:rPr>
              <a:t>…\AdaFundamentals\Workshops\Work4</a:t>
            </a:r>
            <a:endParaRPr lang="en-US" altLang="en-US" sz="2000">
              <a:latin typeface="Lucida Sans Typewriter" panose="020B0509030504030204" pitchFamily="49" charset="0"/>
            </a:endParaRPr>
          </a:p>
        </p:txBody>
      </p:sp>
      <p:sp>
        <p:nvSpPr>
          <p:cNvPr id="7174" name="Text Box 8">
            <a:extLst>
              <a:ext uri="{FF2B5EF4-FFF2-40B4-BE49-F238E27FC236}">
                <a16:creationId xmlns:a16="http://schemas.microsoft.com/office/drawing/2014/main" id="{82D1B14C-E506-4F56-9674-4B7F05F53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6248400"/>
            <a:ext cx="7092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i="1">
                <a:solidFill>
                  <a:srgbClr val="FF0000"/>
                </a:solidFill>
                <a:latin typeface="Verdana" panose="020B0604030504040204" pitchFamily="34" charset="0"/>
              </a:rPr>
              <a:t>italics</a:t>
            </a:r>
            <a:r>
              <a:rPr lang="en-US" altLang="en-US" sz="1600">
                <a:latin typeface="Verdana" panose="020B0604030504040204" pitchFamily="34" charset="0"/>
              </a:rPr>
              <a:t> contain code that needs to be completed or modified</a:t>
            </a:r>
          </a:p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b="1">
                <a:solidFill>
                  <a:schemeClr val="accent2"/>
                </a:solidFill>
                <a:latin typeface="Verdana" panose="020B0604030504040204" pitchFamily="34" charset="0"/>
              </a:rPr>
              <a:t>boldface</a:t>
            </a:r>
            <a:r>
              <a:rPr lang="en-US" altLang="en-US" sz="1600">
                <a:latin typeface="Verdana" panose="020B0604030504040204" pitchFamily="34" charset="0"/>
              </a:rPr>
              <a:t> or </a:t>
            </a:r>
            <a:r>
              <a:rPr lang="en-US" altLang="en-US" sz="1600" b="1" i="1">
                <a:solidFill>
                  <a:srgbClr val="FF0000"/>
                </a:solidFill>
                <a:latin typeface="Verdana" panose="020B0604030504040204" pitchFamily="34" charset="0"/>
              </a:rPr>
              <a:t>italic boldface</a:t>
            </a:r>
            <a:r>
              <a:rPr lang="en-US" altLang="en-US" sz="1600">
                <a:latin typeface="Verdana" panose="020B0604030504040204" pitchFamily="34" charset="0"/>
              </a:rPr>
              <a:t> are main procedures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F9D52A0E-C177-49A9-8CBE-85B6C79105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Workshop 5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A0B8ABDD-60DB-43DF-8214-9A12B078EFC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1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/>
              <a:t>int_stack_test.adb</a:t>
            </a:r>
          </a:p>
          <a:p>
            <a:pPr eaLnBrk="1" hangingPunct="1"/>
            <a:r>
              <a:rPr lang="en-US" altLang="en-US" sz="1800"/>
              <a:t>Exercise 2</a:t>
            </a:r>
          </a:p>
          <a:p>
            <a:pPr lvl="1" eaLnBrk="1" hangingPunct="1"/>
            <a:r>
              <a:rPr lang="en-US" altLang="en-US" sz="1600"/>
              <a:t> No source files</a:t>
            </a:r>
          </a:p>
          <a:p>
            <a:pPr eaLnBrk="1" hangingPunct="1"/>
            <a:r>
              <a:rPr lang="en-US" altLang="en-US" sz="1800"/>
              <a:t>Exercise 3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generic_integrate.ads</a:t>
            </a:r>
          </a:p>
          <a:p>
            <a:pPr lvl="1" eaLnBrk="1" hangingPunct="1"/>
            <a:r>
              <a:rPr lang="en-US" altLang="en-US" sz="1600">
                <a:solidFill>
                  <a:schemeClr val="accent2"/>
                </a:solidFill>
              </a:rPr>
              <a:t> </a:t>
            </a: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integrate_functions_pkg.ads</a:t>
            </a:r>
          </a:p>
          <a:p>
            <a:pPr lvl="1" eaLnBrk="1" hangingPunct="1"/>
            <a:r>
              <a:rPr lang="en-US" altLang="en-US" sz="1600">
                <a:solidFill>
                  <a:schemeClr val="accent2"/>
                </a:solidFill>
              </a:rPr>
              <a:t> </a:t>
            </a: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integrate_functions_pkg.adb</a:t>
            </a:r>
          </a:p>
          <a:p>
            <a:pPr lvl="1" eaLnBrk="1" hangingPunct="1"/>
            <a:r>
              <a:rPr lang="en-US" altLang="en-US" sz="1600">
                <a:solidFill>
                  <a:schemeClr val="accent2"/>
                </a:solidFill>
              </a:rPr>
              <a:t> </a:t>
            </a:r>
            <a:r>
              <a:rPr lang="en-US" altLang="en-US" sz="1600" b="1">
                <a:solidFill>
                  <a:schemeClr val="accent2"/>
                </a:solidFill>
                <a:latin typeface="Lucida Sans Typewriter" panose="020B0509030504030204" pitchFamily="49" charset="0"/>
              </a:rPr>
              <a:t>integrate_test.adb</a:t>
            </a:r>
          </a:p>
          <a:p>
            <a:pPr eaLnBrk="1" hangingPunct="1"/>
            <a:r>
              <a:rPr lang="en-US" altLang="en-US" sz="1800"/>
              <a:t>Exercise 4</a:t>
            </a:r>
          </a:p>
          <a:p>
            <a:pPr lvl="1" eaLnBrk="1" hangingPunct="1"/>
            <a:r>
              <a:rPr lang="en-US" altLang="en-US" sz="1600"/>
              <a:t> No source files</a:t>
            </a:r>
          </a:p>
          <a:p>
            <a:pPr eaLnBrk="1" hangingPunct="1"/>
            <a:r>
              <a:rPr lang="en-US" altLang="en-US" sz="1800"/>
              <a:t>Other files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clean.bat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work5.gpr</a:t>
            </a:r>
            <a:r>
              <a:rPr lang="en-US" altLang="en-US" sz="1600"/>
              <a:t> </a:t>
            </a:r>
          </a:p>
          <a:p>
            <a:pPr lvl="1" eaLnBrk="1" hangingPunct="1"/>
            <a:endParaRPr lang="en-US" altLang="en-US" sz="1600" b="1">
              <a:latin typeface="Lucida Sans Typewriter" panose="020B0509030504030204" pitchFamily="49" charset="0"/>
            </a:endParaRP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eaLnBrk="1" hangingPunct="1"/>
            <a:endParaRPr lang="en-US" altLang="en-US" sz="1800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5B6F8FD6-3042-467B-B458-F16A38AB92E7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914400"/>
            <a:ext cx="4305300" cy="5867400"/>
          </a:xfrm>
        </p:spPr>
        <p:txBody>
          <a:bodyPr/>
          <a:lstStyle/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</p:txBody>
      </p:sp>
      <p:sp>
        <p:nvSpPr>
          <p:cNvPr id="8197" name="Text Box 5">
            <a:extLst>
              <a:ext uri="{FF2B5EF4-FFF2-40B4-BE49-F238E27FC236}">
                <a16:creationId xmlns:a16="http://schemas.microsoft.com/office/drawing/2014/main" id="{E21B089B-DA3C-4BDE-B5C5-584DB39C5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9850" y="511175"/>
            <a:ext cx="54165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Lucida Sans Typewriter" panose="020B0509030504030204" pitchFamily="49" charset="0"/>
              </a:rPr>
              <a:t>…\AdaFundamentals\Workshops\Work5</a:t>
            </a:r>
            <a:endParaRPr lang="en-US" altLang="en-US" sz="2000">
              <a:latin typeface="Lucida Sans Typewriter" panose="020B0509030504030204" pitchFamily="49" charset="0"/>
            </a:endParaRPr>
          </a:p>
        </p:txBody>
      </p:sp>
      <p:sp>
        <p:nvSpPr>
          <p:cNvPr id="8198" name="Text Box 8">
            <a:extLst>
              <a:ext uri="{FF2B5EF4-FFF2-40B4-BE49-F238E27FC236}">
                <a16:creationId xmlns:a16="http://schemas.microsoft.com/office/drawing/2014/main" id="{E26D8029-1F82-4FEC-B2EE-8647D562A9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6248400"/>
            <a:ext cx="7092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i="1">
                <a:solidFill>
                  <a:srgbClr val="FF0000"/>
                </a:solidFill>
                <a:latin typeface="Verdana" panose="020B0604030504040204" pitchFamily="34" charset="0"/>
              </a:rPr>
              <a:t>italics</a:t>
            </a:r>
            <a:r>
              <a:rPr lang="en-US" altLang="en-US" sz="1600">
                <a:latin typeface="Verdana" panose="020B0604030504040204" pitchFamily="34" charset="0"/>
              </a:rPr>
              <a:t> contain code that needs to be completed or modified</a:t>
            </a:r>
          </a:p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b="1">
                <a:solidFill>
                  <a:schemeClr val="accent2"/>
                </a:solidFill>
                <a:latin typeface="Verdana" panose="020B0604030504040204" pitchFamily="34" charset="0"/>
              </a:rPr>
              <a:t>boldface</a:t>
            </a:r>
            <a:r>
              <a:rPr lang="en-US" altLang="en-US" sz="1600">
                <a:latin typeface="Verdana" panose="020B0604030504040204" pitchFamily="34" charset="0"/>
              </a:rPr>
              <a:t> or </a:t>
            </a:r>
            <a:r>
              <a:rPr lang="en-US" altLang="en-US" sz="1600" b="1" i="1">
                <a:solidFill>
                  <a:srgbClr val="FF0000"/>
                </a:solidFill>
                <a:latin typeface="Verdana" panose="020B0604030504040204" pitchFamily="34" charset="0"/>
              </a:rPr>
              <a:t>italic boldface</a:t>
            </a:r>
            <a:r>
              <a:rPr lang="en-US" altLang="en-US" sz="1600">
                <a:latin typeface="Verdana" panose="020B0604030504040204" pitchFamily="34" charset="0"/>
              </a:rPr>
              <a:t> are main procedures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aCore_template">
  <a:themeElements>
    <a:clrScheme name="AdaCore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daCore_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D0CDE8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E4E3F2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5467</TotalTime>
  <Words>875</Words>
  <Application>Microsoft Office PowerPoint</Application>
  <PresentationFormat>On-screen Show (4:3)</PresentationFormat>
  <Paragraphs>165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Times</vt:lpstr>
      <vt:lpstr>Arial</vt:lpstr>
      <vt:lpstr>Verdana</vt:lpstr>
      <vt:lpstr>Wingdings</vt:lpstr>
      <vt:lpstr>Lucida Sans Typewriter</vt:lpstr>
      <vt:lpstr>AdaCore_template</vt:lpstr>
      <vt:lpstr>Micrografx Windows Draw 4.0 Drawing</vt:lpstr>
      <vt:lpstr>Presentation cover page EU</vt:lpstr>
      <vt:lpstr>General Information</vt:lpstr>
      <vt:lpstr>Workshop 1</vt:lpstr>
      <vt:lpstr>Workshop 2</vt:lpstr>
      <vt:lpstr>Workshop 3</vt:lpstr>
      <vt:lpstr>Workshop 4</vt:lpstr>
      <vt:lpstr>Workshop 5</vt:lpstr>
    </vt:vector>
  </TitlesOfParts>
  <Manager/>
  <Company>ACT Europe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cover page EU</dc:title>
  <dc:subject/>
  <dc:creator>Franco Gasperoni</dc:creator>
  <cp:keywords/>
  <dc:description/>
  <cp:lastModifiedBy>brosgol</cp:lastModifiedBy>
  <cp:revision>118</cp:revision>
  <cp:lastPrinted>2018-04-06T15:34:26Z</cp:lastPrinted>
  <dcterms:created xsi:type="dcterms:W3CDTF">2004-10-05T09:31:08Z</dcterms:created>
  <dcterms:modified xsi:type="dcterms:W3CDTF">2018-04-06T15:35:52Z</dcterms:modified>
  <cp:category/>
</cp:coreProperties>
</file>