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98"/>
  </p:notesMasterIdLst>
  <p:handoutMasterIdLst>
    <p:handoutMasterId r:id="rId99"/>
  </p:handoutMasterIdLst>
  <p:sldIdLst>
    <p:sldId id="683" r:id="rId2"/>
    <p:sldId id="680" r:id="rId3"/>
    <p:sldId id="681" r:id="rId4"/>
    <p:sldId id="682" r:id="rId5"/>
    <p:sldId id="684" r:id="rId6"/>
    <p:sldId id="518" r:id="rId7"/>
    <p:sldId id="672" r:id="rId8"/>
    <p:sldId id="667" r:id="rId9"/>
    <p:sldId id="673" r:id="rId10"/>
    <p:sldId id="671" r:id="rId11"/>
    <p:sldId id="674" r:id="rId12"/>
    <p:sldId id="675" r:id="rId13"/>
    <p:sldId id="676" r:id="rId14"/>
    <p:sldId id="699" r:id="rId15"/>
    <p:sldId id="677" r:id="rId16"/>
    <p:sldId id="678" r:id="rId17"/>
    <p:sldId id="763" r:id="rId18"/>
    <p:sldId id="764" r:id="rId19"/>
    <p:sldId id="765" r:id="rId20"/>
    <p:sldId id="679" r:id="rId21"/>
    <p:sldId id="685" r:id="rId22"/>
    <p:sldId id="686" r:id="rId23"/>
    <p:sldId id="695" r:id="rId24"/>
    <p:sldId id="693" r:id="rId25"/>
    <p:sldId id="694" r:id="rId26"/>
    <p:sldId id="690" r:id="rId27"/>
    <p:sldId id="691" r:id="rId28"/>
    <p:sldId id="700" r:id="rId29"/>
    <p:sldId id="692" r:id="rId30"/>
    <p:sldId id="701" r:id="rId31"/>
    <p:sldId id="696" r:id="rId32"/>
    <p:sldId id="697" r:id="rId33"/>
    <p:sldId id="698" r:id="rId34"/>
    <p:sldId id="702" r:id="rId35"/>
    <p:sldId id="704" r:id="rId36"/>
    <p:sldId id="705" r:id="rId37"/>
    <p:sldId id="706" r:id="rId38"/>
    <p:sldId id="707" r:id="rId39"/>
    <p:sldId id="767" r:id="rId40"/>
    <p:sldId id="708" r:id="rId41"/>
    <p:sldId id="709" r:id="rId42"/>
    <p:sldId id="710" r:id="rId43"/>
    <p:sldId id="711" r:id="rId44"/>
    <p:sldId id="712" r:id="rId45"/>
    <p:sldId id="713" r:id="rId46"/>
    <p:sldId id="768" r:id="rId47"/>
    <p:sldId id="715" r:id="rId48"/>
    <p:sldId id="716" r:id="rId49"/>
    <p:sldId id="717" r:id="rId50"/>
    <p:sldId id="766" r:id="rId51"/>
    <p:sldId id="718" r:id="rId52"/>
    <p:sldId id="719" r:id="rId53"/>
    <p:sldId id="720" r:id="rId54"/>
    <p:sldId id="721" r:id="rId55"/>
    <p:sldId id="722" r:id="rId56"/>
    <p:sldId id="723" r:id="rId57"/>
    <p:sldId id="724" r:id="rId58"/>
    <p:sldId id="725" r:id="rId59"/>
    <p:sldId id="726" r:id="rId60"/>
    <p:sldId id="727" r:id="rId61"/>
    <p:sldId id="728" r:id="rId62"/>
    <p:sldId id="729" r:id="rId63"/>
    <p:sldId id="730" r:id="rId64"/>
    <p:sldId id="731" r:id="rId65"/>
    <p:sldId id="732" r:id="rId66"/>
    <p:sldId id="733" r:id="rId67"/>
    <p:sldId id="734" r:id="rId68"/>
    <p:sldId id="735" r:id="rId69"/>
    <p:sldId id="736" r:id="rId70"/>
    <p:sldId id="737" r:id="rId71"/>
    <p:sldId id="347" r:id="rId72"/>
    <p:sldId id="738" r:id="rId73"/>
    <p:sldId id="739" r:id="rId74"/>
    <p:sldId id="740" r:id="rId75"/>
    <p:sldId id="741" r:id="rId76"/>
    <p:sldId id="742" r:id="rId77"/>
    <p:sldId id="743" r:id="rId78"/>
    <p:sldId id="744" r:id="rId79"/>
    <p:sldId id="745" r:id="rId80"/>
    <p:sldId id="746" r:id="rId81"/>
    <p:sldId id="747" r:id="rId82"/>
    <p:sldId id="748" r:id="rId83"/>
    <p:sldId id="749" r:id="rId84"/>
    <p:sldId id="750" r:id="rId85"/>
    <p:sldId id="751" r:id="rId86"/>
    <p:sldId id="762" r:id="rId87"/>
    <p:sldId id="752" r:id="rId88"/>
    <p:sldId id="753" r:id="rId89"/>
    <p:sldId id="754" r:id="rId90"/>
    <p:sldId id="755" r:id="rId91"/>
    <p:sldId id="756" r:id="rId92"/>
    <p:sldId id="757" r:id="rId93"/>
    <p:sldId id="760" r:id="rId94"/>
    <p:sldId id="758" r:id="rId95"/>
    <p:sldId id="759" r:id="rId96"/>
    <p:sldId id="761" r:id="rId9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6600"/>
    <a:srgbClr val="0099CC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>
      <p:cViewPr varScale="1">
        <p:scale>
          <a:sx n="67" d="100"/>
          <a:sy n="67" d="100"/>
        </p:scale>
        <p:origin x="1272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7611"/>
    </p:cViewPr>
  </p:sorterViewPr>
  <p:notesViewPr>
    <p:cSldViewPr>
      <p:cViewPr>
        <p:scale>
          <a:sx n="100" d="100"/>
          <a:sy n="100" d="100"/>
        </p:scale>
        <p:origin x="1963" y="62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handoutMaster" Target="handoutMasters/handoutMaster1.xml"/><Relationship Id="rId10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50"/>
            <a:ext cx="4267200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l">
              <a:defRPr sz="1200" i="1" dirty="0">
                <a:cs typeface="Arial" charset="0"/>
              </a:defRPr>
            </a:lvl1pPr>
          </a:lstStyle>
          <a:p>
            <a:pPr>
              <a:defRPr/>
            </a:pP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Ada Programming with GNAT: Fundamentals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343402" y="9120150"/>
            <a:ext cx="2970126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l">
              <a:tabLst/>
              <a:defRPr sz="1200" i="1">
                <a:cs typeface="Arial" charset="0"/>
              </a:defRPr>
            </a:lvl1pPr>
          </a:lstStyle>
          <a:p>
            <a:pPr>
              <a:tabLst>
                <a:tab pos="6223094" algn="r"/>
              </a:tabLst>
              <a:defRPr/>
            </a:pPr>
            <a:r>
              <a:rPr lang="en-US" dirty="0"/>
              <a:t>	1 / </a:t>
            </a:r>
            <a:fld id="{092B3718-8748-4B07-B826-8DD5F24E43F9}" type="slidenum">
              <a:rPr lang="en-US"/>
              <a:pPr>
                <a:tabLst>
                  <a:tab pos="6223094" algn="r"/>
                </a:tabLst>
                <a:defRPr/>
              </a:pPr>
              <a:t>‹#›</a:t>
            </a:fld>
            <a:endParaRPr lang="en-US" dirty="0"/>
          </a:p>
        </p:txBody>
      </p:sp>
      <p:pic>
        <p:nvPicPr>
          <p:cNvPr id="137221" name="Picture 8" descr="ac_b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61" y="147128"/>
            <a:ext cx="1612760" cy="31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506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272" y="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387072C-30C3-404D-9073-3CD0C32EE57F}" type="datetimeFigureOut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5713" y="719138"/>
            <a:ext cx="4803775" cy="3602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27" tIns="47863" rIns="95727" bIns="4786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56" y="4560903"/>
            <a:ext cx="5851490" cy="4319547"/>
          </a:xfrm>
          <a:prstGeom prst="rect">
            <a:avLst/>
          </a:prstGeom>
        </p:spPr>
        <p:txBody>
          <a:bodyPr vert="horz" lIns="95727" tIns="47863" rIns="95727" bIns="47863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2015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272" y="912015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970BC62-CB7D-449B-B4D1-1C419D52B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000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Programming languages like C come in mainly at the Implementation / Coding stage</a:t>
            </a:r>
          </a:p>
          <a:p>
            <a:r>
              <a:rPr lang="en-US" dirty="0"/>
              <a:t>Ada is also relevant at the Software architecture and Detailed Design stages</a:t>
            </a:r>
          </a:p>
          <a:p>
            <a:r>
              <a:rPr lang="en-US" dirty="0"/>
              <a:t>The phases shown do not imply an ordering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107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589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Pascal syntactic heritage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036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9825" indent="-169825" eaLnBrk="1" hangingPunct="1">
              <a:buFont typeface="Arial" panose="020B0604020202020204" pitchFamily="34" charset="0"/>
              <a:buChar char="•"/>
            </a:pPr>
            <a:r>
              <a:rPr lang="en-US" altLang="en-US" dirty="0"/>
              <a:t>Before </a:t>
            </a:r>
            <a:r>
              <a:rPr lang="en-US" altLang="en-US" dirty="0" err="1">
                <a:latin typeface="Lucida Sans Typewriter" panose="020B0509030504030204" pitchFamily="49" charset="0"/>
              </a:rPr>
              <a:t>My_Prog</a:t>
            </a:r>
            <a:r>
              <a:rPr lang="en-US" altLang="en-US" dirty="0"/>
              <a:t> is invoked, </a:t>
            </a:r>
            <a:r>
              <a:rPr lang="en-US" altLang="en-US" dirty="0">
                <a:latin typeface="Lucida Sans Typewriter" panose="020B0509030504030204" pitchFamily="49" charset="0"/>
              </a:rPr>
              <a:t>Counter</a:t>
            </a:r>
            <a:r>
              <a:rPr lang="en-US" altLang="en-US" dirty="0"/>
              <a:t> is “elaborated”, which initializes </a:t>
            </a:r>
            <a:r>
              <a:rPr lang="en-US" altLang="en-US" dirty="0">
                <a:latin typeface="Lucida Sans Typewriter" panose="020B0509030504030204" pitchFamily="49" charset="0"/>
              </a:rPr>
              <a:t>Current</a:t>
            </a:r>
            <a:endParaRPr lang="en-US" altLang="en-US" dirty="0"/>
          </a:p>
          <a:p>
            <a:pPr marL="169825" indent="-169825" eaLnBrk="1" hangingPunct="1">
              <a:buFont typeface="Arial" panose="020B0604020202020204" pitchFamily="34" charset="0"/>
              <a:buChar char="•"/>
            </a:pPr>
            <a:r>
              <a:rPr lang="en-US" altLang="en-US" dirty="0"/>
              <a:t>Declaration of </a:t>
            </a:r>
            <a:r>
              <a:rPr lang="en-US" altLang="en-US" dirty="0">
                <a:latin typeface="Lucida Sans Typewriter" panose="020B0509030504030204" pitchFamily="49" charset="0"/>
              </a:rPr>
              <a:t>Current</a:t>
            </a:r>
            <a:r>
              <a:rPr lang="en-US" altLang="en-US" dirty="0"/>
              <a:t> in package body (versus spec) is an example of </a:t>
            </a:r>
            <a:r>
              <a:rPr lang="en-US" altLang="en-US" i="1" dirty="0"/>
              <a:t>information hiding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202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For several categories, Ada predefines some types that you can use in any program</a:t>
            </a:r>
          </a:p>
          <a:p>
            <a:pPr lvl="1" eaLnBrk="1" hangingPunct="1"/>
            <a:r>
              <a:rPr lang="en-US" altLang="en-US" dirty="0"/>
              <a:t>You can also declare your own types for any of the categories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3962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>
            <a:extLst>
              <a:ext uri="{FF2B5EF4-FFF2-40B4-BE49-F238E27FC236}">
                <a16:creationId xmlns:a16="http://schemas.microsoft.com/office/drawing/2014/main" id="{819F54C8-6E31-4E32-BA7E-038DF38AAC3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8075" y="698500"/>
            <a:ext cx="4645025" cy="3484563"/>
          </a:xfrm>
          <a:ln/>
        </p:spPr>
      </p:sp>
      <p:sp>
        <p:nvSpPr>
          <p:cNvPr id="96259" name="Notes Placeholder 2">
            <a:extLst>
              <a:ext uri="{FF2B5EF4-FFF2-40B4-BE49-F238E27FC236}">
                <a16:creationId xmlns:a16="http://schemas.microsoft.com/office/drawing/2014/main" id="{5C0A001A-6C27-46A7-BBE2-4866759B7E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96260" name="Slide Number Placeholder 3">
            <a:extLst>
              <a:ext uri="{FF2B5EF4-FFF2-40B4-BE49-F238E27FC236}">
                <a16:creationId xmlns:a16="http://schemas.microsoft.com/office/drawing/2014/main" id="{1E15BDFE-E8D6-4C3F-A1FF-1AE5DF52C0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08025" indent="-271463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090613" indent="-217488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527175" indent="-217488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1963738" indent="-217488" defTabSz="909638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420938" indent="-217488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878138" indent="-217488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335338" indent="-217488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792538" indent="-217488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58CCA12C-722E-41CB-AD9F-5A5648503296}" type="slidenum">
              <a:rPr lang="en-US" altLang="en-US" sz="1200"/>
              <a:pPr/>
              <a:t>70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0519144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Concatenation, 'Image return "unconstrained" strings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44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decimal fixed point and IS annex for more sophisticated output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119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6B713-9EC8-461B-86BF-213E283964E8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E9103-169A-4390-8076-3FFAF6F2B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87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F4E52-3B58-475E-8AD2-C0138D134A7F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EA57A-767E-4280-A9B7-7050F3D73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15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C2686-0BBB-4191-BCE3-5EDA27C6C9C3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80609-12F8-4BFC-9CC8-AC98DEA1B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0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990600"/>
            <a:ext cx="82296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buClr>
                <a:schemeClr val="tx1"/>
              </a:buClr>
              <a:buFont typeface="Wingdings" pitchFamily="2" charset="2"/>
              <a:buChar char="§"/>
              <a:defRPr sz="2000">
                <a:latin typeface="Arial" pitchFamily="34" charset="0"/>
                <a:cs typeface="Arial" pitchFamily="34" charset="0"/>
              </a:defRPr>
            </a:lvl2pPr>
            <a:lvl3pPr>
              <a:buClr>
                <a:schemeClr val="tx1"/>
              </a:buClr>
              <a:defRPr sz="1800">
                <a:latin typeface="Arial" pitchFamily="34" charset="0"/>
                <a:cs typeface="Arial" pitchFamily="34" charset="0"/>
              </a:defRPr>
            </a:lvl3pPr>
            <a:lvl4pPr marL="1600200" indent="-228600"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8B78B-1514-48AB-BD11-423D7158F7B2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ECCEA-E2CD-49A1-A9F1-1E7E4CC53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62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3C47-3DB1-4ECB-9120-99775282930A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A8924-A8CB-4BE4-80A2-40EEE2846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03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62E53-EA83-4B5A-8C7A-22EDBB21A50C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779DE-02E0-4D11-A391-861F25F4D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03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44B7D-F21C-4A64-ADC6-D005225B6D99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02301-1D3C-45AE-80E1-B0C8C6C5E8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70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66506-1C9E-4B36-85E1-ECA6E0830457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63547-4AC7-4CBB-8A9B-56A01B972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34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443A9-E4A4-4F16-AB3D-C64837A88050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F214A-23B3-445F-9654-7033258EA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02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0996E-1F14-4B85-A9A5-239ECE5FEA6C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46D9E-83DD-4554-B379-33F7CCEA8A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59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36CAD-F6F4-4204-9291-70769283B11C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C6EF9-6154-4A90-9A3A-F08E7DADE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3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B3F86F-719F-4F9C-9391-FD142FC5435B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6D0A1F-31FE-4C0A-B3D0-CC56F3A0A5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95" r:id="rId2"/>
    <p:sldLayoutId id="2147484286" r:id="rId3"/>
    <p:sldLayoutId id="2147484287" r:id="rId4"/>
    <p:sldLayoutId id="2147484288" r:id="rId5"/>
    <p:sldLayoutId id="2147484289" r:id="rId6"/>
    <p:sldLayoutId id="2147484290" r:id="rId7"/>
    <p:sldLayoutId id="2147484291" r:id="rId8"/>
    <p:sldLayoutId id="2147484292" r:id="rId9"/>
    <p:sldLayoutId id="2147484293" r:id="rId10"/>
    <p:sldLayoutId id="214748429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File:Clipboard.sv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ile:Clipboard.svg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ile:Clipboard.svg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ile:Clipboard.svg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calpreaching.net/2013/02/19/beware-of-exemplar-christi-preaching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calpreaching.net/2013/02/19/beware-of-exemplar-christi-preaching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calpreaching.net/2013/02/19/beware-of-exemplar-christi-preaching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mazinganimaladaptations.wikispaces.com/Resources+Page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calpreaching.net/2013/02/19/beware-of-exemplar-christi-preaching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calpreaching.net/2013/02/19/beware-of-exemplar-christi-preaching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r-hubeny-science.wikispaces.com/Class+Contract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calpreaching.net/2013/02/19/beware-of-exemplar-christi-preaching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calpreaching.net/2013/02/19/beware-of-exemplar-christi-preaching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entralpedia.wikispaces.com/animal+abuse+-+period+4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calpreaching.net/2013/02/19/beware-of-exemplar-christi-preaching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entralpedia.wikispaces.com/animal+abuse+-+period+4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calpreaching.net/2013/02/19/beware-of-exemplar-christi-preaching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genkikitty.wordpress.com/tag/diet-log/page/3/" TargetMode="External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lyclipart.net/clipart/jumbled-numbers-clip-art/" TargetMode="Externa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lyclipart.net/clipart/jumbled-numbers-clip-art/" TargetMode="Externa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s://myenglishabc.wikispaces.com/Math+and+Numbers" TargetMode="External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s://myenglishabc.wikispaces.com/Math+and+Numbers" TargetMode="External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://knowin.wordpress.com/2010/10/05/true-false/" TargetMode="External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://knowin.wordpress.com/2010/10/05/true-false/" TargetMode="External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justspilleditout.blogspot.com/2013/05/oversmart-engineer.html" TargetMode="Externa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calpreaching.net/2013/02/19/beware-of-exemplar-christi-preaching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calpreaching.net/2013/02/19/beware-of-exemplar-christi-preaching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calpreaching.net/2013/02/19/beware-of-exemplar-christi-preaching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6.jpg"/><Relationship Id="rId3" Type="http://schemas.openxmlformats.org/officeDocument/2006/relationships/hyperlink" Target="http://apple2history.org/2013/07/" TargetMode="External"/><Relationship Id="rId7" Type="http://schemas.openxmlformats.org/officeDocument/2006/relationships/hyperlink" Target="http://achurchforstarvingartists.wordpress.com/2011/08/31/all-the-folders-are-people/" TargetMode="External"/><Relationship Id="rId12" Type="http://schemas.openxmlformats.org/officeDocument/2006/relationships/hyperlink" Target="http://aldanity.wikispaces.com/" TargetMode="Externa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5.jpg"/><Relationship Id="rId5" Type="http://schemas.openxmlformats.org/officeDocument/2006/relationships/hyperlink" Target="http://the1709blog.blogspot.com/2013/03/supreme-court-says-copyright-law-does.html" TargetMode="External"/><Relationship Id="rId10" Type="http://schemas.openxmlformats.org/officeDocument/2006/relationships/image" Target="../media/image14.png"/><Relationship Id="rId4" Type="http://schemas.openxmlformats.org/officeDocument/2006/relationships/image" Target="../media/image10.jpeg"/><Relationship Id="rId9" Type="http://schemas.openxmlformats.org/officeDocument/2006/relationships/image" Target="../media/image13.png"/><Relationship Id="rId14" Type="http://schemas.openxmlformats.org/officeDocument/2006/relationships/hyperlink" Target="http://colbycriminaljustice.wikidot.com/adult-accelerated-studies-in-criminal-justice" TargetMode="Externa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calpreaching.net/2013/02/19/beware-of-exemplar-christi-preaching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calpreaching.net/2013/02/19/beware-of-exemplar-christi-preaching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calpreaching.net/2013/02/19/beware-of-exemplar-christi-preaching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0F95D-9BA0-4B8F-99EC-9361ED5D1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Part 1: Foundations</a:t>
            </a: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6D8B06AA-636B-4712-8A78-2C873842C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488" y="933450"/>
            <a:ext cx="79470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3600" b="1" dirty="0">
                <a:solidFill>
                  <a:srgbClr val="0070C0"/>
                </a:solidFill>
                <a:latin typeface="Verdana" panose="020B0604030504040204" pitchFamily="34" charset="0"/>
              </a:rPr>
              <a:t>Ada Programming with GNAT:</a:t>
            </a:r>
            <a:br>
              <a:rPr lang="en-US" altLang="en-US" sz="3600" b="1" dirty="0">
                <a:solidFill>
                  <a:srgbClr val="0070C0"/>
                </a:solidFill>
                <a:latin typeface="Verdana" panose="020B0604030504040204" pitchFamily="34" charset="0"/>
              </a:rPr>
            </a:br>
            <a:r>
              <a:rPr lang="en-US" altLang="en-US" sz="3600" b="1" dirty="0">
                <a:solidFill>
                  <a:srgbClr val="0070C0"/>
                </a:solidFill>
                <a:latin typeface="Verdana" panose="020B0604030504040204" pitchFamily="34" charset="0"/>
              </a:rPr>
              <a:t>Fundamentals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8EFD93-2A48-48C8-B5DD-FD930C3CE0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750" y="3581400"/>
            <a:ext cx="248285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02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Summary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General-purpose sequential programming</a:t>
            </a:r>
          </a:p>
          <a:p>
            <a:pPr lvl="1" eaLnBrk="1" hangingPunct="1"/>
            <a:r>
              <a:rPr lang="en-US" altLang="en-US" dirty="0"/>
              <a:t>Structured control facilities</a:t>
            </a:r>
          </a:p>
          <a:p>
            <a:pPr lvl="1" eaLnBrk="1" hangingPunct="1"/>
            <a:r>
              <a:rPr lang="en-US" altLang="en-US" dirty="0"/>
              <a:t>Subprograms (procedures, functions)</a:t>
            </a:r>
          </a:p>
          <a:p>
            <a:pPr lvl="2" eaLnBrk="1" hangingPunct="1"/>
            <a:r>
              <a:rPr lang="en-US" altLang="en-US" dirty="0">
                <a:latin typeface="Bookman Old Style" panose="02050604050505020204" pitchFamily="18" charset="0"/>
              </a:rPr>
              <a:t>Contracts (preconditions, postconditions)</a:t>
            </a:r>
          </a:p>
          <a:p>
            <a:pPr lvl="1" eaLnBrk="1" hangingPunct="1"/>
            <a:r>
              <a:rPr lang="en-US" altLang="en-US" dirty="0"/>
              <a:t>Data structuring, strong typing</a:t>
            </a:r>
          </a:p>
          <a:p>
            <a:pPr lvl="1" eaLnBrk="1" hangingPunct="1"/>
            <a:r>
              <a:rPr lang="en-US" altLang="en-US" dirty="0"/>
              <a:t>“Pointers” (access values)</a:t>
            </a:r>
          </a:p>
          <a:p>
            <a:pPr lvl="2" eaLnBrk="1" hangingPunct="1"/>
            <a:r>
              <a:rPr lang="en-US" altLang="en-US" dirty="0"/>
              <a:t>Pointers to dynamically allocated objects</a:t>
            </a:r>
          </a:p>
          <a:p>
            <a:pPr lvl="2" eaLnBrk="1" hangingPunct="1"/>
            <a:r>
              <a:rPr lang="en-US" altLang="en-US" i="1" dirty="0"/>
              <a:t>Pointers to declared objects</a:t>
            </a:r>
          </a:p>
          <a:p>
            <a:pPr lvl="2" eaLnBrk="1" hangingPunct="1"/>
            <a:r>
              <a:rPr lang="en-US" altLang="en-US" i="1" dirty="0"/>
              <a:t>Pointers to subprograms</a:t>
            </a:r>
          </a:p>
          <a:p>
            <a:pPr lvl="1" eaLnBrk="1" hangingPunct="1"/>
            <a:r>
              <a:rPr lang="en-US" altLang="en-US" dirty="0"/>
              <a:t>Block structure / </a:t>
            </a:r>
            <a:r>
              <a:rPr lang="en-US" altLang="en-US" dirty="0" err="1"/>
              <a:t>namescopes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Exception handling</a:t>
            </a:r>
          </a:p>
          <a:p>
            <a:pPr lvl="1" eaLnBrk="1" hangingPunct="1"/>
            <a:r>
              <a:rPr lang="en-US" altLang="en-US" dirty="0"/>
              <a:t>Run-time data space </a:t>
            </a:r>
            <a:r>
              <a:rPr lang="en-US" altLang="en-US" dirty="0">
                <a:sym typeface="Wingdings" panose="05000000000000000000" pitchFamily="2" charset="2"/>
              </a:rPr>
              <a:t></a:t>
            </a:r>
            <a:r>
              <a:rPr lang="en-US" altLang="en-US" dirty="0"/>
              <a:t> static, stack, heap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21DC97-A7E3-4B86-9D4F-557894A73B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44718" y="1143000"/>
            <a:ext cx="2971800" cy="2971800"/>
          </a:xfrm>
          <a:prstGeom prst="rect">
            <a:avLst/>
          </a:prstGeom>
        </p:spPr>
      </p:pic>
      <p:sp>
        <p:nvSpPr>
          <p:cNvPr id="8" name="Text Box 10">
            <a:extLst>
              <a:ext uri="{FF2B5EF4-FFF2-40B4-BE49-F238E27FC236}">
                <a16:creationId xmlns:a16="http://schemas.microsoft.com/office/drawing/2014/main" id="{0DB4BC72-FB78-4FE3-8BDC-FAEAA1399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363" y="6096000"/>
            <a:ext cx="30588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i="1" dirty="0">
                <a:latin typeface="Verdana" panose="020B0604030504040204" pitchFamily="34" charset="0"/>
              </a:rPr>
              <a:t>Ada 95 features shown in italics</a:t>
            </a:r>
            <a:endParaRPr lang="en-US" altLang="en-US" sz="1400" dirty="0">
              <a:latin typeface="Verdana" panose="020B0604030504040204" pitchFamily="34" charset="0"/>
            </a:endParaRPr>
          </a:p>
        </p:txBody>
      </p:sp>
      <p:sp>
        <p:nvSpPr>
          <p:cNvPr id="9" name="Text Box 12">
            <a:extLst>
              <a:ext uri="{FF2B5EF4-FFF2-40B4-BE49-F238E27FC236}">
                <a16:creationId xmlns:a16="http://schemas.microsoft.com/office/drawing/2014/main" id="{FC77BB60-0018-42AB-851B-01147C406D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434137"/>
            <a:ext cx="41520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>
                <a:latin typeface="Bookman Old Style" panose="02050604050505020204" pitchFamily="18" charset="0"/>
              </a:rPr>
              <a:t>Ada 2005 / 2012 features shown in serif font</a:t>
            </a:r>
          </a:p>
        </p:txBody>
      </p:sp>
      <p:sp>
        <p:nvSpPr>
          <p:cNvPr id="10" name="Freeform 3">
            <a:extLst>
              <a:ext uri="{FF2B5EF4-FFF2-40B4-BE49-F238E27FC236}">
                <a16:creationId xmlns:a16="http://schemas.microsoft.com/office/drawing/2014/main" id="{D7997C48-BCFC-4503-961D-97B80377AFDD}"/>
              </a:ext>
            </a:extLst>
          </p:cNvPr>
          <p:cNvSpPr/>
          <p:nvPr/>
        </p:nvSpPr>
        <p:spPr>
          <a:xfrm>
            <a:off x="533400" y="5922962"/>
            <a:ext cx="8334373" cy="630238"/>
          </a:xfrm>
          <a:custGeom>
            <a:avLst/>
            <a:gdLst>
              <a:gd name="connsiteX0" fmla="*/ 0 w 8296508"/>
              <a:gd name="connsiteY0" fmla="*/ 0 h 1639229"/>
              <a:gd name="connsiteX1" fmla="*/ 3902927 w 8296508"/>
              <a:gd name="connsiteY1" fmla="*/ 524107 h 1639229"/>
              <a:gd name="connsiteX2" fmla="*/ 8296508 w 8296508"/>
              <a:gd name="connsiteY2" fmla="*/ 1639229 h 1639229"/>
              <a:gd name="connsiteX3" fmla="*/ 8296508 w 8296508"/>
              <a:gd name="connsiteY3" fmla="*/ 1639229 h 1639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96508" h="1639229">
                <a:moveTo>
                  <a:pt x="0" y="0"/>
                </a:moveTo>
                <a:cubicBezTo>
                  <a:pt x="1260088" y="125451"/>
                  <a:pt x="2520176" y="250902"/>
                  <a:pt x="3902927" y="524107"/>
                </a:cubicBezTo>
                <a:cubicBezTo>
                  <a:pt x="5285678" y="797312"/>
                  <a:pt x="8296508" y="1639229"/>
                  <a:pt x="8296508" y="1639229"/>
                </a:cubicBezTo>
                <a:lnTo>
                  <a:pt x="8296508" y="163922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023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Summary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“Programming in the Large”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dirty="0"/>
              <a:t>Packages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dirty="0"/>
              <a:t>Data abstraction</a:t>
            </a:r>
          </a:p>
          <a:p>
            <a:pPr lvl="2" eaLnBrk="1" hangingPunct="1">
              <a:lnSpc>
                <a:spcPct val="100000"/>
              </a:lnSpc>
              <a:defRPr/>
            </a:pPr>
            <a:r>
              <a:rPr lang="en-US" dirty="0">
                <a:latin typeface="Bookman Old Style" panose="02050604050505020204" pitchFamily="18" charset="0"/>
              </a:rPr>
              <a:t>Contracts (type invariants)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dirty="0"/>
              <a:t>Subprogram/operator overloading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dirty="0"/>
              <a:t>Separate compilation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i="1" dirty="0"/>
              <a:t>Elaboration order control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dirty="0"/>
              <a:t>Generics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i="1" dirty="0"/>
              <a:t>Hierarchical top-level namespace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i="1" dirty="0"/>
              <a:t>Object-Oriented Programming</a:t>
            </a:r>
          </a:p>
          <a:p>
            <a:pPr lvl="2" eaLnBrk="1" hangingPunct="1">
              <a:lnSpc>
                <a:spcPct val="100000"/>
              </a:lnSpc>
              <a:defRPr/>
            </a:pPr>
            <a:r>
              <a:rPr lang="en-US" dirty="0">
                <a:latin typeface="Bookman Old Style" panose="02050604050505020204" pitchFamily="18" charset="0"/>
              </a:rPr>
              <a:t>Java-like interfaces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21DC97-A7E3-4B86-9D4F-557894A73B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144718" y="1143000"/>
            <a:ext cx="2971800" cy="2971800"/>
          </a:xfrm>
          <a:prstGeom prst="rect">
            <a:avLst/>
          </a:prstGeom>
        </p:spPr>
      </p:pic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48EA8954-B366-4256-A13D-93AA80B3D51F}"/>
              </a:ext>
            </a:extLst>
          </p:cNvPr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BB623F9B-564B-4A9F-93CB-FF7AA91D9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363" y="6096000"/>
            <a:ext cx="30588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i="1" dirty="0">
                <a:latin typeface="Verdana" panose="020B0604030504040204" pitchFamily="34" charset="0"/>
              </a:rPr>
              <a:t>Ada 95 features shown in italics</a:t>
            </a:r>
            <a:endParaRPr lang="en-US" altLang="en-US" sz="1400" dirty="0">
              <a:latin typeface="Verdana" panose="020B0604030504040204" pitchFamily="34" charset="0"/>
            </a:endParaRPr>
          </a:p>
        </p:txBody>
      </p:sp>
      <p:sp>
        <p:nvSpPr>
          <p:cNvPr id="9" name="Text Box 12">
            <a:extLst>
              <a:ext uri="{FF2B5EF4-FFF2-40B4-BE49-F238E27FC236}">
                <a16:creationId xmlns:a16="http://schemas.microsoft.com/office/drawing/2014/main" id="{49137A8B-5781-42B4-9916-43E63D0321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434137"/>
            <a:ext cx="41520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>
                <a:latin typeface="Bookman Old Style" panose="02050604050505020204" pitchFamily="18" charset="0"/>
              </a:rPr>
              <a:t>Ada 2005 / 2012 features shown in serif font</a:t>
            </a:r>
          </a:p>
        </p:txBody>
      </p:sp>
      <p:sp>
        <p:nvSpPr>
          <p:cNvPr id="10" name="Freeform 3">
            <a:extLst>
              <a:ext uri="{FF2B5EF4-FFF2-40B4-BE49-F238E27FC236}">
                <a16:creationId xmlns:a16="http://schemas.microsoft.com/office/drawing/2014/main" id="{D5D4D49F-FB56-4DDD-A98B-EDEA4340C8D0}"/>
              </a:ext>
            </a:extLst>
          </p:cNvPr>
          <p:cNvSpPr/>
          <p:nvPr/>
        </p:nvSpPr>
        <p:spPr>
          <a:xfrm>
            <a:off x="533400" y="5922962"/>
            <a:ext cx="8334373" cy="630238"/>
          </a:xfrm>
          <a:custGeom>
            <a:avLst/>
            <a:gdLst>
              <a:gd name="connsiteX0" fmla="*/ 0 w 8296508"/>
              <a:gd name="connsiteY0" fmla="*/ 0 h 1639229"/>
              <a:gd name="connsiteX1" fmla="*/ 3902927 w 8296508"/>
              <a:gd name="connsiteY1" fmla="*/ 524107 h 1639229"/>
              <a:gd name="connsiteX2" fmla="*/ 8296508 w 8296508"/>
              <a:gd name="connsiteY2" fmla="*/ 1639229 h 1639229"/>
              <a:gd name="connsiteX3" fmla="*/ 8296508 w 8296508"/>
              <a:gd name="connsiteY3" fmla="*/ 1639229 h 1639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96508" h="1639229">
                <a:moveTo>
                  <a:pt x="0" y="0"/>
                </a:moveTo>
                <a:cubicBezTo>
                  <a:pt x="1260088" y="125451"/>
                  <a:pt x="2520176" y="250902"/>
                  <a:pt x="3902927" y="524107"/>
                </a:cubicBezTo>
                <a:cubicBezTo>
                  <a:pt x="5285678" y="797312"/>
                  <a:pt x="8296508" y="1639229"/>
                  <a:pt x="8296508" y="1639229"/>
                </a:cubicBezTo>
                <a:lnTo>
                  <a:pt x="8296508" y="163922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9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Summary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Concurrent Programming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dirty="0"/>
              <a:t>Tasking and associated statements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i="1" dirty="0"/>
              <a:t>Protected objects / types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dirty="0">
                <a:latin typeface="Bookman Old Style" panose="02050604050505020204" pitchFamily="18" charset="0"/>
              </a:rPr>
              <a:t>Ravenscar profile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dirty="0">
                <a:latin typeface="Bookman Old Style" panose="02050604050505020204" pitchFamily="18" charset="0"/>
              </a:rPr>
              <a:t>Multicore support</a:t>
            </a:r>
          </a:p>
          <a:p>
            <a:r>
              <a:rPr lang="en-US" dirty="0"/>
              <a:t>Low-Level Programming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dirty="0"/>
              <a:t>Unchecked conversions</a:t>
            </a:r>
          </a:p>
          <a:p>
            <a:pPr lvl="1" eaLnBrk="1" hangingPunct="1">
              <a:defRPr/>
            </a:pPr>
            <a:r>
              <a:rPr lang="en-US" dirty="0"/>
              <a:t>Data layout control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i="1" dirty="0"/>
              <a:t>Machine-dependent types</a:t>
            </a:r>
          </a:p>
          <a:p>
            <a:pPr eaLnBrk="1" hangingPunct="1">
              <a:defRPr/>
            </a:pPr>
            <a:r>
              <a:rPr lang="en-US" dirty="0"/>
              <a:t>Interfacing with Other Languages</a:t>
            </a:r>
          </a:p>
          <a:p>
            <a:pPr lvl="1" eaLnBrk="1" hangingPunct="1"/>
            <a:r>
              <a:rPr lang="en-US" altLang="en-US" i="1" dirty="0"/>
              <a:t>Importing / exporting subprograms, data objects</a:t>
            </a:r>
          </a:p>
          <a:p>
            <a:pPr lvl="1" eaLnBrk="1" hangingPunct="1"/>
            <a:r>
              <a:rPr lang="en-US" altLang="en-US" i="1" dirty="0"/>
              <a:t>Standard support for interfacing with C, COBOL, Fortran</a:t>
            </a:r>
            <a:endParaRPr lang="en-US" altLang="en-US" dirty="0"/>
          </a:p>
          <a:p>
            <a:pPr lvl="1" eaLnBrk="1" hangingPunct="1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21DC97-A7E3-4B86-9D4F-557894A73B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144718" y="1143000"/>
            <a:ext cx="2971800" cy="2971800"/>
          </a:xfrm>
          <a:prstGeom prst="rect">
            <a:avLst/>
          </a:prstGeom>
        </p:spPr>
      </p:pic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48EA8954-B366-4256-A13D-93AA80B3D51F}"/>
              </a:ext>
            </a:extLst>
          </p:cNvPr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BB623F9B-564B-4A9F-93CB-FF7AA91D9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363" y="6096000"/>
            <a:ext cx="30588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i="1" dirty="0">
                <a:latin typeface="Verdana" panose="020B0604030504040204" pitchFamily="34" charset="0"/>
              </a:rPr>
              <a:t>Ada 95 features shown in italics</a:t>
            </a:r>
            <a:endParaRPr lang="en-US" altLang="en-US" sz="1400" dirty="0">
              <a:latin typeface="Verdana" panose="020B0604030504040204" pitchFamily="34" charset="0"/>
            </a:endParaRPr>
          </a:p>
        </p:txBody>
      </p:sp>
      <p:sp>
        <p:nvSpPr>
          <p:cNvPr id="9" name="Text Box 12">
            <a:extLst>
              <a:ext uri="{FF2B5EF4-FFF2-40B4-BE49-F238E27FC236}">
                <a16:creationId xmlns:a16="http://schemas.microsoft.com/office/drawing/2014/main" id="{49137A8B-5781-42B4-9916-43E63D0321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434137"/>
            <a:ext cx="41520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>
                <a:latin typeface="Bookman Old Style" panose="02050604050505020204" pitchFamily="18" charset="0"/>
              </a:rPr>
              <a:t>Ada 2005 / 2012 features shown in serif font</a:t>
            </a:r>
          </a:p>
        </p:txBody>
      </p:sp>
      <p:sp>
        <p:nvSpPr>
          <p:cNvPr id="10" name="Freeform 3">
            <a:extLst>
              <a:ext uri="{FF2B5EF4-FFF2-40B4-BE49-F238E27FC236}">
                <a16:creationId xmlns:a16="http://schemas.microsoft.com/office/drawing/2014/main" id="{D5D4D49F-FB56-4DDD-A98B-EDEA4340C8D0}"/>
              </a:ext>
            </a:extLst>
          </p:cNvPr>
          <p:cNvSpPr/>
          <p:nvPr/>
        </p:nvSpPr>
        <p:spPr>
          <a:xfrm>
            <a:off x="533400" y="5922962"/>
            <a:ext cx="8334373" cy="630238"/>
          </a:xfrm>
          <a:custGeom>
            <a:avLst/>
            <a:gdLst>
              <a:gd name="connsiteX0" fmla="*/ 0 w 8296508"/>
              <a:gd name="connsiteY0" fmla="*/ 0 h 1639229"/>
              <a:gd name="connsiteX1" fmla="*/ 3902927 w 8296508"/>
              <a:gd name="connsiteY1" fmla="*/ 524107 h 1639229"/>
              <a:gd name="connsiteX2" fmla="*/ 8296508 w 8296508"/>
              <a:gd name="connsiteY2" fmla="*/ 1639229 h 1639229"/>
              <a:gd name="connsiteX3" fmla="*/ 8296508 w 8296508"/>
              <a:gd name="connsiteY3" fmla="*/ 1639229 h 1639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96508" h="1639229">
                <a:moveTo>
                  <a:pt x="0" y="0"/>
                </a:moveTo>
                <a:cubicBezTo>
                  <a:pt x="1260088" y="125451"/>
                  <a:pt x="2520176" y="250902"/>
                  <a:pt x="3902927" y="524107"/>
                </a:cubicBezTo>
                <a:cubicBezTo>
                  <a:pt x="5285678" y="797312"/>
                  <a:pt x="8296508" y="1639229"/>
                  <a:pt x="8296508" y="1639229"/>
                </a:cubicBezTo>
                <a:lnTo>
                  <a:pt x="8296508" y="163922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3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Summary (4)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Predefined Environment (Standard API)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dirty="0" err="1"/>
              <a:t>Input/Output</a:t>
            </a:r>
            <a:endParaRPr lang="en-US" dirty="0"/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i="1" dirty="0"/>
              <a:t>Character Handling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i="1" dirty="0"/>
              <a:t>String Handling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i="1" dirty="0" err="1"/>
              <a:t>Numerics</a:t>
            </a:r>
            <a:endParaRPr lang="en-US" i="1" dirty="0"/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i="1" dirty="0"/>
              <a:t>Execution Environment Interfacing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dirty="0">
                <a:latin typeface="Bookman Old Style" panose="02050604050505020204" pitchFamily="18" charset="0"/>
              </a:rPr>
              <a:t>Containers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dirty="0">
                <a:latin typeface="Bookman Old Style" panose="02050604050505020204" pitchFamily="18" charset="0"/>
              </a:rPr>
              <a:t>Internationalization</a:t>
            </a:r>
          </a:p>
          <a:p>
            <a:r>
              <a:rPr lang="en-US" i="1" dirty="0"/>
              <a:t>Specialized Needs Annexes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i="1" dirty="0"/>
              <a:t>Systems Programming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i="1" dirty="0"/>
              <a:t>Real-Time Systems</a:t>
            </a:r>
          </a:p>
          <a:p>
            <a:pPr lvl="1" eaLnBrk="1" hangingPunct="1">
              <a:lnSpc>
                <a:spcPct val="100000"/>
              </a:lnSpc>
              <a:defRPr/>
            </a:pPr>
            <a:r>
              <a:rPr lang="en-US" i="1" dirty="0"/>
              <a:t>Distributed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21DC97-A7E3-4B86-9D4F-557894A73B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144718" y="1143000"/>
            <a:ext cx="2971800" cy="2971800"/>
          </a:xfrm>
          <a:prstGeom prst="rect">
            <a:avLst/>
          </a:prstGeom>
        </p:spPr>
      </p:pic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48EA8954-B366-4256-A13D-93AA80B3D51F}"/>
              </a:ext>
            </a:extLst>
          </p:cNvPr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BB623F9B-564B-4A9F-93CB-FF7AA91D9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363" y="6096000"/>
            <a:ext cx="30588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i="1" dirty="0">
                <a:latin typeface="Verdana" panose="020B0604030504040204" pitchFamily="34" charset="0"/>
              </a:rPr>
              <a:t>Ada 95 features shown in italics</a:t>
            </a:r>
            <a:endParaRPr lang="en-US" altLang="en-US" sz="1400" dirty="0">
              <a:latin typeface="Verdana" panose="020B0604030504040204" pitchFamily="34" charset="0"/>
            </a:endParaRPr>
          </a:p>
        </p:txBody>
      </p:sp>
      <p:sp>
        <p:nvSpPr>
          <p:cNvPr id="9" name="Text Box 12">
            <a:extLst>
              <a:ext uri="{FF2B5EF4-FFF2-40B4-BE49-F238E27FC236}">
                <a16:creationId xmlns:a16="http://schemas.microsoft.com/office/drawing/2014/main" id="{49137A8B-5781-42B4-9916-43E63D0321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434137"/>
            <a:ext cx="41520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>
                <a:latin typeface="Bookman Old Style" panose="02050604050505020204" pitchFamily="18" charset="0"/>
              </a:rPr>
              <a:t>Ada 2005 / 2012 features shown in serif font</a:t>
            </a:r>
          </a:p>
        </p:txBody>
      </p:sp>
      <p:sp>
        <p:nvSpPr>
          <p:cNvPr id="10" name="Freeform 3">
            <a:extLst>
              <a:ext uri="{FF2B5EF4-FFF2-40B4-BE49-F238E27FC236}">
                <a16:creationId xmlns:a16="http://schemas.microsoft.com/office/drawing/2014/main" id="{D5D4D49F-FB56-4DDD-A98B-EDEA4340C8D0}"/>
              </a:ext>
            </a:extLst>
          </p:cNvPr>
          <p:cNvSpPr/>
          <p:nvPr/>
        </p:nvSpPr>
        <p:spPr>
          <a:xfrm>
            <a:off x="533400" y="5922962"/>
            <a:ext cx="8334373" cy="630238"/>
          </a:xfrm>
          <a:custGeom>
            <a:avLst/>
            <a:gdLst>
              <a:gd name="connsiteX0" fmla="*/ 0 w 8296508"/>
              <a:gd name="connsiteY0" fmla="*/ 0 h 1639229"/>
              <a:gd name="connsiteX1" fmla="*/ 3902927 w 8296508"/>
              <a:gd name="connsiteY1" fmla="*/ 524107 h 1639229"/>
              <a:gd name="connsiteX2" fmla="*/ 8296508 w 8296508"/>
              <a:gd name="connsiteY2" fmla="*/ 1639229 h 1639229"/>
              <a:gd name="connsiteX3" fmla="*/ 8296508 w 8296508"/>
              <a:gd name="connsiteY3" fmla="*/ 1639229 h 1639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96508" h="1639229">
                <a:moveTo>
                  <a:pt x="0" y="0"/>
                </a:moveTo>
                <a:cubicBezTo>
                  <a:pt x="1260088" y="125451"/>
                  <a:pt x="2520176" y="250902"/>
                  <a:pt x="3902927" y="524107"/>
                </a:cubicBezTo>
                <a:cubicBezTo>
                  <a:pt x="5285678" y="797312"/>
                  <a:pt x="8296508" y="1639229"/>
                  <a:pt x="8296508" y="1639229"/>
                </a:cubicBezTo>
                <a:lnTo>
                  <a:pt x="8296508" y="163922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6C80780-3EB7-4B22-A2F4-76F7D8EDD608}"/>
              </a:ext>
            </a:extLst>
          </p:cNvPr>
          <p:cNvSpPr txBox="1">
            <a:spLocks/>
          </p:cNvSpPr>
          <p:nvPr/>
        </p:nvSpPr>
        <p:spPr bwMode="auto">
          <a:xfrm>
            <a:off x="4114800" y="1493837"/>
            <a:ext cx="3657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00206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 eaLnBrk="1" hangingPunct="1">
              <a:defRPr/>
            </a:pPr>
            <a:r>
              <a:rPr lang="en-US" i="1" dirty="0"/>
              <a:t>Information Systems</a:t>
            </a:r>
          </a:p>
          <a:p>
            <a:pPr lvl="1" eaLnBrk="1" hangingPunct="1">
              <a:defRPr/>
            </a:pPr>
            <a:r>
              <a:rPr lang="en-US" i="1" dirty="0" err="1"/>
              <a:t>Numerics</a:t>
            </a:r>
            <a:endParaRPr lang="en-US" i="1" dirty="0"/>
          </a:p>
          <a:p>
            <a:pPr lvl="1" eaLnBrk="1" hangingPunct="1">
              <a:defRPr/>
            </a:pPr>
            <a:r>
              <a:rPr lang="en-US" i="1" dirty="0"/>
              <a:t>Safety / Security</a:t>
            </a:r>
            <a:br>
              <a:rPr lang="en-US" i="1" dirty="0"/>
            </a:br>
            <a:r>
              <a:rPr lang="en-US" i="1" dirty="0"/>
              <a:t>(High-Integrity Systems)</a:t>
            </a:r>
          </a:p>
        </p:txBody>
      </p:sp>
    </p:spTree>
    <p:extLst>
      <p:ext uri="{BB962C8B-B14F-4D97-AF65-F5344CB8AC3E}">
        <p14:creationId xmlns:p14="http://schemas.microsoft.com/office/powerpoint/2010/main" val="8668006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1.2 Examples of Basic Features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:\Documents and Settings\Ben\Local Settings\Temporary Internet Files\Content.IE5\GVEVDJ30\MC900078812[1].wmf">
            <a:extLst>
              <a:ext uri="{FF2B5EF4-FFF2-40B4-BE49-F238E27FC236}">
                <a16:creationId xmlns:a16="http://schemas.microsoft.com/office/drawing/2014/main" id="{8E650FFA-E109-4980-BE59-9FFEB95AA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369" y="3276600"/>
            <a:ext cx="1408831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88358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F4483-CAB5-4B34-B47A-B83C6DD76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“Hello World” (1)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533FAF9-3B0D-4DDB-999D-295CEA36E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Features illustrated</a:t>
            </a:r>
          </a:p>
          <a:p>
            <a:pPr lvl="1" eaLnBrk="1" hangingPunct="1">
              <a:buClr>
                <a:srgbClr val="0000CC"/>
              </a:buClr>
            </a:pPr>
            <a:r>
              <a:rPr lang="en-US" altLang="en-US" i="1" dirty="0">
                <a:solidFill>
                  <a:srgbClr val="FF0000"/>
                </a:solidFill>
              </a:rPr>
              <a:t>Context (“with”) clause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/>
              <a:t>identifying an external module</a:t>
            </a:r>
          </a:p>
          <a:p>
            <a:pPr lvl="1" eaLnBrk="1" hangingPunct="1">
              <a:buClr>
                <a:srgbClr val="0000CC"/>
              </a:buClr>
            </a:pPr>
            <a:r>
              <a:rPr lang="en-US" altLang="en-US" i="1" dirty="0">
                <a:solidFill>
                  <a:srgbClr val="FF0000"/>
                </a:solidFill>
              </a:rPr>
              <a:t>Comment:</a:t>
            </a:r>
            <a:r>
              <a:rPr lang="en-US" altLang="en-US" dirty="0"/>
              <a:t> double hyphen </a:t>
            </a:r>
            <a:br>
              <a:rPr lang="en-US" altLang="en-US" dirty="0"/>
            </a:br>
            <a:r>
              <a:rPr lang="en-US" altLang="en-US" dirty="0"/>
              <a:t>through end-of-line</a:t>
            </a:r>
          </a:p>
          <a:p>
            <a:pPr lvl="1" eaLnBrk="1" hangingPunct="1">
              <a:buClr>
                <a:srgbClr val="0000CC"/>
              </a:buClr>
            </a:pPr>
            <a:r>
              <a:rPr lang="en-US" altLang="en-US" i="1" dirty="0">
                <a:solidFill>
                  <a:srgbClr val="FF0000"/>
                </a:solidFill>
              </a:rPr>
              <a:t>Statements</a:t>
            </a:r>
            <a:r>
              <a:rPr lang="en-US" altLang="en-US" dirty="0"/>
              <a:t> </a:t>
            </a:r>
          </a:p>
          <a:p>
            <a:pPr lvl="2" eaLnBrk="1" hangingPunct="1"/>
            <a:r>
              <a:rPr lang="en-US" altLang="en-US" sz="2000" dirty="0"/>
              <a:t>Invoking a procedure </a:t>
            </a:r>
          </a:p>
          <a:p>
            <a:pPr lvl="2" eaLnBrk="1" hangingPunct="1"/>
            <a:r>
              <a:rPr lang="en-US" altLang="en-US" sz="2000" dirty="0"/>
              <a:t>Returning from a </a:t>
            </a:r>
            <a:br>
              <a:rPr lang="en-US" altLang="en-US" sz="2000" dirty="0"/>
            </a:br>
            <a:r>
              <a:rPr lang="en-US" altLang="en-US" sz="2000" dirty="0"/>
              <a:t>procedure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66FDB2-92F1-4D62-BB1E-B6B465367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E8B44CE7-86A5-482F-958E-3CEB8D253F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2938" y="1219200"/>
            <a:ext cx="6250429" cy="1938992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Greet </a:t>
            </a:r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is </a:t>
            </a:r>
            <a:r>
              <a:rPr lang="en-US" altLang="en-US" sz="2000" i="1" dirty="0">
                <a:solidFill>
                  <a:srgbClr val="0070C0"/>
                </a:solidFill>
                <a:latin typeface="Consolas" panose="020B0609020204030204" pitchFamily="49" charset="0"/>
              </a:rPr>
              <a:t>-- Canonical 1st program</a:t>
            </a:r>
            <a:br>
              <a:rPr lang="en-US" altLang="en-US" sz="2000" i="1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begin</a:t>
            </a:r>
            <a:b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Ada.Text_IO.Put_Line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("Hello, World!");</a:t>
            </a:r>
          </a:p>
          <a:p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Greet;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DEF26209-C5A0-4826-989D-772E32928ACC}"/>
              </a:ext>
            </a:extLst>
          </p:cNvPr>
          <p:cNvSpPr txBox="1">
            <a:spLocks/>
          </p:cNvSpPr>
          <p:nvPr/>
        </p:nvSpPr>
        <p:spPr bwMode="auto">
          <a:xfrm>
            <a:off x="4495800" y="1600200"/>
            <a:ext cx="4343400" cy="478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00206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 eaLnBrk="1" hangingPunct="1">
              <a:buClr>
                <a:srgbClr val="0000CC"/>
              </a:buClr>
            </a:pPr>
            <a:r>
              <a:rPr lang="en-US" altLang="en-US" i="1" dirty="0">
                <a:solidFill>
                  <a:srgbClr val="FF0000"/>
                </a:solidFill>
              </a:rPr>
              <a:t>String literal:</a:t>
            </a:r>
            <a:r>
              <a:rPr lang="en-US" altLang="en-US" dirty="0">
                <a:solidFill>
                  <a:srgbClr val="00CCFF"/>
                </a:solidFill>
              </a:rPr>
              <a:t> </a:t>
            </a:r>
            <a:br>
              <a:rPr lang="en-US" altLang="en-US" dirty="0">
                <a:solidFill>
                  <a:srgbClr val="00CCFF"/>
                </a:solidFill>
              </a:rPr>
            </a:br>
            <a:r>
              <a:rPr lang="en-US" altLang="en-US" dirty="0">
                <a:latin typeface="Lucida Sans Typewriter" panose="020B0509030504030204" pitchFamily="49" charset="0"/>
              </a:rPr>
              <a:t>"Hello, World!"</a:t>
            </a:r>
            <a:endParaRPr lang="en-US" altLang="en-US" dirty="0"/>
          </a:p>
          <a:p>
            <a:pPr lvl="1" eaLnBrk="1" hangingPunct="1">
              <a:buClr>
                <a:srgbClr val="0000CC"/>
              </a:buClr>
            </a:pPr>
            <a:r>
              <a:rPr lang="en-US" altLang="en-US" i="1" dirty="0">
                <a:solidFill>
                  <a:srgbClr val="FF0000"/>
                </a:solidFill>
              </a:rPr>
              <a:t>Type checking</a:t>
            </a:r>
            <a:r>
              <a:rPr lang="en-US" altLang="en-US" dirty="0"/>
              <a:t> on parameter passing</a:t>
            </a:r>
          </a:p>
          <a:p>
            <a:pPr lvl="1" eaLnBrk="1" hangingPunct="1">
              <a:buClr>
                <a:srgbClr val="0000CC"/>
              </a:buClr>
            </a:pPr>
            <a:r>
              <a:rPr lang="en-US" altLang="en-US" i="1" dirty="0">
                <a:solidFill>
                  <a:srgbClr val="FF0000"/>
                </a:solidFill>
              </a:rPr>
              <a:t>Referencing an entity defined </a:t>
            </a:r>
            <a:br>
              <a:rPr lang="en-US" altLang="en-US" i="1" dirty="0">
                <a:solidFill>
                  <a:srgbClr val="FF0000"/>
                </a:solidFill>
              </a:rPr>
            </a:br>
            <a:r>
              <a:rPr lang="en-US" altLang="en-US" i="1" dirty="0">
                <a:solidFill>
                  <a:srgbClr val="FF0000"/>
                </a:solidFill>
              </a:rPr>
              <a:t>in a package:</a:t>
            </a:r>
            <a:br>
              <a:rPr lang="en-US" altLang="en-US" i="1" dirty="0">
                <a:solidFill>
                  <a:srgbClr val="FF0000"/>
                </a:solidFill>
              </a:rPr>
            </a:br>
            <a:r>
              <a:rPr lang="en-US" altLang="en-US" dirty="0">
                <a:solidFill>
                  <a:srgbClr val="00CCFF"/>
                </a:solidFill>
              </a:rPr>
              <a:t>     </a:t>
            </a:r>
            <a:r>
              <a:rPr lang="en-US" altLang="en-US" dirty="0" err="1">
                <a:latin typeface="Consolas" panose="020B0609020204030204" pitchFamily="49" charset="0"/>
              </a:rPr>
              <a:t>Ada.Text_IO.Put_Line</a:t>
            </a:r>
            <a:endParaRPr lang="en-US" altLang="en-US" dirty="0">
              <a:latin typeface="Consolas" panose="020B0609020204030204" pitchFamily="49" charset="0"/>
            </a:endParaRPr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E1951496-2704-44A8-A8BF-4B90BAA270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8946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384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F4483-CAB5-4B34-B47A-B83C6DD76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“Hello World”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C7DDC-23D5-4EB6-B867-7379D725A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Features illustrated</a:t>
            </a:r>
          </a:p>
          <a:p>
            <a:pPr lvl="1" eaLnBrk="1" hangingPunct="1">
              <a:buClr>
                <a:srgbClr val="0000CC"/>
              </a:buClr>
            </a:pPr>
            <a:r>
              <a:rPr lang="en-US" altLang="en-US" i="1" dirty="0">
                <a:solidFill>
                  <a:srgbClr val="FF0000"/>
                </a:solidFill>
              </a:rPr>
              <a:t>Use clause:</a:t>
            </a:r>
            <a:r>
              <a:rPr lang="en-US" altLang="en-US" dirty="0"/>
              <a:t> provides direct visibility(*) to entities declared in a package</a:t>
            </a:r>
          </a:p>
          <a:p>
            <a:pPr lvl="1" eaLnBrk="1" hangingPunct="1"/>
            <a:r>
              <a:rPr lang="en-US" altLang="en-US" i="1" dirty="0">
                <a:solidFill>
                  <a:srgbClr val="FF0000"/>
                </a:solidFill>
              </a:rPr>
              <a:t>Implicit return</a:t>
            </a:r>
            <a:r>
              <a:rPr lang="en-US" altLang="en-US" dirty="0"/>
              <a:t> at end of procedure execution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66FDB2-92F1-4D62-BB1E-B6B465367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Text Box 8">
            <a:extLst>
              <a:ext uri="{FF2B5EF4-FFF2-40B4-BE49-F238E27FC236}">
                <a16:creationId xmlns:a16="http://schemas.microsoft.com/office/drawing/2014/main" id="{C27474AF-92C3-40E5-8986-D7BDCB1A5B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193" y="1447800"/>
            <a:ext cx="7520007" cy="1631216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with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  <a:b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Greet </a:t>
            </a:r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is  </a:t>
            </a:r>
            <a:r>
              <a:rPr lang="en-US" altLang="en-US" sz="2000" i="1" dirty="0">
                <a:solidFill>
                  <a:srgbClr val="0070C0"/>
                </a:solidFill>
                <a:latin typeface="Consolas" panose="020B0609020204030204" pitchFamily="49" charset="0"/>
              </a:rPr>
              <a:t>-- Slightly modified 1st program</a:t>
            </a:r>
            <a:br>
              <a:rPr lang="en-US" altLang="en-US" sz="2000" i="1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begin</a:t>
            </a:r>
            <a:b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Put_Line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("Hello, World!");</a:t>
            </a:r>
            <a:b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Greet;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99FBBA-3CD5-4CE0-AB32-FE7D9A4F5625}"/>
              </a:ext>
            </a:extLst>
          </p:cNvPr>
          <p:cNvSpPr txBox="1"/>
          <p:nvPr/>
        </p:nvSpPr>
        <p:spPr>
          <a:xfrm>
            <a:off x="904209" y="6031468"/>
            <a:ext cx="7863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(*) “Direct visibility” means that there is no need for the “dot qualification” syntax</a:t>
            </a:r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A9CE3D57-041C-4D2F-ACD5-25591D089D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8946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2446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33CEF-997B-4D88-99E4-BA69392BC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Squares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A96821-3FE8-4F67-9005-283B2D4E18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Display a table of the squares of the integers from 1 to 15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873E15-BB5A-42C1-814F-7C03EB009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21F3C433-2F6D-45AB-AC92-C33BD00502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219325"/>
            <a:ext cx="4983162" cy="329565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,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Ada.Integer_Text_IO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Display_Squares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Num_Ints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constant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 := 15;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Square   : Integer;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Ada.Text_IO.Put_Line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("..I....I²");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for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1 ..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Num_Ints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loop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Square := I**2;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Ada.Integer_Text_IO.Put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Item  =&gt; I,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                       Width =&gt; 3 );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Ada.Integer_Text_IO.Put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Item  =&gt; Square,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                       Width =&gt; 6 );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Ada.Text_IO.New_Line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loop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Display_Squares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D0BA1E36-CA7A-438C-B9B1-E64FA6266A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1800" y="2143125"/>
            <a:ext cx="1141412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Lucida Sans Typewriter" panose="020B0509030504030204" pitchFamily="49" charset="0"/>
              </a:rPr>
              <a:t>..I....I²</a:t>
            </a:r>
          </a:p>
          <a:p>
            <a:r>
              <a:rPr lang="en-US" altLang="en-US" sz="1400">
                <a:latin typeface="Lucida Sans Typewriter" panose="020B0509030504030204" pitchFamily="49" charset="0"/>
              </a:rPr>
              <a:t>  1     1</a:t>
            </a:r>
          </a:p>
          <a:p>
            <a:r>
              <a:rPr lang="en-US" altLang="en-US" sz="1400">
                <a:latin typeface="Lucida Sans Typewriter" panose="020B0509030504030204" pitchFamily="49" charset="0"/>
              </a:rPr>
              <a:t>  2     4</a:t>
            </a:r>
          </a:p>
          <a:p>
            <a:r>
              <a:rPr lang="en-US" altLang="en-US" sz="1400">
                <a:latin typeface="Lucida Sans Typewriter" panose="020B0509030504030204" pitchFamily="49" charset="0"/>
              </a:rPr>
              <a:t>  3     9</a:t>
            </a:r>
          </a:p>
          <a:p>
            <a:r>
              <a:rPr lang="en-US" altLang="en-US" sz="1400">
                <a:latin typeface="Lucida Sans Typewriter" panose="020B0509030504030204" pitchFamily="49" charset="0"/>
              </a:rPr>
              <a:t>  4    16</a:t>
            </a:r>
          </a:p>
          <a:p>
            <a:r>
              <a:rPr lang="en-US" altLang="en-US" sz="1400">
                <a:latin typeface="Lucida Sans Typewriter" panose="020B0509030504030204" pitchFamily="49" charset="0"/>
              </a:rPr>
              <a:t>  5    25</a:t>
            </a:r>
          </a:p>
          <a:p>
            <a:r>
              <a:rPr lang="en-US" altLang="en-US" sz="1400">
                <a:latin typeface="Lucida Sans Typewriter" panose="020B0509030504030204" pitchFamily="49" charset="0"/>
              </a:rPr>
              <a:t>  6    36</a:t>
            </a:r>
          </a:p>
          <a:p>
            <a:r>
              <a:rPr lang="en-US" altLang="en-US" sz="1400">
                <a:latin typeface="Lucida Sans Typewriter" panose="020B0509030504030204" pitchFamily="49" charset="0"/>
              </a:rPr>
              <a:t>  7    49</a:t>
            </a:r>
          </a:p>
          <a:p>
            <a:r>
              <a:rPr lang="en-US" altLang="en-US" sz="1400">
                <a:latin typeface="Lucida Sans Typewriter" panose="020B0509030504030204" pitchFamily="49" charset="0"/>
              </a:rPr>
              <a:t>  8    64</a:t>
            </a:r>
          </a:p>
          <a:p>
            <a:r>
              <a:rPr lang="en-US" altLang="en-US" sz="1400">
                <a:latin typeface="Lucida Sans Typewriter" panose="020B0509030504030204" pitchFamily="49" charset="0"/>
              </a:rPr>
              <a:t>  9    81</a:t>
            </a:r>
          </a:p>
          <a:p>
            <a:r>
              <a:rPr lang="en-US" altLang="en-US" sz="1400">
                <a:latin typeface="Lucida Sans Typewriter" panose="020B0509030504030204" pitchFamily="49" charset="0"/>
              </a:rPr>
              <a:t> 10   100</a:t>
            </a:r>
          </a:p>
          <a:p>
            <a:r>
              <a:rPr lang="en-US" altLang="en-US" sz="1400">
                <a:latin typeface="Lucida Sans Typewriter" panose="020B0509030504030204" pitchFamily="49" charset="0"/>
              </a:rPr>
              <a:t> 11   121</a:t>
            </a:r>
          </a:p>
          <a:p>
            <a:r>
              <a:rPr lang="en-US" altLang="en-US" sz="1400">
                <a:latin typeface="Lucida Sans Typewriter" panose="020B0509030504030204" pitchFamily="49" charset="0"/>
              </a:rPr>
              <a:t> 12   144</a:t>
            </a:r>
          </a:p>
          <a:p>
            <a:r>
              <a:rPr lang="en-US" altLang="en-US" sz="1400">
                <a:latin typeface="Lucida Sans Typewriter" panose="020B0509030504030204" pitchFamily="49" charset="0"/>
              </a:rPr>
              <a:t> 13   169</a:t>
            </a:r>
          </a:p>
          <a:p>
            <a:r>
              <a:rPr lang="en-US" altLang="en-US" sz="1400">
                <a:latin typeface="Lucida Sans Typewriter" panose="020B0509030504030204" pitchFamily="49" charset="0"/>
              </a:rPr>
              <a:t> 14   196</a:t>
            </a:r>
          </a:p>
          <a:p>
            <a:r>
              <a:rPr lang="en-US" altLang="en-US" sz="1400">
                <a:latin typeface="Lucida Sans Typewriter" panose="020B0509030504030204" pitchFamily="49" charset="0"/>
              </a:rPr>
              <a:t> 15   225</a:t>
            </a:r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id="{9EEEFD22-538E-4536-AE8C-C4A7758296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5362" y="3698875"/>
            <a:ext cx="182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latin typeface="Verdana" panose="020B0604030504040204" pitchFamily="34" charset="0"/>
              </a:rPr>
              <a:t>Program Output</a:t>
            </a:r>
          </a:p>
        </p:txBody>
      </p:sp>
      <p:sp>
        <p:nvSpPr>
          <p:cNvPr id="8" name="AutoShape 7">
            <a:extLst>
              <a:ext uri="{FF2B5EF4-FFF2-40B4-BE49-F238E27FC236}">
                <a16:creationId xmlns:a16="http://schemas.microsoft.com/office/drawing/2014/main" id="{C2BF8974-5EF1-486B-8FC5-6426BD7196B7}"/>
              </a:ext>
            </a:extLst>
          </p:cNvPr>
          <p:cNvSpPr>
            <a:spLocks/>
          </p:cNvSpPr>
          <p:nvPr/>
        </p:nvSpPr>
        <p:spPr bwMode="auto">
          <a:xfrm>
            <a:off x="6684962" y="2154238"/>
            <a:ext cx="660400" cy="3413125"/>
          </a:xfrm>
          <a:prstGeom prst="rightBrace">
            <a:avLst>
              <a:gd name="adj1" fmla="val 43069"/>
              <a:gd name="adj2" fmla="val 50000"/>
            </a:avLst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01D5EC57-6D96-497C-B1DF-399FF8BF0D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8946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8490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BE0D6-FFFE-47B0-B996-C9780582D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 Illustrated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9F66B-DBEA-4E1F-8B70-046DBCF0F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dirty="0"/>
              <a:t>Latin-1 character set</a:t>
            </a:r>
          </a:p>
          <a:p>
            <a:pPr lvl="1" eaLnBrk="1" hangingPunct="1">
              <a:defRPr/>
            </a:pPr>
            <a:r>
              <a:rPr lang="en-US" altLang="en-US" dirty="0"/>
              <a:t> </a:t>
            </a:r>
            <a:r>
              <a:rPr lang="en-US" altLang="en-US" dirty="0">
                <a:latin typeface="Lucida Sans Typewriter" pitchFamily="49" charset="0"/>
              </a:rPr>
              <a:t>String</a:t>
            </a:r>
            <a:r>
              <a:rPr lang="en-US" altLang="en-US" dirty="0"/>
              <a:t> literal includes the </a:t>
            </a:r>
            <a:r>
              <a:rPr lang="en-US" altLang="en-US" dirty="0">
                <a:latin typeface="Lucida Sans Typewriter" pitchFamily="49" charset="0"/>
              </a:rPr>
              <a:t>‘²’</a:t>
            </a:r>
            <a:r>
              <a:rPr lang="en-US" altLang="en-US" dirty="0"/>
              <a:t> character</a:t>
            </a:r>
          </a:p>
          <a:p>
            <a:pPr eaLnBrk="1" hangingPunct="1">
              <a:defRPr/>
            </a:pPr>
            <a:r>
              <a:rPr lang="en-US" altLang="en-US" dirty="0"/>
              <a:t>Structure of Subprogram </a:t>
            </a:r>
          </a:p>
          <a:p>
            <a:pPr lvl="1" eaLnBrk="1" hangingPunct="1">
              <a:defRPr/>
            </a:pPr>
            <a:r>
              <a:rPr lang="en-US" altLang="en-US" dirty="0"/>
              <a:t> Declarations</a:t>
            </a:r>
          </a:p>
          <a:p>
            <a:pPr lvl="2" eaLnBrk="1" hangingPunct="1">
              <a:defRPr/>
            </a:pPr>
            <a:r>
              <a:rPr lang="en-US" altLang="en-US" dirty="0"/>
              <a:t>“Object” declarations: variables, constants</a:t>
            </a:r>
          </a:p>
          <a:p>
            <a:pPr lvl="1" eaLnBrk="1" hangingPunct="1">
              <a:defRPr/>
            </a:pPr>
            <a:r>
              <a:rPr lang="en-US" altLang="en-US" dirty="0"/>
              <a:t> Statements</a:t>
            </a:r>
          </a:p>
          <a:p>
            <a:pPr eaLnBrk="1" hangingPunct="1">
              <a:defRPr/>
            </a:pPr>
            <a:r>
              <a:rPr lang="en-US" altLang="en-US" dirty="0"/>
              <a:t>Iteration Statement</a:t>
            </a:r>
          </a:p>
          <a:p>
            <a:pPr lvl="1" eaLnBrk="1" hangingPunct="1">
              <a:defRPr/>
            </a:pPr>
            <a:r>
              <a:rPr lang="en-US" altLang="en-US" b="1" dirty="0">
                <a:latin typeface="Lucida Sans Typewriter" pitchFamily="49" charset="0"/>
              </a:rPr>
              <a:t>for</a:t>
            </a:r>
            <a:r>
              <a:rPr lang="en-US" altLang="en-US" dirty="0"/>
              <a:t> loop implicitly declares the loop parameter </a:t>
            </a:r>
            <a:r>
              <a:rPr lang="en-US" altLang="en-US" dirty="0">
                <a:latin typeface="Lucida Sans Typewriter" pitchFamily="49" charset="0"/>
              </a:rPr>
              <a:t>I</a:t>
            </a:r>
            <a:r>
              <a:rPr lang="en-US" altLang="en-US" dirty="0"/>
              <a:t>, here of type </a:t>
            </a:r>
            <a:r>
              <a:rPr lang="en-US" altLang="en-US" dirty="0">
                <a:latin typeface="Lucida Sans Typewriter" pitchFamily="49" charset="0"/>
              </a:rPr>
              <a:t>Integer</a:t>
            </a:r>
            <a:endParaRPr lang="en-US" altLang="en-US" dirty="0"/>
          </a:p>
          <a:p>
            <a:pPr lvl="1" eaLnBrk="1" hangingPunct="1">
              <a:defRPr/>
            </a:pPr>
            <a:r>
              <a:rPr lang="en-US" altLang="en-US" dirty="0"/>
              <a:t> Loop increment is  </a:t>
            </a:r>
            <a:r>
              <a:rPr lang="en-US" altLang="en-US" dirty="0">
                <a:latin typeface="Consolas" panose="020B0609020204030204" pitchFamily="49" charset="0"/>
              </a:rPr>
              <a:t>+1</a:t>
            </a:r>
          </a:p>
          <a:p>
            <a:pPr eaLnBrk="1" hangingPunct="1">
              <a:defRPr/>
            </a:pPr>
            <a:r>
              <a:rPr lang="en-US" altLang="en-US" dirty="0"/>
              <a:t>Assignment Statement</a:t>
            </a:r>
          </a:p>
          <a:p>
            <a:pPr marL="685800" lvl="2" eaLnBrk="1" hangingPunct="1">
              <a:defRPr/>
            </a:pPr>
            <a:r>
              <a:rPr lang="en-US" altLang="en-US" dirty="0"/>
              <a:t>Attention C programmers: Ada uses “:=” and not “=” for assignment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32DB28-C853-4F3E-95B6-29BC0AD44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6126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BE0D6-FFFE-47B0-B996-C9780582D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 Illustrated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9F66B-DBEA-4E1F-8B70-046DBCF0F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dirty="0"/>
              <a:t>Output</a:t>
            </a:r>
          </a:p>
          <a:p>
            <a:pPr lvl="1" eaLnBrk="1" hangingPunct="1">
              <a:defRPr/>
            </a:pPr>
            <a:r>
              <a:rPr lang="en-US" altLang="en-US" dirty="0"/>
              <a:t> </a:t>
            </a:r>
            <a:r>
              <a:rPr lang="en-US" altLang="en-US" dirty="0" err="1">
                <a:latin typeface="Lucida Sans Typewriter" pitchFamily="49" charset="0"/>
              </a:rPr>
              <a:t>Ada.Integer_Text_IO.Put</a:t>
            </a:r>
            <a:r>
              <a:rPr lang="en-US" altLang="en-US" dirty="0"/>
              <a:t> takes 3 parameters</a:t>
            </a:r>
          </a:p>
          <a:p>
            <a:pPr lvl="2" eaLnBrk="1" hangingPunct="1">
              <a:defRPr/>
            </a:pPr>
            <a:r>
              <a:rPr lang="en-US" altLang="en-US" dirty="0">
                <a:latin typeface="Lucida Sans Typewriter" pitchFamily="49" charset="0"/>
              </a:rPr>
              <a:t>Item</a:t>
            </a:r>
            <a:r>
              <a:rPr lang="en-US" altLang="en-US" dirty="0"/>
              <a:t>: value of type </a:t>
            </a:r>
            <a:r>
              <a:rPr lang="en-US" altLang="en-US" dirty="0">
                <a:latin typeface="Lucida Sans Typewriter" pitchFamily="49" charset="0"/>
              </a:rPr>
              <a:t>Integer</a:t>
            </a:r>
          </a:p>
          <a:p>
            <a:pPr lvl="2" eaLnBrk="1" hangingPunct="1">
              <a:defRPr/>
            </a:pPr>
            <a:r>
              <a:rPr lang="en-US" altLang="en-US" dirty="0">
                <a:latin typeface="Lucida Sans Typewriter" pitchFamily="49" charset="0"/>
              </a:rPr>
              <a:t>Width</a:t>
            </a:r>
            <a:r>
              <a:rPr lang="en-US" altLang="en-US" dirty="0"/>
              <a:t>: number of character positions for displaying the value, </a:t>
            </a:r>
            <a:br>
              <a:rPr lang="en-US" altLang="en-US" dirty="0"/>
            </a:br>
            <a:r>
              <a:rPr lang="en-US" altLang="en-US" dirty="0"/>
              <a:t>right justified</a:t>
            </a:r>
          </a:p>
          <a:p>
            <a:pPr lvl="3" eaLnBrk="1" hangingPunct="1">
              <a:buFont typeface="Times" charset="0"/>
              <a:buChar char="•"/>
              <a:defRPr/>
            </a:pPr>
            <a:r>
              <a:rPr lang="en-US" altLang="en-US" dirty="0"/>
              <a:t>Default is the size needed to hold any </a:t>
            </a:r>
            <a:r>
              <a:rPr lang="en-US" altLang="en-US" dirty="0">
                <a:latin typeface="Lucida Sans Typewriter" pitchFamily="49" charset="0"/>
              </a:rPr>
              <a:t>Integer</a:t>
            </a:r>
            <a:r>
              <a:rPr lang="en-US" altLang="en-US" dirty="0"/>
              <a:t> value, including sign (11 for 32-bit)</a:t>
            </a:r>
          </a:p>
          <a:p>
            <a:pPr lvl="2" eaLnBrk="1" hangingPunct="1">
              <a:defRPr/>
            </a:pPr>
            <a:r>
              <a:rPr lang="en-US" altLang="en-US" dirty="0">
                <a:latin typeface="Lucida Sans Typewriter" pitchFamily="49" charset="0"/>
              </a:rPr>
              <a:t>Base</a:t>
            </a:r>
            <a:r>
              <a:rPr lang="en-US" altLang="en-US" dirty="0"/>
              <a:t>: the radix for the displayed value, between 2 and 16 </a:t>
            </a:r>
            <a:br>
              <a:rPr lang="en-US" altLang="en-US" dirty="0"/>
            </a:br>
            <a:r>
              <a:rPr lang="en-US" altLang="en-US" dirty="0"/>
              <a:t>(default is 10)</a:t>
            </a:r>
          </a:p>
          <a:p>
            <a:pPr lvl="1" eaLnBrk="1" hangingPunct="1">
              <a:defRPr/>
            </a:pPr>
            <a:r>
              <a:rPr lang="en-US" altLang="en-US" dirty="0"/>
              <a:t> </a:t>
            </a:r>
            <a:r>
              <a:rPr lang="en-US" altLang="en-US" dirty="0" err="1">
                <a:latin typeface="Lucida Sans Typewriter" pitchFamily="49" charset="0"/>
              </a:rPr>
              <a:t>Ada.Text_IO.New_Line</a:t>
            </a:r>
            <a:r>
              <a:rPr lang="en-US" altLang="en-US" dirty="0">
                <a:latin typeface="Lucida Sans Typewriter" pitchFamily="49" charset="0"/>
              </a:rPr>
              <a:t>(</a:t>
            </a:r>
            <a:r>
              <a:rPr lang="en-US" altLang="en-US" i="1" dirty="0">
                <a:latin typeface="Lucida Sans Typewriter" pitchFamily="49" charset="0"/>
              </a:rPr>
              <a:t>n</a:t>
            </a:r>
            <a:r>
              <a:rPr lang="en-US" altLang="en-US" dirty="0">
                <a:latin typeface="Lucida Sans Typewriter" pitchFamily="49" charset="0"/>
              </a:rPr>
              <a:t>)</a:t>
            </a:r>
            <a:r>
              <a:rPr lang="en-US" altLang="en-US" dirty="0"/>
              <a:t> outputs </a:t>
            </a:r>
            <a:r>
              <a:rPr lang="en-US" altLang="en-US" i="1" dirty="0">
                <a:latin typeface="Consolas" panose="020B0609020204030204" pitchFamily="49" charset="0"/>
              </a:rPr>
              <a:t>n</a:t>
            </a:r>
            <a:r>
              <a:rPr lang="en-US" altLang="en-US" dirty="0"/>
              <a:t> end-of-lines </a:t>
            </a:r>
            <a:br>
              <a:rPr lang="en-US" altLang="en-US" dirty="0"/>
            </a:br>
            <a:r>
              <a:rPr lang="en-US" altLang="en-US" dirty="0"/>
              <a:t>(default is 1)</a:t>
            </a:r>
          </a:p>
          <a:p>
            <a:pPr eaLnBrk="1" hangingPunct="1">
              <a:defRPr/>
            </a:pPr>
            <a:r>
              <a:rPr lang="en-US" altLang="en-US" dirty="0"/>
              <a:t>“Named parameter associations”</a:t>
            </a:r>
          </a:p>
          <a:p>
            <a:pPr lvl="1" eaLnBrk="1" hangingPunct="1">
              <a:defRPr/>
            </a:pPr>
            <a:r>
              <a:rPr lang="en-US" altLang="en-US" dirty="0">
                <a:latin typeface="Lucida Sans Typewriter" pitchFamily="49" charset="0"/>
              </a:rPr>
              <a:t>Put(Item =&gt; I, Width =&gt; 3)</a:t>
            </a:r>
            <a:r>
              <a:rPr lang="en-US" altLang="en-US" dirty="0"/>
              <a:t>  has same effect as </a:t>
            </a:r>
            <a:br>
              <a:rPr lang="en-US" altLang="en-US" dirty="0"/>
            </a:br>
            <a:r>
              <a:rPr lang="en-US" altLang="en-US" dirty="0">
                <a:latin typeface="Lucida Sans Typewriter" pitchFamily="49" charset="0"/>
              </a:rPr>
              <a:t>Put(I, 3, 10)</a:t>
            </a:r>
            <a:r>
              <a:rPr lang="en-US" altLang="en-US" dirty="0"/>
              <a:t> but is more readable</a:t>
            </a:r>
          </a:p>
          <a:p>
            <a:pPr marL="0" indent="0" eaLnBrk="1" hangingPunct="1">
              <a:defRPr/>
            </a:pPr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32DB28-C853-4F3E-95B6-29BC0AD44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81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B2894-072F-4E02-988A-22827C7AE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Preface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795673-1D59-4312-A54F-2700CD25C9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Course objective</a:t>
            </a:r>
          </a:p>
          <a:p>
            <a:pPr lvl="1" eaLnBrk="1" hangingPunct="1"/>
            <a:r>
              <a:rPr lang="en-US" altLang="en-US" dirty="0"/>
              <a:t>Cover important principles of modern software engineering practice, as embodied in Ada</a:t>
            </a:r>
          </a:p>
          <a:p>
            <a:pPr lvl="1" eaLnBrk="1" hangingPunct="1"/>
            <a:r>
              <a:rPr lang="en-US" altLang="en-US" dirty="0"/>
              <a:t>Mostly </a:t>
            </a:r>
            <a:r>
              <a:rPr lang="en-US" altLang="en-US" b="1" dirty="0"/>
              <a:t>Ada 95</a:t>
            </a:r>
            <a:r>
              <a:rPr lang="en-US" altLang="en-US" dirty="0"/>
              <a:t>, with some treatment of Ada 2005 and Ada 2012</a:t>
            </a:r>
          </a:p>
          <a:p>
            <a:pPr eaLnBrk="1" hangingPunct="1"/>
            <a:r>
              <a:rPr lang="en-US" altLang="en-US" dirty="0"/>
              <a:t>Instructor</a:t>
            </a:r>
          </a:p>
          <a:p>
            <a:pPr lvl="1" eaLnBrk="1" hangingPunct="1"/>
            <a:r>
              <a:rPr lang="en-US" altLang="en-US" dirty="0"/>
              <a:t>Ben Brosgol, </a:t>
            </a:r>
            <a:r>
              <a:rPr lang="en-US" altLang="en-US" dirty="0">
                <a:latin typeface="Lucida Sans Typewriter" panose="020B0509030504030204" pitchFamily="49" charset="0"/>
              </a:rPr>
              <a:t>brosgol@adacore.com</a:t>
            </a:r>
            <a:endParaRPr lang="en-US" altLang="en-US" dirty="0"/>
          </a:p>
          <a:p>
            <a:pPr eaLnBrk="1" hangingPunct="1"/>
            <a:r>
              <a:rPr lang="en-US" altLang="en-US" dirty="0"/>
              <a:t>Prerequisites</a:t>
            </a:r>
          </a:p>
          <a:p>
            <a:pPr lvl="1" eaLnBrk="1" hangingPunct="1"/>
            <a:r>
              <a:rPr lang="en-US" altLang="en-US" i="1" dirty="0"/>
              <a:t>General:</a:t>
            </a:r>
            <a:r>
              <a:rPr lang="en-US" altLang="en-US" dirty="0"/>
              <a:t> experience programming in a </a:t>
            </a:r>
            <a:br>
              <a:rPr lang="en-US" altLang="en-US" dirty="0"/>
            </a:br>
            <a:r>
              <a:rPr lang="en-US" altLang="en-US" dirty="0"/>
              <a:t>high-order language such as C</a:t>
            </a:r>
          </a:p>
          <a:p>
            <a:pPr lvl="1" eaLnBrk="1" hangingPunct="1"/>
            <a:r>
              <a:rPr lang="en-US" altLang="en-US" i="1" dirty="0"/>
              <a:t>Specific:</a:t>
            </a:r>
            <a:r>
              <a:rPr lang="en-US" altLang="en-US" dirty="0"/>
              <a:t> familiarity with concepts of data type, block structure (</a:t>
            </a:r>
            <a:r>
              <a:rPr lang="en-US" altLang="en-US" dirty="0" err="1"/>
              <a:t>namescope</a:t>
            </a:r>
            <a:r>
              <a:rPr lang="en-US" altLang="en-US" dirty="0"/>
              <a:t>), data structures (pointers, linked lists)</a:t>
            </a:r>
          </a:p>
          <a:p>
            <a:pPr eaLnBrk="1" hangingPunct="1"/>
            <a:r>
              <a:rPr lang="en-US" altLang="en-US" dirty="0"/>
              <a:t>Workshops</a:t>
            </a:r>
          </a:p>
          <a:p>
            <a:pPr lvl="1" eaLnBrk="1" hangingPunct="1"/>
            <a:r>
              <a:rPr lang="en-US" altLang="en-US" dirty="0" err="1"/>
              <a:t>AdaCore’s</a:t>
            </a:r>
            <a:r>
              <a:rPr lang="en-US" altLang="en-US" dirty="0"/>
              <a:t> </a:t>
            </a:r>
            <a:r>
              <a:rPr lang="en-US" altLang="en-US" i="1" dirty="0"/>
              <a:t>GNAT </a:t>
            </a:r>
            <a:r>
              <a:rPr lang="en-US" altLang="en-US" dirty="0"/>
              <a:t>Development Environment, with</a:t>
            </a:r>
            <a:r>
              <a:rPr lang="en-US" altLang="en-US" i="1" dirty="0"/>
              <a:t> GPS </a:t>
            </a:r>
            <a:r>
              <a:rPr lang="en-US" altLang="en-US" dirty="0"/>
              <a:t>(GNAT Programming Studio)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8A0058-78CA-49CE-8B35-B34D6CF79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6346C0-D892-4B62-A31B-E6BAF45677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248400" y="2667000"/>
            <a:ext cx="16002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638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F4483-CAB5-4B34-B47A-B83C6DD76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 Command Line Arguments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C7DDC-23D5-4EB6-B867-7379D725AC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5214" y="4148078"/>
            <a:ext cx="4363695" cy="2100322"/>
          </a:xfrm>
        </p:spPr>
        <p:txBody>
          <a:bodyPr/>
          <a:lstStyle/>
          <a:p>
            <a:r>
              <a:rPr lang="en-US" dirty="0"/>
              <a:t>Features illustrated</a:t>
            </a:r>
          </a:p>
          <a:p>
            <a:pPr lvl="1" eaLnBrk="1" hangingPunct="1">
              <a:buClr>
                <a:srgbClr val="0000CC"/>
              </a:buClr>
            </a:pPr>
            <a:r>
              <a:rPr lang="en-US" altLang="en-US" i="1" dirty="0" err="1">
                <a:solidFill>
                  <a:srgbClr val="FF0000"/>
                </a:solidFill>
              </a:rPr>
              <a:t>Ada.Command_Line</a:t>
            </a:r>
            <a:r>
              <a:rPr lang="en-US" altLang="en-US" i="1" dirty="0">
                <a:solidFill>
                  <a:srgbClr val="FF0000"/>
                </a:solidFill>
              </a:rPr>
              <a:t>: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/>
              <a:t>predefined package similar </a:t>
            </a:r>
            <a:br>
              <a:rPr lang="en-US" altLang="en-US" dirty="0"/>
            </a:br>
            <a:r>
              <a:rPr lang="en-US" altLang="en-US" dirty="0"/>
              <a:t>to C’s </a:t>
            </a:r>
            <a:r>
              <a:rPr lang="en-US" altLang="en-US" dirty="0" err="1"/>
              <a:t>argc</a:t>
            </a:r>
            <a:r>
              <a:rPr lang="en-US" altLang="en-US" dirty="0"/>
              <a:t>, </a:t>
            </a:r>
            <a:r>
              <a:rPr lang="en-US" altLang="en-US" dirty="0" err="1"/>
              <a:t>argv</a:t>
            </a:r>
            <a:endParaRPr lang="en-US" altLang="en-US" dirty="0"/>
          </a:p>
          <a:p>
            <a:pPr lvl="1" eaLnBrk="1" hangingPunct="1"/>
            <a:r>
              <a:rPr lang="en-US" altLang="en-US" i="1" dirty="0">
                <a:solidFill>
                  <a:srgbClr val="FF0000"/>
                </a:solidFill>
              </a:rPr>
              <a:t>“for” loop iteration statement</a:t>
            </a:r>
            <a:endParaRPr lang="en-US" alt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66FDB2-92F1-4D62-BB1E-B6B465367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7" name="Text Box 8">
            <a:extLst>
              <a:ext uri="{FF2B5EF4-FFF2-40B4-BE49-F238E27FC236}">
                <a16:creationId xmlns:a16="http://schemas.microsoft.com/office/drawing/2014/main" id="{C27474AF-92C3-40E5-8986-D7BDCB1A5B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193" y="1100078"/>
            <a:ext cx="7661072" cy="2862322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with </a:t>
            </a:r>
            <a:r>
              <a:rPr lang="en-US" altLang="en-US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Ada.Command_Line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US" altLang="en-US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use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Ada.Text_IO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Print_Command_Line_Args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begin</a:t>
            </a:r>
          </a:p>
          <a:p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Put_Line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( </a:t>
            </a:r>
            <a:r>
              <a:rPr lang="en-US" altLang="en-US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Ada.Command_Line.</a:t>
            </a:r>
            <a:r>
              <a:rPr lang="en-US" altLang="en-US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Command_Name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);</a:t>
            </a:r>
          </a:p>
          <a:p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I </a:t>
            </a:r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1 .. </a:t>
            </a:r>
            <a:r>
              <a:rPr lang="en-US" altLang="en-US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Ada.Command_Line.</a:t>
            </a:r>
            <a:r>
              <a:rPr lang="en-US" altLang="en-US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Argument_Count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loop</a:t>
            </a:r>
          </a:p>
          <a:p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Put_Line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( </a:t>
            </a:r>
            <a:r>
              <a:rPr lang="en-US" altLang="en-US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Ada.Command_Line.</a:t>
            </a:r>
            <a:r>
              <a:rPr lang="en-US" altLang="en-US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Argument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( I ) );</a:t>
            </a:r>
          </a:p>
          <a:p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   end loop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Print_Command_Line_Args</a:t>
            </a:r>
            <a:r>
              <a:rPr lang="en-US" altLang="en-US" sz="20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id="{2548DB48-BEC3-4126-A32E-FE7D0B4B0E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4267200"/>
            <a:ext cx="4363695" cy="1754326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800" i="1" dirty="0">
                <a:solidFill>
                  <a:srgbClr val="0070C0"/>
                </a:solidFill>
                <a:latin typeface="+mn-lt"/>
              </a:rPr>
              <a:t>Program execution:</a:t>
            </a:r>
          </a:p>
          <a:p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$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print_command_line_args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foo </a:t>
            </a:r>
            <a:r>
              <a:rPr lang="en-US" altLang="en-US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fum</a:t>
            </a:r>
            <a:b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1800" b="1" i="1" dirty="0">
                <a:solidFill>
                  <a:srgbClr val="FF0000"/>
                </a:solidFill>
                <a:latin typeface="Consolas" panose="020B0609020204030204" pitchFamily="49" charset="0"/>
              </a:rPr>
              <a:t>&lt;path&gt;</a:t>
            </a:r>
            <a:r>
              <a:rPr lang="en-US" altLang="en-US" sz="18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print_command_line_args</a:t>
            </a:r>
            <a:endParaRPr lang="en-US" altLang="en-US" sz="1800" b="1" dirty="0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foo</a:t>
            </a:r>
          </a:p>
          <a:p>
            <a:r>
              <a:rPr lang="en-US" altLang="en-US" sz="18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fum</a:t>
            </a:r>
            <a:endParaRPr lang="en-US" altLang="en-US" sz="1800" b="1" dirty="0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$</a:t>
            </a:r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4667CC0F-D532-4F86-B32E-7B42B01780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8946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855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5BA19-0D9C-48EA-9D63-CD5154F04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for Prime*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368FD1-5796-4F59-A9B1-503C6420D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id="{3C390FD6-7682-4FBD-9B91-786487AE23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143000"/>
            <a:ext cx="3836988" cy="3540125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Is_Prime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 N : Positive )</a:t>
            </a:r>
            <a:b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Boolean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4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Max_Divisor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: Positive;</a:t>
            </a:r>
          </a:p>
          <a:p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4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if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N=1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or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N=2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then</a:t>
            </a:r>
            <a:endParaRPr lang="en-US" altLang="en-US" sz="14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True;</a:t>
            </a:r>
          </a:p>
          <a:p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else</a:t>
            </a:r>
            <a:b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4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Max_Divisor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:= N/2;</a:t>
            </a:r>
          </a:p>
          <a:p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for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I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2..Max_Divisor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loop</a:t>
            </a:r>
            <a:endParaRPr lang="en-US" altLang="en-US" sz="14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  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if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N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rem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I = 0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then</a:t>
            </a:r>
            <a:endParaRPr lang="en-US" altLang="en-US" sz="14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     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False;</a:t>
            </a:r>
          </a:p>
          <a:p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  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if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loop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True;</a:t>
            </a:r>
          </a:p>
          <a:p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if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Is_Prime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id="{D8C2575D-A629-439C-B7E9-9C77047E4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5613" y="1143000"/>
            <a:ext cx="4802187" cy="3538537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Is_Prime, Ada.Text_IO, </a:t>
            </a:r>
            <a:b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    Ada.Integer_Text_IO;</a:t>
            </a:r>
          </a:p>
          <a:p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Ada.Text_IO;</a:t>
            </a:r>
          </a:p>
          <a:p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Test_Prime </a:t>
            </a:r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40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  Some_Int : Integer;</a:t>
            </a:r>
          </a:p>
          <a:p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40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  Put("Type a positive integer value: ");</a:t>
            </a:r>
          </a:p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  Ada.Integer_Text_IO.Get( Some_Int );</a:t>
            </a:r>
          </a:p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if</a:t>
            </a:r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Some_Int &lt;= 0 </a:t>
            </a:r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then</a:t>
            </a:r>
            <a:endParaRPr lang="en-US" altLang="en-US" sz="140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     Put_Line( "Number is not positive" );</a:t>
            </a:r>
          </a:p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elsif</a:t>
            </a:r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Is_Prime( Some_Int ) </a:t>
            </a:r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then</a:t>
            </a:r>
            <a:endParaRPr lang="en-US" altLang="en-US" sz="140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     Put_Line( "Number is a prime" );</a:t>
            </a:r>
          </a:p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else</a:t>
            </a:r>
            <a:endParaRPr lang="en-US" altLang="en-US" sz="140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     Put_Line( "Number is not a prime" );</a:t>
            </a:r>
          </a:p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end if</a:t>
            </a:r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Test_Prime;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1EDC94-FFDA-4755-9D62-4AB694788EC5}"/>
              </a:ext>
            </a:extLst>
          </p:cNvPr>
          <p:cNvSpPr txBox="1"/>
          <p:nvPr/>
        </p:nvSpPr>
        <p:spPr>
          <a:xfrm>
            <a:off x="228600" y="6443246"/>
            <a:ext cx="530177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latin typeface="+mn-lt"/>
              </a:rPr>
              <a:t>* For purposes of illustration, 1 is considered a prime number</a:t>
            </a:r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id="{06A57187-C414-4C59-B9F7-EB66E84828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4876800"/>
            <a:ext cx="4363695" cy="1477328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800" i="1" dirty="0">
                <a:solidFill>
                  <a:srgbClr val="0070C0"/>
                </a:solidFill>
                <a:latin typeface="+mn-lt"/>
              </a:rPr>
              <a:t>Program execution:</a:t>
            </a:r>
          </a:p>
          <a:p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$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test_prime</a:t>
            </a:r>
            <a:b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Type a positive integer value: 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17</a:t>
            </a:r>
          </a:p>
          <a:p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Number is a prime</a:t>
            </a:r>
          </a:p>
          <a:p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$</a:t>
            </a:r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3E663E24-49F8-4A1C-8B86-36127DB23E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8946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8603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3685D-3CED-4173-BA5F-D9A95D5F0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 Illustrated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D03BD-4518-4B91-8036-824F136D77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Separate compilation of a “stand-alone” subprogram</a:t>
            </a:r>
          </a:p>
          <a:p>
            <a:pPr lvl="1" eaLnBrk="1" hangingPunct="1"/>
            <a:r>
              <a:rPr lang="en-US" altLang="en-US" dirty="0" err="1">
                <a:latin typeface="Lucida Sans Typewriter" panose="020B0509030504030204" pitchFamily="49" charset="0"/>
              </a:rPr>
              <a:t>Is_Prime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A function, which returns a value to the caller</a:t>
            </a:r>
          </a:p>
          <a:p>
            <a:pPr eaLnBrk="1" hangingPunct="1"/>
            <a:r>
              <a:rPr lang="en-US" altLang="en-US" dirty="0"/>
              <a:t>Type </a:t>
            </a:r>
            <a:r>
              <a:rPr lang="en-US" altLang="en-US" dirty="0">
                <a:latin typeface="Lucida Sans Typewriter" panose="020B0509030504030204" pitchFamily="49" charset="0"/>
              </a:rPr>
              <a:t>Boolean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 Contains the values </a:t>
            </a:r>
            <a:r>
              <a:rPr lang="en-US" altLang="en-US" dirty="0">
                <a:latin typeface="Lucida Sans Typewriter" panose="020B0509030504030204" pitchFamily="49" charset="0"/>
              </a:rPr>
              <a:t>True</a:t>
            </a:r>
            <a:r>
              <a:rPr lang="en-US" altLang="en-US" dirty="0"/>
              <a:t> and </a:t>
            </a:r>
            <a:r>
              <a:rPr lang="en-US" altLang="en-US" dirty="0">
                <a:latin typeface="Lucida Sans Typewriter" panose="020B0509030504030204" pitchFamily="49" charset="0"/>
              </a:rPr>
              <a:t>False</a:t>
            </a:r>
            <a:r>
              <a:rPr lang="en-US" altLang="en-US" sz="1200" dirty="0">
                <a:latin typeface="Lucida Sans Typewriter" panose="020B0509030504030204" pitchFamily="49" charset="0"/>
              </a:rPr>
              <a:t> 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 Returned by relational operations </a:t>
            </a:r>
            <a:r>
              <a:rPr lang="en-US" altLang="en-US" sz="1200" dirty="0">
                <a:latin typeface="Lucida Sans Typewriter" panose="020B0509030504030204" pitchFamily="49" charset="0"/>
              </a:rPr>
              <a:t>"="</a:t>
            </a:r>
            <a:r>
              <a:rPr lang="en-US" altLang="en-US" dirty="0"/>
              <a:t> , </a:t>
            </a:r>
            <a:r>
              <a:rPr lang="en-US" altLang="en-US" sz="1200" dirty="0">
                <a:latin typeface="Lucida Sans Typewriter" panose="020B0509030504030204" pitchFamily="49" charset="0"/>
              </a:rPr>
              <a:t>"/="</a:t>
            </a:r>
            <a:r>
              <a:rPr lang="en-US" altLang="en-US" dirty="0"/>
              <a:t>, </a:t>
            </a:r>
            <a:r>
              <a:rPr lang="en-US" altLang="en-US" sz="1200" dirty="0">
                <a:latin typeface="Lucida Sans Typewriter" panose="020B0509030504030204" pitchFamily="49" charset="0"/>
              </a:rPr>
              <a:t>"&lt;="</a:t>
            </a:r>
            <a:r>
              <a:rPr lang="en-US" altLang="en-US" dirty="0"/>
              <a:t>, </a:t>
            </a:r>
            <a:r>
              <a:rPr lang="en-US" altLang="en-US" sz="1200" dirty="0">
                <a:latin typeface="Lucida Sans Typewriter" panose="020B0509030504030204" pitchFamily="49" charset="0"/>
              </a:rPr>
              <a:t>"&gt;="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 Returned by logical operations </a:t>
            </a:r>
            <a:r>
              <a:rPr lang="en-US" altLang="en-US" sz="1200" dirty="0">
                <a:latin typeface="Lucida Sans Typewriter" panose="020B0509030504030204" pitchFamily="49" charset="0"/>
              </a:rPr>
              <a:t>"</a:t>
            </a:r>
            <a:r>
              <a:rPr lang="en-US" altLang="en-US" b="1" dirty="0">
                <a:latin typeface="Lucida Sans Typewriter" panose="020B0509030504030204" pitchFamily="49" charset="0"/>
              </a:rPr>
              <a:t>not</a:t>
            </a:r>
            <a:r>
              <a:rPr lang="en-US" altLang="en-US" sz="1200" dirty="0">
                <a:latin typeface="Lucida Sans Typewriter" panose="020B0509030504030204" pitchFamily="49" charset="0"/>
              </a:rPr>
              <a:t>"</a:t>
            </a:r>
            <a:r>
              <a:rPr lang="en-US" altLang="en-US" dirty="0"/>
              <a:t>, </a:t>
            </a:r>
            <a:r>
              <a:rPr lang="en-US" altLang="en-US" sz="1200" dirty="0">
                <a:latin typeface="Lucida Sans Typewriter" panose="020B0509030504030204" pitchFamily="49" charset="0"/>
              </a:rPr>
              <a:t>"</a:t>
            </a:r>
            <a:r>
              <a:rPr lang="en-US" altLang="en-US" b="1" dirty="0">
                <a:latin typeface="Lucida Sans Typewriter" panose="020B0509030504030204" pitchFamily="49" charset="0"/>
              </a:rPr>
              <a:t>or</a:t>
            </a:r>
            <a:r>
              <a:rPr lang="en-US" altLang="en-US" sz="1200" dirty="0">
                <a:latin typeface="Lucida Sans Typewriter" panose="020B0509030504030204" pitchFamily="49" charset="0"/>
              </a:rPr>
              <a:t>"</a:t>
            </a:r>
            <a:r>
              <a:rPr lang="en-US" altLang="en-US" dirty="0"/>
              <a:t>, </a:t>
            </a:r>
            <a:r>
              <a:rPr lang="en-US" altLang="en-US" sz="1200" dirty="0">
                <a:latin typeface="Lucida Sans Typewriter" panose="020B0509030504030204" pitchFamily="49" charset="0"/>
              </a:rPr>
              <a:t>"</a:t>
            </a:r>
            <a:r>
              <a:rPr lang="en-US" altLang="en-US" b="1" dirty="0">
                <a:latin typeface="Lucida Sans Typewriter" panose="020B0509030504030204" pitchFamily="49" charset="0"/>
              </a:rPr>
              <a:t>and</a:t>
            </a:r>
            <a:r>
              <a:rPr lang="en-US" altLang="en-US" sz="1200" dirty="0">
                <a:latin typeface="Lucida Sans Typewriter" panose="020B0509030504030204" pitchFamily="49" charset="0"/>
              </a:rPr>
              <a:t>"</a:t>
            </a:r>
            <a:r>
              <a:rPr lang="en-US" altLang="en-US" dirty="0"/>
              <a:t>, </a:t>
            </a:r>
            <a:r>
              <a:rPr lang="en-US" altLang="en-US" sz="1200" dirty="0">
                <a:latin typeface="Lucida Sans Typewriter" panose="020B0509030504030204" pitchFamily="49" charset="0"/>
              </a:rPr>
              <a:t>"</a:t>
            </a:r>
            <a:r>
              <a:rPr lang="en-US" altLang="en-US" b="1" dirty="0" err="1">
                <a:latin typeface="Lucida Sans Typewriter" panose="020B0509030504030204" pitchFamily="49" charset="0"/>
              </a:rPr>
              <a:t>xor</a:t>
            </a:r>
            <a:r>
              <a:rPr lang="en-US" altLang="en-US" sz="1200" dirty="0">
                <a:latin typeface="Lucida Sans Typewriter" panose="020B0509030504030204" pitchFamily="49" charset="0"/>
              </a:rPr>
              <a:t>"</a:t>
            </a:r>
            <a:endParaRPr lang="en-US" altLang="en-US" dirty="0"/>
          </a:p>
          <a:p>
            <a:pPr eaLnBrk="1" hangingPunct="1"/>
            <a:r>
              <a:rPr lang="en-US" altLang="en-US" dirty="0"/>
              <a:t>Subtype </a:t>
            </a:r>
            <a:r>
              <a:rPr lang="en-US" altLang="en-US" dirty="0">
                <a:latin typeface="Lucida Sans Typewriter" panose="020B0509030504030204" pitchFamily="49" charset="0"/>
              </a:rPr>
              <a:t>Positive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latin typeface="Lucida Sans Typewriter" panose="020B0509030504030204" pitchFamily="49" charset="0"/>
              </a:rPr>
              <a:t>Integer</a:t>
            </a:r>
            <a:r>
              <a:rPr lang="en-US" altLang="en-US" dirty="0"/>
              <a:t> values greater than zero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177B0F-3F71-4C48-9A4D-B82D70167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7534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3685D-3CED-4173-BA5F-D9A95D5F0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 Illustrated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D03BD-4518-4B91-8036-824F136D77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Conditional statements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b="1" dirty="0">
                <a:latin typeface="Lucida Sans Typewriter" panose="020B0509030504030204" pitchFamily="49" charset="0"/>
              </a:rPr>
              <a:t>if</a:t>
            </a:r>
            <a:r>
              <a:rPr lang="en-US" altLang="en-US" dirty="0"/>
              <a:t> ... </a:t>
            </a:r>
            <a:r>
              <a:rPr lang="en-US" altLang="en-US" b="1" dirty="0">
                <a:latin typeface="Lucida Sans Typewriter" panose="020B0509030504030204" pitchFamily="49" charset="0"/>
              </a:rPr>
              <a:t>then</a:t>
            </a:r>
            <a:r>
              <a:rPr lang="en-US" altLang="en-US" dirty="0"/>
              <a:t> ... </a:t>
            </a:r>
            <a:r>
              <a:rPr lang="en-US" altLang="en-US" b="1" dirty="0">
                <a:latin typeface="Lucida Sans Typewriter" panose="020B0509030504030204" pitchFamily="49" charset="0"/>
              </a:rPr>
              <a:t>end if;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b="1" dirty="0">
                <a:latin typeface="Lucida Sans Typewriter" panose="020B0509030504030204" pitchFamily="49" charset="0"/>
              </a:rPr>
              <a:t>if</a:t>
            </a:r>
            <a:r>
              <a:rPr lang="en-US" altLang="en-US" dirty="0"/>
              <a:t> ... </a:t>
            </a:r>
            <a:r>
              <a:rPr lang="en-US" altLang="en-US" b="1" dirty="0">
                <a:latin typeface="Lucida Sans Typewriter" panose="020B0509030504030204" pitchFamily="49" charset="0"/>
              </a:rPr>
              <a:t>then</a:t>
            </a:r>
            <a:r>
              <a:rPr lang="en-US" altLang="en-US" dirty="0"/>
              <a:t> ... </a:t>
            </a:r>
            <a:r>
              <a:rPr lang="en-US" altLang="en-US" b="1" dirty="0">
                <a:latin typeface="Lucida Sans Typewriter" panose="020B0509030504030204" pitchFamily="49" charset="0"/>
              </a:rPr>
              <a:t>else </a:t>
            </a:r>
            <a:r>
              <a:rPr lang="en-US" altLang="en-US" dirty="0"/>
              <a:t>... </a:t>
            </a:r>
            <a:r>
              <a:rPr lang="en-US" altLang="en-US" b="1" dirty="0">
                <a:latin typeface="Lucida Sans Typewriter" panose="020B0509030504030204" pitchFamily="49" charset="0"/>
              </a:rPr>
              <a:t>end if;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b="1" dirty="0">
                <a:latin typeface="Lucida Sans Typewriter" panose="020B0509030504030204" pitchFamily="49" charset="0"/>
              </a:rPr>
              <a:t>if</a:t>
            </a:r>
            <a:r>
              <a:rPr lang="en-US" altLang="en-US" dirty="0"/>
              <a:t> ... </a:t>
            </a:r>
            <a:r>
              <a:rPr lang="en-US" altLang="en-US" b="1" dirty="0">
                <a:latin typeface="Lucida Sans Typewriter" panose="020B0509030504030204" pitchFamily="49" charset="0"/>
              </a:rPr>
              <a:t>then</a:t>
            </a:r>
            <a:r>
              <a:rPr lang="en-US" altLang="en-US" dirty="0"/>
              <a:t> ... </a:t>
            </a:r>
            <a:r>
              <a:rPr lang="en-US" altLang="en-US" b="1" dirty="0" err="1">
                <a:latin typeface="Lucida Sans Typewriter" panose="020B0509030504030204" pitchFamily="49" charset="0"/>
              </a:rPr>
              <a:t>elsif</a:t>
            </a:r>
            <a:r>
              <a:rPr lang="en-US" altLang="en-US" dirty="0"/>
              <a:t> ... </a:t>
            </a:r>
            <a:r>
              <a:rPr lang="en-US" altLang="en-US" b="1" dirty="0">
                <a:latin typeface="Lucida Sans Typewriter" panose="020B0509030504030204" pitchFamily="49" charset="0"/>
              </a:rPr>
              <a:t>else </a:t>
            </a:r>
            <a:r>
              <a:rPr lang="en-US" altLang="en-US" dirty="0"/>
              <a:t>...</a:t>
            </a:r>
            <a:r>
              <a:rPr lang="en-US" altLang="en-US" b="1" dirty="0">
                <a:latin typeface="Lucida Sans Typewriter" panose="020B0509030504030204" pitchFamily="49" charset="0"/>
              </a:rPr>
              <a:t> end if;</a:t>
            </a:r>
            <a:endParaRPr lang="en-US" altLang="en-US" dirty="0"/>
          </a:p>
          <a:p>
            <a:pPr eaLnBrk="1" hangingPunct="1"/>
            <a:r>
              <a:rPr lang="en-US" altLang="en-US" dirty="0">
                <a:latin typeface="Lucida Sans Typewriter" panose="020B0509030504030204" pitchFamily="49" charset="0"/>
              </a:rPr>
              <a:t>Integer</a:t>
            </a:r>
            <a:r>
              <a:rPr lang="en-US" altLang="en-US" dirty="0"/>
              <a:t> input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Ada.Integer_Text_IO.Get</a:t>
            </a:r>
            <a:r>
              <a:rPr lang="en-US" altLang="en-US" dirty="0">
                <a:latin typeface="Lucida Sans Typewriter" panose="020B0509030504030204" pitchFamily="49" charset="0"/>
              </a:rPr>
              <a:t>( </a:t>
            </a:r>
            <a:r>
              <a:rPr lang="en-US" altLang="en-US" dirty="0" err="1">
                <a:latin typeface="Lucida Sans Typewriter" panose="020B0509030504030204" pitchFamily="49" charset="0"/>
              </a:rPr>
              <a:t>Some_Int</a:t>
            </a:r>
            <a:r>
              <a:rPr lang="en-US" altLang="en-US" dirty="0">
                <a:latin typeface="Lucida Sans Typewriter" panose="020B0509030504030204" pitchFamily="49" charset="0"/>
              </a:rPr>
              <a:t> )</a:t>
            </a:r>
          </a:p>
          <a:p>
            <a:pPr eaLnBrk="1" hangingPunct="1"/>
            <a:r>
              <a:rPr lang="en-US" altLang="en-US" dirty="0"/>
              <a:t>“</a:t>
            </a:r>
            <a:r>
              <a:rPr lang="en-US" altLang="en-US" dirty="0">
                <a:latin typeface="Lucida Sans Typewriter" panose="020B0509030504030204" pitchFamily="49" charset="0"/>
              </a:rPr>
              <a:t>use</a:t>
            </a:r>
            <a:r>
              <a:rPr lang="en-US" altLang="en-US" dirty="0"/>
              <a:t>” clause</a:t>
            </a:r>
          </a:p>
          <a:p>
            <a:pPr lvl="1" eaLnBrk="1" hangingPunct="1"/>
            <a:r>
              <a:rPr lang="en-US" altLang="en-US" b="1" dirty="0">
                <a:latin typeface="Lucida Sans Typewriter" panose="020B0509030504030204" pitchFamily="49" charset="0"/>
              </a:rPr>
              <a:t>use</a:t>
            </a: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Ada.Text_IO</a:t>
            </a:r>
            <a:endParaRPr lang="en-US" altLang="en-US" dirty="0">
              <a:latin typeface="Lucida Sans Typewriter" panose="020B0509030504030204" pitchFamily="49" charset="0"/>
            </a:endParaRPr>
          </a:p>
          <a:p>
            <a:pPr lvl="1" eaLnBrk="1" hangingPunct="1"/>
            <a:r>
              <a:rPr lang="en-US" altLang="en-US" sz="2200" dirty="0"/>
              <a:t>Provides direct visibility to procedure </a:t>
            </a:r>
            <a:r>
              <a:rPr lang="en-US" altLang="en-US" sz="2200" dirty="0" err="1">
                <a:latin typeface="Lucida Sans Typewriter" panose="020B0509030504030204" pitchFamily="49" charset="0"/>
              </a:rPr>
              <a:t>Put_Line</a:t>
            </a:r>
            <a:endParaRPr lang="en-US" altLang="en-US" sz="2200" dirty="0">
              <a:latin typeface="Lucida Sans Typewriter" panose="020B0509030504030204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177B0F-3F71-4C48-9A4D-B82D70167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2713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D373E-8F11-4440-B193-8A6EB6C8E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Simple Package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3498C4-0EDA-4898-BFF6-C0F3AA3DC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B885BD29-DC98-40D6-BB52-BA63ED1AB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1571625"/>
            <a:ext cx="4740275" cy="4524375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Math_Utilities, Ada.Text_IO,</a:t>
            </a:r>
            <a:b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 Ada.Integer_Text_IO;</a:t>
            </a:r>
          </a:p>
          <a:p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Ada.Text_IO;</a:t>
            </a:r>
          </a:p>
          <a:p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Test_Utilities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20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Some_Int, Result : Integer;</a:t>
            </a:r>
          </a:p>
          <a:p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20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Put("Type a positive integer value: ");</a:t>
            </a: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Ada.Integer_Text_IO.Get( Some_Int );</a:t>
            </a:r>
          </a:p>
          <a:p>
            <a:endParaRPr lang="en-US" altLang="en-US" sz="120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if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Some_Int &lt;= 0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then</a:t>
            </a:r>
            <a:endParaRPr lang="en-US" altLang="en-US" sz="120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   Put_Line( "Number is not positive" );</a:t>
            </a: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else</a:t>
            </a:r>
            <a:endParaRPr lang="en-US" altLang="en-US" sz="120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   Result :=</a:t>
            </a:r>
            <a:b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      Math_Utilities.Factorial( Some_Int );</a:t>
            </a: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   Ada.Integer_Text_IO.Put( Result );</a:t>
            </a: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   New_Line;</a:t>
            </a: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if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Math_Utilities.Is_Prime( Some_Int )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then</a:t>
            </a:r>
            <a:endParaRPr lang="en-US" altLang="en-US" sz="120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      Put_Line( "Number is a prime" );</a:t>
            </a: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else</a:t>
            </a:r>
            <a:endParaRPr lang="en-US" altLang="en-US" sz="120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      Put_Line( "Number is not a prime" );</a:t>
            </a: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end if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end if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endParaRPr lang="en-US" altLang="en-US" sz="120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b="1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200">
                <a:solidFill>
                  <a:srgbClr val="0070C0"/>
                </a:solidFill>
                <a:latin typeface="Lucida Sans Typewriter" panose="020B0509030504030204" pitchFamily="49" charset="0"/>
              </a:rPr>
              <a:t> Test_Utilities;</a:t>
            </a: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E9754679-F5EA-49C5-9E2C-FB5BB6E6909A}"/>
              </a:ext>
            </a:extLst>
          </p:cNvPr>
          <p:cNvGrpSpPr>
            <a:grpSpLocks/>
          </p:cNvGrpSpPr>
          <p:nvPr/>
        </p:nvGrpSpPr>
        <p:grpSpPr bwMode="auto">
          <a:xfrm>
            <a:off x="261938" y="1571625"/>
            <a:ext cx="3624262" cy="4524375"/>
            <a:chOff x="76200" y="1727200"/>
            <a:chExt cx="3624710" cy="4524315"/>
          </a:xfrm>
        </p:grpSpPr>
        <p:sp>
          <p:nvSpPr>
            <p:cNvPr id="7" name="Text Box 5">
              <a:extLst>
                <a:ext uri="{FF2B5EF4-FFF2-40B4-BE49-F238E27FC236}">
                  <a16:creationId xmlns:a16="http://schemas.microsoft.com/office/drawing/2014/main" id="{883D886D-CF18-4D8A-B192-7372862977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200" y="1727200"/>
              <a:ext cx="3624710" cy="4524315"/>
            </a:xfrm>
            <a:prstGeom prst="rect">
              <a:avLst/>
            </a:prstGeom>
            <a:noFill/>
            <a:ln w="9525" algn="ctr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package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</a:t>
              </a:r>
              <a:r>
                <a:rPr lang="en-US" altLang="en-US" sz="1200" dirty="0" err="1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Math_Utilities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is</a:t>
              </a:r>
              <a:endPara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endParaRPr>
            </a:p>
            <a:p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 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function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</a:t>
              </a:r>
              <a:r>
                <a:rPr lang="en-US" altLang="en-US" sz="1200" dirty="0" err="1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Is_Prime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( N : Positive )</a:t>
              </a:r>
              <a:b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</a:b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    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return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Boolean;</a:t>
              </a:r>
            </a:p>
            <a:p>
              <a:endPara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endParaRPr>
            </a:p>
            <a:p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 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function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Factorial( N : Natural )</a:t>
              </a:r>
              <a:b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</a:b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    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return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Positive;</a:t>
              </a:r>
            </a:p>
            <a:p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end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</a:t>
              </a:r>
              <a:r>
                <a:rPr lang="en-US" altLang="en-US" sz="1200" dirty="0" err="1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Math_Utilities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;</a:t>
              </a:r>
            </a:p>
            <a:p>
              <a:endPara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endParaRPr>
            </a:p>
            <a:p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package body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</a:t>
              </a:r>
              <a:r>
                <a:rPr lang="en-US" altLang="en-US" sz="1200" dirty="0" err="1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Math_Utilities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is</a:t>
              </a:r>
              <a:endPara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endParaRPr>
            </a:p>
            <a:p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 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function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</a:t>
              </a:r>
              <a:r>
                <a:rPr lang="en-US" altLang="en-US" sz="1200" dirty="0" err="1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Is_Prime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(N : Positive ) </a:t>
              </a:r>
              <a:b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</a:b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    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return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Boolean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is</a:t>
              </a:r>
              <a:endPara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endParaRPr>
            </a:p>
            <a:p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     ... </a:t>
              </a:r>
              <a:r>
                <a:rPr lang="en-US" altLang="en-US" sz="1200" i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-- same as shown previously</a:t>
              </a:r>
              <a:endPara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endParaRPr>
            </a:p>
            <a:p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 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end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</a:t>
              </a:r>
              <a:r>
                <a:rPr lang="en-US" altLang="en-US" sz="1200" dirty="0" err="1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Is_Prime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;</a:t>
              </a:r>
            </a:p>
            <a:p>
              <a:endPara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endParaRPr>
            </a:p>
            <a:p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 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function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Factorial( N : Natural )</a:t>
              </a:r>
              <a:b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</a:b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    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return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Positive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is</a:t>
              </a:r>
              <a:endPara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endParaRPr>
            </a:p>
            <a:p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     Product : Positive := 1;</a:t>
              </a:r>
            </a:p>
            <a:p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 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begin</a:t>
              </a:r>
              <a:endPara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endParaRPr>
            </a:p>
            <a:p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    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for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I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in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2..N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loop</a:t>
              </a:r>
              <a:endPara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endParaRPr>
            </a:p>
            <a:p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        Product := I * Product;</a:t>
              </a:r>
            </a:p>
            <a:p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    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end loop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;</a:t>
              </a:r>
            </a:p>
            <a:p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    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return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Product;</a:t>
              </a:r>
            </a:p>
            <a:p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  </a:t>
              </a:r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end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Factorial;</a:t>
              </a:r>
            </a:p>
            <a:p>
              <a:r>
                <a:rPr lang="en-US" altLang="en-US" sz="1200" b="1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end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 </a:t>
              </a:r>
              <a:r>
                <a:rPr lang="en-US" altLang="en-US" sz="1200" dirty="0" err="1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Math_Utilities</a:t>
              </a:r>
              <a:r>
                <a:rPr lang="en-US" altLang="en-US" sz="1200" dirty="0">
                  <a:solidFill>
                    <a:srgbClr val="0070C0"/>
                  </a:solidFill>
                  <a:latin typeface="Lucida Sans Typewriter" panose="020B0509030504030204" pitchFamily="49" charset="0"/>
                </a:rPr>
                <a:t>;</a:t>
              </a:r>
            </a:p>
          </p:txBody>
        </p:sp>
        <p:cxnSp>
          <p:nvCxnSpPr>
            <p:cNvPr id="8" name="Straight Connector 3">
              <a:extLst>
                <a:ext uri="{FF2B5EF4-FFF2-40B4-BE49-F238E27FC236}">
                  <a16:creationId xmlns:a16="http://schemas.microsoft.com/office/drawing/2014/main" id="{E552036E-62AD-4305-A67A-F6FEF307ADB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6200" y="3098800"/>
              <a:ext cx="3624263" cy="0"/>
            </a:xfrm>
            <a:prstGeom prst="line">
              <a:avLst/>
            </a:prstGeom>
            <a:noFill/>
            <a:ln w="9525" algn="ctr">
              <a:solidFill>
                <a:schemeClr val="bg2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9" name="Straight Arrow Connector 3">
            <a:extLst>
              <a:ext uri="{FF2B5EF4-FFF2-40B4-BE49-F238E27FC236}">
                <a16:creationId xmlns:a16="http://schemas.microsoft.com/office/drawing/2014/main" id="{84D3EE69-C82C-4628-A2BC-6E4E9FF1A05E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751263" y="1362075"/>
            <a:ext cx="287337" cy="619125"/>
          </a:xfrm>
          <a:prstGeom prst="straightConnector1">
            <a:avLst/>
          </a:prstGeom>
          <a:noFill/>
          <a:ln w="9525" algn="ctr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Explosion 2 1">
            <a:extLst>
              <a:ext uri="{FF2B5EF4-FFF2-40B4-BE49-F238E27FC236}">
                <a16:creationId xmlns:a16="http://schemas.microsoft.com/office/drawing/2014/main" id="{56B94300-DC5B-4250-BCB1-E30E1937D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762000"/>
            <a:ext cx="2514600" cy="990600"/>
          </a:xfrm>
          <a:prstGeom prst="irregularSeal2">
            <a:avLst/>
          </a:prstGeom>
          <a:solidFill>
            <a:srgbClr val="FFFF00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package </a:t>
            </a:r>
            <a:b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spec</a:t>
            </a:r>
          </a:p>
        </p:txBody>
      </p:sp>
      <p:cxnSp>
        <p:nvCxnSpPr>
          <p:cNvPr id="11" name="Straight Arrow Connector 11">
            <a:extLst>
              <a:ext uri="{FF2B5EF4-FFF2-40B4-BE49-F238E27FC236}">
                <a16:creationId xmlns:a16="http://schemas.microsoft.com/office/drawing/2014/main" id="{1055B24F-57AA-4435-8944-15339EFA7CD9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2819400" y="5486400"/>
            <a:ext cx="134938" cy="762000"/>
          </a:xfrm>
          <a:prstGeom prst="straightConnector1">
            <a:avLst/>
          </a:prstGeom>
          <a:noFill/>
          <a:ln w="9525" algn="ctr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Explosion 2 7">
            <a:extLst>
              <a:ext uri="{FF2B5EF4-FFF2-40B4-BE49-F238E27FC236}">
                <a16:creationId xmlns:a16="http://schemas.microsoft.com/office/drawing/2014/main" id="{C57FF142-0A48-4921-A5FF-79060560D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5715000"/>
            <a:ext cx="2514600" cy="990600"/>
          </a:xfrm>
          <a:prstGeom prst="irregularSeal2">
            <a:avLst/>
          </a:prstGeom>
          <a:solidFill>
            <a:srgbClr val="FFFF00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</a:rPr>
              <a:t>package </a:t>
            </a:r>
            <a:b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62450BB-D036-4974-8A48-B8F6209724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45149"/>
            <a:ext cx="1219200" cy="1302651"/>
          </a:xfrm>
          <a:prstGeom prst="rect">
            <a:avLst/>
          </a:prstGeom>
        </p:spPr>
      </p:pic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81B3E36C-9F54-434C-8F52-9068BBF7C5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8946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8625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4E8AB-2C4A-4EEB-86A9-F82A5E02A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 Illustrated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207D1B-73CD-4723-AF3D-4A48A4745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Package structure</a:t>
            </a:r>
          </a:p>
          <a:p>
            <a:pPr lvl="1" eaLnBrk="1" hangingPunct="1"/>
            <a:r>
              <a:rPr lang="en-US" altLang="en-US" dirty="0"/>
              <a:t>Package specification provides the interface</a:t>
            </a:r>
          </a:p>
          <a:p>
            <a:pPr lvl="2" eaLnBrk="1" hangingPunct="1"/>
            <a:r>
              <a:rPr lang="en-US" altLang="en-US" dirty="0"/>
              <a:t>Visible to “client” units</a:t>
            </a:r>
          </a:p>
          <a:p>
            <a:pPr lvl="1" eaLnBrk="1" hangingPunct="1"/>
            <a:r>
              <a:rPr lang="en-US" altLang="en-US" dirty="0"/>
              <a:t>Package body provides the implementation</a:t>
            </a:r>
          </a:p>
          <a:p>
            <a:pPr lvl="1" eaLnBrk="1" hangingPunct="1"/>
            <a:r>
              <a:rPr lang="en-US" altLang="en-US" dirty="0"/>
              <a:t>Ada enforces the separation of a package into these two parts</a:t>
            </a:r>
          </a:p>
          <a:p>
            <a:pPr eaLnBrk="1" hangingPunct="1"/>
            <a:r>
              <a:rPr lang="en-US" altLang="en-US" dirty="0"/>
              <a:t>Subtype </a:t>
            </a:r>
            <a:r>
              <a:rPr lang="en-US" altLang="en-US" dirty="0">
                <a:latin typeface="Lucida Sans Typewriter" panose="020B0509030504030204" pitchFamily="49" charset="0"/>
              </a:rPr>
              <a:t>Natural</a:t>
            </a:r>
          </a:p>
          <a:p>
            <a:pPr lvl="1" eaLnBrk="1" hangingPunct="1"/>
            <a:r>
              <a:rPr lang="en-US" altLang="en-US" dirty="0"/>
              <a:t>Non-negative </a:t>
            </a:r>
            <a:r>
              <a:rPr lang="en-US" altLang="en-US" dirty="0">
                <a:latin typeface="Lucida Sans Typewriter" panose="020B0509030504030204" pitchFamily="49" charset="0"/>
              </a:rPr>
              <a:t>Integer</a:t>
            </a:r>
            <a:r>
              <a:rPr lang="en-US" altLang="en-US" dirty="0"/>
              <a:t> values </a:t>
            </a:r>
          </a:p>
          <a:p>
            <a:pPr eaLnBrk="1" hangingPunct="1"/>
            <a:r>
              <a:rPr lang="en-US" altLang="en-US" dirty="0"/>
              <a:t>Exceptional behavior</a:t>
            </a:r>
          </a:p>
          <a:p>
            <a:pPr lvl="1" eaLnBrk="1" hangingPunct="1"/>
            <a:r>
              <a:rPr lang="en-US" altLang="en-US" dirty="0"/>
              <a:t>In the </a:t>
            </a:r>
            <a:r>
              <a:rPr lang="en-US" altLang="en-US" dirty="0">
                <a:latin typeface="Lucida Sans Typewriter" panose="020B0509030504030204" pitchFamily="49" charset="0"/>
              </a:rPr>
              <a:t>Factorial</a:t>
            </a:r>
            <a:r>
              <a:rPr lang="en-US" altLang="en-US" dirty="0"/>
              <a:t> function, the computation </a:t>
            </a:r>
            <a:br>
              <a:rPr lang="en-US" altLang="en-US" dirty="0"/>
            </a:br>
            <a:r>
              <a:rPr lang="en-US" altLang="en-US" dirty="0"/>
              <a:t>  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Product := I * Product</a:t>
            </a:r>
            <a:br>
              <a:rPr lang="en-US" altLang="en-US" dirty="0"/>
            </a:br>
            <a:r>
              <a:rPr lang="en-US" altLang="en-US" dirty="0"/>
              <a:t> may overflow</a:t>
            </a:r>
          </a:p>
          <a:p>
            <a:pPr lvl="1" eaLnBrk="1" hangingPunct="1"/>
            <a:r>
              <a:rPr lang="en-US" altLang="en-US" dirty="0"/>
              <a:t>In the main procedure, the input entered by the user might not be a legitimate integer</a:t>
            </a:r>
          </a:p>
          <a:p>
            <a:pPr lvl="1" eaLnBrk="1" hangingPunct="1"/>
            <a:r>
              <a:rPr lang="en-US" altLang="en-US" dirty="0"/>
              <a:t>If either of these events occurs, the program will terminate due to an “unhandled exception”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C62962-91A7-4EF5-9798-1AB757782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411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25676-A0DF-479C-8D42-66E47F5BC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 2012 - Contract-Based Programming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E89DD0-1194-4957-A8FE-44FA1C028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Ada 2012 includes a variety of features for </a:t>
            </a:r>
            <a:br>
              <a:rPr lang="en-US" altLang="en-US" dirty="0"/>
            </a:br>
            <a:r>
              <a:rPr lang="en-US" altLang="en-US" dirty="0"/>
              <a:t>“contract-based programming”</a:t>
            </a:r>
          </a:p>
          <a:p>
            <a:r>
              <a:rPr lang="en-US" altLang="en-US" dirty="0"/>
              <a:t>Example: specify “preconditions” and/or “postconditions” as subprogram “aspects”</a:t>
            </a:r>
          </a:p>
          <a:p>
            <a:pPr lvl="1"/>
            <a:r>
              <a:rPr lang="en-US" altLang="en-US" i="1" dirty="0"/>
              <a:t>Precondition:</a:t>
            </a:r>
            <a:r>
              <a:rPr lang="en-US" altLang="en-US" dirty="0"/>
              <a:t> Assertion (Boolean expression) showing constraints on parameters, global data before subprogram is invoked</a:t>
            </a:r>
          </a:p>
          <a:p>
            <a:pPr lvl="1"/>
            <a:r>
              <a:rPr lang="en-US" altLang="en-US" i="1" dirty="0"/>
              <a:t>Postcondition:</a:t>
            </a:r>
            <a:r>
              <a:rPr lang="en-US" altLang="en-US" dirty="0"/>
              <a:t> Assertion (Boolean expression) showing constraints on parameters, global data, function result before subprogram returns</a:t>
            </a:r>
          </a:p>
          <a:p>
            <a:r>
              <a:rPr lang="en-US" altLang="en-US" dirty="0"/>
              <a:t>Effect of pre- or postcondition failure (i.e., False value) depends on assertion policy</a:t>
            </a:r>
          </a:p>
          <a:p>
            <a:pPr lvl="1"/>
            <a:r>
              <a:rPr lang="en-US" altLang="en-US" dirty="0"/>
              <a:t>Pragma </a:t>
            </a:r>
            <a:r>
              <a:rPr lang="en-US" altLang="en-US" dirty="0" err="1"/>
              <a:t>Assertion_Policy</a:t>
            </a:r>
            <a:r>
              <a:rPr lang="en-US" altLang="en-US" dirty="0"/>
              <a:t>( Check ) means that failure raises an exception (</a:t>
            </a:r>
            <a:r>
              <a:rPr lang="en-US" altLang="en-US" dirty="0" err="1"/>
              <a:t>Assertion_Error</a:t>
            </a:r>
            <a:r>
              <a:rPr lang="en-US" altLang="en-US" dirty="0"/>
              <a:t>)</a:t>
            </a:r>
          </a:p>
          <a:p>
            <a:pPr lvl="1"/>
            <a:r>
              <a:rPr lang="en-US" altLang="en-US" dirty="0"/>
              <a:t>Use </a:t>
            </a:r>
            <a:r>
              <a:rPr lang="en-US" altLang="en-US" dirty="0">
                <a:latin typeface="Consolas" panose="020B0609020204030204" pitchFamily="49" charset="0"/>
              </a:rPr>
              <a:t>–</a:t>
            </a:r>
            <a:r>
              <a:rPr lang="en-US" altLang="en-US" dirty="0" err="1">
                <a:latin typeface="Consolas" panose="020B0609020204030204" pitchFamily="49" charset="0"/>
              </a:rPr>
              <a:t>gnata</a:t>
            </a:r>
            <a:r>
              <a:rPr lang="en-US" altLang="en-US" dirty="0"/>
              <a:t> switch for compiler to enable this check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BE19AE-6F66-4766-AA7A-9BD54541B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00D432-184B-4D4E-8F99-047531907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91400" y="5999162"/>
            <a:ext cx="66040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3805C6-1F01-4A3B-8962-AEEF0BFED5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138416" y="838200"/>
            <a:ext cx="1624584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5204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C1368-E0C8-45E5-B167-DD08FED59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Simple Package in Ada 2012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B9CF616-7E73-4C9A-8166-57371CD85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Without contracts (shown earlier)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Using pre- and postconditions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442DB7-AF8C-40D7-AE13-E283D9B14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084B9801-EE8E-4407-9375-3627675B06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828800"/>
            <a:ext cx="5452134" cy="954107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package</a:t>
            </a:r>
            <a:r>
              <a:rPr lang="en-US" alt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Math_Utilities</a:t>
            </a:r>
            <a:r>
              <a:rPr lang="en-US" alt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endParaRPr lang="en-US" altLang="en-US" sz="14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r>
              <a:rPr lang="en-US" alt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Is_Prime</a:t>
            </a:r>
            <a:r>
              <a:rPr lang="en-US" alt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( N : Positive ) </a:t>
            </a:r>
            <a:r>
              <a:rPr lang="en-US" alt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Boolean;</a:t>
            </a:r>
          </a:p>
          <a:p>
            <a:r>
              <a:rPr lang="en-US" alt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Factorial( N : Natural ) </a:t>
            </a:r>
            <a:r>
              <a:rPr lang="en-US" alt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Positive;</a:t>
            </a:r>
          </a:p>
          <a:p>
            <a:r>
              <a:rPr lang="en-US" altLang="en-US" sz="1400" b="1" dirty="0">
                <a:solidFill>
                  <a:srgbClr val="0070C0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Math_Utilities</a:t>
            </a:r>
            <a:r>
              <a:rPr lang="en-US" altLang="en-US" sz="14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69885A14-D29D-45C0-9DFE-E72EC902B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463" y="3776663"/>
            <a:ext cx="4844596" cy="2092881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300" b="1" dirty="0">
                <a:solidFill>
                  <a:srgbClr val="0070C0"/>
                </a:solidFill>
                <a:latin typeface="Consolas" panose="020B0609020204030204" pitchFamily="49" charset="0"/>
              </a:rPr>
              <a:t>package </a:t>
            </a:r>
            <a:r>
              <a:rPr lang="en-US" altLang="en-US" sz="1300" dirty="0" err="1">
                <a:solidFill>
                  <a:srgbClr val="0070C0"/>
                </a:solidFill>
                <a:latin typeface="Consolas" panose="020B0609020204030204" pitchFamily="49" charset="0"/>
              </a:rPr>
              <a:t>Math_Utilities</a:t>
            </a:r>
            <a:r>
              <a:rPr lang="en-US" altLang="en-US" sz="1300" b="1" dirty="0">
                <a:solidFill>
                  <a:srgbClr val="0070C0"/>
                </a:solidFill>
                <a:latin typeface="Consolas" panose="020B0609020204030204" pitchFamily="49" charset="0"/>
              </a:rPr>
              <a:t> is</a:t>
            </a:r>
          </a:p>
          <a:p>
            <a:r>
              <a:rPr lang="en-US" altLang="en-US" sz="1300" b="1" dirty="0">
                <a:solidFill>
                  <a:srgbClr val="0070C0"/>
                </a:solidFill>
                <a:latin typeface="Consolas" panose="020B0609020204030204" pitchFamily="49" charset="0"/>
              </a:rPr>
              <a:t>   function </a:t>
            </a:r>
            <a:r>
              <a:rPr lang="en-US" altLang="en-US" sz="1300" dirty="0" err="1">
                <a:solidFill>
                  <a:srgbClr val="0070C0"/>
                </a:solidFill>
                <a:latin typeface="Consolas" panose="020B0609020204030204" pitchFamily="49" charset="0"/>
              </a:rPr>
              <a:t>Is_Prime</a:t>
            </a:r>
            <a:r>
              <a:rPr lang="en-US" altLang="en-US" sz="1300" dirty="0">
                <a:solidFill>
                  <a:srgbClr val="0070C0"/>
                </a:solidFill>
                <a:latin typeface="Consolas" panose="020B0609020204030204" pitchFamily="49" charset="0"/>
              </a:rPr>
              <a:t>( N : Integer ) </a:t>
            </a:r>
            <a:r>
              <a:rPr lang="en-US" altLang="en-US" sz="13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 </a:t>
            </a:r>
            <a:r>
              <a:rPr lang="en-US" altLang="en-US" sz="1300" dirty="0">
                <a:solidFill>
                  <a:srgbClr val="0070C0"/>
                </a:solidFill>
                <a:latin typeface="Consolas" panose="020B0609020204030204" pitchFamily="49" charset="0"/>
              </a:rPr>
              <a:t>Boolean</a:t>
            </a:r>
          </a:p>
          <a:p>
            <a:r>
              <a:rPr lang="en-US" altLang="en-US" sz="1300" b="1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with</a:t>
            </a:r>
          </a:p>
          <a:p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     Pre =&gt; N &gt; 0;   </a:t>
            </a:r>
            <a:r>
              <a:rPr lang="en-US" altLang="en-US" sz="1300" i="1" dirty="0">
                <a:solidFill>
                  <a:srgbClr val="FF0000"/>
                </a:solidFill>
                <a:latin typeface="Consolas" panose="020B0609020204030204" pitchFamily="49" charset="0"/>
              </a:rPr>
              <a:t>-- Positive</a:t>
            </a:r>
          </a:p>
          <a:p>
            <a:endParaRPr lang="en-US" altLang="en-US" sz="1300" b="1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r>
              <a:rPr lang="en-US" altLang="en-US" sz="1300" b="1" dirty="0">
                <a:solidFill>
                  <a:srgbClr val="0070C0"/>
                </a:solidFill>
                <a:latin typeface="Consolas" panose="020B0609020204030204" pitchFamily="49" charset="0"/>
              </a:rPr>
              <a:t>   function </a:t>
            </a:r>
            <a:r>
              <a:rPr lang="en-US" altLang="en-US" sz="1300" dirty="0">
                <a:solidFill>
                  <a:srgbClr val="0070C0"/>
                </a:solidFill>
                <a:latin typeface="Consolas" panose="020B0609020204030204" pitchFamily="49" charset="0"/>
              </a:rPr>
              <a:t>Factorial( N : Integer )</a:t>
            </a:r>
            <a:r>
              <a:rPr lang="en-US" altLang="en-US" sz="1300" b="1" dirty="0">
                <a:solidFill>
                  <a:srgbClr val="0070C0"/>
                </a:solidFill>
                <a:latin typeface="Consolas" panose="020B0609020204030204" pitchFamily="49" charset="0"/>
              </a:rPr>
              <a:t> return </a:t>
            </a:r>
            <a:r>
              <a:rPr lang="en-US" altLang="en-US" sz="1300" dirty="0">
                <a:solidFill>
                  <a:srgbClr val="0070C0"/>
                </a:solidFill>
                <a:latin typeface="Consolas" panose="020B0609020204030204" pitchFamily="49" charset="0"/>
              </a:rPr>
              <a:t>Integer</a:t>
            </a:r>
          </a:p>
          <a:p>
            <a:r>
              <a:rPr lang="en-US" altLang="en-US" sz="1300" b="1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300" b="1" dirty="0">
                <a:solidFill>
                  <a:srgbClr val="FF0000"/>
                </a:solidFill>
                <a:latin typeface="Consolas" panose="020B0609020204030204" pitchFamily="49" charset="0"/>
              </a:rPr>
              <a:t>with</a:t>
            </a:r>
          </a:p>
          <a:p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     Pre  =&gt; N &gt;= 0,             </a:t>
            </a:r>
            <a:r>
              <a:rPr lang="en-US" altLang="en-US" sz="1300" i="1" dirty="0">
                <a:solidFill>
                  <a:srgbClr val="FF0000"/>
                </a:solidFill>
                <a:latin typeface="Consolas" panose="020B0609020204030204" pitchFamily="49" charset="0"/>
              </a:rPr>
              <a:t>-- Natural</a:t>
            </a:r>
          </a:p>
          <a:p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      Post =&gt; </a:t>
            </a:r>
            <a:r>
              <a:rPr lang="en-US" altLang="en-US" sz="1300" dirty="0" err="1">
                <a:solidFill>
                  <a:srgbClr val="FF0000"/>
                </a:solidFill>
                <a:latin typeface="Consolas" panose="020B0609020204030204" pitchFamily="49" charset="0"/>
              </a:rPr>
              <a:t>Factorial'Result</a:t>
            </a:r>
            <a:r>
              <a:rPr lang="en-US" altLang="en-US" sz="1300" dirty="0">
                <a:solidFill>
                  <a:srgbClr val="FF0000"/>
                </a:solidFill>
                <a:latin typeface="Consolas" panose="020B0609020204030204" pitchFamily="49" charset="0"/>
              </a:rPr>
              <a:t>&gt;0; </a:t>
            </a:r>
            <a:r>
              <a:rPr lang="en-US" altLang="en-US" sz="1300" i="1" dirty="0">
                <a:solidFill>
                  <a:srgbClr val="FF0000"/>
                </a:solidFill>
                <a:latin typeface="Consolas" panose="020B0609020204030204" pitchFamily="49" charset="0"/>
              </a:rPr>
              <a:t>-- Positive</a:t>
            </a:r>
          </a:p>
          <a:p>
            <a:r>
              <a:rPr lang="en-US" altLang="en-US" sz="1300" b="1" dirty="0">
                <a:solidFill>
                  <a:srgbClr val="0070C0"/>
                </a:solidFill>
                <a:latin typeface="Consolas" panose="020B0609020204030204" pitchFamily="49" charset="0"/>
              </a:rPr>
              <a:t>end </a:t>
            </a:r>
            <a:r>
              <a:rPr lang="en-US" altLang="en-US" sz="1300" dirty="0" err="1">
                <a:solidFill>
                  <a:srgbClr val="0070C0"/>
                </a:solidFill>
                <a:latin typeface="Consolas" panose="020B0609020204030204" pitchFamily="49" charset="0"/>
              </a:rPr>
              <a:t>Math_Utilities</a:t>
            </a:r>
            <a:r>
              <a:rPr lang="en-US" altLang="en-US" sz="1300" b="1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8AACA192-5A7F-499F-8A7F-E9B7FFF17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3733800"/>
            <a:ext cx="3413114" cy="2123658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 b="1" dirty="0">
                <a:solidFill>
                  <a:srgbClr val="0070C0"/>
                </a:solidFill>
                <a:latin typeface="Consolas" panose="020B0609020204030204" pitchFamily="49" charset="0"/>
              </a:rPr>
              <a:t>package body</a:t>
            </a:r>
            <a: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Consolas" panose="020B0609020204030204" pitchFamily="49" charset="0"/>
              </a:rPr>
              <a:t>Math_Utilities</a:t>
            </a:r>
            <a: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endParaRPr lang="en-US" altLang="en-US" sz="12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2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Consolas" panose="020B0609020204030204" pitchFamily="49" charset="0"/>
              </a:rPr>
              <a:t>Is_Prime</a:t>
            </a:r>
            <a: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(N : Integer ) </a:t>
            </a:r>
            <a:b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     </a:t>
            </a:r>
            <a:r>
              <a:rPr lang="en-US" altLang="en-US" sz="12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 Boolean </a:t>
            </a:r>
            <a:r>
              <a:rPr lang="en-US" altLang="en-US" sz="12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endParaRPr lang="en-US" altLang="en-US" sz="12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      ... </a:t>
            </a:r>
            <a:r>
              <a:rPr lang="en-US" altLang="en-US" sz="1200" i="1" dirty="0">
                <a:solidFill>
                  <a:srgbClr val="0070C0"/>
                </a:solidFill>
                <a:latin typeface="Consolas" panose="020B0609020204030204" pitchFamily="49" charset="0"/>
              </a:rPr>
              <a:t>-- same as shown previously</a:t>
            </a:r>
            <a:endParaRPr lang="en-US" altLang="en-US" sz="12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200" b="1" dirty="0">
                <a:solidFill>
                  <a:srgbClr val="0070C0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Consolas" panose="020B0609020204030204" pitchFamily="49" charset="0"/>
              </a:rPr>
              <a:t>Is_Prime</a:t>
            </a:r>
            <a: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altLang="en-US" sz="12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2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 Factorial( N : Integer ) </a:t>
            </a:r>
            <a:b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      </a:t>
            </a:r>
            <a:r>
              <a:rPr lang="en-US" altLang="en-US" sz="12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 Integer </a:t>
            </a:r>
            <a:r>
              <a:rPr lang="en-US" altLang="en-US" sz="1200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endParaRPr lang="en-US" altLang="en-US" sz="12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       ... </a:t>
            </a:r>
            <a:r>
              <a:rPr lang="en-US" altLang="en-US" sz="1200" i="1" dirty="0">
                <a:solidFill>
                  <a:srgbClr val="0070C0"/>
                </a:solidFill>
                <a:latin typeface="Consolas" panose="020B0609020204030204" pitchFamily="49" charset="0"/>
              </a:rPr>
              <a:t>-- same as shown previously</a:t>
            </a:r>
          </a:p>
          <a:p>
            <a:r>
              <a:rPr lang="en-US" altLang="en-US" sz="1200" b="1" i="1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200" b="1" dirty="0">
                <a:solidFill>
                  <a:srgbClr val="0070C0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 Factorial;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Consolas" panose="020B0609020204030204" pitchFamily="49" charset="0"/>
              </a:rPr>
              <a:t>end</a:t>
            </a:r>
            <a: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Consolas" panose="020B0609020204030204" pitchFamily="49" charset="0"/>
              </a:rPr>
              <a:t>Math_Utilities</a:t>
            </a:r>
            <a:r>
              <a:rPr lang="en-US" altLang="en-US" sz="12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CA3265-EC3D-4829-94F0-52ADEC9049DA}"/>
              </a:ext>
            </a:extLst>
          </p:cNvPr>
          <p:cNvSpPr txBox="1"/>
          <p:nvPr/>
        </p:nvSpPr>
        <p:spPr>
          <a:xfrm>
            <a:off x="6410325" y="1938337"/>
            <a:ext cx="2428875" cy="7381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i="1" dirty="0">
                <a:latin typeface="+mn-lt"/>
              </a:rPr>
              <a:t>Style with explicit use of </a:t>
            </a:r>
            <a:br>
              <a:rPr lang="en-US" sz="1400" i="1" dirty="0">
                <a:latin typeface="+mn-lt"/>
              </a:rPr>
            </a:br>
            <a:r>
              <a:rPr lang="en-US" sz="1400" i="1" dirty="0">
                <a:latin typeface="+mn-lt"/>
              </a:rPr>
              <a:t>subtypes Positive and Natural </a:t>
            </a:r>
            <a:br>
              <a:rPr lang="en-US" sz="1400" i="1" dirty="0">
                <a:latin typeface="+mn-lt"/>
              </a:rPr>
            </a:br>
            <a:r>
              <a:rPr lang="en-US" sz="1400" i="1" dirty="0">
                <a:latin typeface="+mn-lt"/>
              </a:rPr>
              <a:t>is preferable here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5DBB3C47-83FC-4F32-8BE7-5CD6DDD511B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867400" y="2193925"/>
            <a:ext cx="542925" cy="228600"/>
          </a:xfrm>
          <a:prstGeom prst="rightArrow">
            <a:avLst>
              <a:gd name="adj1" fmla="val 50000"/>
              <a:gd name="adj2" fmla="val 49963"/>
            </a:avLst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C063C408-0A47-4289-B419-6F165159EE73}"/>
              </a:ext>
            </a:extLst>
          </p:cNvPr>
          <p:cNvSpPr>
            <a:spLocks/>
          </p:cNvSpPr>
          <p:nvPr/>
        </p:nvSpPr>
        <p:spPr bwMode="auto">
          <a:xfrm>
            <a:off x="876300" y="4267200"/>
            <a:ext cx="46038" cy="304800"/>
          </a:xfrm>
          <a:prstGeom prst="leftBrace">
            <a:avLst>
              <a:gd name="adj1" fmla="val 8276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0F1D0B-DB63-4132-9A31-99345A532BE6}"/>
              </a:ext>
            </a:extLst>
          </p:cNvPr>
          <p:cNvSpPr txBox="1"/>
          <p:nvPr/>
        </p:nvSpPr>
        <p:spPr>
          <a:xfrm>
            <a:off x="0" y="4265612"/>
            <a:ext cx="835025" cy="27622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>
                <a:latin typeface="+mn-lt"/>
              </a:rPr>
              <a:t>“Aspect”</a:t>
            </a:r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5D6DC8A3-0607-4889-99D4-61A4ED4DBCC9}"/>
              </a:ext>
            </a:extLst>
          </p:cNvPr>
          <p:cNvSpPr>
            <a:spLocks/>
          </p:cNvSpPr>
          <p:nvPr/>
        </p:nvSpPr>
        <p:spPr bwMode="auto">
          <a:xfrm>
            <a:off x="876300" y="5105400"/>
            <a:ext cx="46038" cy="531812"/>
          </a:xfrm>
          <a:prstGeom prst="leftBrace">
            <a:avLst>
              <a:gd name="adj1" fmla="val 8289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 sz="12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B1D78B-5DB6-4EB4-8DC7-460FA34DF256}"/>
              </a:ext>
            </a:extLst>
          </p:cNvPr>
          <p:cNvSpPr txBox="1"/>
          <p:nvPr/>
        </p:nvSpPr>
        <p:spPr>
          <a:xfrm>
            <a:off x="0" y="5232400"/>
            <a:ext cx="835025" cy="27781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>
                <a:latin typeface="+mn-lt"/>
              </a:rPr>
              <a:t>“Aspect”</a:t>
            </a:r>
          </a:p>
        </p:txBody>
      </p:sp>
      <p:pic>
        <p:nvPicPr>
          <p:cNvPr id="15" name="Content Placeholder 5">
            <a:extLst>
              <a:ext uri="{FF2B5EF4-FFF2-40B4-BE49-F238E27FC236}">
                <a16:creationId xmlns:a16="http://schemas.microsoft.com/office/drawing/2014/main" id="{F8DE3D35-18AB-49B2-987F-EE1552CB3A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8946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246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1.3 Lexical Structure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:\Documents and Settings\Ben\Local Settings\Temporary Internet Files\Content.IE5\GVEVDJ30\MC900078812[1].wmf">
            <a:extLst>
              <a:ext uri="{FF2B5EF4-FFF2-40B4-BE49-F238E27FC236}">
                <a16:creationId xmlns:a16="http://schemas.microsoft.com/office/drawing/2014/main" id="{8E650FFA-E109-4980-BE59-9FFEB95AA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369" y="3276600"/>
            <a:ext cx="1408831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60636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9BADC-E7EA-4D5B-9DCC-CAD44F04C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Lexical Properties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1AF995-91F8-4945-82FA-D1DD126F4E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eaLnBrk="1" hangingPunct="1"/>
            <a:r>
              <a:rPr lang="en-US" altLang="en-US" dirty="0"/>
              <a:t>General</a:t>
            </a:r>
          </a:p>
          <a:p>
            <a:pPr lvl="1" eaLnBrk="1" hangingPunct="1"/>
            <a:r>
              <a:rPr lang="en-US" altLang="en-US" dirty="0"/>
              <a:t>Ada is “free form”, but any lexical element must fit on one line</a:t>
            </a:r>
          </a:p>
          <a:p>
            <a:pPr lvl="1" eaLnBrk="1" hangingPunct="1"/>
            <a:r>
              <a:rPr lang="en-US" altLang="en-US" dirty="0"/>
              <a:t>Characters come from Unicode set</a:t>
            </a:r>
          </a:p>
          <a:p>
            <a:pPr eaLnBrk="1" hangingPunct="1"/>
            <a:r>
              <a:rPr lang="en-US" altLang="en-US" dirty="0"/>
              <a:t>Comment</a:t>
            </a:r>
          </a:p>
          <a:p>
            <a:pPr lvl="1" eaLnBrk="1" hangingPunct="1"/>
            <a:r>
              <a:rPr lang="en-US" altLang="en-US" dirty="0"/>
              <a:t>Double hyphen through end of line</a:t>
            </a:r>
          </a:p>
          <a:p>
            <a:pPr lvl="1" eaLnBrk="1" hangingPunct="1"/>
            <a:r>
              <a:rPr lang="en-US" altLang="en-US" dirty="0"/>
              <a:t>No multi-line comments</a:t>
            </a:r>
          </a:p>
          <a:p>
            <a:pPr eaLnBrk="1" hangingPunct="1"/>
            <a:r>
              <a:rPr lang="en-US" altLang="en-US" dirty="0"/>
              <a:t>Numeric literal</a:t>
            </a:r>
          </a:p>
          <a:p>
            <a:pPr lvl="1" eaLnBrk="1" hangingPunct="1"/>
            <a:r>
              <a:rPr lang="en-US" altLang="en-US" dirty="0"/>
              <a:t>Integer literals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sz="1400" dirty="0">
                <a:latin typeface="Lucida Sans Typewriter" panose="020B0509030504030204" pitchFamily="49" charset="0"/>
              </a:rPr>
              <a:t>0      123     123_456 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sz="1400" dirty="0">
                <a:latin typeface="Lucida Sans Typewriter" panose="020B0509030504030204" pitchFamily="49" charset="0"/>
              </a:rPr>
              <a:t>12E3   16#FF#  8#177#</a:t>
            </a:r>
            <a:endParaRPr lang="en-US" altLang="en-US" sz="1400" dirty="0"/>
          </a:p>
          <a:p>
            <a:pPr lvl="1" eaLnBrk="1" hangingPunct="1"/>
            <a:r>
              <a:rPr lang="en-US" altLang="en-US" dirty="0"/>
              <a:t>Real literals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sz="1400" dirty="0">
                <a:latin typeface="Lucida Sans Typewriter" panose="020B0509030504030204" pitchFamily="49" charset="0"/>
              </a:rPr>
              <a:t>0.0    123.0   2.345_678E-10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sz="1400" dirty="0">
                <a:latin typeface="Lucida Sans Typewriter" panose="020B0509030504030204" pitchFamily="49" charset="0"/>
              </a:rPr>
              <a:t>2#11.01#  </a:t>
            </a:r>
            <a:r>
              <a:rPr lang="en-US" altLang="en-US" sz="1400" i="1" dirty="0">
                <a:latin typeface="Lucida Sans Typewriter" panose="020B0509030504030204" pitchFamily="49" charset="0"/>
              </a:rPr>
              <a:t>-- 3.25</a:t>
            </a:r>
          </a:p>
          <a:p>
            <a:pPr lvl="1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978DE2-F02E-4139-A0EE-33628EE46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48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B2894-072F-4E02-988A-22827C7AE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Preface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795673-1D59-4312-A54F-2700CD25C9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Reference material</a:t>
            </a:r>
          </a:p>
          <a:p>
            <a:pPr lvl="1" eaLnBrk="1" hangingPunct="1"/>
            <a:r>
              <a:rPr lang="en-US" altLang="en-US" dirty="0"/>
              <a:t>J.G.P. Barnes, </a:t>
            </a:r>
            <a:r>
              <a:rPr lang="en-US" altLang="en-US" i="1" dirty="0"/>
              <a:t>Programming in Ada 2012</a:t>
            </a:r>
            <a:r>
              <a:rPr lang="en-US" altLang="en-US" dirty="0"/>
              <a:t>, Cambridge University Press (2014)</a:t>
            </a:r>
          </a:p>
          <a:p>
            <a:pPr lvl="1" eaLnBrk="1" hangingPunct="1"/>
            <a:r>
              <a:rPr lang="en-US" altLang="en-US" i="1" dirty="0"/>
              <a:t>Ada Reference Manual</a:t>
            </a:r>
            <a:r>
              <a:rPr lang="en-US" altLang="en-US" dirty="0"/>
              <a:t> on-line at</a:t>
            </a:r>
            <a:br>
              <a:rPr lang="en-US" altLang="en-US" dirty="0"/>
            </a:br>
            <a:r>
              <a:rPr lang="en-US" altLang="en-US" dirty="0">
                <a:latin typeface="Consolas" panose="020B0609020204030204" pitchFamily="49" charset="0"/>
              </a:rPr>
              <a:t>www.adaic.org/ada-resources/standards/ada12/</a:t>
            </a:r>
          </a:p>
          <a:p>
            <a:pPr eaLnBrk="1" hangingPunct="1"/>
            <a:r>
              <a:rPr lang="en-US" altLang="en-US" dirty="0"/>
              <a:t>Approach</a:t>
            </a:r>
          </a:p>
          <a:p>
            <a:pPr lvl="1" eaLnBrk="1" hangingPunct="1"/>
            <a:r>
              <a:rPr lang="en-US" altLang="en-US" dirty="0"/>
              <a:t>Lectures cover Ada’s </a:t>
            </a:r>
            <a:r>
              <a:rPr lang="en-US" altLang="en-US" i="1" dirty="0"/>
              <a:t>what</a:t>
            </a:r>
            <a:r>
              <a:rPr lang="en-US" altLang="en-US" dirty="0"/>
              <a:t>, </a:t>
            </a:r>
            <a:r>
              <a:rPr lang="en-US" altLang="en-US" i="1" dirty="0"/>
              <a:t>why</a:t>
            </a:r>
            <a:r>
              <a:rPr lang="en-US" altLang="en-US" dirty="0"/>
              <a:t>, and </a:t>
            </a:r>
            <a:r>
              <a:rPr lang="en-US" altLang="en-US" i="1" dirty="0"/>
              <a:t>how</a:t>
            </a:r>
            <a:r>
              <a:rPr lang="en-US" altLang="en-US" dirty="0"/>
              <a:t>, and labs provide practice and reinforcement</a:t>
            </a:r>
          </a:p>
          <a:p>
            <a:pPr eaLnBrk="1" hangingPunct="1"/>
            <a:r>
              <a:rPr lang="en-US" altLang="en-US" dirty="0"/>
              <a:t>Ada information resources on the Web</a:t>
            </a:r>
          </a:p>
          <a:p>
            <a:pPr lvl="1" eaLnBrk="1" hangingPunct="1"/>
            <a:r>
              <a:rPr lang="en-US" altLang="en-US" i="1" dirty="0"/>
              <a:t>ACM Special Interest Group on Ada</a:t>
            </a:r>
            <a:r>
              <a:rPr lang="en-US" altLang="en-US" dirty="0"/>
              <a:t>:  </a:t>
            </a:r>
            <a:r>
              <a:rPr lang="en-US" altLang="en-US" b="1" dirty="0">
                <a:latin typeface="Lucida Sans Typewriter" panose="020B0509030504030204" pitchFamily="49" charset="0"/>
              </a:rPr>
              <a:t>www.sigada.org</a:t>
            </a:r>
          </a:p>
          <a:p>
            <a:pPr lvl="1" eaLnBrk="1" hangingPunct="1"/>
            <a:r>
              <a:rPr lang="en-US" altLang="en-US" i="1" dirty="0"/>
              <a:t>Ada Resource Association</a:t>
            </a:r>
            <a:r>
              <a:rPr lang="en-US" altLang="en-US" dirty="0"/>
              <a:t>:  </a:t>
            </a:r>
            <a:r>
              <a:rPr lang="en-US" altLang="en-US" b="1" dirty="0">
                <a:latin typeface="Lucida Sans Typewriter" panose="020B0509030504030204" pitchFamily="49" charset="0"/>
              </a:rPr>
              <a:t>www.adaresource.org</a:t>
            </a:r>
            <a:r>
              <a:rPr lang="en-US" altLang="en-US" dirty="0"/>
              <a:t>, </a:t>
            </a:r>
            <a:r>
              <a:rPr lang="en-US" altLang="en-US" b="1" dirty="0">
                <a:latin typeface="Lucida Sans Typewriter" panose="020B0509030504030204" pitchFamily="49" charset="0"/>
              </a:rPr>
              <a:t>www.adaic.org</a:t>
            </a:r>
          </a:p>
          <a:p>
            <a:pPr lvl="1" eaLnBrk="1" hangingPunct="1"/>
            <a:r>
              <a:rPr lang="en-US" altLang="en-US" i="1" dirty="0" err="1"/>
              <a:t>AdaCore</a:t>
            </a:r>
            <a:r>
              <a:rPr lang="en-US" altLang="en-US" dirty="0"/>
              <a:t>: </a:t>
            </a:r>
            <a:r>
              <a:rPr lang="en-US" altLang="en-US" b="1" dirty="0">
                <a:latin typeface="Lucida Sans Typewriter" panose="020B0509030504030204" pitchFamily="49" charset="0"/>
              </a:rPr>
              <a:t>www.adacore.com</a:t>
            </a:r>
            <a:r>
              <a:rPr lang="en-US" altLang="en-US" dirty="0"/>
              <a:t>, </a:t>
            </a:r>
            <a:r>
              <a:rPr lang="en-US" altLang="en-US" b="1" dirty="0">
                <a:latin typeface="Lucida Sans Typewriter" panose="020B0509030504030204" pitchFamily="49" charset="0"/>
              </a:rPr>
              <a:t>u.adacore.com</a:t>
            </a:r>
            <a:endParaRPr lang="en-US" altLang="en-US" b="1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8A0058-78CA-49CE-8B35-B34D6CF79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6778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9BADC-E7EA-4D5B-9DCC-CAD44F04C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Lexical Properties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978DE2-F02E-4139-A0EE-33628EE46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B2722CF-9231-406E-BDE1-9BD76397E31E}"/>
              </a:ext>
            </a:extLst>
          </p:cNvPr>
          <p:cNvSpPr txBox="1">
            <a:spLocks/>
          </p:cNvSpPr>
          <p:nvPr/>
        </p:nvSpPr>
        <p:spPr bwMode="auto">
          <a:xfrm>
            <a:off x="533400" y="1143000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00206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en-US" dirty="0"/>
              <a:t>Identifier</a:t>
            </a:r>
          </a:p>
          <a:p>
            <a:pPr lvl="1" eaLnBrk="1" hangingPunct="1"/>
            <a:r>
              <a:rPr lang="en-US" altLang="en-US" dirty="0"/>
              <a:t>Starts with letter, then can comprise sequence of letter, digit, underscore</a:t>
            </a:r>
          </a:p>
          <a:p>
            <a:pPr lvl="2" eaLnBrk="1" hangingPunct="1"/>
            <a:r>
              <a:rPr lang="en-US" altLang="en-US" dirty="0"/>
              <a:t>But no two consecutive underscores and no trailing underscore</a:t>
            </a:r>
          </a:p>
          <a:p>
            <a:pPr lvl="1" eaLnBrk="1" hangingPunct="1"/>
            <a:r>
              <a:rPr lang="en-US" altLang="en-US" dirty="0"/>
              <a:t>No language-defined maximum length </a:t>
            </a:r>
          </a:p>
          <a:p>
            <a:pPr lvl="2" eaLnBrk="1" hangingPunct="1"/>
            <a:r>
              <a:rPr lang="en-US" altLang="en-US" dirty="0"/>
              <a:t>All characters are significant</a:t>
            </a:r>
          </a:p>
          <a:p>
            <a:pPr lvl="1" eaLnBrk="1" hangingPunct="1"/>
            <a:r>
              <a:rPr lang="en-US" altLang="en-US" dirty="0"/>
              <a:t>Case-insensitive</a:t>
            </a:r>
          </a:p>
          <a:p>
            <a:pPr lvl="2" eaLnBrk="1" hangingPunct="1"/>
            <a:r>
              <a:rPr lang="en-US" altLang="en-US" dirty="0"/>
              <a:t>Upper- and lower-case letters are equivalent</a:t>
            </a:r>
          </a:p>
          <a:p>
            <a:pPr lvl="1" eaLnBrk="1" hangingPunct="1"/>
            <a:r>
              <a:rPr lang="en-US" altLang="en-US" dirty="0"/>
              <a:t>Examples</a:t>
            </a:r>
          </a:p>
          <a:p>
            <a:pPr marL="857250" lvl="2" indent="0" eaLnBrk="1" hangingPunct="1">
              <a:buNone/>
            </a:pPr>
            <a:r>
              <a:rPr lang="en-US" altLang="en-US" sz="1400" dirty="0">
                <a:latin typeface="Lucida Sans Typewriter" panose="020B0509030504030204" pitchFamily="49" charset="0"/>
              </a:rPr>
              <a:t>Part_2 Hamlet </a:t>
            </a:r>
            <a:r>
              <a:rPr lang="en-US" altLang="en-US" sz="1400" dirty="0" err="1">
                <a:latin typeface="Lucida Sans Typewriter" panose="020B0509030504030204" pitchFamily="49" charset="0"/>
              </a:rPr>
              <a:t>HAMLET</a:t>
            </a:r>
            <a:r>
              <a:rPr lang="en-US" altLang="en-US" sz="1400" dirty="0">
                <a:latin typeface="Lucida Sans Typewriter" panose="020B0509030504030204" pitchFamily="49" charset="0"/>
              </a:rPr>
              <a:t>  </a:t>
            </a:r>
            <a:r>
              <a:rPr lang="en-US" altLang="en-US" sz="1400" dirty="0" err="1">
                <a:latin typeface="Lucida Sans Typewriter" panose="020B0509030504030204" pitchFamily="49" charset="0"/>
              </a:rPr>
              <a:t>Été</a:t>
            </a:r>
            <a:r>
              <a:rPr lang="en-US" altLang="en-US" sz="1400" dirty="0">
                <a:latin typeface="Lucida Sans Typewriter" panose="020B0509030504030204" pitchFamily="49" charset="0"/>
              </a:rPr>
              <a:t> </a:t>
            </a:r>
            <a:r>
              <a:rPr lang="en-US" altLang="en-US" sz="1400" dirty="0"/>
              <a:t> </a:t>
            </a:r>
          </a:p>
          <a:p>
            <a:pPr marL="0" indent="0" eaLnBrk="1" hangingPunct="1"/>
            <a:endParaRPr lang="en-US" alt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6940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96EBE-68FA-416F-9451-2F64C9AE5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Lexical Properties (3): Reserved Words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4EC7EB-3693-43A7-9403-D78F0577F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987DE938-4DF5-4A11-B3EC-D7329FFC3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850" y="1143000"/>
            <a:ext cx="1270000" cy="469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abort</a:t>
            </a:r>
          </a:p>
          <a:p>
            <a:r>
              <a:rPr lang="en-US" alt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abs</a:t>
            </a:r>
          </a:p>
          <a:p>
            <a:r>
              <a:rPr lang="en-US" altLang="en-US" sz="1300" b="1" dirty="0">
                <a:solidFill>
                  <a:srgbClr val="CC0099"/>
                </a:solidFill>
                <a:latin typeface="Consolas" panose="020B0609020204030204" pitchFamily="49" charset="0"/>
              </a:rPr>
              <a:t>abstract </a:t>
            </a:r>
            <a:r>
              <a:rPr lang="en-US" altLang="en-US" sz="1300" dirty="0">
                <a:solidFill>
                  <a:srgbClr val="CC0099"/>
                </a:solidFill>
                <a:latin typeface="Consolas" panose="020B0609020204030204" pitchFamily="49" charset="0"/>
              </a:rPr>
              <a:t>(*)</a:t>
            </a:r>
          </a:p>
          <a:p>
            <a:r>
              <a:rPr lang="en-US" alt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accept</a:t>
            </a:r>
          </a:p>
          <a:p>
            <a:r>
              <a:rPr lang="en-US" alt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access</a:t>
            </a:r>
          </a:p>
          <a:p>
            <a:r>
              <a:rPr lang="en-US" altLang="en-US" sz="1300" b="1" dirty="0">
                <a:solidFill>
                  <a:srgbClr val="CC0099"/>
                </a:solidFill>
                <a:latin typeface="Consolas" panose="020B0609020204030204" pitchFamily="49" charset="0"/>
              </a:rPr>
              <a:t>aliased </a:t>
            </a:r>
            <a:r>
              <a:rPr lang="en-US" altLang="en-US" sz="1300" dirty="0">
                <a:solidFill>
                  <a:srgbClr val="CC0099"/>
                </a:solidFill>
                <a:latin typeface="Consolas" panose="020B0609020204030204" pitchFamily="49" charset="0"/>
              </a:rPr>
              <a:t>(*)</a:t>
            </a:r>
          </a:p>
          <a:p>
            <a:r>
              <a:rPr lang="en-US" alt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all</a:t>
            </a:r>
          </a:p>
          <a:p>
            <a:r>
              <a:rPr lang="en-US" alt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and</a:t>
            </a:r>
          </a:p>
          <a:p>
            <a:r>
              <a:rPr lang="en-US" alt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array</a:t>
            </a:r>
          </a:p>
          <a:p>
            <a:r>
              <a:rPr lang="en-US" alt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at</a:t>
            </a:r>
          </a:p>
          <a:p>
            <a:endParaRPr lang="en-US" altLang="en-US" sz="1300" b="1" dirty="0">
              <a:solidFill>
                <a:schemeClr val="accent2"/>
              </a:solidFill>
              <a:latin typeface="Consolas" panose="020B0609020204030204" pitchFamily="49" charset="0"/>
            </a:endParaRPr>
          </a:p>
          <a:p>
            <a:r>
              <a:rPr lang="en-US" alt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begin</a:t>
            </a:r>
          </a:p>
          <a:p>
            <a:r>
              <a:rPr lang="en-US" alt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body</a:t>
            </a:r>
          </a:p>
          <a:p>
            <a:endParaRPr lang="en-US" altLang="en-US" sz="1300" b="1" dirty="0">
              <a:solidFill>
                <a:schemeClr val="accent2"/>
              </a:solidFill>
              <a:latin typeface="Consolas" panose="020B0609020204030204" pitchFamily="49" charset="0"/>
            </a:endParaRPr>
          </a:p>
          <a:p>
            <a:r>
              <a:rPr lang="en-US" alt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case</a:t>
            </a:r>
          </a:p>
          <a:p>
            <a:r>
              <a:rPr lang="en-US" alt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constant</a:t>
            </a:r>
          </a:p>
          <a:p>
            <a:endParaRPr lang="en-US" altLang="en-US" sz="1300" b="1" dirty="0">
              <a:solidFill>
                <a:schemeClr val="accent2"/>
              </a:solidFill>
              <a:latin typeface="Consolas" panose="020B0609020204030204" pitchFamily="49" charset="0"/>
            </a:endParaRPr>
          </a:p>
          <a:p>
            <a:r>
              <a:rPr lang="en-US" alt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declare</a:t>
            </a:r>
          </a:p>
          <a:p>
            <a:r>
              <a:rPr lang="en-US" alt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delay</a:t>
            </a:r>
          </a:p>
          <a:p>
            <a:r>
              <a:rPr lang="en-US" alt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delta</a:t>
            </a:r>
          </a:p>
          <a:p>
            <a:r>
              <a:rPr lang="en-US" alt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digits</a:t>
            </a:r>
          </a:p>
          <a:p>
            <a:r>
              <a:rPr lang="en-US" alt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do</a:t>
            </a:r>
          </a:p>
          <a:p>
            <a:endParaRPr lang="en-US" altLang="en-US" sz="1300" b="1" dirty="0">
              <a:solidFill>
                <a:schemeClr val="accent2"/>
              </a:solidFill>
              <a:latin typeface="Consolas" panose="020B0609020204030204" pitchFamily="49" charset="0"/>
            </a:endParaRP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FFB3E13B-9483-4DF7-9439-CAF28E979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5200" y="1143000"/>
            <a:ext cx="1555234" cy="5093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new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not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null</a:t>
            </a:r>
          </a:p>
          <a:p>
            <a:endParaRPr lang="en-US" altLang="en-US" sz="1300" b="1">
              <a:solidFill>
                <a:schemeClr val="accent2"/>
              </a:solidFill>
              <a:latin typeface="Consolas" panose="020B0609020204030204" pitchFamily="49" charset="0"/>
            </a:endParaRP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of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or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others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out</a:t>
            </a:r>
          </a:p>
          <a:p>
            <a:r>
              <a:rPr lang="en-US" altLang="en-US" sz="1300" b="1">
                <a:solidFill>
                  <a:srgbClr val="009900"/>
                </a:solidFill>
                <a:latin typeface="Consolas" panose="020B0609020204030204" pitchFamily="49" charset="0"/>
              </a:rPr>
              <a:t>overriding </a:t>
            </a:r>
            <a:r>
              <a:rPr lang="en-US" altLang="en-US" sz="1300">
                <a:solidFill>
                  <a:srgbClr val="009900"/>
                </a:solidFill>
                <a:latin typeface="Consolas" panose="020B0609020204030204" pitchFamily="49" charset="0"/>
              </a:rPr>
              <a:t>(**)</a:t>
            </a:r>
          </a:p>
          <a:p>
            <a:endParaRPr lang="en-US" altLang="en-US" sz="1300" b="1" u="sng">
              <a:solidFill>
                <a:schemeClr val="accent2"/>
              </a:solidFill>
              <a:latin typeface="Consolas" panose="020B0609020204030204" pitchFamily="49" charset="0"/>
            </a:endParaRP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package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pragma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private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procedure</a:t>
            </a:r>
          </a:p>
          <a:p>
            <a:r>
              <a:rPr lang="en-US" altLang="en-US" sz="1300" b="1">
                <a:solidFill>
                  <a:srgbClr val="CC0099"/>
                </a:solidFill>
                <a:latin typeface="Consolas" panose="020B0609020204030204" pitchFamily="49" charset="0"/>
              </a:rPr>
              <a:t>protected </a:t>
            </a:r>
            <a:r>
              <a:rPr lang="en-US" altLang="en-US" sz="1300">
                <a:solidFill>
                  <a:srgbClr val="CC0099"/>
                </a:solidFill>
                <a:latin typeface="Consolas" panose="020B0609020204030204" pitchFamily="49" charset="0"/>
              </a:rPr>
              <a:t>(*)</a:t>
            </a:r>
          </a:p>
          <a:p>
            <a:endParaRPr lang="en-US" altLang="en-US" sz="1300" b="1" i="1">
              <a:solidFill>
                <a:srgbClr val="00CCFF"/>
              </a:solidFill>
              <a:latin typeface="Consolas" panose="020B0609020204030204" pitchFamily="49" charset="0"/>
            </a:endParaRP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raise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range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record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rem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renames</a:t>
            </a:r>
          </a:p>
          <a:p>
            <a:r>
              <a:rPr lang="en-US" altLang="en-US" sz="1300" b="1">
                <a:solidFill>
                  <a:srgbClr val="CC0099"/>
                </a:solidFill>
                <a:latin typeface="Consolas" panose="020B0609020204030204" pitchFamily="49" charset="0"/>
              </a:rPr>
              <a:t>requeue </a:t>
            </a:r>
            <a:r>
              <a:rPr lang="en-US" altLang="en-US" sz="1300">
                <a:solidFill>
                  <a:srgbClr val="CC0099"/>
                </a:solidFill>
                <a:latin typeface="Consolas" panose="020B0609020204030204" pitchFamily="49" charset="0"/>
              </a:rPr>
              <a:t>(*)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return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reverse</a:t>
            </a:r>
          </a:p>
          <a:p>
            <a:endParaRPr lang="en-US" altLang="en-US" sz="1300" b="1" i="1">
              <a:solidFill>
                <a:srgbClr val="00CCFF"/>
              </a:solidFill>
              <a:latin typeface="Consolas" panose="020B0609020204030204" pitchFamily="49" charset="0"/>
            </a:endParaRPr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id="{2BA27DE7-7121-48ED-9CCB-74B15BB73C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4688" y="1143000"/>
            <a:ext cx="1738312" cy="40941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select</a:t>
            </a:r>
          </a:p>
          <a:p>
            <a:pPr>
              <a:defRPr/>
            </a:pPr>
            <a:r>
              <a:rPr 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separate</a:t>
            </a:r>
          </a:p>
          <a:p>
            <a:pPr>
              <a:defRPr/>
            </a:pPr>
            <a:r>
              <a:rPr lang="en-US" sz="1300" b="1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onsolas" panose="020B0609020204030204" pitchFamily="49" charset="0"/>
              </a:rPr>
              <a:t>some </a:t>
            </a:r>
            <a:r>
              <a:rPr lang="en-US" sz="130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Consolas" panose="020B0609020204030204" pitchFamily="49" charset="0"/>
              </a:rPr>
              <a:t>(***)</a:t>
            </a:r>
          </a:p>
          <a:p>
            <a:pPr>
              <a:defRPr/>
            </a:pPr>
            <a:r>
              <a:rPr 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subtype</a:t>
            </a:r>
          </a:p>
          <a:p>
            <a:pPr>
              <a:defRPr/>
            </a:pPr>
            <a:r>
              <a:rPr lang="en-US" sz="1300" b="1" dirty="0">
                <a:solidFill>
                  <a:srgbClr val="009900"/>
                </a:solidFill>
                <a:latin typeface="Consolas" panose="020B0609020204030204" pitchFamily="49" charset="0"/>
              </a:rPr>
              <a:t>synchronized </a:t>
            </a:r>
            <a:r>
              <a:rPr lang="en-US" sz="1300" dirty="0">
                <a:solidFill>
                  <a:srgbClr val="009900"/>
                </a:solidFill>
                <a:latin typeface="Consolas" panose="020B0609020204030204" pitchFamily="49" charset="0"/>
              </a:rPr>
              <a:t>(**)</a:t>
            </a:r>
          </a:p>
          <a:p>
            <a:pPr>
              <a:defRPr/>
            </a:pPr>
            <a:endParaRPr lang="en-US" sz="1300" b="1" i="1" u="sng" dirty="0">
              <a:solidFill>
                <a:srgbClr val="0099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300" b="1" dirty="0">
                <a:solidFill>
                  <a:srgbClr val="CC0099"/>
                </a:solidFill>
                <a:latin typeface="Consolas" panose="020B0609020204030204" pitchFamily="49" charset="0"/>
              </a:rPr>
              <a:t>tagged </a:t>
            </a:r>
            <a:r>
              <a:rPr lang="en-US" sz="1300" dirty="0">
                <a:solidFill>
                  <a:srgbClr val="CC0099"/>
                </a:solidFill>
                <a:latin typeface="Consolas" panose="020B0609020204030204" pitchFamily="49" charset="0"/>
              </a:rPr>
              <a:t>(*)</a:t>
            </a:r>
          </a:p>
          <a:p>
            <a:pPr>
              <a:defRPr/>
            </a:pPr>
            <a:r>
              <a:rPr 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task</a:t>
            </a:r>
          </a:p>
          <a:p>
            <a:pPr>
              <a:defRPr/>
            </a:pPr>
            <a:r>
              <a:rPr 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terminate</a:t>
            </a:r>
          </a:p>
          <a:p>
            <a:pPr>
              <a:defRPr/>
            </a:pPr>
            <a:r>
              <a:rPr 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then</a:t>
            </a:r>
          </a:p>
          <a:p>
            <a:pPr>
              <a:defRPr/>
            </a:pPr>
            <a:r>
              <a:rPr 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type</a:t>
            </a:r>
          </a:p>
          <a:p>
            <a:pPr>
              <a:defRPr/>
            </a:pPr>
            <a:endParaRPr lang="en-US" sz="1300" b="1" dirty="0">
              <a:solidFill>
                <a:schemeClr val="accent2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300" b="1" dirty="0">
                <a:solidFill>
                  <a:srgbClr val="CC0099"/>
                </a:solidFill>
                <a:latin typeface="Consolas" panose="020B0609020204030204" pitchFamily="49" charset="0"/>
              </a:rPr>
              <a:t>until </a:t>
            </a:r>
            <a:r>
              <a:rPr lang="en-US" sz="1300" dirty="0">
                <a:solidFill>
                  <a:srgbClr val="CC0099"/>
                </a:solidFill>
                <a:latin typeface="Consolas" panose="020B0609020204030204" pitchFamily="49" charset="0"/>
              </a:rPr>
              <a:t>(*)</a:t>
            </a:r>
          </a:p>
          <a:p>
            <a:pPr>
              <a:defRPr/>
            </a:pPr>
            <a:r>
              <a:rPr 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use</a:t>
            </a:r>
          </a:p>
          <a:p>
            <a:pPr>
              <a:defRPr/>
            </a:pPr>
            <a:endParaRPr lang="en-US" sz="1300" b="1" dirty="0">
              <a:solidFill>
                <a:schemeClr val="accent2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when</a:t>
            </a:r>
          </a:p>
          <a:p>
            <a:pPr>
              <a:defRPr/>
            </a:pPr>
            <a:r>
              <a:rPr 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while</a:t>
            </a:r>
          </a:p>
          <a:p>
            <a:pPr>
              <a:defRPr/>
            </a:pPr>
            <a:r>
              <a:rPr lang="en-US" sz="1300" b="1" dirty="0">
                <a:solidFill>
                  <a:schemeClr val="accent2"/>
                </a:solidFill>
                <a:latin typeface="Consolas" panose="020B0609020204030204" pitchFamily="49" charset="0"/>
              </a:rPr>
              <a:t>with</a:t>
            </a:r>
          </a:p>
          <a:p>
            <a:pPr>
              <a:defRPr/>
            </a:pPr>
            <a:endParaRPr lang="en-US" sz="1300" b="1" dirty="0">
              <a:solidFill>
                <a:schemeClr val="accent2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300" b="1" dirty="0" err="1">
                <a:solidFill>
                  <a:schemeClr val="accent2"/>
                </a:solidFill>
                <a:latin typeface="Consolas" panose="020B0609020204030204" pitchFamily="49" charset="0"/>
              </a:rPr>
              <a:t>xor</a:t>
            </a:r>
            <a:endParaRPr lang="en-US" sz="1300" b="1" dirty="0">
              <a:solidFill>
                <a:schemeClr val="accent2"/>
              </a:solidFill>
              <a:latin typeface="Consolas" panose="020B0609020204030204" pitchFamily="49" charset="0"/>
            </a:endParaRPr>
          </a:p>
        </p:txBody>
      </p:sp>
      <p:sp>
        <p:nvSpPr>
          <p:cNvPr id="8" name="Text Box 12">
            <a:extLst>
              <a:ext uri="{FF2B5EF4-FFF2-40B4-BE49-F238E27FC236}">
                <a16:creationId xmlns:a16="http://schemas.microsoft.com/office/drawing/2014/main" id="{41A52F05-9930-4643-A7B3-5806490471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5725" y="1143000"/>
            <a:ext cx="1463862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else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elsif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end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entry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exception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exit</a:t>
            </a:r>
          </a:p>
          <a:p>
            <a:endParaRPr lang="en-US" altLang="en-US" sz="1300" b="1">
              <a:solidFill>
                <a:schemeClr val="accent2"/>
              </a:solidFill>
              <a:latin typeface="Consolas" panose="020B0609020204030204" pitchFamily="49" charset="0"/>
            </a:endParaRP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for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function</a:t>
            </a:r>
          </a:p>
          <a:p>
            <a:endParaRPr lang="en-US" altLang="en-US" sz="1300" b="1">
              <a:solidFill>
                <a:schemeClr val="accent2"/>
              </a:solidFill>
              <a:latin typeface="Consolas" panose="020B0609020204030204" pitchFamily="49" charset="0"/>
            </a:endParaRP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generic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goto</a:t>
            </a:r>
          </a:p>
          <a:p>
            <a:endParaRPr lang="en-US" altLang="en-US" sz="1300" b="1">
              <a:solidFill>
                <a:schemeClr val="accent2"/>
              </a:solidFill>
              <a:latin typeface="Consolas" panose="020B0609020204030204" pitchFamily="49" charset="0"/>
            </a:endParaRP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if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in</a:t>
            </a:r>
          </a:p>
          <a:p>
            <a:r>
              <a:rPr lang="en-US" altLang="en-US" sz="1300" b="1">
                <a:solidFill>
                  <a:srgbClr val="009900"/>
                </a:solidFill>
                <a:latin typeface="Consolas" panose="020B0609020204030204" pitchFamily="49" charset="0"/>
              </a:rPr>
              <a:t>interface </a:t>
            </a:r>
            <a:r>
              <a:rPr lang="en-US" altLang="en-US" sz="1300">
                <a:solidFill>
                  <a:srgbClr val="009900"/>
                </a:solidFill>
                <a:latin typeface="Consolas" panose="020B0609020204030204" pitchFamily="49" charset="0"/>
              </a:rPr>
              <a:t>(**)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is</a:t>
            </a:r>
          </a:p>
          <a:p>
            <a:endParaRPr lang="en-US" altLang="en-US" sz="1300" b="1">
              <a:solidFill>
                <a:schemeClr val="accent2"/>
              </a:solidFill>
              <a:latin typeface="Consolas" panose="020B0609020204030204" pitchFamily="49" charset="0"/>
            </a:endParaRP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limited</a:t>
            </a: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loop</a:t>
            </a:r>
          </a:p>
          <a:p>
            <a:endParaRPr lang="en-US" altLang="en-US" sz="1300" b="1">
              <a:solidFill>
                <a:schemeClr val="accent2"/>
              </a:solidFill>
              <a:latin typeface="Consolas" panose="020B0609020204030204" pitchFamily="49" charset="0"/>
            </a:endParaRPr>
          </a:p>
          <a:p>
            <a:r>
              <a:rPr lang="en-US" altLang="en-US" sz="1300" b="1">
                <a:solidFill>
                  <a:schemeClr val="accent2"/>
                </a:solidFill>
                <a:latin typeface="Consolas" panose="020B0609020204030204" pitchFamily="49" charset="0"/>
              </a:rPr>
              <a:t>mod</a:t>
            </a:r>
          </a:p>
        </p:txBody>
      </p:sp>
      <p:sp>
        <p:nvSpPr>
          <p:cNvPr id="9" name="Text Box 11">
            <a:extLst>
              <a:ext uri="{FF2B5EF4-FFF2-40B4-BE49-F238E27FC236}">
                <a16:creationId xmlns:a16="http://schemas.microsoft.com/office/drawing/2014/main" id="{10124316-E94D-4890-A176-324FA5B41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5913" y="6018212"/>
            <a:ext cx="34258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 i="1">
                <a:solidFill>
                  <a:srgbClr val="D60093"/>
                </a:solidFill>
                <a:latin typeface="Verdana" panose="020B0604030504040204" pitchFamily="34" charset="0"/>
              </a:rPr>
              <a:t>(*) Reserved words introduced by Ada 95</a:t>
            </a:r>
          </a:p>
        </p:txBody>
      </p:sp>
      <p:sp>
        <p:nvSpPr>
          <p:cNvPr id="10" name="Text Box 13">
            <a:extLst>
              <a:ext uri="{FF2B5EF4-FFF2-40B4-BE49-F238E27FC236}">
                <a16:creationId xmlns:a16="http://schemas.microsoft.com/office/drawing/2014/main" id="{A64CAFF5-F5AB-449F-BAA3-1ABDEE6FCF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9863" y="6300787"/>
            <a:ext cx="371951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 i="1">
                <a:solidFill>
                  <a:srgbClr val="009900"/>
                </a:solidFill>
                <a:latin typeface="Verdana" panose="020B0604030504040204" pitchFamily="34" charset="0"/>
              </a:rPr>
              <a:t>(**) Reserved words introduced by Ada 2005</a:t>
            </a:r>
            <a:endParaRPr lang="en-US" altLang="en-US" sz="1200" i="1" u="sng">
              <a:solidFill>
                <a:srgbClr val="009900"/>
              </a:solidFill>
              <a:latin typeface="Verdana" panose="020B0604030504040204" pitchFamily="34" charset="0"/>
            </a:endParaRPr>
          </a:p>
        </p:txBody>
      </p:sp>
      <p:sp>
        <p:nvSpPr>
          <p:cNvPr id="11" name="Text Box 13">
            <a:extLst>
              <a:ext uri="{FF2B5EF4-FFF2-40B4-BE49-F238E27FC236}">
                <a16:creationId xmlns:a16="http://schemas.microsoft.com/office/drawing/2014/main" id="{183F8712-246C-4B6F-9237-AF78D686BE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0650" y="6581775"/>
            <a:ext cx="3816350" cy="2762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i="1" dirty="0">
                <a:solidFill>
                  <a:srgbClr val="FF0000"/>
                </a:solidFill>
                <a:latin typeface="Verdana" pitchFamily="34" charset="0"/>
              </a:rPr>
              <a:t>(***) Reserved word introduced by Ada 2012</a:t>
            </a:r>
            <a:endParaRPr lang="en-US" sz="1200" i="1" u="dotted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2" name="Cloud 11">
            <a:extLst>
              <a:ext uri="{FF2B5EF4-FFF2-40B4-BE49-F238E27FC236}">
                <a16:creationId xmlns:a16="http://schemas.microsoft.com/office/drawing/2014/main" id="{FB1FE37A-7562-499E-836A-E8C23A210894}"/>
              </a:ext>
            </a:extLst>
          </p:cNvPr>
          <p:cNvSpPr/>
          <p:nvPr/>
        </p:nvSpPr>
        <p:spPr>
          <a:xfrm>
            <a:off x="6629400" y="5410200"/>
            <a:ext cx="2198688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/>
              <a:t>Not case sensitive</a:t>
            </a:r>
          </a:p>
        </p:txBody>
      </p:sp>
    </p:spTree>
    <p:extLst>
      <p:ext uri="{BB962C8B-B14F-4D97-AF65-F5344CB8AC3E}">
        <p14:creationId xmlns:p14="http://schemas.microsoft.com/office/powerpoint/2010/main" val="22788893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0E27B-254D-4EFF-B624-E0716823F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Lexical Properties (4)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99743-C1D3-4483-BC04-086BC11C55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Character Literal</a:t>
            </a:r>
          </a:p>
          <a:p>
            <a:pPr lvl="1" eaLnBrk="1" hangingPunct="1"/>
            <a:r>
              <a:rPr lang="en-US" altLang="en-US" dirty="0"/>
              <a:t>Graphic characters: </a:t>
            </a:r>
            <a:r>
              <a:rPr lang="en-US" altLang="en-US" dirty="0">
                <a:latin typeface="Lucida Sans Typewriter" panose="020B0509030504030204" pitchFamily="49" charset="0"/>
              </a:rPr>
              <a:t>'B'  'ñ'  '½'  '?'  '''</a:t>
            </a:r>
            <a:r>
              <a:rPr lang="en-US" altLang="en-US" sz="1200" dirty="0">
                <a:latin typeface="Lucida Sans Typewriter" panose="020B0509030504030204" pitchFamily="49" charset="0"/>
              </a:rPr>
              <a:t> </a:t>
            </a:r>
            <a:r>
              <a:rPr lang="en-US" altLang="en-US" dirty="0"/>
              <a:t> </a:t>
            </a:r>
          </a:p>
          <a:p>
            <a:pPr lvl="1" eaLnBrk="1" hangingPunct="1"/>
            <a:r>
              <a:rPr lang="en-US" altLang="en-US" dirty="0"/>
              <a:t>Control characters do not have literal forms but rather may be referenced as names in package </a:t>
            </a:r>
            <a:r>
              <a:rPr lang="en-US" altLang="en-US" dirty="0">
                <a:latin typeface="Lucida Sans Typewriter" panose="020B0509030504030204" pitchFamily="49" charset="0"/>
              </a:rPr>
              <a:t>ASCII</a:t>
            </a:r>
            <a:r>
              <a:rPr lang="en-US" altLang="en-US" dirty="0"/>
              <a:t>, such as </a:t>
            </a:r>
            <a:r>
              <a:rPr lang="en-US" altLang="en-US" dirty="0">
                <a:latin typeface="Lucida Sans Typewriter" panose="020B0509030504030204" pitchFamily="49" charset="0"/>
              </a:rPr>
              <a:t>ASCII.NUL</a:t>
            </a:r>
            <a:r>
              <a:rPr lang="en-US" altLang="en-US" dirty="0"/>
              <a:t>, </a:t>
            </a:r>
            <a:r>
              <a:rPr lang="en-US" altLang="en-US" dirty="0">
                <a:latin typeface="Lucida Sans Typewriter" panose="020B0509030504030204" pitchFamily="49" charset="0"/>
              </a:rPr>
              <a:t>ASCII.CR</a:t>
            </a:r>
            <a:endParaRPr lang="en-US" altLang="en-US" dirty="0"/>
          </a:p>
          <a:p>
            <a:pPr eaLnBrk="1" hangingPunct="1"/>
            <a:r>
              <a:rPr lang="en-US" altLang="en-US" dirty="0"/>
              <a:t>String Literal</a:t>
            </a:r>
          </a:p>
          <a:p>
            <a:pPr lvl="1" eaLnBrk="1" hangingPunct="1"/>
            <a:r>
              <a:rPr lang="en-US" altLang="en-US" dirty="0"/>
              <a:t>Any sequence of graphic characters, between quotation marks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dirty="0">
                <a:latin typeface="Lucida Sans Typewriter" panose="020B0509030504030204" pitchFamily="49" charset="0"/>
              </a:rPr>
              <a:t> "This is a string literal!" </a:t>
            </a:r>
            <a:r>
              <a:rPr lang="en-US" altLang="en-US" dirty="0"/>
              <a:t> 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dirty="0">
                <a:latin typeface="Lucida Sans Typewriter" panose="020B0509030504030204" pitchFamily="49" charset="0"/>
              </a:rPr>
              <a:t> ""</a:t>
            </a:r>
            <a:r>
              <a:rPr lang="en-US" altLang="en-US" dirty="0"/>
              <a:t>  </a:t>
            </a:r>
            <a:r>
              <a:rPr lang="en-US" altLang="en-US" i="1" dirty="0">
                <a:latin typeface="Lucida Sans Typewriter" panose="020B0509030504030204" pitchFamily="49" charset="0"/>
              </a:rPr>
              <a:t>-- Null string</a:t>
            </a:r>
            <a:endParaRPr lang="en-US" altLang="en-US" dirty="0">
              <a:latin typeface="Lucida Sans Typewriter" panose="020B0509030504030204" pitchFamily="49" charset="0"/>
            </a:endParaRP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dirty="0">
                <a:latin typeface="Lucida Sans Typewriter" panose="020B0509030504030204" pitchFamily="49" charset="0"/>
              </a:rPr>
              <a:t> "René said ""Bonjour"" to Marie"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To include a quotation mark in a string literal, use two consecutive quotation marks </a:t>
            </a:r>
          </a:p>
          <a:p>
            <a:pPr lvl="1" eaLnBrk="1" hangingPunct="1"/>
            <a:r>
              <a:rPr lang="en-US" altLang="en-US" dirty="0"/>
              <a:t>To build up a long string literal, or to include control characters, use the concatenation operator “</a:t>
            </a:r>
            <a:r>
              <a:rPr lang="en-US" altLang="en-US" dirty="0">
                <a:latin typeface="Lucida Sans Typewriter" panose="020B0509030504030204" pitchFamily="49" charset="0"/>
              </a:rPr>
              <a:t>&amp;</a:t>
            </a:r>
            <a:r>
              <a:rPr lang="en-US" altLang="en-US" dirty="0"/>
              <a:t>” 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dirty="0">
                <a:latin typeface="Lucida Sans Typewriter" panose="020B0509030504030204" pitchFamily="49" charset="0"/>
              </a:rPr>
              <a:t> "This is a C string" &amp; ASCII.NUL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DE77B-80E9-44AB-8B9C-25C4A50BD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5302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0E27B-254D-4EFF-B624-E0716823F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Lexical Properties (5)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99743-C1D3-4483-BC04-086BC11C55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Suggestions for lexical style (used in the Language Reference Manual)</a:t>
            </a:r>
          </a:p>
          <a:p>
            <a:pPr lvl="1" eaLnBrk="1" hangingPunct="1"/>
            <a:r>
              <a:rPr lang="en-US" altLang="en-US" dirty="0"/>
              <a:t>Mixed-case for identifiers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dirty="0">
                <a:latin typeface="Lucida Sans Typewriter" panose="020B0509030504030204" pitchFamily="49" charset="0"/>
              </a:rPr>
              <a:t> Integer</a:t>
            </a:r>
            <a:r>
              <a:rPr lang="en-US" altLang="en-US" dirty="0"/>
              <a:t> (as opposed to </a:t>
            </a:r>
            <a:r>
              <a:rPr lang="en-US" altLang="en-US" dirty="0">
                <a:latin typeface="Lucida Sans Typewriter" panose="020B0509030504030204" pitchFamily="49" charset="0"/>
              </a:rPr>
              <a:t>INTEGER</a:t>
            </a:r>
            <a:r>
              <a:rPr lang="en-US" altLang="en-US" dirty="0"/>
              <a:t>)</a:t>
            </a:r>
          </a:p>
          <a:p>
            <a:pPr lvl="1" eaLnBrk="1" hangingPunct="1"/>
            <a:r>
              <a:rPr lang="en-US" altLang="en-US" dirty="0"/>
              <a:t>Underscore for natural separation of compound word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Frammis_IO</a:t>
            </a:r>
            <a:r>
              <a:rPr lang="en-US" altLang="en-US" dirty="0"/>
              <a:t> (as opposed to </a:t>
            </a:r>
            <a:r>
              <a:rPr lang="en-US" altLang="en-US" dirty="0">
                <a:latin typeface="Lucida Sans Typewriter" panose="020B0509030504030204" pitchFamily="49" charset="0"/>
              </a:rPr>
              <a:t>FRAMMIS_IO</a:t>
            </a:r>
            <a:r>
              <a:rPr lang="en-US" altLang="en-US" dirty="0"/>
              <a:t> or </a:t>
            </a:r>
            <a:r>
              <a:rPr lang="en-US" altLang="en-US" dirty="0" err="1">
                <a:latin typeface="Lucida Sans Typewriter" panose="020B0509030504030204" pitchFamily="49" charset="0"/>
              </a:rPr>
              <a:t>FrammisIO</a:t>
            </a:r>
            <a:r>
              <a:rPr lang="en-US" altLang="en-US" dirty="0"/>
              <a:t>)</a:t>
            </a:r>
          </a:p>
          <a:p>
            <a:pPr lvl="1" eaLnBrk="1" hangingPunct="1"/>
            <a:r>
              <a:rPr lang="en-US" altLang="en-US" dirty="0"/>
              <a:t>Lower case for reserved words, display in boldface</a:t>
            </a:r>
          </a:p>
          <a:p>
            <a:pPr eaLnBrk="1" hangingPunct="1"/>
            <a:r>
              <a:rPr lang="en-US" altLang="en-US" dirty="0"/>
              <a:t>But consistency across a project is more important than any specific choice of styles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DE77B-80E9-44AB-8B9C-25C4A50BD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730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1.4 Program Structure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:\Documents and Settings\Ben\Local Settings\Temporary Internet Files\Content.IE5\GVEVDJ30\MC900078812[1].wmf">
            <a:extLst>
              <a:ext uri="{FF2B5EF4-FFF2-40B4-BE49-F238E27FC236}">
                <a16:creationId xmlns:a16="http://schemas.microsoft.com/office/drawing/2014/main" id="{8E650FFA-E109-4980-BE59-9FFEB95AA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369" y="3276600"/>
            <a:ext cx="1408831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29810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96C18-F46F-4C5B-800E-2C1A5BD44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Composing an Executable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8D5E7-AEF7-45B4-AE04-EAF3A902F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An Ada program typically comprises a </a:t>
            </a:r>
            <a:r>
              <a:rPr lang="en-US" altLang="en-US" i="1" dirty="0"/>
              <a:t>main subprogram</a:t>
            </a:r>
            <a:r>
              <a:rPr lang="en-US" altLang="en-US" dirty="0"/>
              <a:t> and a set of additional </a:t>
            </a:r>
            <a:r>
              <a:rPr lang="en-US" altLang="en-US" i="1" dirty="0"/>
              <a:t>compilation units</a:t>
            </a:r>
            <a:r>
              <a:rPr lang="en-US" altLang="en-US" dirty="0"/>
              <a:t> that it depends on, directly or indirectly</a:t>
            </a:r>
          </a:p>
          <a:p>
            <a:pPr lvl="1" eaLnBrk="1" hangingPunct="1"/>
            <a:r>
              <a:rPr lang="en-US" altLang="en-US" dirty="0"/>
              <a:t>Main subprogram generally “</a:t>
            </a:r>
            <a:r>
              <a:rPr lang="en-US" altLang="en-US" i="1" dirty="0" err="1"/>
              <a:t>with”</a:t>
            </a:r>
            <a:r>
              <a:rPr lang="en-US" altLang="en-US" dirty="0" err="1"/>
              <a:t>s</a:t>
            </a:r>
            <a:r>
              <a:rPr lang="en-US" altLang="en-US" dirty="0"/>
              <a:t> one or more packages (e.g. for I/O), which in turn might “</a:t>
            </a:r>
            <a:r>
              <a:rPr lang="en-US" altLang="en-US" i="1" dirty="0"/>
              <a:t>with”</a:t>
            </a:r>
            <a:r>
              <a:rPr lang="en-US" altLang="en-US" dirty="0"/>
              <a:t>  other packages</a:t>
            </a:r>
          </a:p>
          <a:p>
            <a:pPr lvl="1" eaLnBrk="1" hangingPunct="1"/>
            <a:r>
              <a:rPr lang="en-US" altLang="en-US" dirty="0"/>
              <a:t>The </a:t>
            </a:r>
            <a:r>
              <a:rPr lang="en-US" altLang="en-US" i="1" dirty="0"/>
              <a:t>with</a:t>
            </a:r>
            <a:r>
              <a:rPr lang="en-US" altLang="en-US" dirty="0"/>
              <a:t> dependence is explicit in the source text</a:t>
            </a:r>
          </a:p>
          <a:p>
            <a:pPr lvl="1" eaLnBrk="1" hangingPunct="1"/>
            <a:r>
              <a:rPr lang="en-US" altLang="en-US" dirty="0"/>
              <a:t>Checks enforced across separately compiled modules</a:t>
            </a:r>
          </a:p>
          <a:p>
            <a:pPr marL="0" indent="0" eaLnBrk="1" hangingPunct="1"/>
            <a:endParaRPr lang="en-US" altLang="en-US" sz="1000" dirty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335CA9-7F41-4154-B0CB-3250A1234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D9969D2-D490-4772-B025-7488BF0B2687}"/>
              </a:ext>
            </a:extLst>
          </p:cNvPr>
          <p:cNvSpPr/>
          <p:nvPr/>
        </p:nvSpPr>
        <p:spPr>
          <a:xfrm>
            <a:off x="990600" y="5029200"/>
            <a:ext cx="990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Main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F9E2947-3709-4452-854E-3020BF49DA1A}"/>
              </a:ext>
            </a:extLst>
          </p:cNvPr>
          <p:cNvSpPr/>
          <p:nvPr/>
        </p:nvSpPr>
        <p:spPr>
          <a:xfrm>
            <a:off x="2743200" y="4662488"/>
            <a:ext cx="838200" cy="366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D735AFA-1328-493B-8AA2-72C5BBD825B7}"/>
              </a:ext>
            </a:extLst>
          </p:cNvPr>
          <p:cNvSpPr/>
          <p:nvPr/>
        </p:nvSpPr>
        <p:spPr>
          <a:xfrm>
            <a:off x="2667000" y="5410200"/>
            <a:ext cx="990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412301E-60D1-4AF0-AD4E-C8727A8104FF}"/>
              </a:ext>
            </a:extLst>
          </p:cNvPr>
          <p:cNvSpPr/>
          <p:nvPr/>
        </p:nvSpPr>
        <p:spPr>
          <a:xfrm>
            <a:off x="4419600" y="4648200"/>
            <a:ext cx="838200" cy="366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61E83A4-357C-458D-8DAC-71D8DE259738}"/>
              </a:ext>
            </a:extLst>
          </p:cNvPr>
          <p:cNvSpPr/>
          <p:nvPr/>
        </p:nvSpPr>
        <p:spPr>
          <a:xfrm>
            <a:off x="4343400" y="5410200"/>
            <a:ext cx="990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CDFA11-407B-468B-9C1B-0D9DA836F355}"/>
              </a:ext>
            </a:extLst>
          </p:cNvPr>
          <p:cNvSpPr/>
          <p:nvPr/>
        </p:nvSpPr>
        <p:spPr>
          <a:xfrm>
            <a:off x="5943600" y="4648200"/>
            <a:ext cx="838200" cy="366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2AC956E-2419-4B94-A85E-44E9AC2D8791}"/>
              </a:ext>
            </a:extLst>
          </p:cNvPr>
          <p:cNvSpPr/>
          <p:nvPr/>
        </p:nvSpPr>
        <p:spPr>
          <a:xfrm>
            <a:off x="5867400" y="5410200"/>
            <a:ext cx="990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F65A88B-3782-4E37-8C3C-0912D893A119}"/>
              </a:ext>
            </a:extLst>
          </p:cNvPr>
          <p:cNvCxnSpPr>
            <a:stCxn id="7" idx="0"/>
            <a:endCxn id="6" idx="2"/>
          </p:cNvCxnSpPr>
          <p:nvPr/>
        </p:nvCxnSpPr>
        <p:spPr>
          <a:xfrm flipV="1">
            <a:off x="3162300" y="5029200"/>
            <a:ext cx="0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01D8C17-C49E-4DAC-82A9-A5B1D17826DB}"/>
              </a:ext>
            </a:extLst>
          </p:cNvPr>
          <p:cNvCxnSpPr>
            <a:stCxn id="9" idx="0"/>
            <a:endCxn id="8" idx="2"/>
          </p:cNvCxnSpPr>
          <p:nvPr/>
        </p:nvCxnSpPr>
        <p:spPr>
          <a:xfrm flipV="1">
            <a:off x="4838700" y="5014912"/>
            <a:ext cx="0" cy="395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E693101-67D4-4C53-8346-FFA65652965D}"/>
              </a:ext>
            </a:extLst>
          </p:cNvPr>
          <p:cNvCxnSpPr>
            <a:stCxn id="12" idx="0"/>
            <a:endCxn id="11" idx="2"/>
          </p:cNvCxnSpPr>
          <p:nvPr/>
        </p:nvCxnSpPr>
        <p:spPr>
          <a:xfrm flipV="1">
            <a:off x="6362700" y="5014912"/>
            <a:ext cx="0" cy="395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D7F6AFF-9D79-4B52-859C-C2B9C9C7E676}"/>
              </a:ext>
            </a:extLst>
          </p:cNvPr>
          <p:cNvCxnSpPr>
            <a:stCxn id="8" idx="3"/>
            <a:endCxn id="11" idx="1"/>
          </p:cNvCxnSpPr>
          <p:nvPr/>
        </p:nvCxnSpPr>
        <p:spPr>
          <a:xfrm>
            <a:off x="5257800" y="4831556"/>
            <a:ext cx="68580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ED27BAE-C18E-425F-A738-F17D0197BEE3}"/>
              </a:ext>
            </a:extLst>
          </p:cNvPr>
          <p:cNvCxnSpPr>
            <a:stCxn id="12" idx="1"/>
            <a:endCxn id="8" idx="3"/>
          </p:cNvCxnSpPr>
          <p:nvPr/>
        </p:nvCxnSpPr>
        <p:spPr>
          <a:xfrm flipH="1" flipV="1">
            <a:off x="5257800" y="4831556"/>
            <a:ext cx="754670" cy="65675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B5B7310-E9BF-4DB3-B127-E7C085B1A530}"/>
              </a:ext>
            </a:extLst>
          </p:cNvPr>
          <p:cNvCxnSpPr>
            <a:stCxn id="7" idx="7"/>
            <a:endCxn id="8" idx="1"/>
          </p:cNvCxnSpPr>
          <p:nvPr/>
        </p:nvCxnSpPr>
        <p:spPr>
          <a:xfrm flipV="1">
            <a:off x="3512530" y="4831556"/>
            <a:ext cx="907070" cy="65675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6E4B86E-C434-447D-B536-E39E612010E1}"/>
              </a:ext>
            </a:extLst>
          </p:cNvPr>
          <p:cNvCxnSpPr>
            <a:stCxn id="5" idx="7"/>
            <a:endCxn id="6" idx="1"/>
          </p:cNvCxnSpPr>
          <p:nvPr/>
        </p:nvCxnSpPr>
        <p:spPr>
          <a:xfrm flipV="1">
            <a:off x="1836130" y="4845844"/>
            <a:ext cx="907070" cy="26147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F92FF69-86B4-419C-82E3-E02B791064BD}"/>
              </a:ext>
            </a:extLst>
          </p:cNvPr>
          <p:cNvSpPr txBox="1"/>
          <p:nvPr/>
        </p:nvSpPr>
        <p:spPr>
          <a:xfrm>
            <a:off x="2819400" y="4267200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0536CC4-3320-4F15-A1A4-D8EBF94BF4FE}"/>
              </a:ext>
            </a:extLst>
          </p:cNvPr>
          <p:cNvSpPr txBox="1"/>
          <p:nvPr/>
        </p:nvSpPr>
        <p:spPr>
          <a:xfrm>
            <a:off x="4556108" y="4267200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23D2554-0EB0-48D0-A9A6-E9496109C745}"/>
              </a:ext>
            </a:extLst>
          </p:cNvPr>
          <p:cNvSpPr txBox="1"/>
          <p:nvPr/>
        </p:nvSpPr>
        <p:spPr>
          <a:xfrm>
            <a:off x="6003908" y="4267200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3CA2F89-4001-433F-B92D-FC8A0A116709}"/>
              </a:ext>
            </a:extLst>
          </p:cNvPr>
          <p:cNvSpPr txBox="1"/>
          <p:nvPr/>
        </p:nvSpPr>
        <p:spPr>
          <a:xfrm>
            <a:off x="2895600" y="6031468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Body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975CDC5-8FC3-4038-998A-72E66E976881}"/>
              </a:ext>
            </a:extLst>
          </p:cNvPr>
          <p:cNvSpPr txBox="1"/>
          <p:nvPr/>
        </p:nvSpPr>
        <p:spPr>
          <a:xfrm>
            <a:off x="4572000" y="6019800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Body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DD4341F-2C10-486F-926A-DD1B3C1D66BE}"/>
              </a:ext>
            </a:extLst>
          </p:cNvPr>
          <p:cNvSpPr txBox="1"/>
          <p:nvPr/>
        </p:nvSpPr>
        <p:spPr>
          <a:xfrm>
            <a:off x="6124248" y="6019800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Body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CA49B29-8C1A-4F9B-83A7-FB467C7A57FD}"/>
              </a:ext>
            </a:extLst>
          </p:cNvPr>
          <p:cNvSpPr txBox="1"/>
          <p:nvPr/>
        </p:nvSpPr>
        <p:spPr>
          <a:xfrm>
            <a:off x="1928324" y="4724400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with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C17A51D-BF28-4950-95AC-29440C28CDD4}"/>
              </a:ext>
            </a:extLst>
          </p:cNvPr>
          <p:cNvSpPr txBox="1"/>
          <p:nvPr/>
        </p:nvSpPr>
        <p:spPr>
          <a:xfrm>
            <a:off x="3429000" y="5026223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with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45600C7-35D4-48EE-8903-B01596EE7605}"/>
              </a:ext>
            </a:extLst>
          </p:cNvPr>
          <p:cNvSpPr txBox="1"/>
          <p:nvPr/>
        </p:nvSpPr>
        <p:spPr>
          <a:xfrm>
            <a:off x="5357324" y="4572000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with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82360DD-3E9D-4835-96F3-85B06EA87425}"/>
              </a:ext>
            </a:extLst>
          </p:cNvPr>
          <p:cNvSpPr txBox="1"/>
          <p:nvPr/>
        </p:nvSpPr>
        <p:spPr>
          <a:xfrm>
            <a:off x="5257800" y="5102423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with</a:t>
            </a:r>
          </a:p>
        </p:txBody>
      </p:sp>
    </p:spTree>
    <p:extLst>
      <p:ext uri="{BB962C8B-B14F-4D97-AF65-F5344CB8AC3E}">
        <p14:creationId xmlns:p14="http://schemas.microsoft.com/office/powerpoint/2010/main" val="18531329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96C18-F46F-4C5B-800E-2C1A5BD44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Composing an Executable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8D5E7-AEF7-45B4-AE04-EAF3A902F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 post-compilation step (</a:t>
            </a:r>
            <a:r>
              <a:rPr lang="en-US" altLang="en-US" i="1" dirty="0"/>
              <a:t>binding</a:t>
            </a:r>
            <a:r>
              <a:rPr lang="en-US" altLang="en-US" dirty="0"/>
              <a:t>) does Ada-specific processing before the linker is invoked</a:t>
            </a:r>
          </a:p>
          <a:p>
            <a:pPr lvl="1" eaLnBrk="1" hangingPunct="1"/>
            <a:r>
              <a:rPr lang="en-US" altLang="en-US" dirty="0"/>
              <a:t>Determines which units are required in the executable</a:t>
            </a:r>
          </a:p>
          <a:p>
            <a:pPr lvl="1" eaLnBrk="1" hangingPunct="1"/>
            <a:r>
              <a:rPr lang="en-US" altLang="en-US" dirty="0"/>
              <a:t>Makes sure that all units are up-to-date</a:t>
            </a:r>
          </a:p>
          <a:p>
            <a:pPr lvl="1" eaLnBrk="1" hangingPunct="1"/>
            <a:r>
              <a:rPr lang="en-US" altLang="en-US" dirty="0"/>
              <a:t>Chooses an elaboration order for the included units</a:t>
            </a:r>
          </a:p>
          <a:p>
            <a:pPr lvl="1" eaLnBrk="1" hangingPunct="1"/>
            <a:r>
              <a:rPr lang="en-US" altLang="en-US" dirty="0"/>
              <a:t>Determines static storage requirements</a:t>
            </a:r>
          </a:p>
          <a:p>
            <a:pPr lvl="1" eaLnBrk="1" hangingPunct="1"/>
            <a:r>
              <a:rPr lang="en-US" altLang="en-US" dirty="0"/>
              <a:t>Performs program-wide optimizations</a:t>
            </a:r>
          </a:p>
          <a:p>
            <a:pPr lvl="1" eaLnBrk="1" hangingPunct="1"/>
            <a:endParaRPr lang="en-US" altLang="en-US" dirty="0"/>
          </a:p>
          <a:p>
            <a:pPr marL="0" indent="0" eaLnBrk="1" hangingPunct="1"/>
            <a:endParaRPr lang="en-US" altLang="en-US" sz="1000" dirty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335CA9-7F41-4154-B0CB-3250A1234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D9969D2-D490-4772-B025-7488BF0B2687}"/>
              </a:ext>
            </a:extLst>
          </p:cNvPr>
          <p:cNvSpPr/>
          <p:nvPr/>
        </p:nvSpPr>
        <p:spPr>
          <a:xfrm>
            <a:off x="990600" y="5029200"/>
            <a:ext cx="990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Main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F9E2947-3709-4452-854E-3020BF49DA1A}"/>
              </a:ext>
            </a:extLst>
          </p:cNvPr>
          <p:cNvSpPr/>
          <p:nvPr/>
        </p:nvSpPr>
        <p:spPr>
          <a:xfrm>
            <a:off x="2743200" y="4662488"/>
            <a:ext cx="838200" cy="366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D735AFA-1328-493B-8AA2-72C5BBD825B7}"/>
              </a:ext>
            </a:extLst>
          </p:cNvPr>
          <p:cNvSpPr/>
          <p:nvPr/>
        </p:nvSpPr>
        <p:spPr>
          <a:xfrm>
            <a:off x="2667000" y="5410200"/>
            <a:ext cx="990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412301E-60D1-4AF0-AD4E-C8727A8104FF}"/>
              </a:ext>
            </a:extLst>
          </p:cNvPr>
          <p:cNvSpPr/>
          <p:nvPr/>
        </p:nvSpPr>
        <p:spPr>
          <a:xfrm>
            <a:off x="4419600" y="4648200"/>
            <a:ext cx="838200" cy="366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61E83A4-357C-458D-8DAC-71D8DE259738}"/>
              </a:ext>
            </a:extLst>
          </p:cNvPr>
          <p:cNvSpPr/>
          <p:nvPr/>
        </p:nvSpPr>
        <p:spPr>
          <a:xfrm>
            <a:off x="4343400" y="5410200"/>
            <a:ext cx="990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CDFA11-407B-468B-9C1B-0D9DA836F355}"/>
              </a:ext>
            </a:extLst>
          </p:cNvPr>
          <p:cNvSpPr/>
          <p:nvPr/>
        </p:nvSpPr>
        <p:spPr>
          <a:xfrm>
            <a:off x="5943600" y="4648200"/>
            <a:ext cx="838200" cy="366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2AC956E-2419-4B94-A85E-44E9AC2D8791}"/>
              </a:ext>
            </a:extLst>
          </p:cNvPr>
          <p:cNvSpPr/>
          <p:nvPr/>
        </p:nvSpPr>
        <p:spPr>
          <a:xfrm>
            <a:off x="5867400" y="5410200"/>
            <a:ext cx="990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F65A88B-3782-4E37-8C3C-0912D893A119}"/>
              </a:ext>
            </a:extLst>
          </p:cNvPr>
          <p:cNvCxnSpPr>
            <a:stCxn id="7" idx="0"/>
            <a:endCxn id="6" idx="2"/>
          </p:cNvCxnSpPr>
          <p:nvPr/>
        </p:nvCxnSpPr>
        <p:spPr>
          <a:xfrm flipV="1">
            <a:off x="3162300" y="5029200"/>
            <a:ext cx="0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01D8C17-C49E-4DAC-82A9-A5B1D17826DB}"/>
              </a:ext>
            </a:extLst>
          </p:cNvPr>
          <p:cNvCxnSpPr>
            <a:stCxn id="9" idx="0"/>
            <a:endCxn id="8" idx="2"/>
          </p:cNvCxnSpPr>
          <p:nvPr/>
        </p:nvCxnSpPr>
        <p:spPr>
          <a:xfrm flipV="1">
            <a:off x="4838700" y="5014912"/>
            <a:ext cx="0" cy="395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E693101-67D4-4C53-8346-FFA65652965D}"/>
              </a:ext>
            </a:extLst>
          </p:cNvPr>
          <p:cNvCxnSpPr>
            <a:stCxn id="12" idx="0"/>
            <a:endCxn id="11" idx="2"/>
          </p:cNvCxnSpPr>
          <p:nvPr/>
        </p:nvCxnSpPr>
        <p:spPr>
          <a:xfrm flipV="1">
            <a:off x="6362700" y="5014912"/>
            <a:ext cx="0" cy="395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D7F6AFF-9D79-4B52-859C-C2B9C9C7E676}"/>
              </a:ext>
            </a:extLst>
          </p:cNvPr>
          <p:cNvCxnSpPr>
            <a:stCxn id="8" idx="3"/>
            <a:endCxn id="11" idx="1"/>
          </p:cNvCxnSpPr>
          <p:nvPr/>
        </p:nvCxnSpPr>
        <p:spPr>
          <a:xfrm>
            <a:off x="5257800" y="4831556"/>
            <a:ext cx="68580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ED27BAE-C18E-425F-A738-F17D0197BEE3}"/>
              </a:ext>
            </a:extLst>
          </p:cNvPr>
          <p:cNvCxnSpPr>
            <a:stCxn id="12" idx="1"/>
            <a:endCxn id="8" idx="3"/>
          </p:cNvCxnSpPr>
          <p:nvPr/>
        </p:nvCxnSpPr>
        <p:spPr>
          <a:xfrm flipH="1" flipV="1">
            <a:off x="5257800" y="4831556"/>
            <a:ext cx="754670" cy="65675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B5B7310-E9BF-4DB3-B127-E7C085B1A530}"/>
              </a:ext>
            </a:extLst>
          </p:cNvPr>
          <p:cNvCxnSpPr>
            <a:stCxn id="7" idx="7"/>
            <a:endCxn id="8" idx="1"/>
          </p:cNvCxnSpPr>
          <p:nvPr/>
        </p:nvCxnSpPr>
        <p:spPr>
          <a:xfrm flipV="1">
            <a:off x="3512530" y="4831556"/>
            <a:ext cx="907070" cy="65675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6E4B86E-C434-447D-B536-E39E612010E1}"/>
              </a:ext>
            </a:extLst>
          </p:cNvPr>
          <p:cNvCxnSpPr>
            <a:stCxn id="5" idx="7"/>
            <a:endCxn id="6" idx="1"/>
          </p:cNvCxnSpPr>
          <p:nvPr/>
        </p:nvCxnSpPr>
        <p:spPr>
          <a:xfrm flipV="1">
            <a:off x="1836130" y="4845844"/>
            <a:ext cx="907070" cy="26147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F92FF69-86B4-419C-82E3-E02B791064BD}"/>
              </a:ext>
            </a:extLst>
          </p:cNvPr>
          <p:cNvSpPr txBox="1"/>
          <p:nvPr/>
        </p:nvSpPr>
        <p:spPr>
          <a:xfrm>
            <a:off x="2819400" y="4267200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0536CC4-3320-4F15-A1A4-D8EBF94BF4FE}"/>
              </a:ext>
            </a:extLst>
          </p:cNvPr>
          <p:cNvSpPr txBox="1"/>
          <p:nvPr/>
        </p:nvSpPr>
        <p:spPr>
          <a:xfrm>
            <a:off x="4556108" y="4267200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23D2554-0EB0-48D0-A9A6-E9496109C745}"/>
              </a:ext>
            </a:extLst>
          </p:cNvPr>
          <p:cNvSpPr txBox="1"/>
          <p:nvPr/>
        </p:nvSpPr>
        <p:spPr>
          <a:xfrm>
            <a:off x="6003908" y="4267200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3CA2F89-4001-433F-B92D-FC8A0A116709}"/>
              </a:ext>
            </a:extLst>
          </p:cNvPr>
          <p:cNvSpPr txBox="1"/>
          <p:nvPr/>
        </p:nvSpPr>
        <p:spPr>
          <a:xfrm>
            <a:off x="2895600" y="6031468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Body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975CDC5-8FC3-4038-998A-72E66E976881}"/>
              </a:ext>
            </a:extLst>
          </p:cNvPr>
          <p:cNvSpPr txBox="1"/>
          <p:nvPr/>
        </p:nvSpPr>
        <p:spPr>
          <a:xfrm>
            <a:off x="4572000" y="6019800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Body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DD4341F-2C10-486F-926A-DD1B3C1D66BE}"/>
              </a:ext>
            </a:extLst>
          </p:cNvPr>
          <p:cNvSpPr txBox="1"/>
          <p:nvPr/>
        </p:nvSpPr>
        <p:spPr>
          <a:xfrm>
            <a:off x="6124248" y="6019800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Body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CA49B29-8C1A-4F9B-83A7-FB467C7A57FD}"/>
              </a:ext>
            </a:extLst>
          </p:cNvPr>
          <p:cNvSpPr txBox="1"/>
          <p:nvPr/>
        </p:nvSpPr>
        <p:spPr>
          <a:xfrm>
            <a:off x="1928324" y="4724400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with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C17A51D-BF28-4950-95AC-29440C28CDD4}"/>
              </a:ext>
            </a:extLst>
          </p:cNvPr>
          <p:cNvSpPr txBox="1"/>
          <p:nvPr/>
        </p:nvSpPr>
        <p:spPr>
          <a:xfrm>
            <a:off x="3429000" y="5026223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with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45600C7-35D4-48EE-8903-B01596EE7605}"/>
              </a:ext>
            </a:extLst>
          </p:cNvPr>
          <p:cNvSpPr txBox="1"/>
          <p:nvPr/>
        </p:nvSpPr>
        <p:spPr>
          <a:xfrm>
            <a:off x="5357324" y="4572000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with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82360DD-3E9D-4835-96F3-85B06EA87425}"/>
              </a:ext>
            </a:extLst>
          </p:cNvPr>
          <p:cNvSpPr txBox="1"/>
          <p:nvPr/>
        </p:nvSpPr>
        <p:spPr>
          <a:xfrm>
            <a:off x="5257800" y="5102423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with</a:t>
            </a:r>
          </a:p>
        </p:txBody>
      </p:sp>
    </p:spTree>
    <p:extLst>
      <p:ext uri="{BB962C8B-B14F-4D97-AF65-F5344CB8AC3E}">
        <p14:creationId xmlns:p14="http://schemas.microsoft.com/office/powerpoint/2010/main" val="9621670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96C18-F46F-4C5B-800E-2C1A5BD44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Composing an Executable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8D5E7-AEF7-45B4-AE04-EAF3A902F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Program execution</a:t>
            </a:r>
          </a:p>
          <a:p>
            <a:pPr lvl="1" eaLnBrk="1" hangingPunct="1"/>
            <a:r>
              <a:rPr lang="en-US" altLang="en-US" dirty="0"/>
              <a:t>Included units are </a:t>
            </a:r>
            <a:r>
              <a:rPr lang="en-US" altLang="en-US" i="1" dirty="0"/>
              <a:t>elaborated</a:t>
            </a:r>
          </a:p>
          <a:p>
            <a:pPr lvl="2" eaLnBrk="1" hangingPunct="1"/>
            <a:r>
              <a:rPr lang="en-US" altLang="en-US" dirty="0"/>
              <a:t>Data objects declared in packages are created and initialized</a:t>
            </a:r>
          </a:p>
          <a:p>
            <a:pPr lvl="1" eaLnBrk="1" hangingPunct="1"/>
            <a:r>
              <a:rPr lang="en-US" altLang="en-US" dirty="0"/>
              <a:t>Main subprogram is invoked</a:t>
            </a:r>
          </a:p>
          <a:p>
            <a:pPr eaLnBrk="1" hangingPunct="1"/>
            <a:r>
              <a:rPr lang="en-US" altLang="en-US" dirty="0"/>
              <a:t>GNAT Note</a:t>
            </a:r>
          </a:p>
          <a:p>
            <a:pPr lvl="1" eaLnBrk="1" hangingPunct="1"/>
            <a:r>
              <a:rPr lang="en-US" altLang="en-US" dirty="0"/>
              <a:t>Main subprogram can be a </a:t>
            </a:r>
            <a:r>
              <a:rPr lang="en-US" altLang="en-US" dirty="0" err="1"/>
              <a:t>parameterless</a:t>
            </a:r>
            <a:r>
              <a:rPr lang="en-US" altLang="en-US" dirty="0"/>
              <a:t> procedure, </a:t>
            </a:r>
            <a:br>
              <a:rPr lang="en-US" altLang="en-US" dirty="0"/>
            </a:br>
            <a:r>
              <a:rPr lang="en-US" altLang="en-US" dirty="0"/>
              <a:t>or a </a:t>
            </a:r>
            <a:r>
              <a:rPr lang="en-US" altLang="en-US" dirty="0" err="1"/>
              <a:t>parameterless</a:t>
            </a:r>
            <a:r>
              <a:rPr lang="en-US" altLang="en-US" dirty="0"/>
              <a:t> function returning an integer</a:t>
            </a:r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marL="0" indent="0" eaLnBrk="1" hangingPunct="1"/>
            <a:endParaRPr lang="en-US" altLang="en-US" sz="1000" dirty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335CA9-7F41-4154-B0CB-3250A1234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D9969D2-D490-4772-B025-7488BF0B2687}"/>
              </a:ext>
            </a:extLst>
          </p:cNvPr>
          <p:cNvSpPr/>
          <p:nvPr/>
        </p:nvSpPr>
        <p:spPr>
          <a:xfrm>
            <a:off x="1447800" y="4724400"/>
            <a:ext cx="990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Main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F9E2947-3709-4452-854E-3020BF49DA1A}"/>
              </a:ext>
            </a:extLst>
          </p:cNvPr>
          <p:cNvSpPr/>
          <p:nvPr/>
        </p:nvSpPr>
        <p:spPr>
          <a:xfrm>
            <a:off x="3200400" y="4357688"/>
            <a:ext cx="838200" cy="366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D735AFA-1328-493B-8AA2-72C5BBD825B7}"/>
              </a:ext>
            </a:extLst>
          </p:cNvPr>
          <p:cNvSpPr/>
          <p:nvPr/>
        </p:nvSpPr>
        <p:spPr>
          <a:xfrm>
            <a:off x="3124200" y="5105400"/>
            <a:ext cx="990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412301E-60D1-4AF0-AD4E-C8727A8104FF}"/>
              </a:ext>
            </a:extLst>
          </p:cNvPr>
          <p:cNvSpPr/>
          <p:nvPr/>
        </p:nvSpPr>
        <p:spPr>
          <a:xfrm>
            <a:off x="4876800" y="4343400"/>
            <a:ext cx="838200" cy="366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61E83A4-357C-458D-8DAC-71D8DE259738}"/>
              </a:ext>
            </a:extLst>
          </p:cNvPr>
          <p:cNvSpPr/>
          <p:nvPr/>
        </p:nvSpPr>
        <p:spPr>
          <a:xfrm>
            <a:off x="4800600" y="5105400"/>
            <a:ext cx="990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CDFA11-407B-468B-9C1B-0D9DA836F355}"/>
              </a:ext>
            </a:extLst>
          </p:cNvPr>
          <p:cNvSpPr/>
          <p:nvPr/>
        </p:nvSpPr>
        <p:spPr>
          <a:xfrm>
            <a:off x="6400800" y="4343400"/>
            <a:ext cx="838200" cy="366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2AC956E-2419-4B94-A85E-44E9AC2D8791}"/>
              </a:ext>
            </a:extLst>
          </p:cNvPr>
          <p:cNvSpPr/>
          <p:nvPr/>
        </p:nvSpPr>
        <p:spPr>
          <a:xfrm>
            <a:off x="6324600" y="5105400"/>
            <a:ext cx="9906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F65A88B-3782-4E37-8C3C-0912D893A119}"/>
              </a:ext>
            </a:extLst>
          </p:cNvPr>
          <p:cNvCxnSpPr>
            <a:stCxn id="7" idx="0"/>
            <a:endCxn id="6" idx="2"/>
          </p:cNvCxnSpPr>
          <p:nvPr/>
        </p:nvCxnSpPr>
        <p:spPr>
          <a:xfrm flipV="1">
            <a:off x="3619500" y="4724400"/>
            <a:ext cx="0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01D8C17-C49E-4DAC-82A9-A5B1D17826DB}"/>
              </a:ext>
            </a:extLst>
          </p:cNvPr>
          <p:cNvCxnSpPr>
            <a:stCxn id="9" idx="0"/>
            <a:endCxn id="8" idx="2"/>
          </p:cNvCxnSpPr>
          <p:nvPr/>
        </p:nvCxnSpPr>
        <p:spPr>
          <a:xfrm flipV="1">
            <a:off x="5295900" y="4710112"/>
            <a:ext cx="0" cy="395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E693101-67D4-4C53-8346-FFA65652965D}"/>
              </a:ext>
            </a:extLst>
          </p:cNvPr>
          <p:cNvCxnSpPr>
            <a:stCxn id="12" idx="0"/>
            <a:endCxn id="11" idx="2"/>
          </p:cNvCxnSpPr>
          <p:nvPr/>
        </p:nvCxnSpPr>
        <p:spPr>
          <a:xfrm flipV="1">
            <a:off x="6819900" y="4710112"/>
            <a:ext cx="0" cy="395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D7F6AFF-9D79-4B52-859C-C2B9C9C7E676}"/>
              </a:ext>
            </a:extLst>
          </p:cNvPr>
          <p:cNvCxnSpPr>
            <a:stCxn id="8" idx="3"/>
            <a:endCxn id="11" idx="1"/>
          </p:cNvCxnSpPr>
          <p:nvPr/>
        </p:nvCxnSpPr>
        <p:spPr>
          <a:xfrm>
            <a:off x="5715000" y="4526756"/>
            <a:ext cx="68580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ED27BAE-C18E-425F-A738-F17D0197BEE3}"/>
              </a:ext>
            </a:extLst>
          </p:cNvPr>
          <p:cNvCxnSpPr>
            <a:stCxn id="12" idx="1"/>
            <a:endCxn id="8" idx="3"/>
          </p:cNvCxnSpPr>
          <p:nvPr/>
        </p:nvCxnSpPr>
        <p:spPr>
          <a:xfrm flipH="1" flipV="1">
            <a:off x="5715000" y="4526756"/>
            <a:ext cx="754670" cy="65675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B5B7310-E9BF-4DB3-B127-E7C085B1A530}"/>
              </a:ext>
            </a:extLst>
          </p:cNvPr>
          <p:cNvCxnSpPr>
            <a:stCxn id="7" idx="7"/>
            <a:endCxn id="8" idx="1"/>
          </p:cNvCxnSpPr>
          <p:nvPr/>
        </p:nvCxnSpPr>
        <p:spPr>
          <a:xfrm flipV="1">
            <a:off x="3969730" y="4526756"/>
            <a:ext cx="907070" cy="65675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6E4B86E-C434-447D-B536-E39E612010E1}"/>
              </a:ext>
            </a:extLst>
          </p:cNvPr>
          <p:cNvCxnSpPr>
            <a:stCxn id="5" idx="7"/>
            <a:endCxn id="6" idx="1"/>
          </p:cNvCxnSpPr>
          <p:nvPr/>
        </p:nvCxnSpPr>
        <p:spPr>
          <a:xfrm flipV="1">
            <a:off x="2293330" y="4541044"/>
            <a:ext cx="907070" cy="26147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F92FF69-86B4-419C-82E3-E02B791064BD}"/>
              </a:ext>
            </a:extLst>
          </p:cNvPr>
          <p:cNvSpPr txBox="1"/>
          <p:nvPr/>
        </p:nvSpPr>
        <p:spPr>
          <a:xfrm>
            <a:off x="3276600" y="3962400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0536CC4-3320-4F15-A1A4-D8EBF94BF4FE}"/>
              </a:ext>
            </a:extLst>
          </p:cNvPr>
          <p:cNvSpPr txBox="1"/>
          <p:nvPr/>
        </p:nvSpPr>
        <p:spPr>
          <a:xfrm>
            <a:off x="5013308" y="3962400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23D2554-0EB0-48D0-A9A6-E9496109C745}"/>
              </a:ext>
            </a:extLst>
          </p:cNvPr>
          <p:cNvSpPr txBox="1"/>
          <p:nvPr/>
        </p:nvSpPr>
        <p:spPr>
          <a:xfrm>
            <a:off x="6461108" y="3962400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3CA2F89-4001-433F-B92D-FC8A0A116709}"/>
              </a:ext>
            </a:extLst>
          </p:cNvPr>
          <p:cNvSpPr txBox="1"/>
          <p:nvPr/>
        </p:nvSpPr>
        <p:spPr>
          <a:xfrm>
            <a:off x="3352800" y="5726668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Body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975CDC5-8FC3-4038-998A-72E66E976881}"/>
              </a:ext>
            </a:extLst>
          </p:cNvPr>
          <p:cNvSpPr txBox="1"/>
          <p:nvPr/>
        </p:nvSpPr>
        <p:spPr>
          <a:xfrm>
            <a:off x="5029200" y="5715000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Body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DD4341F-2C10-486F-926A-DD1B3C1D66BE}"/>
              </a:ext>
            </a:extLst>
          </p:cNvPr>
          <p:cNvSpPr txBox="1"/>
          <p:nvPr/>
        </p:nvSpPr>
        <p:spPr>
          <a:xfrm>
            <a:off x="6581448" y="5715000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Body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CA49B29-8C1A-4F9B-83A7-FB467C7A57FD}"/>
              </a:ext>
            </a:extLst>
          </p:cNvPr>
          <p:cNvSpPr txBox="1"/>
          <p:nvPr/>
        </p:nvSpPr>
        <p:spPr>
          <a:xfrm>
            <a:off x="2385524" y="4419600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with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C17A51D-BF28-4950-95AC-29440C28CDD4}"/>
              </a:ext>
            </a:extLst>
          </p:cNvPr>
          <p:cNvSpPr txBox="1"/>
          <p:nvPr/>
        </p:nvSpPr>
        <p:spPr>
          <a:xfrm>
            <a:off x="3886200" y="4721423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with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45600C7-35D4-48EE-8903-B01596EE7605}"/>
              </a:ext>
            </a:extLst>
          </p:cNvPr>
          <p:cNvSpPr txBox="1"/>
          <p:nvPr/>
        </p:nvSpPr>
        <p:spPr>
          <a:xfrm>
            <a:off x="5814524" y="4267200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with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82360DD-3E9D-4835-96F3-85B06EA87425}"/>
              </a:ext>
            </a:extLst>
          </p:cNvPr>
          <p:cNvSpPr txBox="1"/>
          <p:nvPr/>
        </p:nvSpPr>
        <p:spPr>
          <a:xfrm>
            <a:off x="5715000" y="4797623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with</a:t>
            </a:r>
          </a:p>
        </p:txBody>
      </p:sp>
      <p:pic>
        <p:nvPicPr>
          <p:cNvPr id="29" name="Picture 7">
            <a:extLst>
              <a:ext uri="{FF2B5EF4-FFF2-40B4-BE49-F238E27FC236}">
                <a16:creationId xmlns:a16="http://schemas.microsoft.com/office/drawing/2014/main" id="{B623B9B5-13DC-4DDC-9002-A6DD268484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16800" y="3103563"/>
            <a:ext cx="66040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9881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0316E-AAD1-44BA-9D3E-CB864326E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Structure: Ada versus C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B2A3A-C48A-4A70-A0F3-DAE3E3CF2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F3A07A2D-9CFF-4710-B1A2-54FBF8EAB3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066800"/>
            <a:ext cx="3324225" cy="5395912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package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Counter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>
                <a:solidFill>
                  <a:srgbClr val="C00000"/>
                </a:solidFill>
                <a:latin typeface="Lucida Sans Typewriter" panose="020B0509030504030204" pitchFamily="49" charset="0"/>
              </a:rPr>
              <a:t>Increment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>
                <a:solidFill>
                  <a:srgbClr val="C00000"/>
                </a:solidFill>
                <a:latin typeface="Lucida Sans Typewriter" panose="020B0509030504030204" pitchFamily="49" charset="0"/>
              </a:rPr>
              <a:t>Value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Integer;</a:t>
            </a:r>
          </a:p>
          <a:p>
            <a:r>
              <a:rPr lang="en-US" altLang="en-US" sz="12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-- Value = number of times that</a:t>
            </a:r>
          </a:p>
          <a:p>
            <a:r>
              <a:rPr lang="en-US" altLang="en-US" sz="12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--  Increment has been called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Counter;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package body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Counter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Current : Integer := 0;</a:t>
            </a:r>
          </a:p>
          <a:p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>
                <a:solidFill>
                  <a:srgbClr val="C00000"/>
                </a:solidFill>
                <a:latin typeface="Lucida Sans Typewriter" panose="020B0509030504030204" pitchFamily="49" charset="0"/>
              </a:rPr>
              <a:t>Increment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Current := Current+1;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Increment;</a:t>
            </a:r>
          </a:p>
          <a:p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>
                <a:solidFill>
                  <a:srgbClr val="C00000"/>
                </a:solidFill>
                <a:latin typeface="Lucida Sans Typewriter" panose="020B0509030504030204" pitchFamily="49" charset="0"/>
              </a:rPr>
              <a:t>Value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Integer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Current;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Value;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Counter;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Ada.Integer_Text_IO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, Counter;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My_Prog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N : Integer;</a:t>
            </a: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C0000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dirty="0" err="1">
                <a:solidFill>
                  <a:srgbClr val="C00000"/>
                </a:solidFill>
                <a:latin typeface="Lucida Sans Typewriter" panose="020B0509030504030204" pitchFamily="49" charset="0"/>
              </a:rPr>
              <a:t>Counter.Increment</a:t>
            </a:r>
            <a:r>
              <a:rPr lang="en-US" altLang="en-US" sz="1200" dirty="0">
                <a:solidFill>
                  <a:srgbClr val="C0000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N := </a:t>
            </a:r>
            <a:r>
              <a:rPr lang="en-US" altLang="en-US" sz="1200" dirty="0" err="1">
                <a:solidFill>
                  <a:srgbClr val="C00000"/>
                </a:solidFill>
                <a:latin typeface="Lucida Sans Typewriter" panose="020B0509030504030204" pitchFamily="49" charset="0"/>
              </a:rPr>
              <a:t>Counter.Value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Ada.Integer_Text_IO.Put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(N);</a:t>
            </a:r>
            <a:endParaRPr lang="en-US" altLang="en-US" sz="1200" i="1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My_Prog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cxnSp>
        <p:nvCxnSpPr>
          <p:cNvPr id="7" name="AutoShape 5">
            <a:extLst>
              <a:ext uri="{FF2B5EF4-FFF2-40B4-BE49-F238E27FC236}">
                <a16:creationId xmlns:a16="http://schemas.microsoft.com/office/drawing/2014/main" id="{287EFA0B-34D7-43EE-AD45-84B37F1FC48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28600" y="2286000"/>
            <a:ext cx="3324225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AutoShape 6">
            <a:extLst>
              <a:ext uri="{FF2B5EF4-FFF2-40B4-BE49-F238E27FC236}">
                <a16:creationId xmlns:a16="http://schemas.microsoft.com/office/drawing/2014/main" id="{8AE0A88C-FA5F-4EA6-AB4B-ABDA7E0FED1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28600" y="4876800"/>
            <a:ext cx="3324225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 Box 8">
            <a:extLst>
              <a:ext uri="{FF2B5EF4-FFF2-40B4-BE49-F238E27FC236}">
                <a16:creationId xmlns:a16="http://schemas.microsoft.com/office/drawing/2014/main" id="{542906F9-C5FE-4EA4-94B5-7F786909D6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7475" y="1066800"/>
            <a:ext cx="2035175" cy="3935412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void </a:t>
            </a:r>
            <a:r>
              <a:rPr lang="en-US" altLang="en-US" sz="1200" dirty="0">
                <a:solidFill>
                  <a:srgbClr val="C00000"/>
                </a:solidFill>
                <a:latin typeface="Lucida Sans Typewriter" panose="020B0509030504030204" pitchFamily="49" charset="0"/>
              </a:rPr>
              <a:t>increment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();</a:t>
            </a:r>
          </a:p>
          <a:p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int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>
                <a:solidFill>
                  <a:srgbClr val="C00000"/>
                </a:solidFill>
                <a:latin typeface="Lucida Sans Typewriter" panose="020B0509030504030204" pitchFamily="49" charset="0"/>
              </a:rPr>
              <a:t>value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();</a:t>
            </a:r>
          </a:p>
          <a:p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int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current=0;</a:t>
            </a:r>
          </a:p>
          <a:p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void </a:t>
            </a:r>
            <a:r>
              <a:rPr lang="en-US" altLang="en-US" sz="1200" dirty="0">
                <a:solidFill>
                  <a:srgbClr val="C00000"/>
                </a:solidFill>
                <a:latin typeface="Lucida Sans Typewriter" panose="020B0509030504030204" pitchFamily="49" charset="0"/>
              </a:rPr>
              <a:t>increment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(){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current++;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}</a:t>
            </a:r>
          </a:p>
          <a:p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int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200" dirty="0">
                <a:solidFill>
                  <a:srgbClr val="C00000"/>
                </a:solidFill>
                <a:latin typeface="Lucida Sans Typewriter" panose="020B0509030504030204" pitchFamily="49" charset="0"/>
              </a:rPr>
              <a:t>value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(){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return current;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}</a:t>
            </a:r>
          </a:p>
          <a:p>
            <a:endParaRPr lang="en-US" altLang="en-US" sz="12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#include &lt;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stdio.h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&gt;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#include "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counter.h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"</a:t>
            </a:r>
          </a:p>
          <a:p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int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main(){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int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n;</a:t>
            </a:r>
          </a:p>
          <a:p>
            <a:r>
              <a:rPr lang="en-US" altLang="en-US" sz="1200" dirty="0">
                <a:solidFill>
                  <a:srgbClr val="C00000"/>
                </a:solidFill>
                <a:latin typeface="Lucida Sans Typewriter" panose="020B0509030504030204" pitchFamily="49" charset="0"/>
              </a:rPr>
              <a:t>   increment();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n=</a:t>
            </a:r>
            <a:r>
              <a:rPr lang="en-US" altLang="en-US" sz="1200" dirty="0">
                <a:solidFill>
                  <a:srgbClr val="C00000"/>
                </a:solidFill>
                <a:latin typeface="Lucida Sans Typewriter" panose="020B0509030504030204" pitchFamily="49" charset="0"/>
              </a:rPr>
              <a:t>value()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2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printf</a:t>
            </a:r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("%d", n);</a:t>
            </a:r>
          </a:p>
          <a:p>
            <a:r>
              <a:rPr lang="en-US" altLang="en-US" sz="12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}</a:t>
            </a:r>
          </a:p>
        </p:txBody>
      </p:sp>
      <p:sp>
        <p:nvSpPr>
          <p:cNvPr id="10" name="Text Box 10">
            <a:extLst>
              <a:ext uri="{FF2B5EF4-FFF2-40B4-BE49-F238E27FC236}">
                <a16:creationId xmlns:a16="http://schemas.microsoft.com/office/drawing/2014/main" id="{7009BD59-9C5D-4F92-B165-190B9C132D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1382712"/>
            <a:ext cx="13541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 err="1">
                <a:latin typeface="Lucida Sans Typewriter" panose="020B0509030504030204" pitchFamily="49" charset="0"/>
              </a:rPr>
              <a:t>counter.ads</a:t>
            </a:r>
            <a:endParaRPr lang="en-US" altLang="en-US" sz="1400" dirty="0">
              <a:latin typeface="Lucida Sans Typewriter" panose="020B0509030504030204" pitchFamily="49" charset="0"/>
            </a:endParaRPr>
          </a:p>
        </p:txBody>
      </p:sp>
      <p:sp>
        <p:nvSpPr>
          <p:cNvPr id="11" name="Text Box 11">
            <a:extLst>
              <a:ext uri="{FF2B5EF4-FFF2-40B4-BE49-F238E27FC236}">
                <a16:creationId xmlns:a16="http://schemas.microsoft.com/office/drawing/2014/main" id="{6F7D9443-0790-4682-AC92-AA3802C3E8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3122612"/>
            <a:ext cx="13541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Lucida Sans Typewriter" panose="020B0509030504030204" pitchFamily="49" charset="0"/>
              </a:rPr>
              <a:t>counter.adb</a:t>
            </a:r>
          </a:p>
        </p:txBody>
      </p:sp>
      <p:sp>
        <p:nvSpPr>
          <p:cNvPr id="12" name="Text Box 12">
            <a:extLst>
              <a:ext uri="{FF2B5EF4-FFF2-40B4-BE49-F238E27FC236}">
                <a16:creationId xmlns:a16="http://schemas.microsoft.com/office/drawing/2014/main" id="{4984DA10-E927-47F0-9A87-27A95B86A8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5002212"/>
            <a:ext cx="13541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Lucida Sans Typewriter" panose="020B0509030504030204" pitchFamily="49" charset="0"/>
              </a:rPr>
              <a:t>my_prog.adb</a:t>
            </a:r>
          </a:p>
        </p:txBody>
      </p:sp>
      <p:sp>
        <p:nvSpPr>
          <p:cNvPr id="13" name="Text Box 13">
            <a:extLst>
              <a:ext uri="{FF2B5EF4-FFF2-40B4-BE49-F238E27FC236}">
                <a16:creationId xmlns:a16="http://schemas.microsoft.com/office/drawing/2014/main" id="{781C039A-280F-4069-8558-CE3C9F97D5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4875" y="1230312"/>
            <a:ext cx="11414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Lucida Sans Typewriter" panose="020B0509030504030204" pitchFamily="49" charset="0"/>
              </a:rPr>
              <a:t>counter.h</a:t>
            </a:r>
          </a:p>
        </p:txBody>
      </p:sp>
      <p:sp>
        <p:nvSpPr>
          <p:cNvPr id="14" name="Text Box 14">
            <a:extLst>
              <a:ext uri="{FF2B5EF4-FFF2-40B4-BE49-F238E27FC236}">
                <a16:creationId xmlns:a16="http://schemas.microsoft.com/office/drawing/2014/main" id="{259268B6-47A4-423A-87F7-61E3713CE5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4875" y="2373312"/>
            <a:ext cx="11414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Lucida Sans Typewriter" panose="020B0509030504030204" pitchFamily="49" charset="0"/>
              </a:rPr>
              <a:t>counter.c</a:t>
            </a:r>
          </a:p>
        </p:txBody>
      </p:sp>
      <p:sp>
        <p:nvSpPr>
          <p:cNvPr id="15" name="Text Box 15">
            <a:extLst>
              <a:ext uri="{FF2B5EF4-FFF2-40B4-BE49-F238E27FC236}">
                <a16:creationId xmlns:a16="http://schemas.microsoft.com/office/drawing/2014/main" id="{32CC6DDF-5B91-4CEC-9EE6-2A2E847D7F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4875" y="3897312"/>
            <a:ext cx="8223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Lucida Sans Typewriter" panose="020B0509030504030204" pitchFamily="49" charset="0"/>
              </a:rPr>
              <a:t>main.c</a:t>
            </a:r>
          </a:p>
        </p:txBody>
      </p:sp>
      <p:cxnSp>
        <p:nvCxnSpPr>
          <p:cNvPr id="16" name="AutoShape 17">
            <a:extLst>
              <a:ext uri="{FF2B5EF4-FFF2-40B4-BE49-F238E27FC236}">
                <a16:creationId xmlns:a16="http://schemas.microsoft.com/office/drawing/2014/main" id="{B24365F5-5BBB-4746-871A-270A312AF83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197475" y="1600200"/>
            <a:ext cx="2035175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AutoShape 18">
            <a:extLst>
              <a:ext uri="{FF2B5EF4-FFF2-40B4-BE49-F238E27FC236}">
                <a16:creationId xmlns:a16="http://schemas.microsoft.com/office/drawing/2014/main" id="{4D342911-BB24-40EB-A2C1-2489D8491A8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197475" y="3429000"/>
            <a:ext cx="2035175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44CA3DAB-2318-477B-99C9-055FEE880BBF}"/>
              </a:ext>
            </a:extLst>
          </p:cNvPr>
          <p:cNvSpPr/>
          <p:nvPr/>
        </p:nvSpPr>
        <p:spPr>
          <a:xfrm>
            <a:off x="3733800" y="5562600"/>
            <a:ext cx="1499455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My_Prog</a:t>
            </a: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0F89135-EDBE-463C-AA2D-879ABE866DAB}"/>
              </a:ext>
            </a:extLst>
          </p:cNvPr>
          <p:cNvSpPr/>
          <p:nvPr/>
        </p:nvSpPr>
        <p:spPr>
          <a:xfrm>
            <a:off x="6022487" y="5169932"/>
            <a:ext cx="1141413" cy="3926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Counter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F61C1E3-93F8-43D5-8326-61B2B4089AC7}"/>
              </a:ext>
            </a:extLst>
          </p:cNvPr>
          <p:cNvSpPr/>
          <p:nvPr/>
        </p:nvSpPr>
        <p:spPr>
          <a:xfrm>
            <a:off x="5919055" y="5943600"/>
            <a:ext cx="1348276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Counter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7DC534A-2F2F-4F81-8CC8-5DBB5CA5895B}"/>
              </a:ext>
            </a:extLst>
          </p:cNvPr>
          <p:cNvCxnSpPr>
            <a:cxnSpLocks/>
          </p:cNvCxnSpPr>
          <p:nvPr/>
        </p:nvCxnSpPr>
        <p:spPr>
          <a:xfrm flipV="1">
            <a:off x="6593193" y="5562600"/>
            <a:ext cx="1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8598322-C424-40C9-A3D1-31D0CCB4AF9C}"/>
              </a:ext>
            </a:extLst>
          </p:cNvPr>
          <p:cNvCxnSpPr>
            <a:cxnSpLocks/>
            <a:stCxn id="19" idx="7"/>
            <a:endCxn id="20" idx="1"/>
          </p:cNvCxnSpPr>
          <p:nvPr/>
        </p:nvCxnSpPr>
        <p:spPr>
          <a:xfrm flipV="1">
            <a:off x="5013665" y="5366266"/>
            <a:ext cx="1008822" cy="27444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B8AEBF4-2D7A-4587-8A96-96AE05016742}"/>
              </a:ext>
            </a:extLst>
          </p:cNvPr>
          <p:cNvSpPr txBox="1"/>
          <p:nvPr/>
        </p:nvSpPr>
        <p:spPr>
          <a:xfrm>
            <a:off x="6340630" y="4888468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9934208-D386-4DC1-9C4B-05A8C44B6FEC}"/>
              </a:ext>
            </a:extLst>
          </p:cNvPr>
          <p:cNvSpPr txBox="1"/>
          <p:nvPr/>
        </p:nvSpPr>
        <p:spPr>
          <a:xfrm>
            <a:off x="6324600" y="6400800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Body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B8C7023-47CE-4123-B807-74E403D4E220}"/>
              </a:ext>
            </a:extLst>
          </p:cNvPr>
          <p:cNvSpPr txBox="1"/>
          <p:nvPr/>
        </p:nvSpPr>
        <p:spPr>
          <a:xfrm>
            <a:off x="5180379" y="5257800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with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F4CFC15-5937-473B-B148-0F6A3AE10656}"/>
              </a:ext>
            </a:extLst>
          </p:cNvPr>
          <p:cNvSpPr/>
          <p:nvPr/>
        </p:nvSpPr>
        <p:spPr>
          <a:xfrm>
            <a:off x="7518156" y="5169932"/>
            <a:ext cx="1141413" cy="3926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/>
              <a:t>Ada.Text_IO</a:t>
            </a:r>
            <a:endParaRPr lang="en-US" sz="1400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F872066-97FA-4142-A76E-FF4CB28676A5}"/>
              </a:ext>
            </a:extLst>
          </p:cNvPr>
          <p:cNvSpPr/>
          <p:nvPr/>
        </p:nvSpPr>
        <p:spPr>
          <a:xfrm>
            <a:off x="7414724" y="5943600"/>
            <a:ext cx="1348276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Ada.Text_IO</a:t>
            </a:r>
            <a:endParaRPr lang="en-US" sz="12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EC1D556-2D97-4BFD-853E-88F91F6A1345}"/>
              </a:ext>
            </a:extLst>
          </p:cNvPr>
          <p:cNvCxnSpPr>
            <a:stCxn id="34" idx="0"/>
            <a:endCxn id="33" idx="2"/>
          </p:cNvCxnSpPr>
          <p:nvPr/>
        </p:nvCxnSpPr>
        <p:spPr>
          <a:xfrm flipV="1">
            <a:off x="8088862" y="5562600"/>
            <a:ext cx="1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AC4F57B3-1380-43DF-9147-6C806836E489}"/>
              </a:ext>
            </a:extLst>
          </p:cNvPr>
          <p:cNvCxnSpPr>
            <a:stCxn id="19" idx="6"/>
            <a:endCxn id="33" idx="1"/>
          </p:cNvCxnSpPr>
          <p:nvPr/>
        </p:nvCxnSpPr>
        <p:spPr>
          <a:xfrm flipV="1">
            <a:off x="5233255" y="5366266"/>
            <a:ext cx="2284901" cy="463034"/>
          </a:xfrm>
          <a:prstGeom prst="bentConnector3">
            <a:avLst>
              <a:gd name="adj1" fmla="val 92643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816721EB-0637-45EA-8AAF-305100666D32}"/>
              </a:ext>
            </a:extLst>
          </p:cNvPr>
          <p:cNvSpPr txBox="1"/>
          <p:nvPr/>
        </p:nvSpPr>
        <p:spPr>
          <a:xfrm>
            <a:off x="5257800" y="5788223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with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8EE7C53-13B9-45B6-9CE0-3F8E9888E895}"/>
              </a:ext>
            </a:extLst>
          </p:cNvPr>
          <p:cNvSpPr txBox="1"/>
          <p:nvPr/>
        </p:nvSpPr>
        <p:spPr>
          <a:xfrm>
            <a:off x="7848613" y="4900136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FAC1F3B-6BA3-4970-AA15-3761E40D7130}"/>
              </a:ext>
            </a:extLst>
          </p:cNvPr>
          <p:cNvSpPr txBox="1"/>
          <p:nvPr/>
        </p:nvSpPr>
        <p:spPr>
          <a:xfrm>
            <a:off x="7832583" y="6412468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Body</a:t>
            </a:r>
          </a:p>
        </p:txBody>
      </p:sp>
      <p:pic>
        <p:nvPicPr>
          <p:cNvPr id="32" name="Content Placeholder 5">
            <a:extLst>
              <a:ext uri="{FF2B5EF4-FFF2-40B4-BE49-F238E27FC236}">
                <a16:creationId xmlns:a16="http://schemas.microsoft.com/office/drawing/2014/main" id="{A44028C1-85F5-4E9B-AA2E-2AD789C6F3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8946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0642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B0612-D0CE-4BF4-B520-C035BCF51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Structure: Ada versus C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F88AB-761A-4859-914D-2C80543F6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Notes</a:t>
            </a:r>
          </a:p>
          <a:p>
            <a:pPr lvl="1" eaLnBrk="1" hangingPunct="1"/>
            <a:r>
              <a:rPr lang="en-US" altLang="en-US" dirty="0"/>
              <a:t>Before </a:t>
            </a:r>
            <a:r>
              <a:rPr lang="en-US" altLang="en-US" dirty="0" err="1">
                <a:latin typeface="Lucida Sans Typewriter" panose="020B0509030504030204" pitchFamily="49" charset="0"/>
              </a:rPr>
              <a:t>My_Prog</a:t>
            </a:r>
            <a:r>
              <a:rPr lang="en-US" altLang="en-US" dirty="0"/>
              <a:t> is invoked, </a:t>
            </a:r>
            <a:r>
              <a:rPr lang="en-US" altLang="en-US" dirty="0">
                <a:latin typeface="Lucida Sans Typewriter" panose="020B0509030504030204" pitchFamily="49" charset="0"/>
              </a:rPr>
              <a:t>Counter</a:t>
            </a:r>
            <a:r>
              <a:rPr lang="en-US" altLang="en-US" dirty="0"/>
              <a:t> is </a:t>
            </a:r>
            <a:br>
              <a:rPr lang="en-US" altLang="en-US" dirty="0"/>
            </a:br>
            <a:r>
              <a:rPr lang="en-US" altLang="en-US" dirty="0"/>
              <a:t>“elaborated”, which initializes </a:t>
            </a:r>
            <a:r>
              <a:rPr lang="en-US" altLang="en-US" dirty="0">
                <a:latin typeface="Lucida Sans Typewriter" panose="020B0509030504030204" pitchFamily="49" charset="0"/>
              </a:rPr>
              <a:t>Current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Declaration of </a:t>
            </a:r>
            <a:r>
              <a:rPr lang="en-US" altLang="en-US" dirty="0">
                <a:latin typeface="Lucida Sans Typewriter" panose="020B0509030504030204" pitchFamily="49" charset="0"/>
              </a:rPr>
              <a:t>Current</a:t>
            </a:r>
            <a:r>
              <a:rPr lang="en-US" altLang="en-US" dirty="0"/>
              <a:t> in package body </a:t>
            </a:r>
            <a:br>
              <a:rPr lang="en-US" altLang="en-US" dirty="0"/>
            </a:br>
            <a:r>
              <a:rPr lang="en-US" altLang="en-US" dirty="0"/>
              <a:t>(versus spec) is an example of </a:t>
            </a:r>
            <a:r>
              <a:rPr lang="en-US" altLang="en-US" i="1" dirty="0"/>
              <a:t>information hiding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5B9FCA-6FE4-4C2A-9715-4226D5F92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FF2C67DA-B735-4F01-A92E-C2E9078206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894637" y="0"/>
            <a:ext cx="1096963" cy="10969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112FE6-4124-4F14-A498-C62A1CEF15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914400"/>
            <a:ext cx="2265770" cy="159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814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073D7-B136-48D0-B1C9-F0E6BA0F8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167E7-1C63-4C78-8E0F-B1443AA55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Part 1: Foundations</a:t>
            </a:r>
          </a:p>
          <a:p>
            <a:pPr lvl="1" eaLnBrk="1" hangingPunct="1"/>
            <a:r>
              <a:rPr lang="en-US" altLang="en-US" dirty="0"/>
              <a:t>Ada background and language summary</a:t>
            </a:r>
          </a:p>
          <a:p>
            <a:pPr lvl="1" eaLnBrk="1" hangingPunct="1"/>
            <a:r>
              <a:rPr lang="en-US" altLang="en-US" dirty="0"/>
              <a:t>Type model</a:t>
            </a:r>
          </a:p>
          <a:p>
            <a:pPr lvl="1" eaLnBrk="1" hangingPunct="1"/>
            <a:r>
              <a:rPr lang="en-US" altLang="en-US" dirty="0"/>
              <a:t>Simple text I/O</a:t>
            </a:r>
          </a:p>
          <a:p>
            <a:pPr lvl="1" eaLnBrk="1" hangingPunct="1"/>
            <a:r>
              <a:rPr lang="en-US" altLang="en-US" dirty="0"/>
              <a:t>Introduction to GNAT Ada toolset</a:t>
            </a:r>
          </a:p>
          <a:p>
            <a:pPr marL="0" indent="0" eaLnBrk="1" hangingPunct="1"/>
            <a:endParaRPr lang="en-US" altLang="en-US" sz="800" dirty="0"/>
          </a:p>
          <a:p>
            <a:pPr eaLnBrk="1" hangingPunct="1"/>
            <a:r>
              <a:rPr lang="en-US" altLang="en-US" dirty="0"/>
              <a:t>Part 2: </a:t>
            </a:r>
            <a:r>
              <a:rPr lang="en-US" altLang="en-US" dirty="0" err="1"/>
              <a:t>Algorithmics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Statements</a:t>
            </a:r>
          </a:p>
          <a:p>
            <a:pPr lvl="1" eaLnBrk="1" hangingPunct="1"/>
            <a:r>
              <a:rPr lang="en-US" altLang="en-US" dirty="0"/>
              <a:t>Subprograms and overloading</a:t>
            </a:r>
          </a:p>
          <a:p>
            <a:pPr lvl="1" eaLnBrk="1" hangingPunct="1"/>
            <a:r>
              <a:rPr lang="en-US" altLang="en-US" dirty="0"/>
              <a:t>Exceptions</a:t>
            </a:r>
          </a:p>
          <a:p>
            <a:pPr marL="0" indent="0" eaLnBrk="1" hangingPunct="1"/>
            <a:endParaRPr lang="en-US" altLang="en-US" sz="800" dirty="0"/>
          </a:p>
          <a:p>
            <a:pPr eaLnBrk="1" hangingPunct="1"/>
            <a:r>
              <a:rPr lang="en-US" altLang="en-US" dirty="0"/>
              <a:t>Part 3: Advanced Data Types</a:t>
            </a:r>
          </a:p>
          <a:p>
            <a:pPr lvl="1" eaLnBrk="1" hangingPunct="1"/>
            <a:r>
              <a:rPr lang="en-US" altLang="en-US" dirty="0"/>
              <a:t>Record types with varying structure</a:t>
            </a:r>
          </a:p>
          <a:p>
            <a:pPr lvl="1" eaLnBrk="1" hangingPunct="1"/>
            <a:r>
              <a:rPr lang="en-US" altLang="en-US" dirty="0"/>
              <a:t>Access types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65449C-19D7-46F1-A3A1-13872B192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F91E67-FD50-4CEC-BCDA-7EBF9C6F5D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975311" y="381000"/>
            <a:ext cx="1949489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91769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46563-9731-4B43-95D7-7D44D3170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Allocation Model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6B2B5-EB39-44BF-A0EA-EA4545D8BA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“Static” storage</a:t>
            </a:r>
          </a:p>
          <a:p>
            <a:pPr lvl="1" eaLnBrk="1" hangingPunct="1"/>
            <a:r>
              <a:rPr lang="en-US" altLang="en-US" dirty="0"/>
              <a:t>Data declared in top-level packages (either in specification or body)</a:t>
            </a:r>
          </a:p>
          <a:p>
            <a:pPr lvl="1" eaLnBrk="1" hangingPunct="1"/>
            <a:r>
              <a:rPr lang="en-US" altLang="en-US" dirty="0"/>
              <a:t>Permanently reserved during program execution</a:t>
            </a:r>
          </a:p>
          <a:p>
            <a:pPr eaLnBrk="1" hangingPunct="1"/>
            <a:r>
              <a:rPr lang="en-US" altLang="en-US" dirty="0"/>
              <a:t>Stack storage</a:t>
            </a:r>
          </a:p>
          <a:p>
            <a:pPr lvl="1" eaLnBrk="1" hangingPunct="1"/>
            <a:r>
              <a:rPr lang="en-US" altLang="en-US" dirty="0"/>
              <a:t>Data declared in a subprogram or block</a:t>
            </a:r>
          </a:p>
          <a:p>
            <a:pPr lvl="1" eaLnBrk="1" hangingPunct="1"/>
            <a:r>
              <a:rPr lang="en-US" altLang="en-US" dirty="0"/>
              <a:t>Space reserved when subprogram called or when block entered</a:t>
            </a:r>
          </a:p>
          <a:p>
            <a:pPr lvl="1" eaLnBrk="1" hangingPunct="1"/>
            <a:r>
              <a:rPr lang="en-US" altLang="en-US" dirty="0"/>
              <a:t>Space reclaimed automatically on return from the subprogram or exit from the block</a:t>
            </a:r>
          </a:p>
          <a:p>
            <a:pPr lvl="1" eaLnBrk="1" hangingPunct="1"/>
            <a:r>
              <a:rPr lang="en-US" altLang="en-US" dirty="0"/>
              <a:t>Last-In-First-Out storage management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D3EFF-2EC4-4C23-B5A5-30508BFD6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3165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46563-9731-4B43-95D7-7D44D3170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Allocation Model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6B2B5-EB39-44BF-A0EA-EA4545D8BA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Heap storage</a:t>
            </a:r>
          </a:p>
          <a:p>
            <a:pPr lvl="1" eaLnBrk="1" hangingPunct="1"/>
            <a:r>
              <a:rPr lang="en-US" altLang="en-US" dirty="0"/>
              <a:t>Typically used for dynamically allocated storage</a:t>
            </a:r>
          </a:p>
          <a:p>
            <a:pPr lvl="2" eaLnBrk="1" hangingPunct="1"/>
            <a:r>
              <a:rPr lang="en-US" altLang="en-US" dirty="0"/>
              <a:t>Access types, the Ada “pointer” mechanism</a:t>
            </a:r>
          </a:p>
          <a:p>
            <a:pPr lvl="1" eaLnBrk="1" hangingPunct="1"/>
            <a:r>
              <a:rPr lang="en-US" altLang="en-US" dirty="0"/>
              <a:t>Space reserved when the allocator is invoked</a:t>
            </a:r>
          </a:p>
          <a:p>
            <a:pPr lvl="1" eaLnBrk="1" hangingPunct="1"/>
            <a:r>
              <a:rPr lang="en-US" altLang="en-US" dirty="0"/>
              <a:t>No guaranteed storage reclamation</a:t>
            </a:r>
          </a:p>
          <a:p>
            <a:pPr lvl="2" eaLnBrk="1" hangingPunct="1"/>
            <a:r>
              <a:rPr lang="en-US" altLang="en-US" dirty="0"/>
              <a:t>Run-time system may do some automatic reclamation, but it’s not required</a:t>
            </a:r>
          </a:p>
          <a:p>
            <a:pPr lvl="2" eaLnBrk="1" hangingPunct="1"/>
            <a:r>
              <a:rPr lang="en-US" altLang="en-US" dirty="0"/>
              <a:t>Program can arrange per-type implicit reclamation or per-object explicit reclamation</a:t>
            </a:r>
          </a:p>
          <a:p>
            <a:pPr eaLnBrk="1" hangingPunct="1"/>
            <a:r>
              <a:rPr lang="en-US" altLang="en-US" dirty="0"/>
              <a:t>Notes</a:t>
            </a:r>
          </a:p>
          <a:p>
            <a:pPr lvl="1" eaLnBrk="1" hangingPunct="1"/>
            <a:r>
              <a:rPr lang="en-US" altLang="en-US" dirty="0"/>
              <a:t>Ada can use the stack for declared array and record objects, since the size of an object cannot change after it has been created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D3EFF-2EC4-4C23-B5A5-30508BFD6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0629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1.5 Data Types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:\Documents and Settings\Ben\Local Settings\Temporary Internet Files\Content.IE5\GVEVDJ30\MC900078812[1].wmf">
            <a:extLst>
              <a:ext uri="{FF2B5EF4-FFF2-40B4-BE49-F238E27FC236}">
                <a16:creationId xmlns:a16="http://schemas.microsoft.com/office/drawing/2014/main" id="{8E650FFA-E109-4980-BE59-9FFEB95AA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369" y="3276600"/>
            <a:ext cx="1408831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154169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1275-7CA2-400A-A1CB-F030BD4E7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Hierarchy of Type Categories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1BA39-4E68-4DE0-B080-32B51C740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eaLnBrk="1" hangingPunct="1"/>
            <a:r>
              <a:rPr lang="en-US" altLang="en-US" dirty="0"/>
              <a:t>A type in any of the categories has a set of </a:t>
            </a:r>
            <a:r>
              <a:rPr lang="en-US" altLang="en-US" i="1" dirty="0"/>
              <a:t>values</a:t>
            </a:r>
            <a:r>
              <a:rPr lang="en-US" altLang="en-US" dirty="0"/>
              <a:t> and also a set of </a:t>
            </a:r>
            <a:r>
              <a:rPr lang="en-US" altLang="en-US" i="1" dirty="0"/>
              <a:t>operations</a:t>
            </a:r>
            <a:r>
              <a:rPr lang="en-US" altLang="en-US" dirty="0"/>
              <a:t> determined by its category</a:t>
            </a:r>
          </a:p>
          <a:p>
            <a:pPr lvl="1" eaLnBrk="1" hangingPunct="1"/>
            <a:r>
              <a:rPr lang="en-US" altLang="en-US" dirty="0"/>
              <a:t>An </a:t>
            </a:r>
            <a:r>
              <a:rPr lang="en-US" altLang="en-US" i="1" dirty="0"/>
              <a:t>operation</a:t>
            </a:r>
            <a:r>
              <a:rPr lang="en-US" altLang="en-US" dirty="0"/>
              <a:t> of a type is a language form that is defined for (or that delivers as a result) an object or value of the type</a:t>
            </a:r>
          </a:p>
          <a:p>
            <a:pPr lvl="1" eaLnBrk="1" hangingPunct="1"/>
            <a:r>
              <a:rPr lang="en-US" altLang="en-US" dirty="0"/>
              <a:t>Examples: assignment, indexing, component selection, “attributes”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FF2C37-5AEB-43AD-9FF0-43B97FB3F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9F701FB4-D555-499D-8D58-FEFCAC9161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6650" y="1066800"/>
            <a:ext cx="990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Verdana" panose="020B0604030504040204" pitchFamily="34" charset="0"/>
              </a:rPr>
              <a:t>All Types</a:t>
            </a: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AC0A162C-40E4-44FD-9A25-9CFE9713AF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1988" y="1562100"/>
            <a:ext cx="17875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chemeClr val="accent2"/>
                </a:solidFill>
                <a:latin typeface="Verdana" panose="020B0604030504040204" pitchFamily="34" charset="0"/>
              </a:rPr>
              <a:t>Elementary Types</a:t>
            </a:r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id="{C60F69CB-5793-4071-A53C-522F6CAF72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6950" y="1581150"/>
            <a:ext cx="17113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8000"/>
                </a:solidFill>
                <a:latin typeface="Verdana" panose="020B0604030504040204" pitchFamily="34" charset="0"/>
              </a:rPr>
              <a:t>Composite Types</a:t>
            </a: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2E9B14AD-35DB-400B-8CBD-D43DF40AA9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2100" y="2076450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chemeClr val="accent2"/>
                </a:solidFill>
                <a:latin typeface="Verdana" panose="020B0604030504040204" pitchFamily="34" charset="0"/>
              </a:rPr>
              <a:t>access</a:t>
            </a:r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id="{F20267EE-CF94-43C6-8D23-3A8E6DBFB1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6425" y="2076450"/>
            <a:ext cx="7064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chemeClr val="accent2"/>
                </a:solidFill>
                <a:latin typeface="Verdana" panose="020B0604030504040204" pitchFamily="34" charset="0"/>
              </a:rPr>
              <a:t>scalar</a:t>
            </a:r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186A51D7-C120-4D5A-A892-87CBB8F460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0538" y="2076450"/>
            <a:ext cx="654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8000"/>
                </a:solidFill>
                <a:latin typeface="Verdana" panose="020B0604030504040204" pitchFamily="34" charset="0"/>
              </a:rPr>
              <a:t>array</a:t>
            </a:r>
          </a:p>
        </p:txBody>
      </p:sp>
      <p:sp>
        <p:nvSpPr>
          <p:cNvPr id="11" name="Text Box 10">
            <a:extLst>
              <a:ext uri="{FF2B5EF4-FFF2-40B4-BE49-F238E27FC236}">
                <a16:creationId xmlns:a16="http://schemas.microsoft.com/office/drawing/2014/main" id="{B5F6711E-2434-413D-99E5-F106075F77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3800" y="2076450"/>
            <a:ext cx="7540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8000"/>
                </a:solidFill>
                <a:latin typeface="Verdana" panose="020B0604030504040204" pitchFamily="34" charset="0"/>
              </a:rPr>
              <a:t>record</a:t>
            </a:r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7CE1EA29-D12A-4D93-8418-3AD51CC79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2313" y="2076450"/>
            <a:ext cx="1035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8000"/>
                </a:solidFill>
                <a:latin typeface="Verdana" panose="020B0604030504040204" pitchFamily="34" charset="0"/>
              </a:rPr>
              <a:t>protected</a:t>
            </a:r>
          </a:p>
        </p:txBody>
      </p:sp>
      <p:sp>
        <p:nvSpPr>
          <p:cNvPr id="13" name="Text Box 12">
            <a:extLst>
              <a:ext uri="{FF2B5EF4-FFF2-40B4-BE49-F238E27FC236}">
                <a16:creationId xmlns:a16="http://schemas.microsoft.com/office/drawing/2014/main" id="{E21CDC30-7759-4406-97BA-5A975B97E3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0213" y="2076450"/>
            <a:ext cx="557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8000"/>
                </a:solidFill>
                <a:latin typeface="Verdana" panose="020B0604030504040204" pitchFamily="34" charset="0"/>
              </a:rPr>
              <a:t>task</a:t>
            </a:r>
          </a:p>
        </p:txBody>
      </p:sp>
      <p:sp>
        <p:nvSpPr>
          <p:cNvPr id="14" name="Text Box 13">
            <a:extLst>
              <a:ext uri="{FF2B5EF4-FFF2-40B4-BE49-F238E27FC236}">
                <a16:creationId xmlns:a16="http://schemas.microsoft.com/office/drawing/2014/main" id="{611222E8-C687-4C3E-B854-C3943778E8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3" y="2571750"/>
            <a:ext cx="8874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chemeClr val="accent2"/>
                </a:solidFill>
                <a:latin typeface="Verdana" panose="020B0604030504040204" pitchFamily="34" charset="0"/>
              </a:rPr>
              <a:t>discrete</a:t>
            </a:r>
          </a:p>
        </p:txBody>
      </p:sp>
      <p:sp>
        <p:nvSpPr>
          <p:cNvPr id="15" name="Text Box 14">
            <a:extLst>
              <a:ext uri="{FF2B5EF4-FFF2-40B4-BE49-F238E27FC236}">
                <a16:creationId xmlns:a16="http://schemas.microsoft.com/office/drawing/2014/main" id="{D3529C51-B5B7-4F8B-A636-06B401DDE3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0300" y="2571750"/>
            <a:ext cx="5222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FF0000"/>
                </a:solidFill>
                <a:latin typeface="Verdana" panose="020B0604030504040204" pitchFamily="34" charset="0"/>
              </a:rPr>
              <a:t>real</a:t>
            </a:r>
          </a:p>
        </p:txBody>
      </p:sp>
      <p:sp>
        <p:nvSpPr>
          <p:cNvPr id="16" name="Text Box 15">
            <a:extLst>
              <a:ext uri="{FF2B5EF4-FFF2-40B4-BE49-F238E27FC236}">
                <a16:creationId xmlns:a16="http://schemas.microsoft.com/office/drawing/2014/main" id="{7A63D3BE-999D-4853-8F57-7332543298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3067050"/>
            <a:ext cx="13176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chemeClr val="accent2"/>
                </a:solidFill>
                <a:latin typeface="Verdana" panose="020B0604030504040204" pitchFamily="34" charset="0"/>
              </a:rPr>
              <a:t>enumeration</a:t>
            </a:r>
          </a:p>
        </p:txBody>
      </p:sp>
      <p:sp>
        <p:nvSpPr>
          <p:cNvPr id="17" name="Text Box 16">
            <a:extLst>
              <a:ext uri="{FF2B5EF4-FFF2-40B4-BE49-F238E27FC236}">
                <a16:creationId xmlns:a16="http://schemas.microsoft.com/office/drawing/2014/main" id="{E649CD23-0A3B-4E64-B004-E3E17A7729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7200" y="3067050"/>
            <a:ext cx="8159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FF0000"/>
                </a:solidFill>
                <a:latin typeface="Verdana" panose="020B0604030504040204" pitchFamily="34" charset="0"/>
              </a:rPr>
              <a:t>integer</a:t>
            </a:r>
          </a:p>
        </p:txBody>
      </p:sp>
      <p:sp>
        <p:nvSpPr>
          <p:cNvPr id="18" name="Text Box 17">
            <a:extLst>
              <a:ext uri="{FF2B5EF4-FFF2-40B4-BE49-F238E27FC236}">
                <a16:creationId xmlns:a16="http://schemas.microsoft.com/office/drawing/2014/main" id="{D150A6C2-6AB6-47F8-AF2B-9546461AE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0963" y="3067050"/>
            <a:ext cx="1384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FF0000"/>
                </a:solidFill>
                <a:latin typeface="Verdana" panose="020B0604030504040204" pitchFamily="34" charset="0"/>
              </a:rPr>
              <a:t>floating-point</a:t>
            </a:r>
          </a:p>
        </p:txBody>
      </p:sp>
      <p:sp>
        <p:nvSpPr>
          <p:cNvPr id="19" name="Text Box 18">
            <a:extLst>
              <a:ext uri="{FF2B5EF4-FFF2-40B4-BE49-F238E27FC236}">
                <a16:creationId xmlns:a16="http://schemas.microsoft.com/office/drawing/2014/main" id="{AF19E356-55B2-40C0-BA9C-D5F899099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6213" y="3067050"/>
            <a:ext cx="1149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FF0000"/>
                </a:solidFill>
                <a:latin typeface="Verdana" panose="020B0604030504040204" pitchFamily="34" charset="0"/>
              </a:rPr>
              <a:t>fixed-point</a:t>
            </a:r>
          </a:p>
        </p:txBody>
      </p:sp>
      <p:sp>
        <p:nvSpPr>
          <p:cNvPr id="20" name="Text Box 19">
            <a:extLst>
              <a:ext uri="{FF2B5EF4-FFF2-40B4-BE49-F238E27FC236}">
                <a16:creationId xmlns:a16="http://schemas.microsoft.com/office/drawing/2014/main" id="{91125A6E-CFB4-4DCA-B591-FCB355ABFB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088" y="3562350"/>
            <a:ext cx="7667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FF0000"/>
                </a:solidFill>
                <a:latin typeface="Verdana" panose="020B0604030504040204" pitchFamily="34" charset="0"/>
              </a:rPr>
              <a:t>signed</a:t>
            </a:r>
          </a:p>
        </p:txBody>
      </p:sp>
      <p:sp>
        <p:nvSpPr>
          <p:cNvPr id="21" name="Text Box 20">
            <a:extLst>
              <a:ext uri="{FF2B5EF4-FFF2-40B4-BE49-F238E27FC236}">
                <a16:creationId xmlns:a16="http://schemas.microsoft.com/office/drawing/2014/main" id="{C712AB11-9F00-44DF-B5CB-C7055C877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3600" y="3562350"/>
            <a:ext cx="920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FF0000"/>
                </a:solidFill>
                <a:latin typeface="Verdana" panose="020B0604030504040204" pitchFamily="34" charset="0"/>
              </a:rPr>
              <a:t>modular</a:t>
            </a:r>
          </a:p>
        </p:txBody>
      </p:sp>
      <p:sp>
        <p:nvSpPr>
          <p:cNvPr id="22" name="Text Box 21">
            <a:extLst>
              <a:ext uri="{FF2B5EF4-FFF2-40B4-BE49-F238E27FC236}">
                <a16:creationId xmlns:a16="http://schemas.microsoft.com/office/drawing/2014/main" id="{318B58ED-F670-4C11-A3C5-BEB3B3DC0F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2325" y="3562350"/>
            <a:ext cx="9286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FF0000"/>
                </a:solidFill>
                <a:latin typeface="Verdana" panose="020B0604030504040204" pitchFamily="34" charset="0"/>
              </a:rPr>
              <a:t>ordinary</a:t>
            </a:r>
          </a:p>
        </p:txBody>
      </p:sp>
      <p:sp>
        <p:nvSpPr>
          <p:cNvPr id="23" name="Text Box 22">
            <a:extLst>
              <a:ext uri="{FF2B5EF4-FFF2-40B4-BE49-F238E27FC236}">
                <a16:creationId xmlns:a16="http://schemas.microsoft.com/office/drawing/2014/main" id="{0321D5BC-DC74-433F-8161-DB863F23E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9025" y="3562350"/>
            <a:ext cx="8715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FF0000"/>
                </a:solidFill>
                <a:latin typeface="Verdana" panose="020B0604030504040204" pitchFamily="34" charset="0"/>
              </a:rPr>
              <a:t>decimal</a:t>
            </a:r>
          </a:p>
        </p:txBody>
      </p:sp>
      <p:cxnSp>
        <p:nvCxnSpPr>
          <p:cNvPr id="24" name="AutoShape 23">
            <a:extLst>
              <a:ext uri="{FF2B5EF4-FFF2-40B4-BE49-F238E27FC236}">
                <a16:creationId xmlns:a16="http://schemas.microsoft.com/office/drawing/2014/main" id="{BF0B3FF8-86A8-4F1F-A868-3BBB693F2A71}"/>
              </a:ext>
            </a:extLst>
          </p:cNvPr>
          <p:cNvCxnSpPr>
            <a:cxnSpLocks noChangeShapeType="1"/>
            <a:stCxn id="6" idx="0"/>
            <a:endCxn id="5" idx="2"/>
          </p:cNvCxnSpPr>
          <p:nvPr/>
        </p:nvCxnSpPr>
        <p:spPr bwMode="auto">
          <a:xfrm flipV="1">
            <a:off x="2825750" y="1371600"/>
            <a:ext cx="1346200" cy="190500"/>
          </a:xfrm>
          <a:prstGeom prst="straightConnector1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24">
            <a:extLst>
              <a:ext uri="{FF2B5EF4-FFF2-40B4-BE49-F238E27FC236}">
                <a16:creationId xmlns:a16="http://schemas.microsoft.com/office/drawing/2014/main" id="{964677D3-E5A7-499C-8D92-7DACCD1B007E}"/>
              </a:ext>
            </a:extLst>
          </p:cNvPr>
          <p:cNvCxnSpPr>
            <a:cxnSpLocks noChangeShapeType="1"/>
            <a:stCxn id="5" idx="2"/>
            <a:endCxn id="7" idx="0"/>
          </p:cNvCxnSpPr>
          <p:nvPr/>
        </p:nvCxnSpPr>
        <p:spPr bwMode="auto">
          <a:xfrm>
            <a:off x="4171950" y="1371600"/>
            <a:ext cx="1490663" cy="209550"/>
          </a:xfrm>
          <a:prstGeom prst="straightConnector1">
            <a:avLst/>
          </a:prstGeom>
          <a:noFill/>
          <a:ln w="12700">
            <a:solidFill>
              <a:srgbClr val="008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AutoShape 25">
            <a:extLst>
              <a:ext uri="{FF2B5EF4-FFF2-40B4-BE49-F238E27FC236}">
                <a16:creationId xmlns:a16="http://schemas.microsoft.com/office/drawing/2014/main" id="{CAD50B8B-B0DE-4B20-A25F-9691F9F3F291}"/>
              </a:ext>
            </a:extLst>
          </p:cNvPr>
          <p:cNvCxnSpPr>
            <a:cxnSpLocks noChangeShapeType="1"/>
            <a:stCxn id="8" idx="0"/>
            <a:endCxn id="6" idx="2"/>
          </p:cNvCxnSpPr>
          <p:nvPr/>
        </p:nvCxnSpPr>
        <p:spPr bwMode="auto">
          <a:xfrm flipV="1">
            <a:off x="1944688" y="1866900"/>
            <a:ext cx="881062" cy="209550"/>
          </a:xfrm>
          <a:prstGeom prst="straightConnector1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AutoShape 26">
            <a:extLst>
              <a:ext uri="{FF2B5EF4-FFF2-40B4-BE49-F238E27FC236}">
                <a16:creationId xmlns:a16="http://schemas.microsoft.com/office/drawing/2014/main" id="{51E08804-33A7-42B2-94BD-95A70F72CCAD}"/>
              </a:ext>
            </a:extLst>
          </p:cNvPr>
          <p:cNvCxnSpPr>
            <a:cxnSpLocks noChangeShapeType="1"/>
            <a:stCxn id="9" idx="0"/>
            <a:endCxn id="6" idx="2"/>
          </p:cNvCxnSpPr>
          <p:nvPr/>
        </p:nvCxnSpPr>
        <p:spPr bwMode="auto">
          <a:xfrm flipH="1" flipV="1">
            <a:off x="2825750" y="1866900"/>
            <a:ext cx="674688" cy="209550"/>
          </a:xfrm>
          <a:prstGeom prst="straightConnector1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27">
            <a:extLst>
              <a:ext uri="{FF2B5EF4-FFF2-40B4-BE49-F238E27FC236}">
                <a16:creationId xmlns:a16="http://schemas.microsoft.com/office/drawing/2014/main" id="{FFCED895-01D7-4050-84BE-76FA52773C0D}"/>
              </a:ext>
            </a:extLst>
          </p:cNvPr>
          <p:cNvCxnSpPr>
            <a:cxnSpLocks noChangeShapeType="1"/>
            <a:stCxn id="10" idx="0"/>
            <a:endCxn id="7" idx="2"/>
          </p:cNvCxnSpPr>
          <p:nvPr/>
        </p:nvCxnSpPr>
        <p:spPr bwMode="auto">
          <a:xfrm flipV="1">
            <a:off x="4627563" y="1885950"/>
            <a:ext cx="1035050" cy="190500"/>
          </a:xfrm>
          <a:prstGeom prst="straightConnector1">
            <a:avLst/>
          </a:prstGeom>
          <a:noFill/>
          <a:ln w="12700">
            <a:solidFill>
              <a:srgbClr val="008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AutoShape 28">
            <a:extLst>
              <a:ext uri="{FF2B5EF4-FFF2-40B4-BE49-F238E27FC236}">
                <a16:creationId xmlns:a16="http://schemas.microsoft.com/office/drawing/2014/main" id="{3E56F1A0-596C-4C63-ADCE-0B75C860A41F}"/>
              </a:ext>
            </a:extLst>
          </p:cNvPr>
          <p:cNvCxnSpPr>
            <a:cxnSpLocks noChangeShapeType="1"/>
            <a:stCxn id="11" idx="0"/>
            <a:endCxn id="7" idx="2"/>
          </p:cNvCxnSpPr>
          <p:nvPr/>
        </p:nvCxnSpPr>
        <p:spPr bwMode="auto">
          <a:xfrm flipV="1">
            <a:off x="5381625" y="1885950"/>
            <a:ext cx="280988" cy="190500"/>
          </a:xfrm>
          <a:prstGeom prst="straightConnector1">
            <a:avLst/>
          </a:prstGeom>
          <a:noFill/>
          <a:ln w="12700">
            <a:solidFill>
              <a:srgbClr val="008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AutoShape 29">
            <a:extLst>
              <a:ext uri="{FF2B5EF4-FFF2-40B4-BE49-F238E27FC236}">
                <a16:creationId xmlns:a16="http://schemas.microsoft.com/office/drawing/2014/main" id="{E14B6031-77E4-4A74-AD21-A0BE2E02AF98}"/>
              </a:ext>
            </a:extLst>
          </p:cNvPr>
          <p:cNvCxnSpPr>
            <a:cxnSpLocks noChangeShapeType="1"/>
            <a:stCxn id="12" idx="0"/>
            <a:endCxn id="7" idx="2"/>
          </p:cNvCxnSpPr>
          <p:nvPr/>
        </p:nvCxnSpPr>
        <p:spPr bwMode="auto">
          <a:xfrm flipH="1" flipV="1">
            <a:off x="5662613" y="1885950"/>
            <a:ext cx="657225" cy="190500"/>
          </a:xfrm>
          <a:prstGeom prst="straightConnector1">
            <a:avLst/>
          </a:prstGeom>
          <a:noFill/>
          <a:ln w="12700">
            <a:solidFill>
              <a:srgbClr val="008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AutoShape 30">
            <a:extLst>
              <a:ext uri="{FF2B5EF4-FFF2-40B4-BE49-F238E27FC236}">
                <a16:creationId xmlns:a16="http://schemas.microsoft.com/office/drawing/2014/main" id="{16AA86E1-EABE-4A5B-9493-1D0C7BA18AB7}"/>
              </a:ext>
            </a:extLst>
          </p:cNvPr>
          <p:cNvCxnSpPr>
            <a:cxnSpLocks noChangeShapeType="1"/>
            <a:stCxn id="13" idx="0"/>
            <a:endCxn id="7" idx="2"/>
          </p:cNvCxnSpPr>
          <p:nvPr/>
        </p:nvCxnSpPr>
        <p:spPr bwMode="auto">
          <a:xfrm flipH="1" flipV="1">
            <a:off x="5662613" y="1885950"/>
            <a:ext cx="1397000" cy="190500"/>
          </a:xfrm>
          <a:prstGeom prst="straightConnector1">
            <a:avLst/>
          </a:prstGeom>
          <a:noFill/>
          <a:ln w="12700">
            <a:solidFill>
              <a:srgbClr val="008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AutoShape 31">
            <a:extLst>
              <a:ext uri="{FF2B5EF4-FFF2-40B4-BE49-F238E27FC236}">
                <a16:creationId xmlns:a16="http://schemas.microsoft.com/office/drawing/2014/main" id="{F07538B3-1D0F-4C01-BDAC-4C48666A367B}"/>
              </a:ext>
            </a:extLst>
          </p:cNvPr>
          <p:cNvCxnSpPr>
            <a:cxnSpLocks noChangeShapeType="1"/>
            <a:stCxn id="14" idx="0"/>
            <a:endCxn id="9" idx="2"/>
          </p:cNvCxnSpPr>
          <p:nvPr/>
        </p:nvCxnSpPr>
        <p:spPr bwMode="auto">
          <a:xfrm flipV="1">
            <a:off x="2379663" y="2381250"/>
            <a:ext cx="1120775" cy="190500"/>
          </a:xfrm>
          <a:prstGeom prst="straightConnector1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AutoShape 32">
            <a:extLst>
              <a:ext uri="{FF2B5EF4-FFF2-40B4-BE49-F238E27FC236}">
                <a16:creationId xmlns:a16="http://schemas.microsoft.com/office/drawing/2014/main" id="{67C10BB8-F19E-46CA-8BC2-9BC272CE1A2E}"/>
              </a:ext>
            </a:extLst>
          </p:cNvPr>
          <p:cNvCxnSpPr>
            <a:cxnSpLocks noChangeShapeType="1"/>
            <a:stCxn id="15" idx="0"/>
            <a:endCxn id="9" idx="2"/>
          </p:cNvCxnSpPr>
          <p:nvPr/>
        </p:nvCxnSpPr>
        <p:spPr bwMode="auto">
          <a:xfrm flipH="1" flipV="1">
            <a:off x="3500438" y="2381250"/>
            <a:ext cx="1701800" cy="190500"/>
          </a:xfrm>
          <a:prstGeom prst="straightConnector1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AutoShape 33">
            <a:extLst>
              <a:ext uri="{FF2B5EF4-FFF2-40B4-BE49-F238E27FC236}">
                <a16:creationId xmlns:a16="http://schemas.microsoft.com/office/drawing/2014/main" id="{7A5FCEB9-8526-47A0-B8FA-0EE8602477AA}"/>
              </a:ext>
            </a:extLst>
          </p:cNvPr>
          <p:cNvCxnSpPr>
            <a:cxnSpLocks noChangeShapeType="1"/>
            <a:stCxn id="16" idx="0"/>
            <a:endCxn id="14" idx="2"/>
          </p:cNvCxnSpPr>
          <p:nvPr/>
        </p:nvCxnSpPr>
        <p:spPr bwMode="auto">
          <a:xfrm flipV="1">
            <a:off x="1801813" y="2876550"/>
            <a:ext cx="577850" cy="190500"/>
          </a:xfrm>
          <a:prstGeom prst="straightConnector1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" name="AutoShape 34">
            <a:extLst>
              <a:ext uri="{FF2B5EF4-FFF2-40B4-BE49-F238E27FC236}">
                <a16:creationId xmlns:a16="http://schemas.microsoft.com/office/drawing/2014/main" id="{D0196B95-134F-4D44-8C36-A3566C9A5A97}"/>
              </a:ext>
            </a:extLst>
          </p:cNvPr>
          <p:cNvCxnSpPr>
            <a:cxnSpLocks noChangeShapeType="1"/>
            <a:stCxn id="17" idx="0"/>
            <a:endCxn id="14" idx="2"/>
          </p:cNvCxnSpPr>
          <p:nvPr/>
        </p:nvCxnSpPr>
        <p:spPr bwMode="auto">
          <a:xfrm flipH="1" flipV="1">
            <a:off x="2379663" y="2876550"/>
            <a:ext cx="1025525" cy="190500"/>
          </a:xfrm>
          <a:prstGeom prst="straightConnector1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AutoShape 35">
            <a:extLst>
              <a:ext uri="{FF2B5EF4-FFF2-40B4-BE49-F238E27FC236}">
                <a16:creationId xmlns:a16="http://schemas.microsoft.com/office/drawing/2014/main" id="{0F1D7124-609D-4378-94A8-ADB3373A8592}"/>
              </a:ext>
            </a:extLst>
          </p:cNvPr>
          <p:cNvCxnSpPr>
            <a:cxnSpLocks noChangeShapeType="1"/>
            <a:stCxn id="18" idx="0"/>
            <a:endCxn id="15" idx="2"/>
          </p:cNvCxnSpPr>
          <p:nvPr/>
        </p:nvCxnSpPr>
        <p:spPr bwMode="auto">
          <a:xfrm flipV="1">
            <a:off x="4583113" y="2876550"/>
            <a:ext cx="619125" cy="19050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AutoShape 36">
            <a:extLst>
              <a:ext uri="{FF2B5EF4-FFF2-40B4-BE49-F238E27FC236}">
                <a16:creationId xmlns:a16="http://schemas.microsoft.com/office/drawing/2014/main" id="{F484154B-A475-4990-8EEE-65C079BBAD89}"/>
              </a:ext>
            </a:extLst>
          </p:cNvPr>
          <p:cNvCxnSpPr>
            <a:cxnSpLocks noChangeShapeType="1"/>
            <a:stCxn id="19" idx="0"/>
            <a:endCxn id="15" idx="2"/>
          </p:cNvCxnSpPr>
          <p:nvPr/>
        </p:nvCxnSpPr>
        <p:spPr bwMode="auto">
          <a:xfrm flipH="1" flipV="1">
            <a:off x="5202238" y="2876550"/>
            <a:ext cx="628650" cy="19050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AutoShape 37">
            <a:extLst>
              <a:ext uri="{FF2B5EF4-FFF2-40B4-BE49-F238E27FC236}">
                <a16:creationId xmlns:a16="http://schemas.microsoft.com/office/drawing/2014/main" id="{00720286-62DE-4FAC-B9A9-F602116BC104}"/>
              </a:ext>
            </a:extLst>
          </p:cNvPr>
          <p:cNvCxnSpPr>
            <a:cxnSpLocks noChangeShapeType="1"/>
            <a:stCxn id="20" idx="0"/>
            <a:endCxn id="17" idx="2"/>
          </p:cNvCxnSpPr>
          <p:nvPr/>
        </p:nvCxnSpPr>
        <p:spPr bwMode="auto">
          <a:xfrm flipV="1">
            <a:off x="2862263" y="3371850"/>
            <a:ext cx="542925" cy="19050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AutoShape 38">
            <a:extLst>
              <a:ext uri="{FF2B5EF4-FFF2-40B4-BE49-F238E27FC236}">
                <a16:creationId xmlns:a16="http://schemas.microsoft.com/office/drawing/2014/main" id="{09901B19-54A5-41C1-AC47-BBBFD81F6491}"/>
              </a:ext>
            </a:extLst>
          </p:cNvPr>
          <p:cNvCxnSpPr>
            <a:cxnSpLocks noChangeShapeType="1"/>
            <a:stCxn id="21" idx="0"/>
            <a:endCxn id="17" idx="2"/>
          </p:cNvCxnSpPr>
          <p:nvPr/>
        </p:nvCxnSpPr>
        <p:spPr bwMode="auto">
          <a:xfrm flipH="1" flipV="1">
            <a:off x="3405188" y="3371850"/>
            <a:ext cx="458787" cy="19050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AutoShape 39">
            <a:extLst>
              <a:ext uri="{FF2B5EF4-FFF2-40B4-BE49-F238E27FC236}">
                <a16:creationId xmlns:a16="http://schemas.microsoft.com/office/drawing/2014/main" id="{C65C9660-0B59-41AA-8554-036A9730A20C}"/>
              </a:ext>
            </a:extLst>
          </p:cNvPr>
          <p:cNvCxnSpPr>
            <a:cxnSpLocks noChangeShapeType="1"/>
            <a:stCxn id="22" idx="0"/>
            <a:endCxn id="19" idx="2"/>
          </p:cNvCxnSpPr>
          <p:nvPr/>
        </p:nvCxnSpPr>
        <p:spPr bwMode="auto">
          <a:xfrm flipV="1">
            <a:off x="5097463" y="3371850"/>
            <a:ext cx="733425" cy="19050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AutoShape 40">
            <a:extLst>
              <a:ext uri="{FF2B5EF4-FFF2-40B4-BE49-F238E27FC236}">
                <a16:creationId xmlns:a16="http://schemas.microsoft.com/office/drawing/2014/main" id="{F359FFF8-4B81-42A7-9D7A-434FCD15759E}"/>
              </a:ext>
            </a:extLst>
          </p:cNvPr>
          <p:cNvCxnSpPr>
            <a:cxnSpLocks noChangeShapeType="1"/>
            <a:stCxn id="23" idx="0"/>
            <a:endCxn id="19" idx="2"/>
          </p:cNvCxnSpPr>
          <p:nvPr/>
        </p:nvCxnSpPr>
        <p:spPr bwMode="auto">
          <a:xfrm flipH="1" flipV="1">
            <a:off x="5830888" y="3371850"/>
            <a:ext cx="774700" cy="190500"/>
          </a:xfrm>
          <a:prstGeom prst="straightConnector1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859A0E44-47A5-4EE6-896E-FA6349441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2350" y="2503487"/>
            <a:ext cx="5029200" cy="1814513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43" name="Text Box 42">
            <a:extLst>
              <a:ext uri="{FF2B5EF4-FFF2-40B4-BE49-F238E27FC236}">
                <a16:creationId xmlns:a16="http://schemas.microsoft.com/office/drawing/2014/main" id="{5492AA9D-EE17-480F-A787-FF2150BDC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6660" y="3517900"/>
            <a:ext cx="11849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r>
              <a:rPr lang="en-US" altLang="en-US" sz="1400">
                <a:solidFill>
                  <a:srgbClr val="FF0000"/>
                </a:solidFill>
                <a:latin typeface="Verdana" panose="020B0604030504040204" pitchFamily="34" charset="0"/>
              </a:rPr>
              <a:t>Numeric    </a:t>
            </a:r>
          </a:p>
          <a:p>
            <a:pPr algn="r"/>
            <a:r>
              <a:rPr lang="en-US" altLang="en-US" sz="1400">
                <a:solidFill>
                  <a:srgbClr val="FF0000"/>
                </a:solidFill>
                <a:latin typeface="Verdana" panose="020B0604030504040204" pitchFamily="34" charset="0"/>
              </a:rPr>
              <a:t>Types</a:t>
            </a:r>
          </a:p>
        </p:txBody>
      </p:sp>
    </p:spTree>
    <p:extLst>
      <p:ext uri="{BB962C8B-B14F-4D97-AF65-F5344CB8AC3E}">
        <p14:creationId xmlns:p14="http://schemas.microsoft.com/office/powerpoint/2010/main" val="36374775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BE766-910B-4990-BF5B-6F0BABE3A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Predefined Types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C82DAD-411C-4502-AA9A-22DB8AB521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Several types are automatically available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Integer</a:t>
            </a:r>
            <a:r>
              <a:rPr lang="en-US" altLang="en-US" dirty="0"/>
              <a:t> (an integer type), typically 32 bits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Float</a:t>
            </a:r>
            <a:r>
              <a:rPr lang="en-US" altLang="en-US" dirty="0"/>
              <a:t> (a floating-point type), typically 32 bits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Boolean</a:t>
            </a:r>
            <a:r>
              <a:rPr lang="en-US" altLang="en-US" dirty="0"/>
              <a:t> (an enumeration type), </a:t>
            </a:r>
            <a:r>
              <a:rPr lang="en-US" altLang="en-US" dirty="0">
                <a:latin typeface="Lucida Sans Typewriter" panose="020B0509030504030204" pitchFamily="49" charset="0"/>
              </a:rPr>
              <a:t>False</a:t>
            </a:r>
            <a:r>
              <a:rPr lang="en-US" altLang="en-US" dirty="0"/>
              <a:t> and </a:t>
            </a:r>
            <a:r>
              <a:rPr lang="en-US" altLang="en-US" dirty="0">
                <a:latin typeface="Lucida Sans Typewriter" panose="020B0509030504030204" pitchFamily="49" charset="0"/>
              </a:rPr>
              <a:t>True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Character</a:t>
            </a:r>
            <a:r>
              <a:rPr lang="en-US" altLang="en-US" sz="1200" dirty="0">
                <a:latin typeface="Lucida Sans Typewriter" panose="020B0509030504030204" pitchFamily="49" charset="0"/>
              </a:rPr>
              <a:t> </a:t>
            </a:r>
            <a:r>
              <a:rPr lang="en-US" altLang="en-US" dirty="0"/>
              <a:t>(an enumeration type), 8-bit Latin-1</a:t>
            </a:r>
            <a:endParaRPr lang="en-US" altLang="en-US" sz="1200" dirty="0">
              <a:latin typeface="Lucida Sans Typewriter" panose="020B0509030504030204" pitchFamily="49" charset="0"/>
            </a:endParaRP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Wide_Character</a:t>
            </a:r>
            <a:r>
              <a:rPr lang="en-US" altLang="en-US" dirty="0"/>
              <a:t> (enumeration type), 16-bit Unicode (Ada 95)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Wide_Wide_Character</a:t>
            </a:r>
            <a:r>
              <a:rPr lang="en-US" altLang="en-US" dirty="0"/>
              <a:t> (enumeration type), 32-bit Unicode (Ada 2005)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String</a:t>
            </a:r>
            <a:r>
              <a:rPr lang="en-US" altLang="en-US" dirty="0"/>
              <a:t>, </a:t>
            </a:r>
            <a:r>
              <a:rPr lang="en-US" altLang="en-US" dirty="0" err="1">
                <a:solidFill>
                  <a:srgbClr val="FF0000"/>
                </a:solidFill>
              </a:rPr>
              <a:t>Wide_String</a:t>
            </a:r>
            <a:r>
              <a:rPr lang="en-US" altLang="en-US" dirty="0"/>
              <a:t>,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Wide_Wide_String</a:t>
            </a:r>
            <a:r>
              <a:rPr lang="en-US" altLang="en-US" dirty="0"/>
              <a:t> (array types)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Duration</a:t>
            </a:r>
            <a:r>
              <a:rPr lang="en-US" altLang="en-US" dirty="0"/>
              <a:t> (an ordinary fixed-point type)</a:t>
            </a:r>
          </a:p>
          <a:p>
            <a:pPr eaLnBrk="1" hangingPunct="1"/>
            <a:r>
              <a:rPr lang="en-US" altLang="en-US" dirty="0"/>
              <a:t>Other types may be available depending on the target machine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Short_Integer</a:t>
            </a:r>
            <a:r>
              <a:rPr lang="en-US" altLang="en-US" dirty="0"/>
              <a:t>,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Long_Integer</a:t>
            </a:r>
            <a:r>
              <a:rPr lang="en-US" altLang="en-US" dirty="0"/>
              <a:t>, ...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Long_Float</a:t>
            </a:r>
            <a:r>
              <a:rPr lang="en-US" altLang="en-US" dirty="0"/>
              <a:t>,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Long_Long_Float</a:t>
            </a:r>
            <a:r>
              <a:rPr lang="en-US" altLang="en-US" dirty="0"/>
              <a:t>, ...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37A19E-C11A-467B-8BD6-0BF474F23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96695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BE766-910B-4990-BF5B-6F0BABE3A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Predefined Types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C82DAD-411C-4502-AA9A-22DB8AB521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Named subranges (subtypes) of type Integer are likewise predefined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Natural</a:t>
            </a:r>
            <a:r>
              <a:rPr lang="en-US" altLang="en-US" dirty="0"/>
              <a:t>: </a:t>
            </a:r>
            <a:r>
              <a:rPr lang="en-US" altLang="en-US" dirty="0">
                <a:latin typeface="Lucida Sans Typewriter" panose="020B0509030504030204" pitchFamily="49" charset="0"/>
              </a:rPr>
              <a:t>Integer</a:t>
            </a:r>
            <a:r>
              <a:rPr lang="en-US" altLang="en-US" dirty="0"/>
              <a:t> values </a:t>
            </a:r>
            <a:r>
              <a:rPr lang="en-US" altLang="en-US" dirty="0">
                <a:sym typeface="Symbol" panose="05050102010706020507" pitchFamily="18" charset="2"/>
              </a:rPr>
              <a:t></a:t>
            </a:r>
            <a:r>
              <a:rPr lang="en-US" altLang="en-US" dirty="0"/>
              <a:t> 0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Positive</a:t>
            </a:r>
            <a:r>
              <a:rPr lang="en-US" altLang="en-US" dirty="0"/>
              <a:t>: </a:t>
            </a:r>
            <a:r>
              <a:rPr lang="en-US" altLang="en-US" dirty="0">
                <a:latin typeface="Lucida Sans Typewriter" panose="020B0509030504030204" pitchFamily="49" charset="0"/>
              </a:rPr>
              <a:t>Integer</a:t>
            </a:r>
            <a:r>
              <a:rPr lang="en-US" altLang="en-US" dirty="0"/>
              <a:t> values &gt; 0</a:t>
            </a:r>
          </a:p>
          <a:p>
            <a:pPr lvl="1" eaLnBrk="1" hangingPunct="1"/>
            <a:r>
              <a:rPr lang="en-US" altLang="en-US" dirty="0"/>
              <a:t> These are not new types, but rather are names for constrained ranges of </a:t>
            </a:r>
            <a:r>
              <a:rPr lang="en-US" altLang="en-US" dirty="0">
                <a:latin typeface="Lucida Sans Typewriter" panose="020B0509030504030204" pitchFamily="49" charset="0"/>
              </a:rPr>
              <a:t>Integer</a:t>
            </a:r>
            <a:r>
              <a:rPr lang="en-US" altLang="en-US" dirty="0"/>
              <a:t> values</a:t>
            </a:r>
          </a:p>
          <a:p>
            <a:pPr lvl="1" eaLnBrk="1" hangingPunct="1"/>
            <a:r>
              <a:rPr lang="en-US" altLang="en-US" dirty="0"/>
              <a:t> Assignment to a variable of one of these subtypes entails a range check</a:t>
            </a:r>
          </a:p>
          <a:p>
            <a:pPr eaLnBrk="1" hangingPunct="1"/>
            <a:r>
              <a:rPr lang="en-US" altLang="en-US" dirty="0"/>
              <a:t>Each is declared in a module (package </a:t>
            </a:r>
            <a:r>
              <a:rPr lang="en-US" altLang="en-US" dirty="0">
                <a:latin typeface="Lucida Sans Typewriter" panose="020B0509030504030204" pitchFamily="49" charset="0"/>
              </a:rPr>
              <a:t>Standard</a:t>
            </a:r>
            <a:r>
              <a:rPr lang="en-US" altLang="en-US" dirty="0"/>
              <a:t>) that is implicitly available to all programs</a:t>
            </a:r>
          </a:p>
          <a:p>
            <a:pPr lvl="1" eaLnBrk="1" hangingPunct="1"/>
            <a:r>
              <a:rPr lang="en-US" altLang="en-US" dirty="0"/>
              <a:t>No need for a “use” clause for direct </a:t>
            </a:r>
            <a:r>
              <a:rPr lang="en-US" altLang="en-US" dirty="0" err="1"/>
              <a:t>visibiliity</a:t>
            </a:r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37A19E-C11A-467B-8BD6-0BF474F23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5604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BE766-910B-4990-BF5B-6F0BABE3A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and Subtypes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37A19E-C11A-467B-8BD6-0BF474F23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80EEFAC-B52B-4202-AEC0-1B0946B74A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eaLnBrk="1" hangingPunct="1"/>
            <a:r>
              <a:rPr lang="en-US" altLang="en-US" dirty="0"/>
              <a:t>A </a:t>
            </a:r>
            <a:r>
              <a:rPr lang="en-US" altLang="en-US" i="1" dirty="0"/>
              <a:t>type</a:t>
            </a:r>
            <a:r>
              <a:rPr lang="en-US" altLang="en-US" dirty="0"/>
              <a:t> establishes </a:t>
            </a:r>
            <a:r>
              <a:rPr lang="en-US" altLang="en-US" i="1" dirty="0"/>
              <a:t>compile-time</a:t>
            </a:r>
            <a:r>
              <a:rPr lang="en-US" altLang="en-US" dirty="0"/>
              <a:t> constraints: </a:t>
            </a:r>
            <a:br>
              <a:rPr lang="en-US" altLang="en-US" dirty="0"/>
            </a:br>
            <a:r>
              <a:rPr lang="en-US" altLang="en-US" dirty="0"/>
              <a:t>which </a:t>
            </a:r>
            <a:r>
              <a:rPr lang="en-US" altLang="en-US" i="1" dirty="0"/>
              <a:t>operations</a:t>
            </a:r>
            <a:r>
              <a:rPr lang="en-US" altLang="en-US" dirty="0"/>
              <a:t> are available</a:t>
            </a:r>
          </a:p>
          <a:p>
            <a:pPr lvl="1" eaLnBrk="1" hangingPunct="1"/>
            <a:r>
              <a:rPr lang="en-US" altLang="en-US" dirty="0"/>
              <a:t>Violations cause the program to be rejected</a:t>
            </a:r>
          </a:p>
          <a:p>
            <a:pPr lvl="2" eaLnBrk="1" hangingPunct="1"/>
            <a:endParaRPr lang="en-US" altLang="en-US" dirty="0"/>
          </a:p>
          <a:p>
            <a:pPr lvl="2" eaLnBrk="1" hangingPunct="1"/>
            <a:endParaRPr lang="en-US" altLang="en-US" sz="1200" dirty="0">
              <a:solidFill>
                <a:srgbClr val="008000"/>
              </a:solidFill>
              <a:latin typeface="Lucida Sans Typewriter" panose="020B0509030504030204" pitchFamily="49" charset="0"/>
            </a:endParaRPr>
          </a:p>
          <a:p>
            <a:pPr lvl="2" eaLnBrk="1" hangingPunct="1"/>
            <a:r>
              <a:rPr lang="en-US" altLang="en-US" sz="16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V(2)  -- OK, indexing is a legal operation for </a:t>
            </a:r>
            <a:br>
              <a:rPr lang="en-US" altLang="en-US" sz="1600" dirty="0">
                <a:solidFill>
                  <a:srgbClr val="00800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      -- array types</a:t>
            </a:r>
          </a:p>
          <a:p>
            <a:pPr lvl="2" eaLnBrk="1" hangingPunct="1"/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V+3   -- Illegal, arithmetic operations are not defined</a:t>
            </a:r>
            <a:b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-- for array types</a:t>
            </a:r>
            <a:r>
              <a:rPr lang="en-US" altLang="en-US" sz="1600" dirty="0">
                <a:latin typeface="Lucida Sans Typewriter" panose="020B0509030504030204" pitchFamily="49" charset="0"/>
              </a:rPr>
              <a:t>    </a:t>
            </a:r>
          </a:p>
          <a:p>
            <a:pPr eaLnBrk="1" hangingPunct="1"/>
            <a:r>
              <a:rPr lang="en-US" altLang="en-US" dirty="0"/>
              <a:t>A </a:t>
            </a:r>
            <a:r>
              <a:rPr lang="en-US" altLang="en-US" i="1" dirty="0"/>
              <a:t>subtype</a:t>
            </a:r>
            <a:r>
              <a:rPr lang="en-US" altLang="en-US" dirty="0"/>
              <a:t> establishes </a:t>
            </a:r>
            <a:r>
              <a:rPr lang="en-US" altLang="en-US" i="1" dirty="0"/>
              <a:t>run-time</a:t>
            </a:r>
            <a:r>
              <a:rPr lang="en-US" altLang="en-US" dirty="0"/>
              <a:t> constraints: </a:t>
            </a:r>
            <a:br>
              <a:rPr lang="en-US" altLang="en-US" dirty="0"/>
            </a:br>
            <a:r>
              <a:rPr lang="en-US" altLang="en-US" dirty="0"/>
              <a:t>which </a:t>
            </a:r>
            <a:r>
              <a:rPr lang="en-US" altLang="en-US" i="1" dirty="0"/>
              <a:t>values</a:t>
            </a:r>
            <a:r>
              <a:rPr lang="en-US" altLang="en-US" dirty="0"/>
              <a:t> are available</a:t>
            </a:r>
          </a:p>
          <a:p>
            <a:pPr lvl="1" eaLnBrk="1" hangingPunct="1"/>
            <a:r>
              <a:rPr lang="en-US" altLang="en-US" dirty="0"/>
              <a:t>Violations raise exceptions at run time</a:t>
            </a:r>
          </a:p>
          <a:p>
            <a:pPr marL="0" indent="0" eaLnBrk="1" hangingPunct="1"/>
            <a:endParaRPr lang="en-US" altLang="en-US" dirty="0"/>
          </a:p>
          <a:p>
            <a:pPr marL="0" indent="0" eaLnBrk="1" hangingPunct="1"/>
            <a:endParaRPr lang="en-US" altLang="en-US" dirty="0"/>
          </a:p>
          <a:p>
            <a:pPr marL="0" indent="0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C7962FD2-56B6-4213-8DA1-A5E7168D80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4475" y="2286000"/>
            <a:ext cx="47516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 Vector </a:t>
            </a:r>
            <a:r>
              <a:rPr lang="en-US" altLang="en-US" sz="1600" b="1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is array</a:t>
            </a:r>
            <a:r>
              <a:rPr lang="en-US" altLang="en-US" sz="1600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 (1..3) </a:t>
            </a:r>
            <a:r>
              <a:rPr lang="en-US" altLang="en-US" sz="1600" b="1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of</a:t>
            </a:r>
            <a:r>
              <a:rPr lang="en-US" altLang="en-US" sz="1600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 Float;</a:t>
            </a:r>
          </a:p>
          <a:p>
            <a:r>
              <a:rPr lang="en-US" altLang="en-US" sz="1600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V : Vector;</a:t>
            </a: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3E514223-F36C-4F9C-8BB6-3FA2B47A1D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4548" y="5137150"/>
            <a:ext cx="314701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J : Integer </a:t>
            </a:r>
            <a:r>
              <a:rPr lang="en-US" altLang="en-US" sz="1600" b="1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range</a:t>
            </a:r>
            <a:r>
              <a:rPr lang="en-US" altLang="en-US" sz="1600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 1..10;</a:t>
            </a:r>
          </a:p>
          <a:p>
            <a:r>
              <a:rPr lang="en-US" altLang="en-US" sz="1600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S : String(1..10);</a:t>
            </a:r>
          </a:p>
          <a:p>
            <a:r>
              <a:rPr lang="en-US" altLang="en-US" sz="1600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I : Integer;</a:t>
            </a:r>
          </a:p>
          <a:p>
            <a:r>
              <a:rPr lang="en-US" altLang="en-US" sz="1600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...</a:t>
            </a:r>
          </a:p>
          <a:p>
            <a:r>
              <a:rPr lang="en-US" altLang="en-US" sz="1600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J := I;</a:t>
            </a:r>
            <a:br>
              <a:rPr lang="en-US" altLang="en-US" sz="1600" dirty="0">
                <a:solidFill>
                  <a:srgbClr val="33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S(I)</a:t>
            </a: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3AE02344-C41A-4B6C-A666-F8DB2E420D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6096000"/>
            <a:ext cx="635622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Legal at compile time but raises </a:t>
            </a:r>
            <a:r>
              <a:rPr lang="en-US" altLang="en-US" sz="1600" i="1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Constraint_Error</a:t>
            </a:r>
            <a:r>
              <a:rPr lang="en-US" altLang="en-US" sz="16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br>
              <a:rPr lang="en-US" altLang="en-US" sz="16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6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at run time if I not in 1..10</a:t>
            </a:r>
            <a:endParaRPr lang="en-US" altLang="en-US" sz="1600" i="1" dirty="0">
              <a:solidFill>
                <a:srgbClr val="FF0000"/>
              </a:solidFill>
              <a:latin typeface="Courier New" panose="02070309020205020404" pitchFamily="49" charset="0"/>
            </a:endParaRPr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3F04BB0E-C209-4D31-896F-274CBC1A46C4}"/>
              </a:ext>
            </a:extLst>
          </p:cNvPr>
          <p:cNvSpPr>
            <a:spLocks/>
          </p:cNvSpPr>
          <p:nvPr/>
        </p:nvSpPr>
        <p:spPr bwMode="auto">
          <a:xfrm>
            <a:off x="2362200" y="6153150"/>
            <a:ext cx="215900" cy="457200"/>
          </a:xfrm>
          <a:prstGeom prst="rightBrace">
            <a:avLst>
              <a:gd name="adj1" fmla="val 17647"/>
              <a:gd name="adj2" fmla="val 50000"/>
            </a:avLst>
          </a:prstGeom>
          <a:noFill/>
          <a:ln w="12700">
            <a:solidFill>
              <a:schemeClr val="bg1">
                <a:lumMod val="65000"/>
              </a:schemeClr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 sz="1600"/>
          </a:p>
        </p:txBody>
      </p:sp>
    </p:spTree>
    <p:extLst>
      <p:ext uri="{BB962C8B-B14F-4D97-AF65-F5344CB8AC3E}">
        <p14:creationId xmlns:p14="http://schemas.microsoft.com/office/powerpoint/2010/main" val="102216396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27DE5-F938-4C25-973F-120193F19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and Subtypes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AA783-3086-4FA9-A848-94E8D72EA7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 subtype can be denoted implicitly or declared explicitly</a:t>
            </a:r>
          </a:p>
          <a:p>
            <a:pPr marL="0" indent="0" eaLnBrk="1" hangingPunct="1"/>
            <a:endParaRPr lang="en-US" altLang="en-US" dirty="0"/>
          </a:p>
          <a:p>
            <a:pPr marL="0" indent="0"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A subtype’s underlying type is referred to as its </a:t>
            </a:r>
            <a:r>
              <a:rPr lang="en-US" altLang="en-US" i="1" dirty="0"/>
              <a:t>base type</a:t>
            </a:r>
          </a:p>
          <a:p>
            <a:pPr eaLnBrk="1" hangingPunct="1"/>
            <a:r>
              <a:rPr lang="en-US" altLang="en-US" dirty="0"/>
              <a:t>Subtypes are also used for naming conventions</a:t>
            </a:r>
          </a:p>
          <a:p>
            <a:pPr lvl="1" eaLnBrk="1" hangingPunct="1"/>
            <a:r>
              <a:rPr lang="en-US" altLang="en-US" dirty="0"/>
              <a:t>Abbreviation of long name for a type or subtype</a:t>
            </a:r>
          </a:p>
          <a:p>
            <a:pPr lvl="1" eaLnBrk="1" hangingPunct="1"/>
            <a:endParaRPr lang="en-US" altLang="en-US" dirty="0"/>
          </a:p>
          <a:p>
            <a:pPr lvl="1" eaLnBrk="1" hangingPunct="1"/>
            <a:r>
              <a:rPr lang="en-US" altLang="en-US" dirty="0"/>
              <a:t>Convey intent</a:t>
            </a:r>
          </a:p>
          <a:p>
            <a:pPr marL="0" indent="0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A1A69E-5397-4348-8C91-EC0D2F774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6" name="AutoShape 7">
            <a:extLst>
              <a:ext uri="{FF2B5EF4-FFF2-40B4-BE49-F238E27FC236}">
                <a16:creationId xmlns:a16="http://schemas.microsoft.com/office/drawing/2014/main" id="{54ACBF37-465C-4EF6-A5B7-9F9EF21E1AC3}"/>
              </a:ext>
            </a:extLst>
          </p:cNvPr>
          <p:cNvSpPr>
            <a:spLocks/>
          </p:cNvSpPr>
          <p:nvPr/>
        </p:nvSpPr>
        <p:spPr bwMode="auto">
          <a:xfrm>
            <a:off x="2133600" y="758825"/>
            <a:ext cx="215900" cy="457200"/>
          </a:xfrm>
          <a:prstGeom prst="rightBrace">
            <a:avLst>
              <a:gd name="adj1" fmla="val 17647"/>
              <a:gd name="adj2" fmla="val 50000"/>
            </a:avLst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" name="Text Box 8">
            <a:extLst>
              <a:ext uri="{FF2B5EF4-FFF2-40B4-BE49-F238E27FC236}">
                <a16:creationId xmlns:a16="http://schemas.microsoft.com/office/drawing/2014/main" id="{CE13E2A9-B45F-47E8-BDF4-9DDEEB87D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600200"/>
            <a:ext cx="8577989" cy="83099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String(1..100)                    </a:t>
            </a:r>
            <a:r>
              <a:rPr lang="en-US" altLang="en-US" sz="16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Implicit</a:t>
            </a:r>
          </a:p>
          <a:p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subtype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Str100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String(1..100); </a:t>
            </a:r>
            <a:r>
              <a:rPr lang="en-US" altLang="en-US" sz="16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Explicit</a:t>
            </a:r>
            <a:br>
              <a:rPr lang="en-US" altLang="en-US" sz="16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S : Str100;                       </a:t>
            </a:r>
            <a:r>
              <a:rPr lang="en-US" altLang="en-US" sz="16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Equivalent to S:String(1..100);</a:t>
            </a:r>
          </a:p>
        </p:txBody>
      </p:sp>
      <p:sp>
        <p:nvSpPr>
          <p:cNvPr id="8" name="Text Box 9">
            <a:extLst>
              <a:ext uri="{FF2B5EF4-FFF2-40B4-BE49-F238E27FC236}">
                <a16:creationId xmlns:a16="http://schemas.microsoft.com/office/drawing/2014/main" id="{6D40AB00-2826-4C2E-A011-9A4068F12F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3650" y="4081046"/>
            <a:ext cx="41344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subtype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int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 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Interfaces.C.int;</a:t>
            </a:r>
          </a:p>
        </p:txBody>
      </p:sp>
      <p:sp>
        <p:nvSpPr>
          <p:cNvPr id="9" name="Text Box 10">
            <a:extLst>
              <a:ext uri="{FF2B5EF4-FFF2-40B4-BE49-F238E27FC236}">
                <a16:creationId xmlns:a16="http://schemas.microsoft.com/office/drawing/2014/main" id="{AB2A1054-E9EA-44DA-8026-FCE3D56699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3650" y="4919246"/>
            <a:ext cx="41344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subtype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Employee_Name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 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String;</a:t>
            </a:r>
          </a:p>
        </p:txBody>
      </p:sp>
    </p:spTree>
    <p:extLst>
      <p:ext uri="{BB962C8B-B14F-4D97-AF65-F5344CB8AC3E}">
        <p14:creationId xmlns:p14="http://schemas.microsoft.com/office/powerpoint/2010/main" val="106098642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8FFFA-D79A-4CA5-B53F-15207101E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Subtype Predicates (Ada 2012)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120090-E015-4B77-9943-4EE8B1B41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Pre-Ada 2012, subtypes can constrain a type’s values in only certain ways</a:t>
            </a:r>
          </a:p>
          <a:p>
            <a:pPr lvl="1"/>
            <a:r>
              <a:rPr lang="en-US" altLang="en-US" dirty="0"/>
              <a:t>Contiguous ranges of scalar types (e.g. </a:t>
            </a:r>
            <a:r>
              <a:rPr lang="en-US" altLang="en-US" dirty="0">
                <a:latin typeface="Consolas" panose="020B0609020204030204" pitchFamily="49" charset="0"/>
              </a:rPr>
              <a:t>Integer range 1..N</a:t>
            </a:r>
            <a:r>
              <a:rPr lang="en-US" altLang="en-US" dirty="0"/>
              <a:t>)</a:t>
            </a:r>
          </a:p>
          <a:p>
            <a:pPr lvl="1"/>
            <a:r>
              <a:rPr lang="en-US" altLang="en-US" dirty="0"/>
              <a:t>Array bounds with specific values (e.g. </a:t>
            </a:r>
            <a:r>
              <a:rPr lang="en-US" altLang="en-US" dirty="0">
                <a:latin typeface="Consolas" panose="020B0609020204030204" pitchFamily="49" charset="0"/>
              </a:rPr>
              <a:t>String(1..M+N)</a:t>
            </a:r>
            <a:r>
              <a:rPr lang="en-US" altLang="en-US" dirty="0"/>
              <a:t>)</a:t>
            </a:r>
          </a:p>
          <a:p>
            <a:r>
              <a:rPr lang="en-US" altLang="en-US" dirty="0"/>
              <a:t>Subtype predicates in Ada 2012 generalize this facility</a:t>
            </a:r>
          </a:p>
          <a:p>
            <a:pPr lvl="1"/>
            <a:r>
              <a:rPr lang="en-US" altLang="en-US" dirty="0"/>
              <a:t>Arbitrary Boolean expression determines whether a value is in the subtype</a:t>
            </a:r>
          </a:p>
          <a:p>
            <a:pPr lvl="1"/>
            <a:r>
              <a:rPr lang="en-US" altLang="en-US" dirty="0"/>
              <a:t>May be defined either statically or dynamically</a:t>
            </a:r>
          </a:p>
          <a:p>
            <a:pPr lvl="2"/>
            <a:r>
              <a:rPr lang="en-US" altLang="en-US" dirty="0"/>
              <a:t>Static predicates more restricted in form but usable in more contexts</a:t>
            </a:r>
          </a:p>
          <a:p>
            <a:pPr lvl="1"/>
            <a:r>
              <a:rPr lang="en-US" altLang="en-US" dirty="0"/>
              <a:t>Predicate checked in various contexts (e.g. assignment, parameter passing)</a:t>
            </a:r>
          </a:p>
          <a:p>
            <a:pPr lvl="2"/>
            <a:r>
              <a:rPr lang="en-US" altLang="en-US" dirty="0"/>
              <a:t>Exception raised (</a:t>
            </a:r>
            <a:r>
              <a:rPr lang="en-US" altLang="en-US" dirty="0" err="1"/>
              <a:t>Ada.Exceptions.Assertion_Error</a:t>
            </a:r>
            <a:r>
              <a:rPr lang="en-US" altLang="en-US" dirty="0"/>
              <a:t>) if pragma </a:t>
            </a:r>
            <a:r>
              <a:rPr lang="en-US" altLang="en-US" dirty="0" err="1"/>
              <a:t>Assertion_Policy</a:t>
            </a:r>
            <a:r>
              <a:rPr lang="en-US" altLang="en-US" dirty="0"/>
              <a:t>(Check) and code compiled with –</a:t>
            </a:r>
            <a:r>
              <a:rPr lang="en-US" altLang="en-US" dirty="0" err="1"/>
              <a:t>gnata</a:t>
            </a:r>
            <a:r>
              <a:rPr lang="en-US" altLang="en-US" dirty="0"/>
              <a:t> switch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43744C-C047-431B-9125-44B5A75D7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2256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61055-05BC-43E1-94A7-E866CC36E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Static Subtype Predicate (Ada 2012)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7C1E79-AF7B-44F2-A77D-B50E1A738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1744171B-B4AB-4876-B5AE-D551EAB45B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1894344"/>
            <a:ext cx="6136616" cy="3693319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Day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(Sun, Mon, Tue, </a:t>
            </a:r>
            <a:r>
              <a:rPr lang="en-US" altLang="en-US" sz="1800" dirty="0" err="1">
                <a:solidFill>
                  <a:srgbClr val="0066FF"/>
                </a:solidFill>
                <a:latin typeface="Consolas" panose="020B0609020204030204" pitchFamily="49" charset="0"/>
              </a:rPr>
              <a:t>Wed,Thu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, Fri, Sat);</a:t>
            </a:r>
          </a:p>
          <a:p>
            <a:endParaRPr lang="en-US" altLang="en-US" sz="1800" b="1" dirty="0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r>
              <a:rPr lang="en-US" altLang="en-US" sz="1800" b="1" dirty="0">
                <a:latin typeface="Consolas" panose="020B0609020204030204" pitchFamily="49" charset="0"/>
              </a:rPr>
              <a:t>subtype</a:t>
            </a:r>
            <a:r>
              <a:rPr lang="en-US" altLang="en-US" sz="1800" dirty="0">
                <a:latin typeface="Consolas" panose="020B0609020204030204" pitchFamily="49" charset="0"/>
              </a:rPr>
              <a:t> Weekend </a:t>
            </a:r>
            <a:r>
              <a:rPr lang="en-US" altLang="en-US" sz="1800" b="1" dirty="0">
                <a:latin typeface="Consolas" panose="020B0609020204030204" pitchFamily="49" charset="0"/>
              </a:rPr>
              <a:t>is</a:t>
            </a:r>
            <a:r>
              <a:rPr lang="en-US" altLang="en-US" sz="1800" dirty="0">
                <a:latin typeface="Consolas" panose="020B0609020204030204" pitchFamily="49" charset="0"/>
              </a:rPr>
              <a:t> Day</a:t>
            </a:r>
          </a:p>
          <a:p>
            <a:r>
              <a:rPr lang="en-US" altLang="en-US" sz="1800" b="1" dirty="0">
                <a:latin typeface="Consolas" panose="020B0609020204030204" pitchFamily="49" charset="0"/>
              </a:rPr>
              <a:t>with</a:t>
            </a:r>
            <a:r>
              <a:rPr lang="en-US" altLang="en-US" sz="1800" dirty="0"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latin typeface="Consolas" panose="020B0609020204030204" pitchFamily="49" charset="0"/>
              </a:rPr>
              <a:t>Static_Predicate</a:t>
            </a:r>
            <a:r>
              <a:rPr lang="en-US" altLang="en-US" sz="1800" dirty="0">
                <a:latin typeface="Consolas" panose="020B0609020204030204" pitchFamily="49" charset="0"/>
              </a:rPr>
              <a:t> =&gt;  Weekend in Sun | Sat;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…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W : Weekend;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D : Day;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…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W := Sat; </a:t>
            </a:r>
            <a:r>
              <a:rPr lang="en-US" altLang="en-US" sz="1800" i="1" dirty="0">
                <a:solidFill>
                  <a:srgbClr val="0066FF"/>
                </a:solidFill>
                <a:latin typeface="Consolas" panose="020B0609020204030204" pitchFamily="49" charset="0"/>
              </a:rPr>
              <a:t>-- OK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W := Mon; </a:t>
            </a:r>
            <a:r>
              <a:rPr lang="en-US" altLang="en-US" sz="1800" i="1" dirty="0">
                <a:solidFill>
                  <a:srgbClr val="0066FF"/>
                </a:solidFill>
                <a:latin typeface="Consolas" panose="020B0609020204030204" pitchFamily="49" charset="0"/>
              </a:rPr>
              <a:t>-- Raises </a:t>
            </a:r>
            <a:r>
              <a:rPr lang="en-US" altLang="en-US" sz="180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Assertion_Error</a:t>
            </a:r>
            <a:endParaRPr lang="en-US" altLang="en-US" sz="1800" i="1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…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if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D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Weekend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then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…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end if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    </a:t>
            </a:r>
            <a:r>
              <a:rPr lang="en-US" altLang="en-US" sz="1800" i="1" dirty="0">
                <a:solidFill>
                  <a:srgbClr val="0066FF"/>
                </a:solidFill>
                <a:latin typeface="Consolas" panose="020B0609020204030204" pitchFamily="49" charset="0"/>
              </a:rPr>
              <a:t>-- OK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X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Weekend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loop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 … </a:t>
            </a:r>
            <a:r>
              <a:rPr lang="en-US" altLang="en-US" sz="1800" b="1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altLang="en-US" sz="1800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1800" i="1" dirty="0">
                <a:solidFill>
                  <a:srgbClr val="0066FF"/>
                </a:solidFill>
                <a:latin typeface="Consolas" panose="020B0609020204030204" pitchFamily="49" charset="0"/>
              </a:rPr>
              <a:t>-- OK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88F27DA-F915-412C-81A2-60BD13FC14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8946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213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073D7-B136-48D0-B1C9-F0E6BA0F8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Outline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167E7-1C63-4C78-8E0F-B1443AA55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Part 4: Program Composition</a:t>
            </a:r>
          </a:p>
          <a:p>
            <a:pPr lvl="1" eaLnBrk="1" hangingPunct="1"/>
            <a:r>
              <a:rPr lang="en-US" altLang="en-US" dirty="0"/>
              <a:t>Packages</a:t>
            </a:r>
          </a:p>
          <a:p>
            <a:pPr lvl="1" eaLnBrk="1" hangingPunct="1"/>
            <a:r>
              <a:rPr lang="en-US" altLang="en-US" dirty="0"/>
              <a:t>Separate compilation</a:t>
            </a:r>
          </a:p>
          <a:p>
            <a:pPr marL="0" indent="0" eaLnBrk="1" hangingPunct="1"/>
            <a:endParaRPr lang="en-US" altLang="en-US" sz="800" dirty="0"/>
          </a:p>
          <a:p>
            <a:pPr eaLnBrk="1" hangingPunct="1"/>
            <a:r>
              <a:rPr lang="en-US" altLang="en-US" dirty="0"/>
              <a:t>Part 5: Advanced Fundamentals</a:t>
            </a:r>
          </a:p>
          <a:p>
            <a:pPr lvl="1" eaLnBrk="1" hangingPunct="1"/>
            <a:r>
              <a:rPr lang="en-US" altLang="en-US" dirty="0"/>
              <a:t>Generic units</a:t>
            </a:r>
          </a:p>
          <a:p>
            <a:pPr lvl="1" eaLnBrk="1" hangingPunct="1"/>
            <a:r>
              <a:rPr lang="en-US" altLang="en-US" dirty="0"/>
              <a:t>Introduction to low-level programming</a:t>
            </a:r>
          </a:p>
          <a:p>
            <a:pPr lvl="1" eaLnBrk="1" hangingPunct="1"/>
            <a:r>
              <a:rPr lang="en-US" altLang="en-US" dirty="0"/>
              <a:t>Ada summary / language evolution</a:t>
            </a:r>
          </a:p>
          <a:p>
            <a:pPr marL="0" indent="0" eaLnBrk="1" hangingPunct="1"/>
            <a:endParaRPr lang="en-US" altLang="en-US" sz="800" dirty="0"/>
          </a:p>
          <a:p>
            <a:pPr eaLnBrk="1" hangingPunct="1"/>
            <a:r>
              <a:rPr lang="en-US" altLang="en-US" dirty="0"/>
              <a:t>Main topics that won’t be covered</a:t>
            </a:r>
          </a:p>
          <a:p>
            <a:pPr lvl="1" eaLnBrk="1" hangingPunct="1"/>
            <a:r>
              <a:rPr lang="en-US" altLang="en-US" dirty="0"/>
              <a:t>Object-Oriented Programming</a:t>
            </a:r>
          </a:p>
          <a:p>
            <a:pPr lvl="1" eaLnBrk="1" hangingPunct="1"/>
            <a:r>
              <a:rPr lang="en-US" altLang="en-US" dirty="0"/>
              <a:t>Tasking</a:t>
            </a:r>
          </a:p>
          <a:p>
            <a:pPr lvl="1" eaLnBrk="1" hangingPunct="1"/>
            <a:r>
              <a:rPr lang="en-US" altLang="en-US" dirty="0"/>
              <a:t>Standard libraries</a:t>
            </a:r>
          </a:p>
          <a:p>
            <a:pPr lvl="1" eaLnBrk="1" hangingPunct="1"/>
            <a:r>
              <a:rPr lang="en-US" altLang="en-US" dirty="0"/>
              <a:t>Interfacing with other languages</a:t>
            </a:r>
          </a:p>
          <a:p>
            <a:pPr lvl="1" eaLnBrk="1" hangingPunct="1"/>
            <a:r>
              <a:rPr lang="en-US" altLang="en-US" dirty="0"/>
              <a:t>Specialized Needs Annexes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65449C-19D7-46F1-A3A1-13872B192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F91E67-FD50-4CEC-BCDA-7EBF9C6F5D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975311" y="381000"/>
            <a:ext cx="1949489" cy="1933575"/>
          </a:xfrm>
          <a:prstGeom prst="rect">
            <a:avLst/>
          </a:prstGeom>
        </p:spPr>
      </p:pic>
      <p:sp>
        <p:nvSpPr>
          <p:cNvPr id="5" name="Right Brace 4">
            <a:extLst>
              <a:ext uri="{FF2B5EF4-FFF2-40B4-BE49-F238E27FC236}">
                <a16:creationId xmlns:a16="http://schemas.microsoft.com/office/drawing/2014/main" id="{916D3EF8-8445-4CB2-A430-E193E2C39E0F}"/>
              </a:ext>
            </a:extLst>
          </p:cNvPr>
          <p:cNvSpPr/>
          <p:nvPr/>
        </p:nvSpPr>
        <p:spPr>
          <a:xfrm>
            <a:off x="5105400" y="4648200"/>
            <a:ext cx="685800" cy="1752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A79558-628C-4920-9448-239A4CB72AA5}"/>
              </a:ext>
            </a:extLst>
          </p:cNvPr>
          <p:cNvSpPr txBox="1"/>
          <p:nvPr/>
        </p:nvSpPr>
        <p:spPr>
          <a:xfrm>
            <a:off x="5562600" y="5221069"/>
            <a:ext cx="2856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Covered in</a:t>
            </a:r>
            <a:br>
              <a:rPr lang="en-US" dirty="0"/>
            </a:br>
            <a:r>
              <a:rPr lang="en-US" i="1" dirty="0"/>
              <a:t>Ada Advanced Topics</a:t>
            </a:r>
            <a:r>
              <a:rPr lang="en-US" dirty="0"/>
              <a:t> Course</a:t>
            </a:r>
          </a:p>
        </p:txBody>
      </p:sp>
    </p:spTree>
    <p:extLst>
      <p:ext uri="{BB962C8B-B14F-4D97-AF65-F5344CB8AC3E}">
        <p14:creationId xmlns:p14="http://schemas.microsoft.com/office/powerpoint/2010/main" val="111707239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61055-05BC-43E1-94A7-E866CC36E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Subtype Predicate (Ada 2012)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7C1E79-AF7B-44F2-A77D-B50E1A738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CD0CB8D7-745C-4304-AED6-39C7C990B3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1752600"/>
            <a:ext cx="6263253" cy="3970318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3366FF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800" dirty="0">
                <a:solidFill>
                  <a:srgbClr val="33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3366FF"/>
                </a:solidFill>
                <a:latin typeface="Consolas" panose="020B0609020204030204" pitchFamily="49" charset="0"/>
              </a:rPr>
              <a:t>Is_Square</a:t>
            </a:r>
            <a:r>
              <a:rPr lang="en-US" altLang="en-US" sz="1800" dirty="0">
                <a:solidFill>
                  <a:srgbClr val="3366FF"/>
                </a:solidFill>
                <a:latin typeface="Consolas" panose="020B0609020204030204" pitchFamily="49" charset="0"/>
              </a:rPr>
              <a:t> (N : Natural) </a:t>
            </a:r>
            <a:r>
              <a:rPr lang="en-US" altLang="en-US" sz="1800" b="1" dirty="0">
                <a:solidFill>
                  <a:srgbClr val="3366FF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800" dirty="0">
                <a:solidFill>
                  <a:srgbClr val="3366FF"/>
                </a:solidFill>
                <a:latin typeface="Consolas" panose="020B0609020204030204" pitchFamily="49" charset="0"/>
              </a:rPr>
              <a:t> Boolean;</a:t>
            </a:r>
          </a:p>
          <a:p>
            <a:r>
              <a:rPr lang="en-US" altLang="en-US" sz="1800" i="1" dirty="0">
                <a:solidFill>
                  <a:srgbClr val="3366FF"/>
                </a:solidFill>
                <a:latin typeface="Consolas" panose="020B0609020204030204" pitchFamily="49" charset="0"/>
              </a:rPr>
              <a:t>-- Returns True </a:t>
            </a:r>
            <a:r>
              <a:rPr lang="en-US" altLang="en-US" sz="1800" i="1" dirty="0" err="1">
                <a:solidFill>
                  <a:srgbClr val="3366FF"/>
                </a:solidFill>
                <a:latin typeface="Consolas" panose="020B0609020204030204" pitchFamily="49" charset="0"/>
              </a:rPr>
              <a:t>iff</a:t>
            </a:r>
            <a:r>
              <a:rPr lang="en-US" altLang="en-US" sz="1800" i="1" dirty="0">
                <a:solidFill>
                  <a:srgbClr val="3366FF"/>
                </a:solidFill>
                <a:latin typeface="Consolas" panose="020B0609020204030204" pitchFamily="49" charset="0"/>
              </a:rPr>
              <a:t> N = M**2 for some Natural M</a:t>
            </a:r>
          </a:p>
          <a:p>
            <a:endParaRPr lang="en-US" altLang="en-US" sz="1800" dirty="0">
              <a:solidFill>
                <a:srgbClr val="33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b="1" dirty="0">
                <a:latin typeface="Consolas" panose="020B0609020204030204" pitchFamily="49" charset="0"/>
              </a:rPr>
              <a:t>subtype</a:t>
            </a:r>
            <a:r>
              <a:rPr lang="en-US" altLang="en-US" sz="1800" dirty="0">
                <a:latin typeface="Consolas" panose="020B0609020204030204" pitchFamily="49" charset="0"/>
              </a:rPr>
              <a:t> Square </a:t>
            </a:r>
            <a:r>
              <a:rPr lang="en-US" altLang="en-US" sz="1800" b="1" dirty="0">
                <a:latin typeface="Consolas" panose="020B0609020204030204" pitchFamily="49" charset="0"/>
              </a:rPr>
              <a:t>is</a:t>
            </a:r>
            <a:r>
              <a:rPr lang="en-US" altLang="en-US" sz="1800" dirty="0">
                <a:latin typeface="Consolas" panose="020B0609020204030204" pitchFamily="49" charset="0"/>
              </a:rPr>
              <a:t> Natural</a:t>
            </a:r>
          </a:p>
          <a:p>
            <a:r>
              <a:rPr lang="en-US" altLang="en-US" sz="1800" b="1" dirty="0">
                <a:latin typeface="Consolas" panose="020B0609020204030204" pitchFamily="49" charset="0"/>
              </a:rPr>
              <a:t>with</a:t>
            </a:r>
            <a:r>
              <a:rPr lang="en-US" altLang="en-US" sz="1800" dirty="0"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latin typeface="Consolas" panose="020B0609020204030204" pitchFamily="49" charset="0"/>
              </a:rPr>
              <a:t>Dynamic_Predicate</a:t>
            </a:r>
            <a:r>
              <a:rPr lang="en-US" altLang="en-US" sz="1800" dirty="0">
                <a:latin typeface="Consolas" panose="020B0609020204030204" pitchFamily="49" charset="0"/>
              </a:rPr>
              <a:t> =&gt; </a:t>
            </a:r>
            <a:r>
              <a:rPr lang="en-US" altLang="en-US" sz="1800" dirty="0" err="1">
                <a:latin typeface="Consolas" panose="020B0609020204030204" pitchFamily="49" charset="0"/>
              </a:rPr>
              <a:t>Is_Square</a:t>
            </a:r>
            <a:r>
              <a:rPr lang="en-US" altLang="en-US" sz="1800" dirty="0">
                <a:latin typeface="Consolas" panose="020B0609020204030204" pitchFamily="49" charset="0"/>
              </a:rPr>
              <a:t>(Square);</a:t>
            </a:r>
          </a:p>
          <a:p>
            <a:r>
              <a:rPr lang="en-US" altLang="en-US" sz="1800" dirty="0">
                <a:solidFill>
                  <a:srgbClr val="3366FF"/>
                </a:solidFill>
                <a:latin typeface="Consolas" panose="020B0609020204030204" pitchFamily="49" charset="0"/>
              </a:rPr>
              <a:t>…</a:t>
            </a:r>
          </a:p>
          <a:p>
            <a:r>
              <a:rPr lang="en-US" altLang="en-US" sz="1800" dirty="0">
                <a:solidFill>
                  <a:srgbClr val="3366FF"/>
                </a:solidFill>
                <a:latin typeface="Consolas" panose="020B0609020204030204" pitchFamily="49" charset="0"/>
              </a:rPr>
              <a:t>S : Square;</a:t>
            </a:r>
          </a:p>
          <a:p>
            <a:r>
              <a:rPr lang="en-US" altLang="en-US" sz="1800" dirty="0">
                <a:solidFill>
                  <a:srgbClr val="3366FF"/>
                </a:solidFill>
                <a:latin typeface="Consolas" panose="020B0609020204030204" pitchFamily="49" charset="0"/>
              </a:rPr>
              <a:t>I : Integer;</a:t>
            </a:r>
          </a:p>
          <a:p>
            <a:r>
              <a:rPr lang="en-US" altLang="en-US" sz="1800" dirty="0">
                <a:solidFill>
                  <a:srgbClr val="3366FF"/>
                </a:solidFill>
                <a:latin typeface="Consolas" panose="020B0609020204030204" pitchFamily="49" charset="0"/>
              </a:rPr>
              <a:t>…</a:t>
            </a:r>
          </a:p>
          <a:p>
            <a:r>
              <a:rPr lang="en-US" altLang="en-US" sz="1800" dirty="0">
                <a:solidFill>
                  <a:srgbClr val="3366FF"/>
                </a:solidFill>
                <a:latin typeface="Consolas" panose="020B0609020204030204" pitchFamily="49" charset="0"/>
              </a:rPr>
              <a:t>S := 25; </a:t>
            </a:r>
            <a:r>
              <a:rPr lang="en-US" altLang="en-US" sz="1800" i="1" dirty="0">
                <a:solidFill>
                  <a:srgbClr val="3366FF"/>
                </a:solidFill>
                <a:latin typeface="Consolas" panose="020B0609020204030204" pitchFamily="49" charset="0"/>
              </a:rPr>
              <a:t>-- OK</a:t>
            </a:r>
          </a:p>
          <a:p>
            <a:r>
              <a:rPr lang="en-US" altLang="en-US" sz="1800" dirty="0">
                <a:solidFill>
                  <a:srgbClr val="3366FF"/>
                </a:solidFill>
                <a:latin typeface="Consolas" panose="020B0609020204030204" pitchFamily="49" charset="0"/>
              </a:rPr>
              <a:t>S := 30; </a:t>
            </a:r>
            <a:r>
              <a:rPr lang="en-US" altLang="en-US" sz="1800" i="1" dirty="0">
                <a:solidFill>
                  <a:srgbClr val="3366FF"/>
                </a:solidFill>
                <a:latin typeface="Consolas" panose="020B0609020204030204" pitchFamily="49" charset="0"/>
              </a:rPr>
              <a:t>-- Raises </a:t>
            </a:r>
            <a:r>
              <a:rPr lang="en-US" altLang="en-US" sz="1800" i="1" dirty="0" err="1">
                <a:solidFill>
                  <a:srgbClr val="3366FF"/>
                </a:solidFill>
                <a:latin typeface="Consolas" panose="020B0609020204030204" pitchFamily="49" charset="0"/>
              </a:rPr>
              <a:t>Assertion_Error</a:t>
            </a:r>
            <a:endParaRPr lang="en-US" altLang="en-US" sz="1800" i="1" dirty="0">
              <a:solidFill>
                <a:srgbClr val="3366FF"/>
              </a:solidFill>
              <a:latin typeface="Consolas" panose="020B0609020204030204" pitchFamily="49" charset="0"/>
            </a:endParaRPr>
          </a:p>
          <a:p>
            <a:r>
              <a:rPr lang="en-US" altLang="en-US" sz="1800" dirty="0">
                <a:solidFill>
                  <a:srgbClr val="3366FF"/>
                </a:solidFill>
                <a:latin typeface="Consolas" panose="020B0609020204030204" pitchFamily="49" charset="0"/>
              </a:rPr>
              <a:t>…</a:t>
            </a:r>
          </a:p>
          <a:p>
            <a:r>
              <a:rPr lang="en-US" altLang="en-US" sz="1800" b="1" dirty="0">
                <a:solidFill>
                  <a:srgbClr val="3366FF"/>
                </a:solidFill>
                <a:latin typeface="Consolas" panose="020B0609020204030204" pitchFamily="49" charset="0"/>
              </a:rPr>
              <a:t>if</a:t>
            </a:r>
            <a:r>
              <a:rPr lang="en-US" altLang="en-US" sz="1800" dirty="0">
                <a:solidFill>
                  <a:srgbClr val="3366FF"/>
                </a:solidFill>
                <a:latin typeface="Consolas" panose="020B0609020204030204" pitchFamily="49" charset="0"/>
              </a:rPr>
              <a:t> I </a:t>
            </a:r>
            <a:r>
              <a:rPr lang="en-US" altLang="en-US" sz="1800" b="1" dirty="0">
                <a:solidFill>
                  <a:srgbClr val="3366FF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800" dirty="0">
                <a:solidFill>
                  <a:srgbClr val="3366FF"/>
                </a:solidFill>
                <a:latin typeface="Consolas" panose="020B0609020204030204" pitchFamily="49" charset="0"/>
              </a:rPr>
              <a:t> Square </a:t>
            </a:r>
            <a:r>
              <a:rPr lang="en-US" altLang="en-US" sz="1800" b="1" dirty="0">
                <a:solidFill>
                  <a:srgbClr val="3366FF"/>
                </a:solidFill>
                <a:latin typeface="Consolas" panose="020B0609020204030204" pitchFamily="49" charset="0"/>
              </a:rPr>
              <a:t>then</a:t>
            </a:r>
            <a:r>
              <a:rPr lang="en-US" altLang="en-US" sz="1800" dirty="0">
                <a:solidFill>
                  <a:srgbClr val="3366FF"/>
                </a:solidFill>
                <a:latin typeface="Consolas" panose="020B0609020204030204" pitchFamily="49" charset="0"/>
              </a:rPr>
              <a:t> … </a:t>
            </a:r>
            <a:r>
              <a:rPr lang="en-US" altLang="en-US" sz="1800" b="1" dirty="0">
                <a:solidFill>
                  <a:srgbClr val="3366FF"/>
                </a:solidFill>
                <a:latin typeface="Consolas" panose="020B0609020204030204" pitchFamily="49" charset="0"/>
              </a:rPr>
              <a:t>end if</a:t>
            </a:r>
            <a:r>
              <a:rPr lang="en-US" altLang="en-US" sz="1800" dirty="0">
                <a:solidFill>
                  <a:srgbClr val="3366FF"/>
                </a:solidFill>
                <a:latin typeface="Consolas" panose="020B0609020204030204" pitchFamily="49" charset="0"/>
              </a:rPr>
              <a:t>;    </a:t>
            </a:r>
            <a:r>
              <a:rPr lang="en-US" altLang="en-US" sz="1800" i="1" dirty="0">
                <a:solidFill>
                  <a:srgbClr val="3366FF"/>
                </a:solidFill>
                <a:latin typeface="Consolas" panose="020B0609020204030204" pitchFamily="49" charset="0"/>
              </a:rPr>
              <a:t>-- OK</a:t>
            </a:r>
          </a:p>
          <a:p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for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X 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Square 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loop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… 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end loop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; </a:t>
            </a:r>
            <a:r>
              <a:rPr lang="en-US" altLang="en-US" sz="1800" i="1" dirty="0">
                <a:solidFill>
                  <a:srgbClr val="FF0000"/>
                </a:solidFill>
                <a:latin typeface="Consolas" panose="020B0609020204030204" pitchFamily="49" charset="0"/>
              </a:rPr>
              <a:t>-- Not allowed</a:t>
            </a:r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271B6A0D-1C99-4775-9383-3CFD6B611B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8946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15888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8C4E8-173E-4FA6-82AA-CFBE128FC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Strong Typing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0D643-39D2-43E3-8F9E-72393FEB0F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Ada is a strongly typed language</a:t>
            </a:r>
          </a:p>
          <a:p>
            <a:pPr lvl="1" eaLnBrk="1" hangingPunct="1"/>
            <a:r>
              <a:rPr lang="en-US" altLang="en-US" dirty="0"/>
              <a:t>Every data object in your program has a unique type that establishes what you can and cannot do with that object (i.e., which </a:t>
            </a:r>
            <a:r>
              <a:rPr lang="en-US" altLang="en-US" i="1" dirty="0"/>
              <a:t>operations</a:t>
            </a:r>
            <a:r>
              <a:rPr lang="en-US" altLang="en-US" dirty="0"/>
              <a:t> are available)</a:t>
            </a:r>
          </a:p>
          <a:p>
            <a:pPr lvl="1" eaLnBrk="1" hangingPunct="1"/>
            <a:r>
              <a:rPr lang="en-US" altLang="en-US" dirty="0"/>
              <a:t>The set of permitted operations is determined by the kind of type</a:t>
            </a:r>
          </a:p>
          <a:p>
            <a:pPr lvl="2" eaLnBrk="1" hangingPunct="1"/>
            <a:r>
              <a:rPr lang="en-US" altLang="en-US" dirty="0"/>
              <a:t>For example, “</a:t>
            </a:r>
            <a:r>
              <a:rPr lang="en-US" altLang="en-US" sz="2000" dirty="0">
                <a:latin typeface="Consolas" panose="020B0609020204030204" pitchFamily="49" charset="0"/>
              </a:rPr>
              <a:t>+</a:t>
            </a:r>
            <a:r>
              <a:rPr lang="en-US" altLang="en-US" dirty="0"/>
              <a:t>” and “</a:t>
            </a:r>
            <a:r>
              <a:rPr lang="en-US" altLang="en-US" sz="2000" dirty="0">
                <a:latin typeface="Consolas" panose="020B0609020204030204" pitchFamily="49" charset="0"/>
              </a:rPr>
              <a:t>-</a:t>
            </a:r>
            <a:r>
              <a:rPr lang="en-US" altLang="en-US" dirty="0"/>
              <a:t>” for numeric types, indexing for array types</a:t>
            </a:r>
          </a:p>
          <a:p>
            <a:pPr eaLnBrk="1" hangingPunct="1"/>
            <a:r>
              <a:rPr lang="en-US" altLang="en-US" dirty="0"/>
              <a:t>Type checking is enforced by the compiler</a:t>
            </a:r>
          </a:p>
          <a:p>
            <a:pPr lvl="1" eaLnBrk="1" hangingPunct="1"/>
            <a:r>
              <a:rPr lang="en-US" altLang="en-US" dirty="0"/>
              <a:t>An attempt to use a value of one type where the context requires another type is a compile-time error</a:t>
            </a:r>
          </a:p>
          <a:p>
            <a:pPr lvl="2" eaLnBrk="1" hangingPunct="1"/>
            <a:r>
              <a:rPr lang="en-US" altLang="en-US" dirty="0"/>
              <a:t>Assignment </a:t>
            </a:r>
          </a:p>
          <a:p>
            <a:pPr lvl="2" eaLnBrk="1" hangingPunct="1"/>
            <a:r>
              <a:rPr lang="en-US" altLang="en-US" dirty="0"/>
              <a:t>Parameter passing </a:t>
            </a:r>
          </a:p>
          <a:p>
            <a:pPr lvl="2" eaLnBrk="1" hangingPunct="1"/>
            <a:r>
              <a:rPr lang="en-US" altLang="en-US" dirty="0"/>
              <a:t>Special syntactic contexts (e.g., condition in </a:t>
            </a:r>
            <a:r>
              <a:rPr lang="en-US" altLang="en-US" b="1" dirty="0">
                <a:latin typeface="Lucida Sans Typewriter" panose="020B0509030504030204" pitchFamily="49" charset="0"/>
              </a:rPr>
              <a:t>if</a:t>
            </a:r>
            <a:r>
              <a:rPr lang="en-US" altLang="en-US" dirty="0"/>
              <a:t> statement)</a:t>
            </a:r>
          </a:p>
          <a:p>
            <a:pPr lvl="1" eaLnBrk="1" hangingPunct="1"/>
            <a:r>
              <a:rPr lang="en-US" altLang="en-US" dirty="0"/>
              <a:t>Implicit conversion is generally prohibited but if a conversion makes sense semantically then the programmer can specify an explicit conversion</a:t>
            </a:r>
          </a:p>
          <a:p>
            <a:pPr lvl="2" eaLnBrk="1" hangingPunct="1"/>
            <a:r>
              <a:rPr lang="en-US" altLang="en-US" dirty="0"/>
              <a:t>Target type is used as a conversion function (like a cast in C)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BC2ED7-9B01-449D-991A-025004190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F649FF-B620-495C-B679-A57B178E3E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339834" y="152400"/>
            <a:ext cx="1423166" cy="141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09418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A0984-1915-4F83-88A8-C90348AF3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 Identity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FBB18-8DBC-4113-87CF-5C6F0AA99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Name identity rather than structural equivalence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Note: subtypes do not affect type identity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30ED2-04C1-4C49-BE25-4BA945D01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4ADD5F9A-2C92-4858-9E7F-015F8822F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4150" y="1752600"/>
            <a:ext cx="6849952" cy="1815882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latin typeface="Lucida Sans Typewriter" panose="020B0509030504030204" pitchFamily="49" charset="0"/>
              </a:rPr>
              <a:t> Vector </a:t>
            </a:r>
            <a:r>
              <a:rPr lang="en-US" altLang="en-US" sz="1600" b="1" dirty="0">
                <a:latin typeface="Lucida Sans Typewriter" panose="020B0509030504030204" pitchFamily="49" charset="0"/>
              </a:rPr>
              <a:t>is array </a:t>
            </a:r>
            <a:r>
              <a:rPr lang="en-US" altLang="en-US" sz="1600" dirty="0">
                <a:latin typeface="Lucida Sans Typewriter" panose="020B0509030504030204" pitchFamily="49" charset="0"/>
              </a:rPr>
              <a:t>(1..3) </a:t>
            </a:r>
            <a:r>
              <a:rPr lang="en-US" altLang="en-US" sz="1600" b="1" dirty="0">
                <a:latin typeface="Lucida Sans Typewriter" panose="020B0509030504030204" pitchFamily="49" charset="0"/>
              </a:rPr>
              <a:t>of</a:t>
            </a:r>
            <a:r>
              <a:rPr lang="en-US" altLang="en-US" sz="1600" dirty="0">
                <a:latin typeface="Lucida Sans Typewriter" panose="020B0509030504030204" pitchFamily="49" charset="0"/>
              </a:rPr>
              <a:t> Float;</a:t>
            </a:r>
          </a:p>
          <a:p>
            <a:r>
              <a:rPr lang="en-US" altLang="en-US" sz="1600" b="1" dirty="0"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latin typeface="Lucida Sans Typewriter" panose="020B0509030504030204" pitchFamily="49" charset="0"/>
              </a:rPr>
              <a:t> Point  </a:t>
            </a:r>
            <a:r>
              <a:rPr lang="en-US" altLang="en-US" sz="1600" b="1" dirty="0">
                <a:latin typeface="Lucida Sans Typewriter" panose="020B0509030504030204" pitchFamily="49" charset="0"/>
              </a:rPr>
              <a:t>is array </a:t>
            </a:r>
            <a:r>
              <a:rPr lang="en-US" altLang="en-US" sz="1600" dirty="0">
                <a:latin typeface="Lucida Sans Typewriter" panose="020B0509030504030204" pitchFamily="49" charset="0"/>
              </a:rPr>
              <a:t>(1..3) </a:t>
            </a:r>
            <a:r>
              <a:rPr lang="en-US" altLang="en-US" sz="1600" b="1" dirty="0">
                <a:latin typeface="Lucida Sans Typewriter" panose="020B0509030504030204" pitchFamily="49" charset="0"/>
              </a:rPr>
              <a:t>of</a:t>
            </a:r>
            <a:r>
              <a:rPr lang="en-US" altLang="en-US" sz="1600" dirty="0">
                <a:latin typeface="Lucida Sans Typewriter" panose="020B0509030504030204" pitchFamily="49" charset="0"/>
              </a:rPr>
              <a:t> Float;</a:t>
            </a:r>
          </a:p>
          <a:p>
            <a:r>
              <a:rPr lang="en-US" altLang="en-US" sz="1600" dirty="0">
                <a:latin typeface="Lucida Sans Typewriter" panose="020B0509030504030204" pitchFamily="49" charset="0"/>
              </a:rPr>
              <a:t>V : Vector;</a:t>
            </a:r>
          </a:p>
          <a:p>
            <a:r>
              <a:rPr lang="en-US" altLang="en-US" sz="1600" dirty="0">
                <a:latin typeface="Lucida Sans Typewriter" panose="020B0509030504030204" pitchFamily="49" charset="0"/>
              </a:rPr>
              <a:t>P : Point;</a:t>
            </a:r>
          </a:p>
          <a:p>
            <a:r>
              <a:rPr lang="en-US" altLang="en-US" sz="1600" dirty="0">
                <a:latin typeface="Lucida Sans Typewriter" panose="020B0509030504030204" pitchFamily="49" charset="0"/>
              </a:rPr>
              <a:t>…</a:t>
            </a:r>
          </a:p>
          <a:p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V := P;          </a:t>
            </a:r>
            <a:r>
              <a:rPr lang="en-US" altLang="en-US" sz="16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Illegal, they have different types</a:t>
            </a:r>
          </a:p>
          <a:p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V := Vector(P):  </a:t>
            </a:r>
            <a:r>
              <a:rPr lang="en-US" altLang="en-US" sz="1600" i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-- OK with explicit conversion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A73C9034-6238-4D56-B73E-5E1F01C97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4495800"/>
            <a:ext cx="4998484" cy="1569660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latin typeface="Lucida Sans Typewriter" panose="020B0509030504030204" pitchFamily="49" charset="0"/>
              </a:rPr>
              <a:t>P : Positive;</a:t>
            </a:r>
          </a:p>
          <a:p>
            <a:r>
              <a:rPr lang="en-US" altLang="en-US" sz="1600" dirty="0">
                <a:latin typeface="Lucida Sans Typewriter" panose="020B0509030504030204" pitchFamily="49" charset="0"/>
              </a:rPr>
              <a:t>N : Natural;</a:t>
            </a:r>
            <a:br>
              <a:rPr lang="en-US" altLang="en-US" sz="1600" dirty="0">
                <a:latin typeface="Lucida Sans Typewriter" panose="020B0509030504030204" pitchFamily="49" charset="0"/>
              </a:rPr>
            </a:br>
            <a:r>
              <a:rPr lang="en-US" altLang="en-US" sz="1600" dirty="0">
                <a:latin typeface="Lucida Sans Typewriter" panose="020B0509030504030204" pitchFamily="49" charset="0"/>
              </a:rPr>
              <a:t>I : Integer;</a:t>
            </a:r>
          </a:p>
          <a:p>
            <a:r>
              <a:rPr lang="en-US" altLang="en-US" sz="1600" dirty="0">
                <a:latin typeface="Lucida Sans Typewriter" panose="020B0509030504030204" pitchFamily="49" charset="0"/>
              </a:rPr>
              <a:t>…</a:t>
            </a:r>
          </a:p>
          <a:p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N := I:  </a:t>
            </a:r>
            <a:r>
              <a:rPr lang="en-US" altLang="en-US" sz="1600" i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-- Legal, with run-time check</a:t>
            </a:r>
            <a:br>
              <a:rPr lang="en-US" altLang="en-US" sz="1600" i="1" dirty="0">
                <a:solidFill>
                  <a:srgbClr val="0000CC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P := N;</a:t>
            </a:r>
            <a:r>
              <a:rPr lang="en-US" altLang="en-US" sz="1600" i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-- Legal, with run-time check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754DC481-4A58-4EEB-8E6A-304139674E9A}"/>
              </a:ext>
            </a:extLst>
          </p:cNvPr>
          <p:cNvSpPr/>
          <p:nvPr/>
        </p:nvSpPr>
        <p:spPr>
          <a:xfrm>
            <a:off x="3429000" y="4495800"/>
            <a:ext cx="304800" cy="838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AB3875-894C-468B-95E4-35360CF16AB0}"/>
              </a:ext>
            </a:extLst>
          </p:cNvPr>
          <p:cNvSpPr txBox="1"/>
          <p:nvPr/>
        </p:nvSpPr>
        <p:spPr>
          <a:xfrm>
            <a:off x="3810000" y="4724400"/>
            <a:ext cx="4535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three variable have the same type (Integer)</a:t>
            </a:r>
          </a:p>
        </p:txBody>
      </p:sp>
    </p:spTree>
    <p:extLst>
      <p:ext uri="{BB962C8B-B14F-4D97-AF65-F5344CB8AC3E}">
        <p14:creationId xmlns:p14="http://schemas.microsoft.com/office/powerpoint/2010/main" val="27706074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75688-089B-4B62-894B-3EDA52C06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Signed Integer Types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E3641-AA35-45FB-B1B6-68D309ADA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General operations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latin typeface="Lucida Sans Typewriter" panose="020B0509030504030204" pitchFamily="49" charset="0"/>
              </a:rPr>
              <a:t>:=</a:t>
            </a:r>
            <a:r>
              <a:rPr lang="en-US" altLang="en-US" dirty="0"/>
              <a:t> (assignment), </a:t>
            </a:r>
            <a:r>
              <a:rPr lang="en-US" altLang="en-US" dirty="0">
                <a:latin typeface="Lucida Sans Typewriter" panose="020B0509030504030204" pitchFamily="49" charset="0"/>
              </a:rPr>
              <a:t>=</a:t>
            </a:r>
            <a:r>
              <a:rPr lang="en-US" altLang="en-US" dirty="0"/>
              <a:t> (equality), </a:t>
            </a:r>
            <a:r>
              <a:rPr lang="en-US" altLang="en-US" dirty="0">
                <a:latin typeface="Lucida Sans Typewriter" panose="020B0509030504030204" pitchFamily="49" charset="0"/>
              </a:rPr>
              <a:t>/=</a:t>
            </a:r>
            <a:r>
              <a:rPr lang="en-US" altLang="en-US" dirty="0"/>
              <a:t> (inequality)</a:t>
            </a:r>
          </a:p>
          <a:p>
            <a:pPr eaLnBrk="1" hangingPunct="1"/>
            <a:r>
              <a:rPr lang="en-US" altLang="en-US" dirty="0"/>
              <a:t>Operations for any scalar type </a:t>
            </a:r>
            <a:r>
              <a:rPr lang="en-US" altLang="en-US" sz="2000" dirty="0">
                <a:latin typeface="Lucida Sans Typewriter" panose="020B0509030504030204" pitchFamily="49" charset="0"/>
              </a:rPr>
              <a:t>T</a:t>
            </a:r>
          </a:p>
          <a:p>
            <a:pPr lvl="1" eaLnBrk="1" hangingPunct="1"/>
            <a:r>
              <a:rPr lang="en-US" altLang="en-US" dirty="0"/>
              <a:t>Relational operators:  </a:t>
            </a:r>
            <a:r>
              <a:rPr lang="en-US" altLang="en-US" dirty="0">
                <a:latin typeface="Lucida Sans Typewriter" panose="020B0509030504030204" pitchFamily="49" charset="0"/>
              </a:rPr>
              <a:t>&lt; &lt;= &gt; &gt;=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Attributes for conversions to/from </a:t>
            </a:r>
            <a:r>
              <a:rPr lang="en-US" altLang="en-US" dirty="0">
                <a:latin typeface="Lucida Sans Typewriter" panose="020B0509030504030204" pitchFamily="49" charset="0"/>
              </a:rPr>
              <a:t>String</a:t>
            </a:r>
            <a:r>
              <a:rPr lang="en-US" altLang="en-US" dirty="0"/>
              <a:t> (“Attribute functions”)</a:t>
            </a:r>
          </a:p>
          <a:p>
            <a:pPr lvl="2" eaLnBrk="1" hangingPunct="1"/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T'Image</a:t>
            </a:r>
            <a:r>
              <a:rPr lang="en-US" altLang="en-US" dirty="0">
                <a:latin typeface="Lucida Sans Typewriter" panose="020B0509030504030204" pitchFamily="49" charset="0"/>
              </a:rPr>
              <a:t>(</a:t>
            </a:r>
            <a:r>
              <a:rPr lang="en-US" altLang="en-US" i="1" dirty="0">
                <a:latin typeface="Lucida Sans Typewriter" panose="020B0509030504030204" pitchFamily="49" charset="0"/>
              </a:rPr>
              <a:t>expr</a:t>
            </a:r>
            <a:r>
              <a:rPr lang="en-US" altLang="en-US" dirty="0">
                <a:latin typeface="Lucida Sans Typewriter" panose="020B0509030504030204" pitchFamily="49" charset="0"/>
              </a:rPr>
              <a:t>)</a:t>
            </a:r>
            <a:r>
              <a:rPr lang="en-US" altLang="en-US" dirty="0"/>
              <a:t> returns a </a:t>
            </a:r>
            <a:r>
              <a:rPr lang="en-US" altLang="en-US" dirty="0">
                <a:latin typeface="Lucida Sans Typewriter" panose="020B0509030504030204" pitchFamily="49" charset="0"/>
              </a:rPr>
              <a:t>String</a:t>
            </a:r>
            <a:r>
              <a:rPr lang="en-US" altLang="en-US" dirty="0"/>
              <a:t>, where </a:t>
            </a:r>
            <a:r>
              <a:rPr lang="en-US" altLang="en-US" i="1" dirty="0">
                <a:latin typeface="Lucida Sans Typewriter" panose="020B0509030504030204" pitchFamily="49" charset="0"/>
              </a:rPr>
              <a:t>expr</a:t>
            </a:r>
            <a:r>
              <a:rPr lang="en-US" altLang="en-US" dirty="0"/>
              <a:t> is an expression of type </a:t>
            </a:r>
            <a:r>
              <a:rPr lang="en-US" altLang="en-US" dirty="0">
                <a:latin typeface="Lucida Sans Typewriter" panose="020B0509030504030204" pitchFamily="49" charset="0"/>
              </a:rPr>
              <a:t>T</a:t>
            </a:r>
          </a:p>
          <a:p>
            <a:pPr lvl="3" eaLnBrk="1" hangingPunct="1">
              <a:buFont typeface="Times" panose="02020603050405020304" pitchFamily="18" charset="0"/>
              <a:buNone/>
            </a:pPr>
            <a:r>
              <a:rPr lang="en-US" altLang="en-US" dirty="0"/>
              <a:t>	</a:t>
            </a:r>
            <a:r>
              <a:rPr lang="en-US" altLang="en-US" dirty="0" err="1">
                <a:latin typeface="Lucida Sans Typewriter" panose="020B0509030504030204" pitchFamily="49" charset="0"/>
              </a:rPr>
              <a:t>Integer'Image</a:t>
            </a:r>
            <a:r>
              <a:rPr lang="en-US" altLang="en-US" dirty="0">
                <a:latin typeface="Lucida Sans Typewriter" panose="020B0509030504030204" pitchFamily="49" charset="0"/>
              </a:rPr>
              <a:t>(-1234)</a:t>
            </a:r>
            <a:r>
              <a:rPr lang="en-US" altLang="en-US" dirty="0"/>
              <a:t> </a:t>
            </a:r>
            <a:r>
              <a:rPr lang="en-US" altLang="en-US" dirty="0">
                <a:sym typeface="Wingdings" panose="05000000000000000000" pitchFamily="2" charset="2"/>
              </a:rPr>
              <a:t></a:t>
            </a:r>
            <a:r>
              <a:rPr lang="en-US" altLang="en-US" dirty="0"/>
              <a:t> </a:t>
            </a:r>
            <a:r>
              <a:rPr lang="en-US" altLang="en-US" dirty="0">
                <a:latin typeface="Lucida Sans Typewriter" panose="020B0509030504030204" pitchFamily="49" charset="0"/>
              </a:rPr>
              <a:t>"-1234"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 err="1">
                <a:latin typeface="Lucida Sans Typewriter" panose="020B0509030504030204" pitchFamily="49" charset="0"/>
              </a:rPr>
              <a:t>Integer'Image</a:t>
            </a:r>
            <a:r>
              <a:rPr lang="en-US" altLang="en-US" dirty="0">
                <a:latin typeface="Lucida Sans Typewriter" panose="020B0509030504030204" pitchFamily="49" charset="0"/>
              </a:rPr>
              <a:t>(56)</a:t>
            </a:r>
            <a:r>
              <a:rPr lang="en-US" altLang="en-US" dirty="0"/>
              <a:t> </a:t>
            </a:r>
            <a:r>
              <a:rPr lang="en-US" altLang="en-US" dirty="0">
                <a:sym typeface="Wingdings" panose="05000000000000000000" pitchFamily="2" charset="2"/>
              </a:rPr>
              <a:t></a:t>
            </a:r>
            <a:r>
              <a:rPr lang="en-US" altLang="en-US" dirty="0"/>
              <a:t> </a:t>
            </a:r>
            <a:r>
              <a:rPr lang="en-US" altLang="en-US" dirty="0">
                <a:latin typeface="Lucida Sans Typewriter" panose="020B0509030504030204" pitchFamily="49" charset="0"/>
              </a:rPr>
              <a:t>" 56"</a:t>
            </a:r>
            <a:endParaRPr lang="en-US" altLang="en-US" dirty="0"/>
          </a:p>
          <a:p>
            <a:pPr lvl="2" eaLnBrk="1" hangingPunct="1"/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T'Value</a:t>
            </a:r>
            <a:r>
              <a:rPr lang="en-US" altLang="en-US" dirty="0">
                <a:latin typeface="Lucida Sans Typewriter" panose="020B0509030504030204" pitchFamily="49" charset="0"/>
              </a:rPr>
              <a:t>(</a:t>
            </a:r>
            <a:r>
              <a:rPr lang="en-US" altLang="en-US" i="1" dirty="0">
                <a:latin typeface="Lucida Sans Typewriter" panose="020B0509030504030204" pitchFamily="49" charset="0"/>
              </a:rPr>
              <a:t>expr</a:t>
            </a:r>
            <a:r>
              <a:rPr lang="en-US" altLang="en-US" dirty="0">
                <a:latin typeface="Lucida Sans Typewriter" panose="020B0509030504030204" pitchFamily="49" charset="0"/>
              </a:rPr>
              <a:t>)</a:t>
            </a:r>
            <a:r>
              <a:rPr lang="en-US" altLang="en-US" dirty="0"/>
              <a:t> returns a value of type </a:t>
            </a:r>
            <a:r>
              <a:rPr lang="en-US" altLang="en-US" dirty="0">
                <a:latin typeface="Lucida Sans Typewriter" panose="020B0509030504030204" pitchFamily="49" charset="0"/>
              </a:rPr>
              <a:t>T</a:t>
            </a:r>
            <a:r>
              <a:rPr lang="en-US" altLang="en-US" dirty="0"/>
              <a:t>,  where </a:t>
            </a:r>
            <a:r>
              <a:rPr lang="en-US" altLang="en-US" i="1" dirty="0">
                <a:latin typeface="Lucida Sans Typewriter" panose="020B0509030504030204" pitchFamily="49" charset="0"/>
              </a:rPr>
              <a:t>expr</a:t>
            </a:r>
            <a:r>
              <a:rPr lang="en-US" altLang="en-US" dirty="0"/>
              <a:t> is an expression of type </a:t>
            </a:r>
            <a:r>
              <a:rPr lang="en-US" altLang="en-US" dirty="0">
                <a:latin typeface="Lucida Sans Typewriter" panose="020B0509030504030204" pitchFamily="49" charset="0"/>
              </a:rPr>
              <a:t>String</a:t>
            </a:r>
          </a:p>
          <a:p>
            <a:pPr lvl="3" eaLnBrk="1" hangingPunct="1">
              <a:buFont typeface="Times" panose="02020603050405020304" pitchFamily="18" charset="0"/>
              <a:buNone/>
            </a:pPr>
            <a:r>
              <a:rPr lang="en-US" altLang="en-US" dirty="0"/>
              <a:t>	</a:t>
            </a:r>
            <a:r>
              <a:rPr lang="en-US" altLang="en-US" dirty="0" err="1">
                <a:latin typeface="Lucida Sans Typewriter" panose="020B0509030504030204" pitchFamily="49" charset="0"/>
              </a:rPr>
              <a:t>Integer'Value</a:t>
            </a:r>
            <a:r>
              <a:rPr lang="en-US" altLang="en-US" dirty="0">
                <a:latin typeface="Lucida Sans Typewriter" panose="020B0509030504030204" pitchFamily="49" charset="0"/>
              </a:rPr>
              <a:t>("-1234")</a:t>
            </a:r>
            <a:r>
              <a:rPr lang="en-US" altLang="en-US" dirty="0"/>
              <a:t> </a:t>
            </a:r>
            <a:r>
              <a:rPr lang="en-US" altLang="en-US" dirty="0">
                <a:sym typeface="Wingdings" panose="05000000000000000000" pitchFamily="2" charset="2"/>
              </a:rPr>
              <a:t></a:t>
            </a:r>
            <a:r>
              <a:rPr lang="en-US" altLang="en-US" dirty="0"/>
              <a:t> </a:t>
            </a:r>
            <a:r>
              <a:rPr lang="en-US" altLang="en-US" dirty="0">
                <a:latin typeface="Lucida Sans Typewriter" panose="020B0509030504030204" pitchFamily="49" charset="0"/>
              </a:rPr>
              <a:t>-1234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 err="1">
                <a:latin typeface="Lucida Sans Typewriter" panose="020B0509030504030204" pitchFamily="49" charset="0"/>
              </a:rPr>
              <a:t>Integer'Value</a:t>
            </a:r>
            <a:r>
              <a:rPr lang="en-US" altLang="en-US" dirty="0">
                <a:latin typeface="Lucida Sans Typewriter" panose="020B0509030504030204" pitchFamily="49" charset="0"/>
              </a:rPr>
              <a:t>("123Q")</a:t>
            </a:r>
            <a:r>
              <a:rPr lang="en-US" altLang="en-US" dirty="0"/>
              <a:t> </a:t>
            </a:r>
            <a:r>
              <a:rPr lang="en-US" altLang="en-US" dirty="0">
                <a:sym typeface="Wingdings" panose="05000000000000000000" pitchFamily="2" charset="2"/>
              </a:rPr>
              <a:t></a:t>
            </a:r>
            <a:r>
              <a:rPr lang="en-US" altLang="en-US" dirty="0"/>
              <a:t> </a:t>
            </a:r>
            <a:r>
              <a:rPr lang="en-US" altLang="en-US" i="1" dirty="0"/>
              <a:t>run-time error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Attributes </a:t>
            </a:r>
            <a:r>
              <a:rPr lang="en-US" altLang="en-US" dirty="0" err="1">
                <a:solidFill>
                  <a:srgbClr val="FF0000"/>
                </a:solidFill>
              </a:rPr>
              <a:t>T'First</a:t>
            </a:r>
            <a:r>
              <a:rPr lang="en-US" altLang="en-US" dirty="0"/>
              <a:t> and </a:t>
            </a:r>
            <a:r>
              <a:rPr lang="en-US" altLang="en-US" dirty="0" err="1">
                <a:solidFill>
                  <a:srgbClr val="FF0000"/>
                </a:solidFill>
              </a:rPr>
              <a:t>T'Last</a:t>
            </a:r>
            <a:r>
              <a:rPr lang="en-US" altLang="en-US" dirty="0"/>
              <a:t> deliver smallest and largest values</a:t>
            </a:r>
          </a:p>
          <a:p>
            <a:pPr lvl="2" eaLnBrk="1" hangingPunct="1"/>
            <a:r>
              <a:rPr lang="en-US" altLang="en-US" dirty="0"/>
              <a:t>If Integer is 32 bits then </a:t>
            </a:r>
            <a:r>
              <a:rPr lang="en-US" altLang="en-US" dirty="0" err="1"/>
              <a:t>Integer'First</a:t>
            </a:r>
            <a:r>
              <a:rPr lang="en-US" altLang="en-US" dirty="0"/>
              <a:t> = -2</a:t>
            </a:r>
            <a:r>
              <a:rPr lang="en-US" altLang="en-US" baseline="30000" dirty="0"/>
              <a:t>31</a:t>
            </a:r>
            <a:r>
              <a:rPr lang="en-US" altLang="en-US" dirty="0"/>
              <a:t> and </a:t>
            </a:r>
            <a:r>
              <a:rPr lang="en-US" altLang="en-US" dirty="0" err="1"/>
              <a:t>Integer'Last</a:t>
            </a:r>
            <a:r>
              <a:rPr lang="en-US" altLang="en-US" dirty="0"/>
              <a:t> = 2</a:t>
            </a:r>
            <a:r>
              <a:rPr lang="en-US" altLang="en-US" baseline="30000" dirty="0"/>
              <a:t>31</a:t>
            </a:r>
            <a:r>
              <a:rPr lang="en-US" altLang="en-US" dirty="0"/>
              <a:t>-1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E8FA0E-73BD-4D66-96CC-3AFC79527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C934CA-ABBC-4756-8008-46E5DE1424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383" y="76200"/>
            <a:ext cx="1056217" cy="1524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48775618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47D17-8D51-4446-9738-F76B43422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Signed Integer Types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7F5F1-CF89-4483-95E3-02C10ED564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Numeric operations for an integer type </a:t>
            </a:r>
            <a:r>
              <a:rPr lang="en-US" altLang="en-US" sz="1400" dirty="0">
                <a:latin typeface="Lucida Sans Typewriter" panose="020B0509030504030204" pitchFamily="49" charset="0"/>
              </a:rPr>
              <a:t>T</a:t>
            </a:r>
          </a:p>
          <a:p>
            <a:pPr lvl="1" eaLnBrk="1" hangingPunct="1"/>
            <a:r>
              <a:rPr lang="en-US" altLang="en-US" dirty="0"/>
              <a:t>Unary operators:	</a:t>
            </a:r>
            <a:r>
              <a:rPr lang="en-US" altLang="en-US" dirty="0">
                <a:latin typeface="Lucida Sans Typewriter" panose="020B0509030504030204" pitchFamily="49" charset="0"/>
              </a:rPr>
              <a:t>+  -  </a:t>
            </a:r>
            <a:r>
              <a:rPr lang="en-US" altLang="en-US" b="1" dirty="0">
                <a:latin typeface="Lucida Sans Typewriter" panose="020B0509030504030204" pitchFamily="49" charset="0"/>
              </a:rPr>
              <a:t>abs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Binary operators:	</a:t>
            </a:r>
            <a:r>
              <a:rPr lang="en-US" altLang="en-US" dirty="0">
                <a:latin typeface="Lucida Sans Typewriter" panose="020B0509030504030204" pitchFamily="49" charset="0"/>
              </a:rPr>
              <a:t>+  -  *  /  </a:t>
            </a:r>
            <a:r>
              <a:rPr lang="en-US" altLang="en-US" b="1" dirty="0">
                <a:latin typeface="Lucida Sans Typewriter" panose="020B0509030504030204" pitchFamily="49" charset="0"/>
              </a:rPr>
              <a:t>mod</a:t>
            </a:r>
            <a:r>
              <a:rPr lang="en-US" altLang="en-US" dirty="0">
                <a:latin typeface="Lucida Sans Typewriter" panose="020B0509030504030204" pitchFamily="49" charset="0"/>
              </a:rPr>
              <a:t>  </a:t>
            </a:r>
            <a:r>
              <a:rPr lang="en-US" altLang="en-US" b="1" dirty="0">
                <a:latin typeface="Lucida Sans Typewriter" panose="020B0509030504030204" pitchFamily="49" charset="0"/>
              </a:rPr>
              <a:t>rem</a:t>
            </a:r>
            <a:r>
              <a:rPr lang="en-US" altLang="en-US" dirty="0">
                <a:latin typeface="Lucida Sans Typewriter" panose="020B0509030504030204" pitchFamily="49" charset="0"/>
              </a:rPr>
              <a:t>  **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Each operator takes operand(s) of type </a:t>
            </a:r>
            <a:r>
              <a:rPr lang="en-US" altLang="en-US" dirty="0">
                <a:latin typeface="Lucida Sans Typewriter" panose="020B0509030504030204" pitchFamily="49" charset="0"/>
              </a:rPr>
              <a:t>T</a:t>
            </a:r>
            <a:r>
              <a:rPr lang="en-US" altLang="en-US" dirty="0"/>
              <a:t>, returns a </a:t>
            </a:r>
            <a:r>
              <a:rPr lang="en-US" altLang="en-US" dirty="0">
                <a:latin typeface="Lucida Sans Typewriter" panose="020B0509030504030204" pitchFamily="49" charset="0"/>
              </a:rPr>
              <a:t>T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/>
              <a:t>(except: the RHS of “</a:t>
            </a:r>
            <a:r>
              <a:rPr lang="en-US" altLang="en-US" dirty="0">
                <a:latin typeface="Lucida Sans Typewriter" panose="020B0509030504030204" pitchFamily="49" charset="0"/>
              </a:rPr>
              <a:t>**</a:t>
            </a:r>
            <a:r>
              <a:rPr lang="en-US" altLang="en-US" dirty="0"/>
              <a:t>” is </a:t>
            </a:r>
            <a:r>
              <a:rPr lang="en-US" altLang="en-US" dirty="0">
                <a:latin typeface="Lucida Sans Typewriter" panose="020B0509030504030204" pitchFamily="49" charset="0"/>
              </a:rPr>
              <a:t>Natural</a:t>
            </a:r>
            <a:r>
              <a:rPr lang="en-US" altLang="en-US" dirty="0"/>
              <a:t>)</a:t>
            </a:r>
          </a:p>
          <a:p>
            <a:pPr lvl="2" eaLnBrk="1" hangingPunct="1"/>
            <a:r>
              <a:rPr lang="en-US" altLang="en-US" dirty="0" err="1"/>
              <a:t>Constraint_Error</a:t>
            </a:r>
            <a:r>
              <a:rPr lang="en-US" altLang="en-US" dirty="0"/>
              <a:t> raised on overflow, divide by 0</a:t>
            </a:r>
          </a:p>
          <a:p>
            <a:pPr lvl="1" eaLnBrk="1" hangingPunct="1"/>
            <a:r>
              <a:rPr lang="en-US" altLang="en-US" dirty="0"/>
              <a:t>Numeric conversions- the type name may be used as a conversion function to convert from any numeric type</a:t>
            </a:r>
          </a:p>
          <a:p>
            <a:pPr lvl="2" eaLnBrk="1" hangingPunct="1"/>
            <a:r>
              <a:rPr lang="en-US" altLang="en-US" dirty="0"/>
              <a:t>Example: </a:t>
            </a:r>
            <a:r>
              <a:rPr lang="en-US" altLang="en-US" dirty="0">
                <a:latin typeface="Lucida Sans Typewriter" panose="020B0509030504030204" pitchFamily="49" charset="0"/>
              </a:rPr>
              <a:t>Integer(2.5)</a:t>
            </a:r>
            <a:r>
              <a:rPr lang="en-US" altLang="en-US" dirty="0"/>
              <a:t> returns 3</a:t>
            </a:r>
          </a:p>
          <a:p>
            <a:pPr lvl="2" eaLnBrk="1" hangingPunct="1"/>
            <a:r>
              <a:rPr lang="en-US" altLang="en-US" dirty="0" err="1"/>
              <a:t>Constraint_Error</a:t>
            </a:r>
            <a:r>
              <a:rPr lang="en-US" altLang="en-US" dirty="0"/>
              <a:t> raised if expression not in range of target subtype</a:t>
            </a:r>
          </a:p>
          <a:p>
            <a:pPr eaLnBrk="1" hangingPunct="1"/>
            <a:r>
              <a:rPr lang="en-US" altLang="en-US" dirty="0"/>
              <a:t>The type of an integer literal is based on the context</a:t>
            </a:r>
          </a:p>
          <a:p>
            <a:pPr lvl="1" eaLnBrk="1" hangingPunct="1">
              <a:buFontTx/>
              <a:buNone/>
            </a:pPr>
            <a:r>
              <a:rPr lang="en-US" altLang="en-US" dirty="0"/>
              <a:t>	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J : Integer      := 123;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K : </a:t>
            </a: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Long_Integer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:= 123;</a:t>
            </a:r>
            <a:endParaRPr lang="en-US" altLang="en-US" dirty="0">
              <a:solidFill>
                <a:srgbClr val="0066F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8E12D1-6C04-4832-997F-EDCFBD5C7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5A1CA2-9F1F-44F8-9638-91206498FF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383" y="76200"/>
            <a:ext cx="1056217" cy="1524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73708359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49E91-4D8E-45E2-9F1F-6B26DAEA4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Signed Integer Types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8C7BD-5999-4FDE-B551-90C93C6E95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You can define your own integer types</a:t>
            </a:r>
          </a:p>
          <a:p>
            <a:pPr lvl="1" eaLnBrk="1" hangingPunct="1"/>
            <a:endParaRPr lang="en-US" altLang="en-US" dirty="0"/>
          </a:p>
          <a:p>
            <a:pPr lvl="1" eaLnBrk="1" hangingPunct="1"/>
            <a:r>
              <a:rPr lang="en-US" altLang="en-US" dirty="0"/>
              <a:t>Range bounds must be static (known at compile time)</a:t>
            </a:r>
          </a:p>
          <a:p>
            <a:pPr lvl="2" eaLnBrk="1" hangingPunct="1"/>
            <a:r>
              <a:rPr lang="en-US" altLang="en-US" dirty="0"/>
              <a:t>Run-time bounds check is performed on expressions of type </a:t>
            </a:r>
            <a:r>
              <a:rPr lang="en-US" altLang="en-US" dirty="0" err="1"/>
              <a:t>Test_Score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The compiler will choose one of the predefined types as </a:t>
            </a:r>
            <a:r>
              <a:rPr lang="en-US" altLang="en-US" i="1" dirty="0"/>
              <a:t>parent type</a:t>
            </a:r>
            <a:r>
              <a:rPr lang="en-US" altLang="en-US" dirty="0"/>
              <a:t> for the representation</a:t>
            </a:r>
          </a:p>
          <a:p>
            <a:pPr lvl="2" eaLnBrk="1" hangingPunct="1"/>
            <a:r>
              <a:rPr lang="en-US" altLang="en-US" dirty="0"/>
              <a:t>For </a:t>
            </a:r>
            <a:r>
              <a:rPr lang="en-US" altLang="en-US" dirty="0" err="1"/>
              <a:t>Test_Score</a:t>
            </a:r>
            <a:r>
              <a:rPr lang="en-US" altLang="en-US" dirty="0"/>
              <a:t>, GNAT uses an 8-bit integer type (on x86)</a:t>
            </a:r>
          </a:p>
          <a:p>
            <a:pPr lvl="1" eaLnBrk="1" hangingPunct="1"/>
            <a:r>
              <a:rPr lang="en-US" altLang="en-US" dirty="0"/>
              <a:t>The new type is distinct from all other types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651D4B-339B-483C-8B40-BDE2A894C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5E1172C9-3A12-4B95-BB5B-9EC34C0410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1600200"/>
            <a:ext cx="4134465" cy="338554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Test_Score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 range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0..100;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2DD8D5EC-4458-4A0F-8E40-5833F2AD1F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320" y="4487863"/>
            <a:ext cx="8412880" cy="1754326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dirty="0">
                <a:latin typeface="Lucida Sans Typewriter" panose="020B0509030504030204" pitchFamily="49" charset="0"/>
              </a:rPr>
              <a:t>S : </a:t>
            </a:r>
            <a:r>
              <a:rPr lang="en-US" altLang="en-US" sz="1800" dirty="0" err="1">
                <a:latin typeface="Lucida Sans Typewriter" panose="020B0509030504030204" pitchFamily="49" charset="0"/>
              </a:rPr>
              <a:t>Test_Score</a:t>
            </a:r>
            <a:r>
              <a:rPr lang="en-US" altLang="en-US" sz="1800" dirty="0"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800" dirty="0">
                <a:latin typeface="Lucida Sans Typewriter" panose="020B0509030504030204" pitchFamily="49" charset="0"/>
              </a:rPr>
              <a:t>N : Integer;</a:t>
            </a:r>
          </a:p>
          <a:p>
            <a:r>
              <a:rPr lang="en-US" altLang="en-US" sz="1800" dirty="0">
                <a:latin typeface="Lucida Sans Typewriter" panose="020B0509030504030204" pitchFamily="49" charset="0"/>
              </a:rPr>
              <a:t>…</a:t>
            </a:r>
          </a:p>
          <a:p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S := N;              </a:t>
            </a:r>
            <a:r>
              <a:rPr lang="en-US" altLang="en-US" sz="18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Illegal, type mismatch</a:t>
            </a:r>
          </a:p>
          <a:p>
            <a:r>
              <a:rPr lang="en-US" altLang="en-US" sz="1800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S := </a:t>
            </a:r>
            <a:r>
              <a:rPr lang="en-US" altLang="en-US" sz="1800" dirty="0" err="1">
                <a:solidFill>
                  <a:srgbClr val="3366FF"/>
                </a:solidFill>
                <a:latin typeface="Lucida Sans Typewriter" panose="020B0509030504030204" pitchFamily="49" charset="0"/>
              </a:rPr>
              <a:t>Test_Score</a:t>
            </a:r>
            <a:r>
              <a:rPr lang="en-US" altLang="en-US" sz="1800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(N);  </a:t>
            </a:r>
            <a:r>
              <a:rPr lang="en-US" altLang="en-US" sz="1800" i="1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-- Legal, but raises </a:t>
            </a:r>
            <a:r>
              <a:rPr lang="en-US" altLang="en-US" sz="1800" i="1" dirty="0" err="1">
                <a:solidFill>
                  <a:srgbClr val="3366FF"/>
                </a:solidFill>
                <a:latin typeface="Lucida Sans Typewriter" panose="020B0509030504030204" pitchFamily="49" charset="0"/>
              </a:rPr>
              <a:t>Constraint_Error</a:t>
            </a:r>
            <a:r>
              <a:rPr lang="en-US" altLang="en-US" sz="1800" i="1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 </a:t>
            </a:r>
            <a:br>
              <a:rPr lang="en-US" altLang="en-US" sz="1800" i="1" dirty="0">
                <a:solidFill>
                  <a:srgbClr val="33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i="1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                     -- if N not in 1..100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09DF11-7DAA-49A5-B326-1A2688FBD7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383" y="76200"/>
            <a:ext cx="1056217" cy="1524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77540437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49E91-4D8E-45E2-9F1F-6B26DAEA4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Signed Integer Types (4)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8C7BD-5999-4FDE-B551-90C93C6E95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The predefined operations of the parent type </a:t>
            </a:r>
            <a:br>
              <a:rPr lang="en-US" altLang="en-US" dirty="0"/>
            </a:br>
            <a:r>
              <a:rPr lang="en-US" altLang="en-US" dirty="0"/>
              <a:t>are inherited by the new type</a:t>
            </a:r>
          </a:p>
          <a:p>
            <a:pPr lvl="1" eaLnBrk="1" hangingPunct="1"/>
            <a:r>
              <a:rPr lang="en-US" altLang="en-US" dirty="0"/>
              <a:t>These may or may not make sense</a:t>
            </a:r>
          </a:p>
          <a:p>
            <a:pPr lvl="2" eaLnBrk="1" hangingPunct="1"/>
            <a:endParaRPr lang="en-US" altLang="en-US" dirty="0"/>
          </a:p>
          <a:p>
            <a:pPr lvl="2" eaLnBrk="1" hangingPunct="1"/>
            <a:endParaRPr lang="en-US" altLang="en-US" dirty="0"/>
          </a:p>
          <a:p>
            <a:pPr lvl="2"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You can define a subtype instead if you don't need a new type</a:t>
            </a:r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id="{FBF11399-4D83-46FB-BD23-26948D8D5E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504" y="2375118"/>
            <a:ext cx="7590539" cy="1815882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S1, S2, S3 :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Test_Score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…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S3 := S1 * S2; 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Legal, will raise </a:t>
            </a:r>
            <a:r>
              <a:rPr lang="en-US" altLang="en-US" sz="1600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Constraint_Error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b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          -- if product &gt; </a:t>
            </a:r>
            <a:r>
              <a:rPr lang="en-US" altLang="en-US" sz="1600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Test_Score'Last</a:t>
            </a:r>
            <a:endParaRPr lang="en-US" altLang="en-US" sz="1600" i="1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endParaRPr lang="en-US" altLang="en-US" sz="1600" i="1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Test_Score'Image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(S3) );  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         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'Image operation available for </a:t>
            </a:r>
            <a:r>
              <a:rPr lang="en-US" altLang="en-US" sz="1600" i="1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Test_Score</a:t>
            </a:r>
            <a:endParaRPr lang="en-US" altLang="en-US" sz="1600" i="1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F926C1B3-F692-4267-ADE8-10BE9A5476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6541" y="4953000"/>
            <a:ext cx="5492209" cy="338554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subtype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00CC"/>
                </a:solidFill>
                <a:latin typeface="Lucida Sans Typewriter" panose="020B0509030504030204" pitchFamily="49" charset="0"/>
              </a:rPr>
              <a:t>Test_Score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is 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Integer</a:t>
            </a: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range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0..100;</a:t>
            </a: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C8B90FBC-02E2-4D80-8C1D-505F18070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6541" y="5433536"/>
            <a:ext cx="6479659" cy="1323439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latin typeface="Lucida Sans Typewriter" panose="020B0509030504030204" pitchFamily="49" charset="0"/>
              </a:rPr>
              <a:t>S : </a:t>
            </a:r>
            <a:r>
              <a:rPr lang="en-US" altLang="en-US" sz="1600" dirty="0" err="1">
                <a:latin typeface="Lucida Sans Typewriter" panose="020B0509030504030204" pitchFamily="49" charset="0"/>
              </a:rPr>
              <a:t>Test_Score</a:t>
            </a:r>
            <a:r>
              <a:rPr lang="en-US" altLang="en-US" sz="1600" dirty="0"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600" dirty="0">
                <a:latin typeface="Lucida Sans Typewriter" panose="020B0509030504030204" pitchFamily="49" charset="0"/>
              </a:rPr>
              <a:t>N : Integer;</a:t>
            </a:r>
          </a:p>
          <a:p>
            <a:r>
              <a:rPr lang="en-US" altLang="en-US" sz="1600" dirty="0">
                <a:latin typeface="Lucida Sans Typewriter" panose="020B0509030504030204" pitchFamily="49" charset="0"/>
              </a:rPr>
              <a:t>…</a:t>
            </a:r>
          </a:p>
          <a:p>
            <a:r>
              <a:rPr lang="en-US" altLang="en-US" sz="1600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S := N;  </a:t>
            </a:r>
            <a:r>
              <a:rPr lang="en-US" altLang="en-US" sz="1600" i="1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-- Legal, but will raise </a:t>
            </a:r>
            <a:r>
              <a:rPr lang="en-US" altLang="en-US" sz="1600" i="1" dirty="0" err="1">
                <a:solidFill>
                  <a:srgbClr val="3366FF"/>
                </a:solidFill>
                <a:latin typeface="Lucida Sans Typewriter" panose="020B0509030504030204" pitchFamily="49" charset="0"/>
              </a:rPr>
              <a:t>Constraint_Error</a:t>
            </a:r>
            <a:r>
              <a:rPr lang="en-US" altLang="en-US" sz="1600" i="1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 </a:t>
            </a:r>
            <a:br>
              <a:rPr lang="en-US" altLang="en-US" sz="1600" i="1" dirty="0">
                <a:solidFill>
                  <a:srgbClr val="33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i="1" dirty="0">
                <a:solidFill>
                  <a:srgbClr val="3366FF"/>
                </a:solidFill>
                <a:latin typeface="Lucida Sans Typewriter" panose="020B0509030504030204" pitchFamily="49" charset="0"/>
              </a:rPr>
              <a:t>         -- if N not in 1..100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58D284-8EC2-43D5-A0A1-ACB00239BB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383" y="76200"/>
            <a:ext cx="1056217" cy="1524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49D83F-EA44-42EA-8108-C82D4FBAF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95571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8BD86-D31E-4005-932B-30D02424A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Modular Integer Types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69B42-8201-4C79-BE49-532DE8EE6C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You can define a modular (unsigned) integer type</a:t>
            </a:r>
            <a:br>
              <a:rPr lang="en-US" altLang="en-US" dirty="0"/>
            </a:br>
            <a:r>
              <a:rPr lang="en-US" altLang="en-US" dirty="0"/>
              <a:t> in terms of a static modulus</a:t>
            </a:r>
          </a:p>
          <a:p>
            <a:pPr lvl="1" eaLnBrk="1" hangingPunct="1">
              <a:buFontTx/>
              <a:buNone/>
            </a:pP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Byte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600" b="1" dirty="0"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mod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2**8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-- 0, 1, ... 255</a:t>
            </a:r>
            <a:endParaRPr lang="en-US" altLang="en-US" sz="16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pPr lvl="1" eaLnBrk="1" hangingPunct="1">
              <a:buFontTx/>
              <a:buNone/>
            </a:pP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Hour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600" b="1" dirty="0"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mod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24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  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-- 0, 1, ... 23</a:t>
            </a:r>
            <a:endParaRPr lang="en-US" altLang="en-US" sz="16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pPr marL="0" indent="0" eaLnBrk="1" hangingPunct="1"/>
            <a:endParaRPr lang="en-US" altLang="en-US" sz="400" dirty="0"/>
          </a:p>
          <a:p>
            <a:pPr eaLnBrk="1" hangingPunct="1"/>
            <a:r>
              <a:rPr lang="en-US" altLang="en-US" dirty="0"/>
              <a:t>General and scalar operations for modular types are the same as for signed integer types</a:t>
            </a:r>
          </a:p>
          <a:p>
            <a:pPr eaLnBrk="1" hangingPunct="1"/>
            <a:r>
              <a:rPr lang="en-US" altLang="en-US" dirty="0"/>
              <a:t>Numeric operations give cyclic ("wrap-around") behavior as opposed to over-flow</a:t>
            </a:r>
          </a:p>
          <a:p>
            <a:pPr lvl="1" eaLnBrk="1" hangingPunct="1">
              <a:buFontTx/>
              <a:buNone/>
            </a:pPr>
            <a:r>
              <a:rPr lang="en-US" altLang="en-US" sz="13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	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Time_EST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,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Time_Japan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 Hour;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...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Time_EST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:= 16;         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-- 4:00 pm</a:t>
            </a:r>
            <a:b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Time_Japan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:= Time_EST+14;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-- 6:00 am</a:t>
            </a:r>
            <a:endParaRPr lang="en-US" altLang="en-US" sz="16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pPr marL="0" indent="0" eaLnBrk="1" hangingPunct="1"/>
            <a:endParaRPr lang="en-US" altLang="en-US" sz="400" dirty="0"/>
          </a:p>
          <a:p>
            <a:pPr eaLnBrk="1" hangingPunct="1"/>
            <a:r>
              <a:rPr lang="en-US" altLang="en-US" dirty="0"/>
              <a:t>Negative values are (logically) incremented by a multiple of the modulus to get a value in range</a:t>
            </a:r>
          </a:p>
          <a:p>
            <a:pPr lvl="1" eaLnBrk="1" hangingPunct="1">
              <a:buFontTx/>
              <a:buNone/>
            </a:pPr>
            <a:r>
              <a:rPr lang="en-US" altLang="en-US" sz="12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 : Byte := -1; 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-- 255</a:t>
            </a:r>
            <a:endParaRPr lang="en-US" altLang="en-US" sz="1600" dirty="0">
              <a:solidFill>
                <a:srgbClr val="0066F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F3E8DF-2466-4561-9B3C-3AE50C7EE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C61B38-2F07-4475-B5FC-020AF6D14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467600" y="76200"/>
            <a:ext cx="1524000" cy="112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76488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8BD86-D31E-4005-932B-30D02424A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Modular Integer Types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69B42-8201-4C79-BE49-532DE8EE6C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dirty="0"/>
              <a:t>No wraparound behavior for literal or conversion</a:t>
            </a:r>
          </a:p>
          <a:p>
            <a:pPr lvl="1" eaLnBrk="1" hangingPunct="1">
              <a:buFontTx/>
              <a:buNone/>
              <a:defRPr/>
            </a:pPr>
            <a:r>
              <a:rPr lang="en-US" altLang="en-US" sz="1800" dirty="0">
                <a:solidFill>
                  <a:srgbClr val="0066FF"/>
                </a:solidFill>
                <a:latin typeface="Lucida Sans Typewriter" pitchFamily="49" charset="0"/>
              </a:rPr>
              <a:t>B : Byte := </a:t>
            </a:r>
            <a:r>
              <a:rPr lang="en-US" altLang="en-US" sz="1800" dirty="0">
                <a:solidFill>
                  <a:srgbClr val="FF0000"/>
                </a:solidFill>
                <a:latin typeface="Lucida Sans Typewriter" pitchFamily="49" charset="0"/>
              </a:rPr>
              <a:t>2550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itchFamily="49" charset="0"/>
              </a:rPr>
              <a:t>;      </a:t>
            </a:r>
            <a:r>
              <a:rPr lang="en-US" altLang="en-US" sz="1800" i="1" dirty="0">
                <a:solidFill>
                  <a:srgbClr val="0066FF"/>
                </a:solidFill>
                <a:latin typeface="Lucida Sans Typewriter" pitchFamily="49" charset="0"/>
              </a:rPr>
              <a:t>-- Illegal</a:t>
            </a:r>
          </a:p>
          <a:p>
            <a:pPr lvl="1" eaLnBrk="1" hangingPunct="1">
              <a:buFontTx/>
              <a:buNone/>
              <a:defRPr/>
            </a:pPr>
            <a:r>
              <a:rPr lang="en-US" altLang="en-US" sz="1800" dirty="0">
                <a:solidFill>
                  <a:srgbClr val="0066FF"/>
                </a:solidFill>
                <a:latin typeface="Lucida Sans Typewriter" pitchFamily="49" charset="0"/>
              </a:rPr>
              <a:t>H : Hour := </a:t>
            </a:r>
            <a:r>
              <a:rPr lang="en-US" altLang="en-US" sz="1800" dirty="0">
                <a:solidFill>
                  <a:srgbClr val="FF0000"/>
                </a:solidFill>
                <a:latin typeface="Lucida Sans Typewriter" pitchFamily="49" charset="0"/>
              </a:rPr>
              <a:t>Hour(300)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itchFamily="49" charset="0"/>
              </a:rPr>
              <a:t>; </a:t>
            </a:r>
            <a:r>
              <a:rPr lang="en-US" altLang="en-US" sz="1800" i="1" dirty="0">
                <a:solidFill>
                  <a:srgbClr val="0066FF"/>
                </a:solidFill>
                <a:latin typeface="Lucida Sans Typewriter" pitchFamily="49" charset="0"/>
              </a:rPr>
              <a:t>-- </a:t>
            </a:r>
            <a:r>
              <a:rPr lang="en-US" altLang="en-US" sz="1800" i="1" dirty="0" err="1">
                <a:solidFill>
                  <a:srgbClr val="0066FF"/>
                </a:solidFill>
                <a:latin typeface="Lucida Sans Typewriter" pitchFamily="49" charset="0"/>
              </a:rPr>
              <a:t>Constraint_Error</a:t>
            </a:r>
            <a:endParaRPr lang="en-US" altLang="en-US" sz="1800" dirty="0">
              <a:solidFill>
                <a:srgbClr val="0066FF"/>
              </a:solidFill>
            </a:endParaRPr>
          </a:p>
          <a:p>
            <a:pPr eaLnBrk="1" hangingPunct="1">
              <a:defRPr/>
            </a:pPr>
            <a:r>
              <a:rPr lang="en-US" altLang="en-US" dirty="0"/>
              <a:t>Bitwise operators (unary </a:t>
            </a:r>
            <a:r>
              <a:rPr lang="en-US" altLang="en-US" dirty="0">
                <a:latin typeface="Lucida Sans Typewriter" pitchFamily="49" charset="0"/>
              </a:rPr>
              <a:t>not</a:t>
            </a:r>
            <a:r>
              <a:rPr lang="en-US" altLang="en-US" dirty="0"/>
              <a:t>, binary </a:t>
            </a:r>
            <a:r>
              <a:rPr lang="en-US" altLang="en-US" dirty="0">
                <a:latin typeface="Lucida Sans Typewriter" pitchFamily="49" charset="0"/>
              </a:rPr>
              <a:t>and</a:t>
            </a:r>
            <a:r>
              <a:rPr lang="en-US" altLang="en-US" dirty="0"/>
              <a:t>, </a:t>
            </a:r>
            <a:r>
              <a:rPr lang="en-US" altLang="en-US" dirty="0">
                <a:latin typeface="Lucida Sans Typewriter" pitchFamily="49" charset="0"/>
              </a:rPr>
              <a:t>or</a:t>
            </a:r>
            <a:r>
              <a:rPr lang="en-US" altLang="en-US" dirty="0"/>
              <a:t>, </a:t>
            </a:r>
            <a:r>
              <a:rPr lang="en-US" altLang="en-US" dirty="0" err="1">
                <a:latin typeface="Lucida Sans Typewriter" pitchFamily="49" charset="0"/>
              </a:rPr>
              <a:t>xor</a:t>
            </a:r>
            <a:r>
              <a:rPr lang="en-US" altLang="en-US" dirty="0"/>
              <a:t>) are available for modular types</a:t>
            </a:r>
          </a:p>
          <a:p>
            <a:pPr lvl="1" eaLnBrk="1" hangingPunct="1">
              <a:defRPr/>
            </a:pPr>
            <a:r>
              <a:rPr lang="en-US" altLang="en-US" dirty="0"/>
              <a:t>They work best when the modulus is a power of 2</a:t>
            </a:r>
          </a:p>
          <a:p>
            <a:pPr lvl="1" eaLnBrk="1" hangingPunct="1">
              <a:buFontTx/>
              <a:buNone/>
              <a:defRPr/>
            </a:pPr>
            <a:r>
              <a:rPr lang="en-US" altLang="en-US" dirty="0">
                <a:latin typeface="Lucida Sans Typewriter" pitchFamily="49" charset="0"/>
              </a:rPr>
              <a:t>	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itchFamily="49" charset="0"/>
              </a:rPr>
              <a:t>B : Byte := 16#FF#;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itchFamily="49" charset="0"/>
              </a:rPr>
              <a:t>...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itchFamily="49" charset="0"/>
              </a:rPr>
              <a:t>B :=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itchFamily="49" charset="0"/>
              </a:rPr>
              <a:t>not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itchFamily="49" charset="0"/>
              </a:rPr>
              <a:t> B; </a:t>
            </a:r>
            <a:r>
              <a:rPr lang="en-US" altLang="en-US" sz="1800" i="1" dirty="0">
                <a:solidFill>
                  <a:srgbClr val="0066FF"/>
                </a:solidFill>
                <a:latin typeface="Lucida Sans Typewriter" pitchFamily="49" charset="0"/>
              </a:rPr>
              <a:t>-- 16#00#</a:t>
            </a:r>
            <a:endParaRPr lang="en-US" altLang="en-US" sz="1800" dirty="0">
              <a:solidFill>
                <a:srgbClr val="0066FF"/>
              </a:solidFill>
              <a:latin typeface="Lucida Sans Typewriter" pitchFamily="49" charset="0"/>
            </a:endParaRPr>
          </a:p>
          <a:p>
            <a:pPr eaLnBrk="1" hangingPunct="1">
              <a:defRPr/>
            </a:pPr>
            <a:r>
              <a:rPr lang="en-US" altLang="en-US" dirty="0"/>
              <a:t>The </a:t>
            </a:r>
            <a:r>
              <a:rPr lang="en-US" altLang="en-US" dirty="0">
                <a:latin typeface="Lucida Sans Typewriter" pitchFamily="49" charset="0"/>
              </a:rPr>
              <a:t>'Modulus</a:t>
            </a:r>
            <a:r>
              <a:rPr lang="en-US" altLang="en-US" dirty="0"/>
              <a:t> attribute applies to a modular type</a:t>
            </a:r>
          </a:p>
          <a:p>
            <a:pPr lvl="1" eaLnBrk="1" hangingPunct="1">
              <a:defRPr/>
            </a:pP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66FF"/>
                </a:solidFill>
                <a:latin typeface="Lucida Sans Typewriter" pitchFamily="49" charset="0"/>
              </a:rPr>
              <a:t>Byte'Modulus</a:t>
            </a:r>
            <a:r>
              <a:rPr lang="en-US" altLang="en-US" dirty="0">
                <a:solidFill>
                  <a:srgbClr val="0066FF"/>
                </a:solidFill>
                <a:latin typeface="Lucida Sans Typewriter" pitchFamily="49" charset="0"/>
              </a:rPr>
              <a:t> </a:t>
            </a:r>
            <a:r>
              <a:rPr lang="en-US" altLang="en-US" dirty="0">
                <a:solidFill>
                  <a:srgbClr val="0066FF"/>
                </a:solidFill>
                <a:latin typeface="Lucida Sans Typewriter" pitchFamily="49" charset="0"/>
                <a:sym typeface="Wingdings" pitchFamily="2" charset="2"/>
              </a:rPr>
              <a:t></a:t>
            </a:r>
            <a:r>
              <a:rPr lang="en-US" altLang="en-US" dirty="0">
                <a:solidFill>
                  <a:srgbClr val="0066FF"/>
                </a:solidFill>
                <a:latin typeface="Lucida Sans Typewriter" pitchFamily="49" charset="0"/>
              </a:rPr>
              <a:t> 256, </a:t>
            </a:r>
            <a:r>
              <a:rPr lang="en-US" altLang="en-US" dirty="0" err="1">
                <a:solidFill>
                  <a:srgbClr val="0066FF"/>
                </a:solidFill>
                <a:latin typeface="Lucida Sans Typewriter" pitchFamily="49" charset="0"/>
              </a:rPr>
              <a:t>Hour'Modulus</a:t>
            </a:r>
            <a:r>
              <a:rPr lang="en-US" altLang="en-US" dirty="0">
                <a:solidFill>
                  <a:srgbClr val="0066FF"/>
                </a:solidFill>
                <a:latin typeface="Lucida Sans Typewriter" pitchFamily="49" charset="0"/>
              </a:rPr>
              <a:t> </a:t>
            </a:r>
            <a:r>
              <a:rPr lang="en-US" altLang="en-US" dirty="0">
                <a:solidFill>
                  <a:srgbClr val="0066FF"/>
                </a:solidFill>
                <a:latin typeface="Lucida Sans Typewriter" pitchFamily="49" charset="0"/>
                <a:sym typeface="Wingdings" pitchFamily="2" charset="2"/>
              </a:rPr>
              <a:t></a:t>
            </a:r>
            <a:r>
              <a:rPr lang="en-US" altLang="en-US" dirty="0">
                <a:solidFill>
                  <a:srgbClr val="0066FF"/>
                </a:solidFill>
                <a:latin typeface="Lucida Sans Typewriter" pitchFamily="49" charset="0"/>
              </a:rPr>
              <a:t> 24</a:t>
            </a:r>
          </a:p>
          <a:p>
            <a:pPr eaLnBrk="1" hangingPunct="1">
              <a:defRPr/>
            </a:pPr>
            <a:r>
              <a:rPr lang="en-US" altLang="en-US" dirty="0"/>
              <a:t>The predefined package </a:t>
            </a:r>
            <a:r>
              <a:rPr lang="en-US" altLang="en-US" dirty="0">
                <a:latin typeface="Lucida Sans Typewriter" pitchFamily="49" charset="0"/>
              </a:rPr>
              <a:t>Interfaces</a:t>
            </a:r>
            <a:r>
              <a:rPr lang="en-US" altLang="en-US" dirty="0"/>
              <a:t> declares some useful modular types</a:t>
            </a:r>
          </a:p>
          <a:p>
            <a:pPr lvl="1" eaLnBrk="1" hangingPunct="1">
              <a:defRPr/>
            </a:pPr>
            <a:r>
              <a:rPr lang="en-US" altLang="en-US" sz="1800" dirty="0"/>
              <a:t>Unsigned_8, Unsigned_16, Unsigned_32, …</a:t>
            </a:r>
          </a:p>
          <a:p>
            <a:pPr lvl="1" eaLnBrk="1" hangingPunct="1">
              <a:defRPr/>
            </a:pPr>
            <a:r>
              <a:rPr lang="en-US" altLang="en-US" sz="1800" dirty="0"/>
              <a:t>These types have shift and rotate functions</a:t>
            </a:r>
            <a:endParaRPr lang="en-US" altLang="en-US" sz="1800" dirty="0">
              <a:latin typeface="Lucida Sans Typewriter" pitchFamily="49" charset="0"/>
            </a:endParaRPr>
          </a:p>
          <a:p>
            <a:pPr lvl="1" eaLnBrk="1" hangingPunct="1">
              <a:buFontTx/>
              <a:buNone/>
            </a:pPr>
            <a:endParaRPr lang="en-US" altLang="en-US" sz="16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F3E8DF-2466-4561-9B3C-3AE50C7EE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A28E23-E2EC-4933-8902-85E85EDC6A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467600" y="76200"/>
            <a:ext cx="1524000" cy="112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12288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18F60-D34B-4DC2-813D-548591DC2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Types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14681C-0777-4FFE-A6E4-BFAD2E4C7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Floating-Point Types</a:t>
            </a:r>
          </a:p>
          <a:p>
            <a:pPr lvl="1" eaLnBrk="1" hangingPunct="1"/>
            <a:r>
              <a:rPr lang="en-US" altLang="en-US" dirty="0"/>
              <a:t>Use when need wide range of values, or when </a:t>
            </a:r>
            <a:br>
              <a:rPr lang="en-US" altLang="en-US" dirty="0"/>
            </a:br>
            <a:r>
              <a:rPr lang="en-US" altLang="en-US" dirty="0"/>
              <a:t>computational imprecision is acceptable</a:t>
            </a:r>
          </a:p>
          <a:p>
            <a:pPr lvl="1" eaLnBrk="1" hangingPunct="1"/>
            <a:r>
              <a:rPr lang="en-US" altLang="en-US" dirty="0"/>
              <a:t>Language supplies predefined type </a:t>
            </a:r>
            <a:r>
              <a:rPr lang="en-US" altLang="en-US" dirty="0">
                <a:latin typeface="Lucida Sans Typewriter" panose="020B0509030504030204" pitchFamily="49" charset="0"/>
              </a:rPr>
              <a:t>Float</a:t>
            </a:r>
            <a:r>
              <a:rPr lang="en-US" altLang="en-US" dirty="0"/>
              <a:t> and maybe others depending on the platform</a:t>
            </a:r>
          </a:p>
          <a:p>
            <a:pPr eaLnBrk="1" hangingPunct="1"/>
            <a:r>
              <a:rPr lang="en-US" altLang="en-US" dirty="0"/>
              <a:t>Fixed-Point Types</a:t>
            </a:r>
          </a:p>
          <a:p>
            <a:pPr lvl="1" eaLnBrk="1" hangingPunct="1"/>
            <a:r>
              <a:rPr lang="en-US" altLang="en-US" dirty="0"/>
              <a:t>Generally represented by an integer and an implicit scaling factor (the type’s </a:t>
            </a:r>
            <a:r>
              <a:rPr lang="en-US" altLang="en-US" dirty="0">
                <a:latin typeface="Lucida Sans Typewriter" panose="020B0509030504030204" pitchFamily="49" charset="0"/>
              </a:rPr>
              <a:t>'Small</a:t>
            </a:r>
            <a:r>
              <a:rPr lang="en-US" altLang="en-US" dirty="0"/>
              <a:t>)</a:t>
            </a:r>
          </a:p>
          <a:p>
            <a:pPr lvl="1" eaLnBrk="1" hangingPunct="1">
              <a:buFontTx/>
              <a:buNone/>
            </a:pPr>
            <a:r>
              <a:rPr lang="en-US" altLang="en-US" sz="1600" dirty="0">
                <a:latin typeface="Lucida Sans Typewriter" panose="020B0509030504030204" pitchFamily="49" charset="0"/>
              </a:rPr>
              <a:t>	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Temperature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 </a:t>
            </a:r>
            <a:r>
              <a:rPr lang="en-US" altLang="en-US" sz="1600" b="1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delta</a:t>
            </a:r>
            <a:r>
              <a:rPr lang="en-US" altLang="en-US" sz="1600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 0.25 </a:t>
            </a:r>
            <a:r>
              <a:rPr lang="en-US" altLang="en-US" sz="1600" b="1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range</a:t>
            </a:r>
            <a:r>
              <a:rPr lang="en-US" altLang="en-US" sz="1600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 -10.0 .. 20.0</a:t>
            </a:r>
            <a:r>
              <a:rPr lang="en-US" altLang="en-US" sz="1600" dirty="0"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latin typeface="Lucida Sans Typewriter" panose="020B0509030504030204" pitchFamily="49" charset="0"/>
              </a:rPr>
            </a:b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Values: 	   -10.00, -9.75, -9.50, ..., 19.75, 20.00</a:t>
            </a:r>
            <a:b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Representation: -40,    -39,   -38, ...,   79,    80</a:t>
            </a:r>
          </a:p>
          <a:p>
            <a:pPr lvl="1" eaLnBrk="1" hangingPunct="1"/>
            <a:r>
              <a:rPr lang="en-US" altLang="en-US" dirty="0"/>
              <a:t>Computation is exact, except on conversions (for example on multiplication and division)</a:t>
            </a:r>
          </a:p>
          <a:p>
            <a:pPr lvl="1" eaLnBrk="1" hangingPunct="1"/>
            <a:r>
              <a:rPr lang="en-US" altLang="en-US" dirty="0"/>
              <a:t>Used where no floating-point hardware, where range is narrow, or where need more precision or accuracy</a:t>
            </a:r>
          </a:p>
          <a:p>
            <a:pPr lvl="1" eaLnBrk="1" hangingPunct="1"/>
            <a:r>
              <a:rPr lang="en-US" altLang="en-US" dirty="0"/>
              <a:t>Language supplies predefined type </a:t>
            </a:r>
            <a:r>
              <a:rPr lang="en-US" altLang="en-US" dirty="0">
                <a:latin typeface="Lucida Sans Typewriter" panose="020B0509030504030204" pitchFamily="49" charset="0"/>
              </a:rPr>
              <a:t>Duration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7A077-D19B-4A5F-B31E-768BDBED8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7B1E5C-A3C1-4F7A-849A-860BA8EF36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315200" y="152400"/>
            <a:ext cx="17526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12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1.1 Introduction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:\Documents and Settings\Ben\Local Settings\Temporary Internet Files\Content.IE5\GVEVDJ30\MC900078812[1].wmf">
            <a:extLst>
              <a:ext uri="{FF2B5EF4-FFF2-40B4-BE49-F238E27FC236}">
                <a16:creationId xmlns:a16="http://schemas.microsoft.com/office/drawing/2014/main" id="{8E650FFA-E109-4980-BE59-9FFEB95AA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369" y="3276600"/>
            <a:ext cx="1408831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142121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18F60-D34B-4DC2-813D-548591DC2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Types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14681C-0777-4FFE-A6E4-BFAD2E4C7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Properties for any real type </a:t>
            </a:r>
            <a:r>
              <a:rPr lang="en-US" altLang="en-US" dirty="0">
                <a:latin typeface="Lucida Sans Typewriter" panose="020B0509030504030204" pitchFamily="49" charset="0"/>
              </a:rPr>
              <a:t>T</a:t>
            </a:r>
          </a:p>
          <a:p>
            <a:pPr lvl="1" eaLnBrk="1" hangingPunct="1"/>
            <a:r>
              <a:rPr lang="en-US" altLang="en-US" dirty="0"/>
              <a:t>General and scalar operations as for integer types</a:t>
            </a:r>
          </a:p>
          <a:p>
            <a:pPr lvl="1" eaLnBrk="1" hangingPunct="1"/>
            <a:r>
              <a:rPr lang="en-US" altLang="en-US" dirty="0"/>
              <a:t>Operators:  </a:t>
            </a:r>
            <a:r>
              <a:rPr lang="en-US" altLang="en-US" dirty="0">
                <a:latin typeface="Lucida Sans Typewriter" panose="020B0509030504030204" pitchFamily="49" charset="0"/>
              </a:rPr>
              <a:t>+  -  </a:t>
            </a:r>
            <a:r>
              <a:rPr lang="en-US" altLang="en-US" b="1" dirty="0">
                <a:latin typeface="Lucida Sans Typewriter" panose="020B0509030504030204" pitchFamily="49" charset="0"/>
              </a:rPr>
              <a:t>abs</a:t>
            </a:r>
            <a:r>
              <a:rPr lang="en-US" altLang="en-US" dirty="0">
                <a:latin typeface="Lucida Sans Typewriter" panose="020B0509030504030204" pitchFamily="49" charset="0"/>
              </a:rPr>
              <a:t> *  /</a:t>
            </a:r>
          </a:p>
          <a:p>
            <a:pPr lvl="1" eaLnBrk="1" hangingPunct="1"/>
            <a:r>
              <a:rPr lang="en-US" altLang="en-US" dirty="0"/>
              <a:t>Numeric conversions: </a:t>
            </a:r>
            <a:r>
              <a:rPr lang="en-US" altLang="en-US" sz="1200" dirty="0">
                <a:latin typeface="Lucida Sans Typewriter" panose="020B0509030504030204" pitchFamily="49" charset="0"/>
              </a:rPr>
              <a:t>T(</a:t>
            </a:r>
            <a:r>
              <a:rPr lang="en-US" altLang="en-US" sz="1200" i="1" dirty="0">
                <a:latin typeface="Lucida Sans Typewriter" panose="020B0509030504030204" pitchFamily="49" charset="0"/>
              </a:rPr>
              <a:t>expr</a:t>
            </a:r>
            <a:r>
              <a:rPr lang="en-US" altLang="en-US" sz="1200" dirty="0">
                <a:latin typeface="Lucida Sans Typewriter" panose="020B0509030504030204" pitchFamily="49" charset="0"/>
              </a:rPr>
              <a:t>)</a:t>
            </a:r>
            <a:r>
              <a:rPr lang="en-US" altLang="en-US" dirty="0"/>
              <a:t>, where </a:t>
            </a:r>
            <a:r>
              <a:rPr lang="en-US" altLang="en-US" sz="1200" i="1" dirty="0">
                <a:latin typeface="Lucida Sans Typewriter" panose="020B0509030504030204" pitchFamily="49" charset="0"/>
              </a:rPr>
              <a:t>expr</a:t>
            </a:r>
            <a:r>
              <a:rPr lang="en-US" altLang="en-US" dirty="0"/>
              <a:t> is an expression of any numeric type, returns a </a:t>
            </a:r>
            <a:r>
              <a:rPr lang="en-US" altLang="en-US" sz="1200" dirty="0">
                <a:latin typeface="Lucida Sans Typewriter" panose="020B0509030504030204" pitchFamily="49" charset="0"/>
              </a:rPr>
              <a:t>T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Real literal interpreted based on context</a:t>
            </a:r>
          </a:p>
          <a:p>
            <a:pPr eaLnBrk="1" hangingPunct="1"/>
            <a:r>
              <a:rPr lang="en-US" altLang="en-US" dirty="0"/>
              <a:t>Some differences between floating- and fixed-point types</a:t>
            </a:r>
          </a:p>
          <a:p>
            <a:pPr lvl="1" eaLnBrk="1" hangingPunct="1"/>
            <a:r>
              <a:rPr lang="en-US" altLang="en-US" dirty="0"/>
              <a:t>Floating-point allows “</a:t>
            </a:r>
            <a:r>
              <a:rPr lang="en-US" altLang="en-US" dirty="0">
                <a:latin typeface="Lucida Sans Typewriter" panose="020B0509030504030204" pitchFamily="49" charset="0"/>
              </a:rPr>
              <a:t>**</a:t>
            </a:r>
            <a:r>
              <a:rPr lang="en-US" altLang="en-US" dirty="0"/>
              <a:t>” to an </a:t>
            </a:r>
            <a:r>
              <a:rPr lang="en-US" altLang="en-US" dirty="0">
                <a:latin typeface="Lucida Sans Typewriter" panose="020B0509030504030204" pitchFamily="49" charset="0"/>
              </a:rPr>
              <a:t>Integer</a:t>
            </a:r>
            <a:r>
              <a:rPr lang="en-US" altLang="en-US" dirty="0"/>
              <a:t> power</a:t>
            </a:r>
          </a:p>
          <a:p>
            <a:pPr lvl="1" eaLnBrk="1" hangingPunct="1"/>
            <a:r>
              <a:rPr lang="en-US" altLang="en-US" dirty="0"/>
              <a:t>“</a:t>
            </a:r>
            <a:r>
              <a:rPr lang="en-US" altLang="en-US" dirty="0">
                <a:latin typeface="Lucida Sans Typewriter" panose="020B0509030504030204" pitchFamily="49" charset="0"/>
              </a:rPr>
              <a:t>*</a:t>
            </a:r>
            <a:r>
              <a:rPr lang="en-US" altLang="en-US" dirty="0"/>
              <a:t>” and “</a:t>
            </a:r>
            <a:r>
              <a:rPr lang="en-US" altLang="en-US" dirty="0">
                <a:latin typeface="Lucida Sans Typewriter" panose="020B0509030504030204" pitchFamily="49" charset="0"/>
              </a:rPr>
              <a:t>/</a:t>
            </a:r>
            <a:r>
              <a:rPr lang="en-US" altLang="en-US" dirty="0"/>
              <a:t>” allowed between any two fixed-point types</a:t>
            </a:r>
          </a:p>
          <a:p>
            <a:pPr lvl="1" eaLnBrk="1" hangingPunct="1"/>
            <a:r>
              <a:rPr lang="en-US" altLang="en-US" dirty="0"/>
              <a:t>“</a:t>
            </a:r>
            <a:r>
              <a:rPr lang="en-US" altLang="en-US" dirty="0">
                <a:latin typeface="Lucida Sans Typewriter" panose="020B0509030504030204" pitchFamily="49" charset="0"/>
              </a:rPr>
              <a:t>+</a:t>
            </a:r>
            <a:r>
              <a:rPr lang="en-US" altLang="en-US" dirty="0"/>
              <a:t>” and “</a:t>
            </a:r>
            <a:r>
              <a:rPr lang="en-US" altLang="en-US" dirty="0">
                <a:latin typeface="Lucida Sans Typewriter" panose="020B0509030504030204" pitchFamily="49" charset="0"/>
              </a:rPr>
              <a:t>-</a:t>
            </a:r>
            <a:r>
              <a:rPr lang="en-US" altLang="en-US" dirty="0"/>
              <a:t>” are exact for fixed point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7A077-D19B-4A5F-B31E-768BDBED8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7B1E5C-A3C1-4F7A-849A-860BA8EF36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315200" y="152400"/>
            <a:ext cx="17526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90179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75FD5-3832-4FB6-8EA4-DD9EEFC37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Named Numbers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1B59C-D4EA-42E8-957A-58EB5B1A7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Ada's strong typing is sometimes too strong</a:t>
            </a:r>
          </a:p>
          <a:p>
            <a:r>
              <a:rPr lang="en-US" altLang="en-US" dirty="0"/>
              <a:t>Example: compute the area of a circle with radius R, where R is a value from some floating-point type</a:t>
            </a:r>
          </a:p>
          <a:p>
            <a:pPr lvl="1"/>
            <a:r>
              <a:rPr lang="en-US" altLang="en-US" dirty="0"/>
              <a:t>This should be simple: Pi * R**2</a:t>
            </a:r>
          </a:p>
          <a:p>
            <a:r>
              <a:rPr lang="en-US" altLang="en-US" dirty="0"/>
              <a:t>But: there are multiple floating-point types</a:t>
            </a:r>
          </a:p>
          <a:p>
            <a:pPr lvl="1"/>
            <a:r>
              <a:rPr lang="en-US" altLang="en-US" dirty="0"/>
              <a:t>Float</a:t>
            </a:r>
          </a:p>
          <a:p>
            <a:pPr lvl="1"/>
            <a:r>
              <a:rPr lang="en-US" altLang="en-US" dirty="0" err="1"/>
              <a:t>Long_Float</a:t>
            </a:r>
            <a:endParaRPr lang="en-US" altLang="en-US" dirty="0"/>
          </a:p>
          <a:p>
            <a:pPr lvl="1"/>
            <a:r>
              <a:rPr lang="en-US" altLang="en-US" dirty="0"/>
              <a:t>Perhaps user-defined floating-point types</a:t>
            </a:r>
          </a:p>
          <a:p>
            <a:r>
              <a:rPr lang="en-US" altLang="en-US" dirty="0"/>
              <a:t>How do we declare the constant Pi?</a:t>
            </a:r>
          </a:p>
          <a:p>
            <a:r>
              <a:rPr lang="en-US" altLang="en-US" dirty="0"/>
              <a:t>Would like to write                                     where</a:t>
            </a:r>
          </a:p>
          <a:p>
            <a:pPr marL="806450" lvl="2" indent="-285750"/>
            <a:r>
              <a:rPr lang="en-US" altLang="en-US" dirty="0"/>
              <a:t>R and Area are from any floating-point type</a:t>
            </a:r>
          </a:p>
          <a:p>
            <a:pPr marL="806450" lvl="2" indent="-285750"/>
            <a:r>
              <a:rPr lang="en-US" altLang="en-US" dirty="0"/>
              <a:t>Both have the same type, and </a:t>
            </a:r>
          </a:p>
          <a:p>
            <a:pPr marL="806450" lvl="2" indent="-285750"/>
            <a:r>
              <a:rPr lang="en-US" altLang="en-US" dirty="0"/>
              <a:t>Pi is a constant with the value 3.14159…. accurate to at least the precision of R and Area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8E0A5D-F65B-4803-A413-1A50AC74C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10233649-6513-43DB-B1F4-6FE7D3FD7A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4800600"/>
            <a:ext cx="2694969" cy="36933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Area := Pi * R**2;</a:t>
            </a:r>
          </a:p>
        </p:txBody>
      </p:sp>
    </p:spTree>
    <p:extLst>
      <p:ext uri="{BB962C8B-B14F-4D97-AF65-F5344CB8AC3E}">
        <p14:creationId xmlns:p14="http://schemas.microsoft.com/office/powerpoint/2010/main" val="378761136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89F2F-CFAA-4DE3-A577-73AD9BBE2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Named Numbers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2B1B9-027C-45AA-B1B9-FDFA20752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Solution 1</a:t>
            </a:r>
          </a:p>
          <a:p>
            <a:pPr lvl="1"/>
            <a:r>
              <a:rPr lang="en-US" altLang="en-US" dirty="0"/>
              <a:t>Declare Pi as a constant from the highest-precision floating-point type</a:t>
            </a:r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lvl="1"/>
            <a:r>
              <a:rPr lang="en-US" altLang="en-US" dirty="0"/>
              <a:t>But then an explicit conversion is needed when the type for R and Area is not </a:t>
            </a:r>
            <a:r>
              <a:rPr lang="en-US" altLang="en-US" dirty="0" err="1"/>
              <a:t>Long_Float</a:t>
            </a:r>
            <a:r>
              <a:rPr lang="en-US" altLang="en-US" dirty="0"/>
              <a:t>: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081E3C-93D3-4CC4-AF4B-9406F0EA6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E31B8D-DD2C-4B14-B9CC-949836F8B3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3019" y="3801071"/>
            <a:ext cx="4089581" cy="92333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R, Area : Float;</a:t>
            </a:r>
          </a:p>
          <a:p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…</a:t>
            </a:r>
          </a:p>
          <a:p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Area := </a:t>
            </a:r>
            <a:r>
              <a:rPr lang="en-US" altLang="en-US" sz="1800" dirty="0">
                <a:solidFill>
                  <a:srgbClr val="FF0000"/>
                </a:solidFill>
                <a:latin typeface="Lucida Console" panose="020B0609040504020204" pitchFamily="49" charset="0"/>
              </a:rPr>
              <a:t>Float(Pi)</a:t>
            </a:r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 * R**2; 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C92FDF-814F-4C77-8C5E-E1BAEB8BE0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2286000"/>
            <a:ext cx="7715574" cy="36933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Pi : </a:t>
            </a:r>
            <a:r>
              <a:rPr lang="en-US" altLang="en-US" sz="1800" b="1" dirty="0">
                <a:solidFill>
                  <a:srgbClr val="3366FF"/>
                </a:solidFill>
                <a:latin typeface="Lucida Console" panose="020B0609040504020204" pitchFamily="49" charset="0"/>
              </a:rPr>
              <a:t>constant</a:t>
            </a:r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 </a:t>
            </a:r>
            <a:r>
              <a:rPr lang="en-US" altLang="en-US" sz="1800" dirty="0" err="1">
                <a:solidFill>
                  <a:srgbClr val="FF0000"/>
                </a:solidFill>
                <a:latin typeface="Lucida Console" panose="020B0609040504020204" pitchFamily="49" charset="0"/>
              </a:rPr>
              <a:t>Long_Float</a:t>
            </a:r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 := 3.14159_26535_89793_23846;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DECA8246-2B8D-4413-9346-C49F0A54B9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3019" y="4867870"/>
            <a:ext cx="4089581" cy="92333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R, Area : </a:t>
            </a:r>
            <a:r>
              <a:rPr lang="en-US" altLang="en-US" sz="1800" dirty="0" err="1">
                <a:solidFill>
                  <a:srgbClr val="3366FF"/>
                </a:solidFill>
                <a:latin typeface="Lucida Console" panose="020B0609040504020204" pitchFamily="49" charset="0"/>
              </a:rPr>
              <a:t>My_Float</a:t>
            </a:r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;</a:t>
            </a:r>
          </a:p>
          <a:p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…</a:t>
            </a:r>
          </a:p>
          <a:p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Area := </a:t>
            </a:r>
            <a:r>
              <a:rPr lang="en-US" altLang="en-US" sz="1800" dirty="0" err="1">
                <a:solidFill>
                  <a:srgbClr val="FF0000"/>
                </a:solidFill>
                <a:latin typeface="Lucida Console" panose="020B0609040504020204" pitchFamily="49" charset="0"/>
              </a:rPr>
              <a:t>My_Float</a:t>
            </a:r>
            <a:r>
              <a:rPr lang="en-US" altLang="en-US" sz="1800" dirty="0">
                <a:solidFill>
                  <a:srgbClr val="FF0000"/>
                </a:solidFill>
                <a:latin typeface="Lucida Console" panose="020B0609040504020204" pitchFamily="49" charset="0"/>
              </a:rPr>
              <a:t>(Pi)</a:t>
            </a:r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 * R**2;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AB19D4-095A-4EF0-9152-4554A600B760}"/>
              </a:ext>
            </a:extLst>
          </p:cNvPr>
          <p:cNvSpPr txBox="1"/>
          <p:nvPr/>
        </p:nvSpPr>
        <p:spPr>
          <a:xfrm>
            <a:off x="5835937" y="4267200"/>
            <a:ext cx="125066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This is ugly </a:t>
            </a:r>
          </a:p>
        </p:txBody>
      </p:sp>
      <p:pic>
        <p:nvPicPr>
          <p:cNvPr id="9" name="Picture 2" descr="C:\Users\brosgol\AppData\Local\Microsoft\Windows\Temporary Internet Files\Content.IE5\LPGZ4BFK\320px-SMirC-thumbsdown.svg[1].png">
            <a:extLst>
              <a:ext uri="{FF2B5EF4-FFF2-40B4-BE49-F238E27FC236}">
                <a16:creationId xmlns:a16="http://schemas.microsoft.com/office/drawing/2014/main" id="{B71B0EC5-9723-48E1-A51F-56C86AB70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937" y="48006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274192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9EED8-1FE0-4623-B0E4-02EC1F55F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Named Numbers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DEB8F-5BB2-4EEB-B964-65BC372ACA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Ada approach</a:t>
            </a:r>
          </a:p>
          <a:p>
            <a:pPr lvl="1"/>
            <a:r>
              <a:rPr lang="en-US" altLang="en-US" dirty="0"/>
              <a:t>Define Pi as a </a:t>
            </a:r>
            <a:r>
              <a:rPr lang="en-US" altLang="en-US" i="1" dirty="0"/>
              <a:t>named number</a:t>
            </a:r>
            <a:r>
              <a:rPr lang="en-US" altLang="en-US" dirty="0"/>
              <a:t> that is implicitly converted to the required type depending on the context in which it is used</a:t>
            </a:r>
          </a:p>
          <a:p>
            <a:pPr lvl="2"/>
            <a:r>
              <a:rPr lang="en-US" altLang="en-US" dirty="0"/>
              <a:t>Declare as a constant with no explicit type, initialized to a numeric literal or certain kinds of static expressions involving only numeric literals and named numbers </a:t>
            </a:r>
          </a:p>
          <a:p>
            <a:pPr lvl="2"/>
            <a:endParaRPr lang="en-US" altLang="en-US" dirty="0"/>
          </a:p>
          <a:p>
            <a:pPr lvl="2"/>
            <a:endParaRPr lang="en-US" altLang="en-US" dirty="0"/>
          </a:p>
          <a:p>
            <a:pPr lvl="2"/>
            <a:endParaRPr lang="en-US" altLang="en-US" dirty="0"/>
          </a:p>
          <a:p>
            <a:pPr lvl="2"/>
            <a:endParaRPr lang="en-US" altLang="en-US" dirty="0"/>
          </a:p>
          <a:p>
            <a:pPr lvl="2"/>
            <a:endParaRPr lang="en-US" altLang="en-US" dirty="0"/>
          </a:p>
          <a:p>
            <a:pPr lvl="2"/>
            <a:endParaRPr lang="en-US" altLang="en-US" dirty="0"/>
          </a:p>
          <a:p>
            <a:pPr lvl="1"/>
            <a:r>
              <a:rPr lang="en-US" altLang="en-US" dirty="0"/>
              <a:t>Officially Pi is said to be of the “virtual type” </a:t>
            </a:r>
            <a:r>
              <a:rPr lang="en-US" altLang="en-US" i="1" dirty="0" err="1"/>
              <a:t>universal_real</a:t>
            </a:r>
            <a:r>
              <a:rPr lang="en-US" altLang="en-US" dirty="0"/>
              <a:t> and is interpreted as a value of an appropriate actual type based on the context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1B44B4-7D81-473C-BFA2-7E3207286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7CE95775-AB87-458F-830C-A550073068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3200400"/>
            <a:ext cx="8691803" cy="1754326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rgbClr val="FF0000"/>
                </a:solidFill>
                <a:latin typeface="Lucida Console" panose="020B0609040504020204" pitchFamily="49" charset="0"/>
              </a:rPr>
              <a:t>Pi : </a:t>
            </a:r>
            <a:r>
              <a:rPr lang="en-US" altLang="en-US" sz="1800" b="1" dirty="0">
                <a:solidFill>
                  <a:srgbClr val="FF0000"/>
                </a:solidFill>
                <a:latin typeface="Lucida Console" panose="020B0609040504020204" pitchFamily="49" charset="0"/>
              </a:rPr>
              <a:t>constant</a:t>
            </a:r>
            <a:r>
              <a:rPr lang="en-US" altLang="en-US" sz="1800" dirty="0">
                <a:solidFill>
                  <a:srgbClr val="FF0000"/>
                </a:solidFill>
                <a:latin typeface="Lucida Console" panose="020B0609040504020204" pitchFamily="49" charset="0"/>
              </a:rPr>
              <a:t> := 3.14159_26535_89793_23846;</a:t>
            </a:r>
            <a:b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</a:br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R1, Area1 : Float;</a:t>
            </a:r>
          </a:p>
          <a:p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R2, Area2 : </a:t>
            </a:r>
            <a:r>
              <a:rPr lang="en-US" altLang="en-US" sz="1800" dirty="0" err="1">
                <a:solidFill>
                  <a:srgbClr val="3366FF"/>
                </a:solidFill>
                <a:latin typeface="Lucida Console" panose="020B0609040504020204" pitchFamily="49" charset="0"/>
              </a:rPr>
              <a:t>Long_Float</a:t>
            </a:r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;</a:t>
            </a:r>
          </a:p>
          <a:p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…</a:t>
            </a:r>
          </a:p>
          <a:p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Area1 := </a:t>
            </a:r>
            <a:r>
              <a:rPr lang="en-US" altLang="en-US" sz="1800" dirty="0">
                <a:solidFill>
                  <a:srgbClr val="FF0000"/>
                </a:solidFill>
                <a:latin typeface="Lucida Console" panose="020B0609040504020204" pitchFamily="49" charset="0"/>
              </a:rPr>
              <a:t>Pi</a:t>
            </a:r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 * R1**2;  </a:t>
            </a:r>
            <a:r>
              <a:rPr lang="en-US" altLang="en-US" sz="1800" i="1" dirty="0">
                <a:solidFill>
                  <a:srgbClr val="3366FF"/>
                </a:solidFill>
                <a:latin typeface="Lucida Console" panose="020B0609040504020204" pitchFamily="49" charset="0"/>
              </a:rPr>
              <a:t>--Pi implicitly converted to Float</a:t>
            </a:r>
          </a:p>
          <a:p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Area2 := </a:t>
            </a:r>
            <a:r>
              <a:rPr lang="en-US" altLang="en-US" sz="1800" dirty="0">
                <a:solidFill>
                  <a:srgbClr val="FF0000"/>
                </a:solidFill>
                <a:latin typeface="Lucida Console" panose="020B0609040504020204" pitchFamily="49" charset="0"/>
              </a:rPr>
              <a:t>Pi</a:t>
            </a:r>
            <a:r>
              <a:rPr lang="en-US" altLang="en-US" sz="1800" dirty="0">
                <a:solidFill>
                  <a:srgbClr val="3366FF"/>
                </a:solidFill>
                <a:latin typeface="Lucida Console" panose="020B0609040504020204" pitchFamily="49" charset="0"/>
              </a:rPr>
              <a:t> * R2**2;  </a:t>
            </a:r>
            <a:r>
              <a:rPr lang="en-US" altLang="en-US" sz="1800" i="1" dirty="0">
                <a:solidFill>
                  <a:srgbClr val="3366FF"/>
                </a:solidFill>
                <a:latin typeface="Lucida Console" panose="020B0609040504020204" pitchFamily="49" charset="0"/>
              </a:rPr>
              <a:t>--Pi implicitly converted to </a:t>
            </a:r>
            <a:r>
              <a:rPr lang="en-US" altLang="en-US" sz="1800" i="1" dirty="0" err="1">
                <a:solidFill>
                  <a:srgbClr val="3366FF"/>
                </a:solidFill>
                <a:latin typeface="Lucida Console" panose="020B0609040504020204" pitchFamily="49" charset="0"/>
              </a:rPr>
              <a:t>Long_Float</a:t>
            </a:r>
            <a:endParaRPr lang="en-US" altLang="en-US" sz="1800" i="1" dirty="0">
              <a:solidFill>
                <a:srgbClr val="3366FF"/>
              </a:solidFill>
              <a:latin typeface="Lucida Console" panose="020B0609040504020204" pitchFamily="49" charset="0"/>
            </a:endParaRPr>
          </a:p>
        </p:txBody>
      </p:sp>
      <p:pic>
        <p:nvPicPr>
          <p:cNvPr id="6" name="Picture 2" descr="C:\Users\brosgol\AppData\Local\Microsoft\Windows\Temporary Internet Files\Content.IE5\LPGZ4BFK\Smiley_head_happy.svg[1].png">
            <a:extLst>
              <a:ext uri="{FF2B5EF4-FFF2-40B4-BE49-F238E27FC236}">
                <a16:creationId xmlns:a16="http://schemas.microsoft.com/office/drawing/2014/main" id="{E23863B6-9ADF-481A-AE5C-CD854C2B4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270" y="2981325"/>
            <a:ext cx="549275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B699FE6-6B53-4046-9940-3C0554F451AC}"/>
              </a:ext>
            </a:extLst>
          </p:cNvPr>
          <p:cNvSpPr txBox="1"/>
          <p:nvPr/>
        </p:nvSpPr>
        <p:spPr>
          <a:xfrm>
            <a:off x="7391400" y="3581400"/>
            <a:ext cx="73289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Cool! </a:t>
            </a:r>
          </a:p>
        </p:txBody>
      </p:sp>
    </p:spTree>
    <p:extLst>
      <p:ext uri="{BB962C8B-B14F-4D97-AF65-F5344CB8AC3E}">
        <p14:creationId xmlns:p14="http://schemas.microsoft.com/office/powerpoint/2010/main" val="48011384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D5B47-123F-45ED-9EEA-903C880EA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Named Numbers (4)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81C83-65B4-41A4-8DC4-6EAC46C92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/>
              <a:t>Implementationally</a:t>
            </a:r>
            <a:r>
              <a:rPr lang="en-US" altLang="en-US" dirty="0"/>
              <a:t> a compiler may represent named numbers (and static expressions involving named numbers) in several ways</a:t>
            </a:r>
          </a:p>
          <a:p>
            <a:pPr lvl="1"/>
            <a:r>
              <a:rPr lang="en-US" altLang="en-US" dirty="0"/>
              <a:t>Use the longest precision floating point type supplied by the target</a:t>
            </a:r>
          </a:p>
          <a:p>
            <a:pPr lvl="1"/>
            <a:r>
              <a:rPr lang="en-US" altLang="en-US" dirty="0"/>
              <a:t>Evaluate the expressions at compile time using the precision required by the context</a:t>
            </a:r>
          </a:p>
          <a:p>
            <a:r>
              <a:rPr lang="en-US" altLang="en-US" dirty="0"/>
              <a:t>The analogous “virtual type” </a:t>
            </a:r>
            <a:r>
              <a:rPr lang="en-US" altLang="en-US" i="1" dirty="0" err="1"/>
              <a:t>universal_integer</a:t>
            </a:r>
            <a:r>
              <a:rPr lang="en-US" altLang="en-US" dirty="0"/>
              <a:t> is the type for integer literals and certain static expressions involving such literals   </a:t>
            </a:r>
          </a:p>
          <a:p>
            <a:pPr lvl="2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DBEC1-52C2-44F2-9CBA-135105D9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90AC17-7065-46E6-8D50-2BE8855D1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080337"/>
            <a:ext cx="8340745" cy="10156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dirty="0" err="1">
                <a:solidFill>
                  <a:srgbClr val="FF0000"/>
                </a:solidFill>
                <a:latin typeface="Lucida Console" panose="020B0609040504020204" pitchFamily="49" charset="0"/>
              </a:rPr>
              <a:t>Max_Length</a:t>
            </a:r>
            <a:r>
              <a:rPr lang="en-US" altLang="en-US" sz="2000" dirty="0">
                <a:solidFill>
                  <a:srgbClr val="FF0000"/>
                </a:solidFill>
                <a:latin typeface="Lucida Console" panose="020B0609040504020204" pitchFamily="49" charset="0"/>
              </a:rPr>
              <a:t> : </a:t>
            </a:r>
            <a:r>
              <a:rPr lang="en-US" altLang="en-US" sz="2000" b="1" dirty="0">
                <a:solidFill>
                  <a:srgbClr val="FF0000"/>
                </a:solidFill>
                <a:latin typeface="Lucida Console" panose="020B0609040504020204" pitchFamily="49" charset="0"/>
              </a:rPr>
              <a:t>constant</a:t>
            </a:r>
            <a:r>
              <a:rPr lang="en-US" altLang="en-US" sz="2000" dirty="0">
                <a:solidFill>
                  <a:srgbClr val="FF0000"/>
                </a:solidFill>
                <a:latin typeface="Lucida Console" panose="020B0609040504020204" pitchFamily="49" charset="0"/>
              </a:rPr>
              <a:t> := 100;</a:t>
            </a:r>
            <a:br>
              <a:rPr lang="en-US" altLang="en-US" sz="2000" dirty="0">
                <a:solidFill>
                  <a:srgbClr val="3366FF"/>
                </a:solidFill>
                <a:latin typeface="Lucida Console" panose="020B0609040504020204" pitchFamily="49" charset="0"/>
              </a:rPr>
            </a:br>
            <a:r>
              <a:rPr lang="en-US" altLang="en-US" sz="2000" dirty="0">
                <a:solidFill>
                  <a:srgbClr val="3366FF"/>
                </a:solidFill>
                <a:latin typeface="Lucida Console" panose="020B0609040504020204" pitchFamily="49" charset="0"/>
              </a:rPr>
              <a:t>I : </a:t>
            </a:r>
            <a:r>
              <a:rPr lang="en-US" altLang="en-US" sz="2000" dirty="0" err="1">
                <a:solidFill>
                  <a:srgbClr val="3366FF"/>
                </a:solidFill>
                <a:latin typeface="Lucida Console" panose="020B0609040504020204" pitchFamily="49" charset="0"/>
              </a:rPr>
              <a:t>Short_Integer</a:t>
            </a:r>
            <a:r>
              <a:rPr lang="en-US" altLang="en-US" sz="2000" dirty="0">
                <a:solidFill>
                  <a:srgbClr val="3366FF"/>
                </a:solidFill>
                <a:latin typeface="Lucida Console" panose="020B0609040504020204" pitchFamily="49" charset="0"/>
              </a:rPr>
              <a:t> </a:t>
            </a:r>
            <a:r>
              <a:rPr lang="en-US" altLang="en-US" sz="2000" b="1" dirty="0">
                <a:solidFill>
                  <a:srgbClr val="3366FF"/>
                </a:solidFill>
                <a:latin typeface="Lucida Console" panose="020B0609040504020204" pitchFamily="49" charset="0"/>
              </a:rPr>
              <a:t>range</a:t>
            </a:r>
            <a:r>
              <a:rPr lang="en-US" altLang="en-US" sz="2000" dirty="0">
                <a:solidFill>
                  <a:srgbClr val="3366FF"/>
                </a:solidFill>
                <a:latin typeface="Lucida Console" panose="020B0609040504020204" pitchFamily="49" charset="0"/>
              </a:rPr>
              <a:t> 0 .. </a:t>
            </a:r>
            <a:r>
              <a:rPr lang="en-US" altLang="en-US" sz="2000" dirty="0" err="1">
                <a:solidFill>
                  <a:srgbClr val="3366FF"/>
                </a:solidFill>
                <a:latin typeface="Lucida Console" panose="020B0609040504020204" pitchFamily="49" charset="0"/>
              </a:rPr>
              <a:t>Max_Length</a:t>
            </a:r>
            <a:r>
              <a:rPr lang="en-US" altLang="en-US" sz="2000" dirty="0">
                <a:solidFill>
                  <a:srgbClr val="3366FF"/>
                </a:solidFill>
                <a:latin typeface="Lucida Console" panose="020B0609040504020204" pitchFamily="49" charset="0"/>
              </a:rPr>
              <a:t> := 50;  </a:t>
            </a:r>
            <a:r>
              <a:rPr lang="en-US" altLang="en-US" sz="2000" i="1" dirty="0">
                <a:solidFill>
                  <a:srgbClr val="3366FF"/>
                </a:solidFill>
                <a:latin typeface="Lucida Console" panose="020B0609040504020204" pitchFamily="49" charset="0"/>
              </a:rPr>
              <a:t>-- OK</a:t>
            </a:r>
          </a:p>
          <a:p>
            <a:r>
              <a:rPr lang="en-US" altLang="en-US" sz="2000" dirty="0">
                <a:solidFill>
                  <a:srgbClr val="3366FF"/>
                </a:solidFill>
                <a:latin typeface="Lucida Console" panose="020B0609040504020204" pitchFamily="49" charset="0"/>
              </a:rPr>
              <a:t>L : </a:t>
            </a:r>
            <a:r>
              <a:rPr lang="en-US" altLang="en-US" sz="2000" dirty="0" err="1">
                <a:solidFill>
                  <a:srgbClr val="3366FF"/>
                </a:solidFill>
                <a:latin typeface="Lucida Console" panose="020B0609040504020204" pitchFamily="49" charset="0"/>
              </a:rPr>
              <a:t>Long_Integer</a:t>
            </a:r>
            <a:r>
              <a:rPr lang="en-US" altLang="en-US" sz="2000" dirty="0">
                <a:solidFill>
                  <a:srgbClr val="3366FF"/>
                </a:solidFill>
                <a:latin typeface="Lucida Console" panose="020B0609040504020204" pitchFamily="49" charset="0"/>
              </a:rPr>
              <a:t>  </a:t>
            </a:r>
            <a:r>
              <a:rPr lang="en-US" altLang="en-US" sz="2000" b="1" dirty="0">
                <a:solidFill>
                  <a:srgbClr val="3366FF"/>
                </a:solidFill>
                <a:latin typeface="Lucida Console" panose="020B0609040504020204" pitchFamily="49" charset="0"/>
              </a:rPr>
              <a:t>range</a:t>
            </a:r>
            <a:r>
              <a:rPr lang="en-US" altLang="en-US" sz="2000" dirty="0">
                <a:solidFill>
                  <a:srgbClr val="3366FF"/>
                </a:solidFill>
                <a:latin typeface="Lucida Console" panose="020B0609040504020204" pitchFamily="49" charset="0"/>
              </a:rPr>
              <a:t> 0 .. </a:t>
            </a:r>
            <a:r>
              <a:rPr lang="en-US" altLang="en-US" sz="2000" dirty="0" err="1">
                <a:solidFill>
                  <a:srgbClr val="3366FF"/>
                </a:solidFill>
                <a:latin typeface="Lucida Console" panose="020B0609040504020204" pitchFamily="49" charset="0"/>
              </a:rPr>
              <a:t>Max_Length</a:t>
            </a:r>
            <a:r>
              <a:rPr lang="en-US" altLang="en-US" sz="2000" dirty="0">
                <a:solidFill>
                  <a:srgbClr val="3366FF"/>
                </a:solidFill>
                <a:latin typeface="Lucida Console" panose="020B0609040504020204" pitchFamily="49" charset="0"/>
              </a:rPr>
              <a:t> := 50;  </a:t>
            </a:r>
            <a:r>
              <a:rPr lang="en-US" altLang="en-US" sz="2000" i="1" dirty="0">
                <a:solidFill>
                  <a:srgbClr val="3366FF"/>
                </a:solidFill>
                <a:latin typeface="Lucida Console" panose="020B0609040504020204" pitchFamily="49" charset="0"/>
              </a:rPr>
              <a:t>-- OK</a:t>
            </a:r>
          </a:p>
        </p:txBody>
      </p:sp>
    </p:spTree>
    <p:extLst>
      <p:ext uri="{BB962C8B-B14F-4D97-AF65-F5344CB8AC3E}">
        <p14:creationId xmlns:p14="http://schemas.microsoft.com/office/powerpoint/2010/main" val="344231112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9F693-9731-414E-8334-E76153D60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Enumeration Types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7F04F0-2DF1-4245-B349-139515032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534400" cy="4983163"/>
          </a:xfrm>
        </p:spPr>
        <p:txBody>
          <a:bodyPr/>
          <a:lstStyle/>
          <a:p>
            <a:pPr eaLnBrk="1" hangingPunct="1"/>
            <a:r>
              <a:rPr lang="en-US" altLang="en-US" dirty="0"/>
              <a:t>An enumeration type is a type whose values comprise an </a:t>
            </a:r>
            <a:r>
              <a:rPr lang="en-US" altLang="en-US" i="1" dirty="0"/>
              <a:t>ordered set of named constants</a:t>
            </a:r>
            <a:r>
              <a:rPr lang="en-US" altLang="en-US" dirty="0"/>
              <a:t>,</a:t>
            </a:r>
          </a:p>
          <a:p>
            <a:pPr marL="457200" lvl="1" indent="0" eaLnBrk="1" hangingPunct="1">
              <a:buNone/>
            </a:pP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Day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(Mon, Tue, Wed, Thu, Fri, Sat, Sun);</a:t>
            </a:r>
            <a:endParaRPr lang="en-US" altLang="en-US" dirty="0">
              <a:solidFill>
                <a:srgbClr val="0066FF"/>
              </a:solidFill>
            </a:endParaRPr>
          </a:p>
          <a:p>
            <a:pPr eaLnBrk="1" hangingPunct="1"/>
            <a:r>
              <a:rPr lang="en-US" altLang="en-US" dirty="0"/>
              <a:t>By default enumeration values are represented by small integers starting at </a:t>
            </a:r>
            <a:r>
              <a:rPr lang="en-US" altLang="en-US" dirty="0">
                <a:latin typeface="Lucida Sans Typewriter" panose="020B0509030504030204" pitchFamily="49" charset="0"/>
              </a:rPr>
              <a:t>0</a:t>
            </a:r>
            <a:r>
              <a:rPr lang="en-US" altLang="en-US" sz="18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  </a:t>
            </a:r>
            <a:endParaRPr lang="en-US" altLang="en-US" dirty="0"/>
          </a:p>
          <a:p>
            <a:pPr eaLnBrk="1" hangingPunct="1"/>
            <a:r>
              <a:rPr lang="en-US" altLang="en-US" dirty="0"/>
              <a:t>General and scalar operations as for integer types, including several attributes that are most useful with enumeration types</a:t>
            </a:r>
          </a:p>
          <a:p>
            <a:pPr lvl="1" eaLnBrk="1" hangingPunct="1"/>
            <a:r>
              <a:rPr lang="en-US" altLang="en-US" dirty="0" err="1">
                <a:solidFill>
                  <a:srgbClr val="CC0099"/>
                </a:solidFill>
                <a:latin typeface="Lucida Sans Typewriter" panose="020B0509030504030204" pitchFamily="49" charset="0"/>
              </a:rPr>
              <a:t>T'Pred</a:t>
            </a:r>
            <a:r>
              <a:rPr lang="en-US" altLang="en-US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(</a:t>
            </a:r>
            <a:r>
              <a:rPr lang="en-US" altLang="en-US" i="1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expr</a:t>
            </a:r>
            <a:r>
              <a:rPr lang="en-US" altLang="en-US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)</a:t>
            </a:r>
            <a:r>
              <a:rPr lang="en-US" altLang="en-US" dirty="0">
                <a:solidFill>
                  <a:srgbClr val="CC0099"/>
                </a:solidFill>
              </a:rPr>
              <a:t>, </a:t>
            </a:r>
            <a:r>
              <a:rPr lang="en-US" altLang="en-US" dirty="0" err="1">
                <a:solidFill>
                  <a:srgbClr val="CC0099"/>
                </a:solidFill>
                <a:latin typeface="Lucida Sans Typewriter" panose="020B0509030504030204" pitchFamily="49" charset="0"/>
              </a:rPr>
              <a:t>T'Succ</a:t>
            </a:r>
            <a:r>
              <a:rPr lang="en-US" altLang="en-US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(</a:t>
            </a:r>
            <a:r>
              <a:rPr lang="en-US" altLang="en-US" i="1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expr</a:t>
            </a:r>
            <a:r>
              <a:rPr lang="en-US" altLang="en-US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)</a:t>
            </a:r>
            <a:r>
              <a:rPr lang="en-US" altLang="en-US" dirty="0"/>
              <a:t> where </a:t>
            </a:r>
            <a:r>
              <a:rPr lang="en-US" altLang="en-US" i="1" dirty="0">
                <a:latin typeface="Lucida Sans Typewriter" panose="020B0509030504030204" pitchFamily="49" charset="0"/>
              </a:rPr>
              <a:t>expr</a:t>
            </a:r>
            <a:r>
              <a:rPr lang="en-US" altLang="en-US" dirty="0"/>
              <a:t> is an expression of enumeration type </a:t>
            </a:r>
            <a:r>
              <a:rPr lang="en-US" altLang="en-US" dirty="0">
                <a:latin typeface="Lucida Sans Typewriter" panose="020B0509030504030204" pitchFamily="49" charset="0"/>
              </a:rPr>
              <a:t>T</a:t>
            </a:r>
            <a:r>
              <a:rPr lang="en-US" altLang="en-US" dirty="0"/>
              <a:t>, returns the </a:t>
            </a:r>
            <a:r>
              <a:rPr lang="en-US" altLang="en-US" dirty="0">
                <a:latin typeface="Lucida Sans Typewriter" panose="020B0509030504030204" pitchFamily="49" charset="0"/>
              </a:rPr>
              <a:t>T</a:t>
            </a:r>
            <a:r>
              <a:rPr lang="en-US" altLang="en-US" dirty="0"/>
              <a:t> value that is the predecessor (for </a:t>
            </a:r>
            <a:r>
              <a:rPr lang="en-US" altLang="en-US" dirty="0">
                <a:latin typeface="Lucida Sans Typewriter" panose="020B0509030504030204" pitchFamily="49" charset="0"/>
              </a:rPr>
              <a:t>'</a:t>
            </a:r>
            <a:r>
              <a:rPr lang="en-US" altLang="en-US" dirty="0" err="1">
                <a:latin typeface="Lucida Sans Typewriter" panose="020B0509030504030204" pitchFamily="49" charset="0"/>
              </a:rPr>
              <a:t>Pred</a:t>
            </a:r>
            <a:r>
              <a:rPr lang="en-US" altLang="en-US" dirty="0"/>
              <a:t>) or successor (for </a:t>
            </a:r>
            <a:r>
              <a:rPr lang="en-US" altLang="en-US" dirty="0">
                <a:latin typeface="Lucida Sans Typewriter" panose="020B0509030504030204" pitchFamily="49" charset="0"/>
              </a:rPr>
              <a:t>'</a:t>
            </a:r>
            <a:r>
              <a:rPr lang="en-US" altLang="en-US" dirty="0" err="1">
                <a:latin typeface="Lucida Sans Typewriter" panose="020B0509030504030204" pitchFamily="49" charset="0"/>
              </a:rPr>
              <a:t>Succ</a:t>
            </a:r>
            <a:r>
              <a:rPr lang="en-US" altLang="en-US" dirty="0"/>
              <a:t>) of </a:t>
            </a:r>
            <a:r>
              <a:rPr lang="en-US" altLang="en-US" i="1" dirty="0">
                <a:latin typeface="Lucida Sans Typewriter" panose="020B0509030504030204" pitchFamily="49" charset="0"/>
              </a:rPr>
              <a:t>expr</a:t>
            </a:r>
            <a:r>
              <a:rPr lang="en-US" altLang="en-US" dirty="0"/>
              <a:t> </a:t>
            </a:r>
          </a:p>
          <a:p>
            <a:pPr lvl="2" eaLnBrk="1" hangingPunct="1"/>
            <a:r>
              <a:rPr lang="en-US" altLang="en-US" dirty="0"/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Day'Succ</a:t>
            </a:r>
            <a:r>
              <a:rPr lang="en-US" altLang="en-US" dirty="0">
                <a:latin typeface="Lucida Sans Typewriter" panose="020B0509030504030204" pitchFamily="49" charset="0"/>
              </a:rPr>
              <a:t>(Wed)</a:t>
            </a:r>
            <a:r>
              <a:rPr lang="en-US" altLang="en-US" dirty="0"/>
              <a:t> </a:t>
            </a:r>
            <a:r>
              <a:rPr lang="en-US" altLang="en-US" dirty="0">
                <a:sym typeface="Wingdings" panose="05000000000000000000" pitchFamily="2" charset="2"/>
              </a:rPr>
              <a:t></a:t>
            </a:r>
            <a:r>
              <a:rPr lang="en-US" altLang="en-US" dirty="0"/>
              <a:t> </a:t>
            </a:r>
            <a:r>
              <a:rPr lang="en-US" altLang="en-US" dirty="0">
                <a:latin typeface="Lucida Sans Typewriter" panose="020B0509030504030204" pitchFamily="49" charset="0"/>
              </a:rPr>
              <a:t>Thu</a:t>
            </a:r>
            <a:endParaRPr lang="en-US" altLang="en-US" dirty="0"/>
          </a:p>
          <a:p>
            <a:pPr lvl="2" eaLnBrk="1" hangingPunct="1"/>
            <a:r>
              <a:rPr lang="en-US" altLang="en-US" dirty="0"/>
              <a:t>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Day'Pred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(Mon)</a:t>
            </a:r>
            <a:r>
              <a:rPr lang="en-US" altLang="en-US" dirty="0"/>
              <a:t> </a:t>
            </a:r>
            <a:r>
              <a:rPr lang="en-US" altLang="en-US" dirty="0">
                <a:sym typeface="Wingdings" panose="05000000000000000000" pitchFamily="2" charset="2"/>
              </a:rPr>
              <a:t> </a:t>
            </a:r>
            <a:r>
              <a:rPr lang="en-US" altLang="en-US" i="1" dirty="0">
                <a:solidFill>
                  <a:srgbClr val="FF0000"/>
                </a:solidFill>
                <a:sym typeface="Wingdings" panose="05000000000000000000" pitchFamily="2" charset="2"/>
              </a:rPr>
              <a:t>run-time </a:t>
            </a:r>
            <a:r>
              <a:rPr lang="en-US" altLang="en-US" i="1" dirty="0">
                <a:solidFill>
                  <a:srgbClr val="FF0000"/>
                </a:solidFill>
              </a:rPr>
              <a:t>error (</a:t>
            </a:r>
            <a:r>
              <a:rPr lang="en-US" altLang="en-US" i="1" dirty="0" err="1">
                <a:solidFill>
                  <a:srgbClr val="FF0000"/>
                </a:solidFill>
              </a:rPr>
              <a:t>Constraint_Error</a:t>
            </a:r>
            <a:r>
              <a:rPr lang="en-US" altLang="en-US" i="1" dirty="0">
                <a:solidFill>
                  <a:srgbClr val="FF0000"/>
                </a:solidFill>
              </a:rPr>
              <a:t>)</a:t>
            </a: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A88A2A-6E1B-42C8-BE27-E6D6CAEA5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32893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9F693-9731-414E-8334-E76153D60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Enumeration Types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7F04F0-2DF1-4245-B349-1395150322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General and scalar operations (continued)</a:t>
            </a:r>
          </a:p>
          <a:p>
            <a:pPr lvl="1" eaLnBrk="1" hangingPunct="1"/>
            <a:r>
              <a:rPr lang="en-US" altLang="en-US" dirty="0" err="1">
                <a:solidFill>
                  <a:srgbClr val="CC0099"/>
                </a:solidFill>
                <a:latin typeface="Lucida Sans Typewriter" panose="020B0509030504030204" pitchFamily="49" charset="0"/>
              </a:rPr>
              <a:t>T'Pos</a:t>
            </a:r>
            <a:r>
              <a:rPr lang="en-US" altLang="en-US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(</a:t>
            </a:r>
            <a:r>
              <a:rPr lang="en-US" altLang="en-US" i="1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expr</a:t>
            </a:r>
            <a:r>
              <a:rPr lang="en-US" altLang="en-US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)</a:t>
            </a:r>
            <a:r>
              <a:rPr lang="en-US" altLang="en-US" dirty="0"/>
              <a:t>, where </a:t>
            </a:r>
            <a:r>
              <a:rPr lang="en-US" altLang="en-US" i="1" dirty="0">
                <a:latin typeface="Lucida Sans Typewriter" panose="020B0509030504030204" pitchFamily="49" charset="0"/>
              </a:rPr>
              <a:t>expr</a:t>
            </a:r>
            <a:r>
              <a:rPr lang="en-US" altLang="en-US" dirty="0"/>
              <a:t> is an expression of discrete type </a:t>
            </a:r>
            <a:r>
              <a:rPr lang="en-US" altLang="en-US" dirty="0">
                <a:latin typeface="Lucida Sans Typewriter" panose="020B0509030504030204" pitchFamily="49" charset="0"/>
              </a:rPr>
              <a:t>T</a:t>
            </a:r>
            <a:r>
              <a:rPr lang="en-US" altLang="en-US" dirty="0"/>
              <a:t>, gives the relative position (an integer value) of </a:t>
            </a:r>
            <a:r>
              <a:rPr lang="en-US" altLang="en-US" i="1" dirty="0">
                <a:latin typeface="Lucida Sans Typewriter" panose="020B0509030504030204" pitchFamily="49" charset="0"/>
              </a:rPr>
              <a:t>expr</a:t>
            </a:r>
            <a:r>
              <a:rPr lang="en-US" altLang="en-US" dirty="0"/>
              <a:t>, with </a:t>
            </a:r>
            <a:r>
              <a:rPr lang="en-US" altLang="en-US" dirty="0" err="1">
                <a:latin typeface="Lucida Sans Typewriter" panose="020B0509030504030204" pitchFamily="49" charset="0"/>
              </a:rPr>
              <a:t>T'Pos</a:t>
            </a:r>
            <a:r>
              <a:rPr lang="en-US" altLang="en-US" dirty="0">
                <a:latin typeface="Lucida Sans Typewriter" panose="020B0509030504030204" pitchFamily="49" charset="0"/>
              </a:rPr>
              <a:t>(</a:t>
            </a:r>
            <a:r>
              <a:rPr lang="en-US" altLang="en-US" dirty="0" err="1">
                <a:latin typeface="Lucida Sans Typewriter" panose="020B0509030504030204" pitchFamily="49" charset="0"/>
              </a:rPr>
              <a:t>T'First</a:t>
            </a:r>
            <a:r>
              <a:rPr lang="en-US" altLang="en-US" dirty="0">
                <a:latin typeface="Lucida Sans Typewriter" panose="020B0509030504030204" pitchFamily="49" charset="0"/>
              </a:rPr>
              <a:t>) </a:t>
            </a:r>
            <a:r>
              <a:rPr lang="en-US" altLang="en-US" dirty="0">
                <a:sym typeface="Wingdings" panose="05000000000000000000" pitchFamily="2" charset="2"/>
              </a:rPr>
              <a:t></a:t>
            </a:r>
            <a:r>
              <a:rPr lang="en-US" altLang="en-US" dirty="0"/>
              <a:t> </a:t>
            </a:r>
            <a:r>
              <a:rPr lang="en-US" altLang="en-US" dirty="0">
                <a:latin typeface="Lucida Sans Typewriter" panose="020B0509030504030204" pitchFamily="49" charset="0"/>
              </a:rPr>
              <a:t>0</a:t>
            </a:r>
            <a:endParaRPr lang="en-US" altLang="en-US" dirty="0"/>
          </a:p>
          <a:p>
            <a:pPr lvl="2" eaLnBrk="1" hangingPunct="1"/>
            <a:r>
              <a:rPr lang="en-US" altLang="en-US" dirty="0"/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Day'Pos</a:t>
            </a:r>
            <a:r>
              <a:rPr lang="en-US" altLang="en-US" dirty="0">
                <a:latin typeface="Lucida Sans Typewriter" panose="020B0509030504030204" pitchFamily="49" charset="0"/>
              </a:rPr>
              <a:t>(Sun)</a:t>
            </a:r>
            <a:r>
              <a:rPr lang="en-US" altLang="en-US" dirty="0"/>
              <a:t> </a:t>
            </a:r>
            <a:r>
              <a:rPr lang="en-US" altLang="en-US" dirty="0">
                <a:sym typeface="Wingdings" panose="05000000000000000000" pitchFamily="2" charset="2"/>
              </a:rPr>
              <a:t></a:t>
            </a:r>
            <a:r>
              <a:rPr lang="en-US" altLang="en-US" dirty="0"/>
              <a:t> </a:t>
            </a:r>
            <a:r>
              <a:rPr lang="en-US" altLang="en-US" dirty="0">
                <a:latin typeface="Lucida Sans Typewriter" panose="020B0509030504030204" pitchFamily="49" charset="0"/>
              </a:rPr>
              <a:t>6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solidFill>
                  <a:srgbClr val="CC0099"/>
                </a:solidFill>
                <a:latin typeface="Lucida Sans Typewriter" panose="020B0509030504030204" pitchFamily="49" charset="0"/>
              </a:rPr>
              <a:t>T'Val</a:t>
            </a:r>
            <a:r>
              <a:rPr lang="en-US" altLang="en-US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(</a:t>
            </a:r>
            <a:r>
              <a:rPr lang="en-US" altLang="en-US" i="1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expr</a:t>
            </a:r>
            <a:r>
              <a:rPr lang="en-US" altLang="en-US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)</a:t>
            </a:r>
            <a:r>
              <a:rPr lang="en-US" altLang="en-US" dirty="0"/>
              <a:t>, where </a:t>
            </a:r>
            <a:r>
              <a:rPr lang="en-US" altLang="en-US" i="1" dirty="0">
                <a:latin typeface="Lucida Sans Typewriter" panose="020B0509030504030204" pitchFamily="49" charset="0"/>
              </a:rPr>
              <a:t>expr</a:t>
            </a:r>
            <a:r>
              <a:rPr lang="en-US" altLang="en-US" dirty="0"/>
              <a:t> is an expression of an integer type, gives the value in discrete type </a:t>
            </a:r>
            <a:r>
              <a:rPr lang="en-US" altLang="en-US" dirty="0">
                <a:latin typeface="Lucida Sans Typewriter" panose="020B0509030504030204" pitchFamily="49" charset="0"/>
              </a:rPr>
              <a:t>T</a:t>
            </a:r>
            <a:r>
              <a:rPr lang="en-US" altLang="en-US" dirty="0"/>
              <a:t> at relative position </a:t>
            </a:r>
            <a:r>
              <a:rPr lang="en-US" altLang="en-US" i="1" dirty="0">
                <a:latin typeface="Lucida Sans Typewriter" panose="020B0509030504030204" pitchFamily="49" charset="0"/>
              </a:rPr>
              <a:t>expr</a:t>
            </a:r>
            <a:endParaRPr lang="en-US" altLang="en-US" i="1" dirty="0"/>
          </a:p>
          <a:p>
            <a:pPr lvl="2" eaLnBrk="1" hangingPunct="1"/>
            <a:r>
              <a:rPr lang="en-US" altLang="en-US" dirty="0"/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Day'Val</a:t>
            </a:r>
            <a:r>
              <a:rPr lang="en-US" altLang="en-US" dirty="0">
                <a:latin typeface="Lucida Sans Typewriter" panose="020B0509030504030204" pitchFamily="49" charset="0"/>
              </a:rPr>
              <a:t>(2) </a:t>
            </a:r>
            <a:r>
              <a:rPr lang="en-US" altLang="en-US" dirty="0"/>
              <a:t> </a:t>
            </a:r>
            <a:r>
              <a:rPr lang="en-US" altLang="en-US" dirty="0">
                <a:sym typeface="Wingdings" panose="05000000000000000000" pitchFamily="2" charset="2"/>
              </a:rPr>
              <a:t> </a:t>
            </a:r>
            <a:r>
              <a:rPr lang="en-US" altLang="en-US" dirty="0">
                <a:latin typeface="Lucida Sans Typewriter" panose="020B0509030504030204" pitchFamily="49" charset="0"/>
              </a:rPr>
              <a:t>Wed</a:t>
            </a:r>
            <a:r>
              <a:rPr lang="en-US" altLang="en-US" dirty="0"/>
              <a:t> </a:t>
            </a:r>
          </a:p>
          <a:p>
            <a:pPr lvl="2" eaLnBrk="1" hangingPunct="1"/>
            <a:r>
              <a:rPr lang="en-US" altLang="en-US" dirty="0"/>
              <a:t>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Day'Val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(-1)</a:t>
            </a:r>
            <a:r>
              <a:rPr lang="en-US" altLang="en-US" dirty="0"/>
              <a:t> </a:t>
            </a:r>
            <a:r>
              <a:rPr lang="en-US" altLang="en-US" dirty="0">
                <a:sym typeface="Wingdings" panose="05000000000000000000" pitchFamily="2" charset="2"/>
              </a:rPr>
              <a:t> </a:t>
            </a:r>
            <a:r>
              <a:rPr lang="en-US" altLang="en-US" i="1" dirty="0">
                <a:solidFill>
                  <a:srgbClr val="FF0000"/>
                </a:solidFill>
                <a:sym typeface="Wingdings" panose="05000000000000000000" pitchFamily="2" charset="2"/>
              </a:rPr>
              <a:t>run-time error</a:t>
            </a:r>
            <a:r>
              <a:rPr lang="en-US" altLang="en-US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altLang="en-US" i="1" dirty="0">
                <a:solidFill>
                  <a:srgbClr val="FF0000"/>
                </a:solidFill>
                <a:sym typeface="Wingdings" panose="05000000000000000000" pitchFamily="2" charset="2"/>
              </a:rPr>
              <a:t>(</a:t>
            </a:r>
            <a:r>
              <a:rPr lang="en-US" altLang="en-US" i="1" dirty="0" err="1">
                <a:solidFill>
                  <a:srgbClr val="FF0000"/>
                </a:solidFill>
                <a:sym typeface="Wingdings" panose="05000000000000000000" pitchFamily="2" charset="2"/>
              </a:rPr>
              <a:t>Constraint_Error</a:t>
            </a:r>
            <a:r>
              <a:rPr lang="en-US" altLang="en-US" i="1" dirty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  <a:endParaRPr lang="en-US" altLang="en-US" i="1" dirty="0">
              <a:solidFill>
                <a:srgbClr val="FF0000"/>
              </a:solidFill>
              <a:latin typeface="Lucida Sans Typewriter" panose="020B0509030504030204" pitchFamily="49" charset="0"/>
            </a:endParaRPr>
          </a:p>
          <a:p>
            <a:pPr eaLnBrk="1" hangingPunct="1"/>
            <a:r>
              <a:rPr lang="en-US" altLang="en-US" dirty="0"/>
              <a:t>'Image and 'Value are available for enumeration types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Day'Image</a:t>
            </a:r>
            <a:r>
              <a:rPr lang="en-US" altLang="en-US" dirty="0">
                <a:latin typeface="Lucida Sans Typewriter" panose="020B0509030504030204" pitchFamily="49" charset="0"/>
              </a:rPr>
              <a:t>(Tue)</a:t>
            </a:r>
            <a:r>
              <a:rPr lang="en-US" altLang="en-US" dirty="0"/>
              <a:t> </a:t>
            </a:r>
            <a:r>
              <a:rPr lang="en-US" altLang="en-US" dirty="0">
                <a:sym typeface="Wingdings" panose="05000000000000000000" pitchFamily="2" charset="2"/>
              </a:rPr>
              <a:t> "</a:t>
            </a:r>
            <a:r>
              <a:rPr lang="en-US" altLang="en-US" dirty="0">
                <a:latin typeface="Lucida Sans Typewriter" panose="020B0509030504030204" pitchFamily="49" charset="0"/>
                <a:sym typeface="Wingdings" panose="05000000000000000000" pitchFamily="2" charset="2"/>
              </a:rPr>
              <a:t>TUE</a:t>
            </a:r>
            <a:r>
              <a:rPr lang="en-US" altLang="en-US" dirty="0">
                <a:sym typeface="Wingdings" panose="05000000000000000000" pitchFamily="2" charset="2"/>
              </a:rPr>
              <a:t>", </a:t>
            </a:r>
            <a:r>
              <a:rPr lang="en-US" altLang="en-US" dirty="0" err="1">
                <a:latin typeface="Lucida Sans Typewriter" panose="020B0509030504030204" pitchFamily="49" charset="0"/>
                <a:sym typeface="Wingdings" panose="05000000000000000000" pitchFamily="2" charset="2"/>
              </a:rPr>
              <a:t>Day'Value</a:t>
            </a:r>
            <a:r>
              <a:rPr lang="en-US" altLang="en-US" dirty="0">
                <a:latin typeface="Lucida Sans Typewriter" panose="020B0509030504030204" pitchFamily="49" charset="0"/>
                <a:sym typeface="Wingdings" panose="05000000000000000000" pitchFamily="2" charset="2"/>
              </a:rPr>
              <a:t>("Sat")</a:t>
            </a:r>
            <a:r>
              <a:rPr lang="en-US" altLang="en-US" dirty="0">
                <a:sym typeface="Wingdings" panose="05000000000000000000" pitchFamily="2" charset="2"/>
              </a:rPr>
              <a:t>  </a:t>
            </a:r>
            <a:r>
              <a:rPr lang="en-US" altLang="en-US" dirty="0">
                <a:latin typeface="Lucida Sans Typewriter" panose="020B0509030504030204" pitchFamily="49" charset="0"/>
                <a:sym typeface="Wingdings" panose="05000000000000000000" pitchFamily="2" charset="2"/>
              </a:rPr>
              <a:t>Sat</a:t>
            </a:r>
            <a:endParaRPr lang="en-US" altLang="en-US" dirty="0">
              <a:latin typeface="Lucida Sans Typewriter" panose="020B0509030504030204" pitchFamily="49" charset="0"/>
            </a:endParaRPr>
          </a:p>
          <a:p>
            <a:pPr eaLnBrk="1" hangingPunct="1"/>
            <a:r>
              <a:rPr lang="en-US" altLang="en-US" dirty="0"/>
              <a:t>Numeric operations do not apply to enumeration types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8000"/>
                </a:solidFill>
                <a:latin typeface="Lucida Sans Typewriter" panose="020B0509030504030204" pitchFamily="49" charset="0"/>
              </a:rPr>
              <a:t>Day'Succ</a:t>
            </a:r>
            <a:r>
              <a:rPr lang="en-US" altLang="en-US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(Mon)</a:t>
            </a:r>
            <a:r>
              <a:rPr lang="en-US" altLang="en-US" dirty="0"/>
              <a:t> (returning Day) and </a:t>
            </a:r>
            <a:r>
              <a:rPr lang="en-US" altLang="en-US" dirty="0" err="1">
                <a:solidFill>
                  <a:srgbClr val="008000"/>
                </a:solidFill>
                <a:latin typeface="Lucida Sans Typewriter" panose="020B0509030504030204" pitchFamily="49" charset="0"/>
              </a:rPr>
              <a:t>Day'Pos</a:t>
            </a:r>
            <a:r>
              <a:rPr lang="en-US" altLang="en-US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(Mon)+1 </a:t>
            </a:r>
            <a:r>
              <a:rPr lang="en-US" altLang="en-US" dirty="0"/>
              <a:t>(returning Integer)</a:t>
            </a:r>
            <a:r>
              <a:rPr lang="en-US" altLang="en-US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/>
              <a:t>are OK 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Mon+1</a:t>
            </a:r>
            <a:r>
              <a:rPr lang="en-US" altLang="en-US" dirty="0"/>
              <a:t> , </a:t>
            </a:r>
            <a:r>
              <a:rPr lang="en-US" altLang="en-US" dirty="0">
                <a:solidFill>
                  <a:srgbClr val="FF0000"/>
                </a:solidFill>
              </a:rPr>
              <a:t>Tue*Wed</a:t>
            </a:r>
            <a:r>
              <a:rPr lang="en-US" altLang="en-US" dirty="0"/>
              <a:t>, </a:t>
            </a:r>
            <a:r>
              <a:rPr lang="en-US" altLang="en-US" dirty="0">
                <a:solidFill>
                  <a:srgbClr val="FF0000"/>
                </a:solidFill>
              </a:rPr>
              <a:t>Thu-Sun</a:t>
            </a:r>
            <a:r>
              <a:rPr lang="en-US" altLang="en-US" dirty="0"/>
              <a:t> are all illegal (compile-time error)</a:t>
            </a:r>
          </a:p>
          <a:p>
            <a:pPr marL="0" indent="0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A88A2A-6E1B-42C8-BE27-E6D6CAEA5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5561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470D0-2C77-46A0-882C-3ADD8B36F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Type Boolean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307F1B-EC8F-4FA5-A8CF-9A16C6065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Lucida Sans Typewriter" panose="020B0509030504030204" pitchFamily="49" charset="0"/>
              </a:rPr>
              <a:t>Boolean</a:t>
            </a:r>
            <a:r>
              <a:rPr lang="en-US" altLang="en-US" dirty="0"/>
              <a:t> is a predefined enumeration type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sz="2000" b="1" dirty="0">
                <a:latin typeface="Lucida Sans Typewriter" panose="020B0509030504030204" pitchFamily="49" charset="0"/>
              </a:rPr>
              <a:t>type</a:t>
            </a:r>
            <a:r>
              <a:rPr lang="en-US" altLang="en-US" sz="2000" dirty="0">
                <a:latin typeface="Lucida Sans Typewriter" panose="020B0509030504030204" pitchFamily="49" charset="0"/>
              </a:rPr>
              <a:t> Boolean </a:t>
            </a:r>
            <a:r>
              <a:rPr lang="en-US" altLang="en-US" sz="2000" b="1" dirty="0">
                <a:latin typeface="Lucida Sans Typewriter" panose="020B0509030504030204" pitchFamily="49" charset="0"/>
              </a:rPr>
              <a:t>is</a:t>
            </a:r>
            <a:r>
              <a:rPr lang="en-US" altLang="en-US" sz="2000" dirty="0">
                <a:latin typeface="Lucida Sans Typewriter" panose="020B0509030504030204" pitchFamily="49" charset="0"/>
              </a:rPr>
              <a:t> (False, True);</a:t>
            </a:r>
            <a:endParaRPr lang="en-US" altLang="en-US" sz="2000" dirty="0"/>
          </a:p>
          <a:p>
            <a:pPr marL="0" indent="0" eaLnBrk="1" hangingPunct="1"/>
            <a:endParaRPr lang="en-US" altLang="en-US" sz="400" dirty="0"/>
          </a:p>
          <a:p>
            <a:pPr eaLnBrk="1" hangingPunct="1"/>
            <a:r>
              <a:rPr lang="en-US" altLang="en-US" dirty="0"/>
              <a:t>Boolean operators</a:t>
            </a:r>
          </a:p>
          <a:p>
            <a:pPr lvl="1" eaLnBrk="1" hangingPunct="1"/>
            <a:r>
              <a:rPr lang="en-US" altLang="en-US" dirty="0"/>
              <a:t>Unary operator:       </a:t>
            </a:r>
            <a:r>
              <a:rPr lang="en-US" altLang="en-US" b="1" dirty="0">
                <a:latin typeface="Lucida Sans Typewriter" panose="020B0509030504030204" pitchFamily="49" charset="0"/>
              </a:rPr>
              <a:t>not</a:t>
            </a:r>
          </a:p>
          <a:p>
            <a:pPr lvl="1" eaLnBrk="1" hangingPunct="1"/>
            <a:r>
              <a:rPr lang="en-US" altLang="en-US" dirty="0"/>
              <a:t>Binary operators:     </a:t>
            </a:r>
            <a:r>
              <a:rPr lang="en-US" altLang="en-US" b="1" dirty="0">
                <a:latin typeface="Lucida Sans Typewriter" panose="020B0509030504030204" pitchFamily="49" charset="0"/>
              </a:rPr>
              <a:t>and   or   </a:t>
            </a:r>
            <a:r>
              <a:rPr lang="en-US" altLang="en-US" b="1" dirty="0" err="1">
                <a:latin typeface="Lucida Sans Typewriter" panose="020B0509030504030204" pitchFamily="49" charset="0"/>
              </a:rPr>
              <a:t>xor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Short-circuit forms:  </a:t>
            </a:r>
            <a:r>
              <a:rPr lang="en-US" altLang="en-US" b="1" dirty="0">
                <a:latin typeface="Lucida Sans Typewriter" panose="020B0509030504030204" pitchFamily="49" charset="0"/>
              </a:rPr>
              <a:t>and then   or else</a:t>
            </a:r>
            <a:endParaRPr lang="en-US" altLang="en-US" dirty="0"/>
          </a:p>
          <a:p>
            <a:pPr lvl="2" eaLnBrk="1" hangingPunct="1"/>
            <a:r>
              <a:rPr lang="en-US" altLang="en-US" sz="2000" dirty="0"/>
              <a:t>Evaluates second operand only when required</a:t>
            </a:r>
          </a:p>
          <a:p>
            <a:pPr marL="1371600" lvl="3" indent="-508000" eaLnBrk="1" hangingPunct="1">
              <a:buFont typeface="Times" panose="02020603050405020304" pitchFamily="18" charset="0"/>
              <a:buNone/>
            </a:pPr>
            <a:r>
              <a:rPr lang="en-US" altLang="en-US" sz="2000" dirty="0">
                <a:latin typeface="Lucida Sans Typewriter" panose="020B0509030504030204" pitchFamily="49" charset="0"/>
              </a:rPr>
              <a:t> (N /= 0) </a:t>
            </a:r>
            <a:r>
              <a:rPr lang="en-US" altLang="en-US" sz="2000" b="1" dirty="0">
                <a:latin typeface="Lucida Sans Typewriter" panose="020B0509030504030204" pitchFamily="49" charset="0"/>
              </a:rPr>
              <a:t>and then</a:t>
            </a:r>
            <a:r>
              <a:rPr lang="en-US" altLang="en-US" sz="2000" dirty="0">
                <a:latin typeface="Lucida Sans Typewriter" panose="020B0509030504030204" pitchFamily="49" charset="0"/>
              </a:rPr>
              <a:t> (X/N &lt; Y)</a:t>
            </a:r>
            <a:endParaRPr lang="en-US" altLang="en-US" sz="2000" dirty="0"/>
          </a:p>
          <a:p>
            <a:pPr marL="0" indent="0" eaLnBrk="1" hangingPunct="1"/>
            <a:endParaRPr lang="en-US" altLang="en-US" sz="400" dirty="0"/>
          </a:p>
          <a:p>
            <a:pPr eaLnBrk="1" hangingPunct="1"/>
            <a:r>
              <a:rPr lang="en-US" altLang="en-US" dirty="0"/>
              <a:t>Scalar comparison and relational operators return </a:t>
            </a:r>
            <a:r>
              <a:rPr lang="en-US" altLang="en-US" dirty="0">
                <a:latin typeface="Lucida Sans Typewriter" panose="020B0509030504030204" pitchFamily="49" charset="0"/>
              </a:rPr>
              <a:t>Boolean</a:t>
            </a:r>
            <a:r>
              <a:rPr lang="en-US" altLang="en-US" dirty="0"/>
              <a:t> results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30DFE2-05AC-4C4C-9356-C42C28453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3ABAC9-61A8-45F4-9AF5-8C9DC2EF44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135071" y="152400"/>
            <a:ext cx="1856529" cy="122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61967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1441E-E26A-4B89-A1E5-B62976D84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Type Boolean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0B1FCE-E366-48A8-8B98-FA6D95ABD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The “</a:t>
            </a:r>
            <a:r>
              <a:rPr lang="en-US" altLang="en-US" b="1" dirty="0">
                <a:latin typeface="Lucida Sans Typewriter" panose="020B0509030504030204" pitchFamily="49" charset="0"/>
              </a:rPr>
              <a:t>in</a:t>
            </a:r>
            <a:r>
              <a:rPr lang="en-US" altLang="en-US" dirty="0"/>
              <a:t>” operator</a:t>
            </a:r>
          </a:p>
          <a:p>
            <a:pPr lvl="1" eaLnBrk="1" hangingPunct="1"/>
            <a:r>
              <a:rPr lang="en-US" altLang="en-US" dirty="0"/>
              <a:t>Checks if a value is in </a:t>
            </a:r>
            <a:br>
              <a:rPr lang="en-US" altLang="en-US" dirty="0"/>
            </a:br>
            <a:r>
              <a:rPr lang="en-US" altLang="en-US" dirty="0"/>
              <a:t>a given range or subtype</a:t>
            </a:r>
          </a:p>
          <a:p>
            <a:pPr lvl="1" eaLnBrk="1" hangingPunct="1"/>
            <a:r>
              <a:rPr lang="en-US" altLang="en-US" dirty="0"/>
              <a:t>Returns a </a:t>
            </a:r>
            <a:r>
              <a:rPr lang="en-US" altLang="en-US" dirty="0">
                <a:latin typeface="Lucida Sans Typewriter" panose="020B0509030504030204" pitchFamily="49" charset="0"/>
              </a:rPr>
              <a:t>Boolean</a:t>
            </a:r>
            <a:endParaRPr lang="en-US" altLang="en-US" dirty="0"/>
          </a:p>
          <a:p>
            <a:pPr eaLnBrk="1" hangingPunct="1"/>
            <a:r>
              <a:rPr lang="en-US" altLang="en-US" dirty="0"/>
              <a:t>Several syntactic </a:t>
            </a:r>
            <a:br>
              <a:rPr lang="en-US" altLang="en-US" dirty="0"/>
            </a:br>
            <a:r>
              <a:rPr lang="en-US" altLang="en-US" dirty="0"/>
              <a:t>contexts require a </a:t>
            </a:r>
            <a:r>
              <a:rPr lang="en-US" altLang="en-US" dirty="0">
                <a:latin typeface="Lucida Sans Typewriter" panose="020B0509030504030204" pitchFamily="49" charset="0"/>
              </a:rPr>
              <a:t>Boolean</a:t>
            </a:r>
            <a:r>
              <a:rPr lang="en-US" altLang="en-US" dirty="0"/>
              <a:t> value</a:t>
            </a:r>
          </a:p>
          <a:p>
            <a:pPr lvl="1" eaLnBrk="1" hangingPunct="1"/>
            <a:r>
              <a:rPr lang="en-US" altLang="en-US" dirty="0"/>
              <a:t>Condition in </a:t>
            </a:r>
            <a:r>
              <a:rPr lang="en-US" altLang="en-US" b="1" dirty="0">
                <a:latin typeface="Lucida Sans Typewriter" panose="020B0509030504030204" pitchFamily="49" charset="0"/>
              </a:rPr>
              <a:t>if</a:t>
            </a:r>
            <a:r>
              <a:rPr lang="en-US" altLang="en-US" dirty="0"/>
              <a:t>, </a:t>
            </a:r>
            <a:r>
              <a:rPr lang="en-US" altLang="en-US" b="1" dirty="0">
                <a:latin typeface="Lucida Sans Typewriter" panose="020B0509030504030204" pitchFamily="49" charset="0"/>
              </a:rPr>
              <a:t>while</a:t>
            </a:r>
            <a:r>
              <a:rPr lang="en-US" altLang="en-US" dirty="0"/>
              <a:t>, </a:t>
            </a:r>
            <a:r>
              <a:rPr lang="en-US" altLang="en-US" b="1" dirty="0">
                <a:latin typeface="Lucida Sans Typewriter" panose="020B0509030504030204" pitchFamily="49" charset="0"/>
              </a:rPr>
              <a:t>exit</a:t>
            </a:r>
            <a:r>
              <a:rPr lang="en-US" altLang="en-US" dirty="0"/>
              <a:t> statements</a:t>
            </a:r>
          </a:p>
          <a:p>
            <a:pPr lvl="1" eaLnBrk="1" hangingPunct="1"/>
            <a:r>
              <a:rPr lang="en-US" altLang="en-US" dirty="0"/>
              <a:t>Similar to Java, unlike C and C++</a:t>
            </a:r>
          </a:p>
          <a:p>
            <a:pPr marL="0" indent="0" eaLnBrk="1" hangingPunct="1"/>
            <a:endParaRPr lang="en-US" altLang="en-US" sz="400" dirty="0"/>
          </a:p>
          <a:p>
            <a:pPr eaLnBrk="1" hangingPunct="1"/>
            <a:r>
              <a:rPr lang="en-US" altLang="en-US" dirty="0"/>
              <a:t>Syntactic reminder: need </a:t>
            </a:r>
            <a:r>
              <a:rPr lang="en-US" altLang="en-US" dirty="0" err="1"/>
              <a:t>parenthesization</a:t>
            </a:r>
            <a:r>
              <a:rPr lang="en-US" altLang="en-US" dirty="0"/>
              <a:t> if mix different Boolean binary operators in one expression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X </a:t>
            </a:r>
            <a:r>
              <a:rPr lang="en-US" altLang="en-US" sz="2000" b="1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and</a:t>
            </a:r>
            <a:r>
              <a:rPr lang="en-US" altLang="en-US" sz="20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 Y </a:t>
            </a:r>
            <a:r>
              <a:rPr lang="en-US" altLang="en-US" sz="2000" b="1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and</a:t>
            </a:r>
            <a:r>
              <a:rPr lang="en-US" altLang="en-US" sz="20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 Z	</a:t>
            </a:r>
            <a:r>
              <a:rPr lang="en-US" altLang="en-US" sz="2000" i="1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-- OK</a:t>
            </a:r>
            <a:endParaRPr lang="en-US" altLang="en-US" sz="2000" dirty="0">
              <a:solidFill>
                <a:srgbClr val="008000"/>
              </a:solidFill>
              <a:latin typeface="Lucida Sans Typewriter" panose="020B0509030504030204" pitchFamily="49" charset="0"/>
            </a:endParaRP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X </a:t>
            </a:r>
            <a:r>
              <a:rPr lang="en-US" altLang="en-US" sz="20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and</a:t>
            </a:r>
            <a:r>
              <a:rPr lang="en-US" altLang="en-US" sz="20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Y </a:t>
            </a:r>
            <a:r>
              <a:rPr lang="en-US" altLang="en-US" sz="20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or</a:t>
            </a:r>
            <a:r>
              <a:rPr lang="en-US" altLang="en-US" sz="20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Z	</a:t>
            </a:r>
            <a:r>
              <a:rPr lang="en-US" altLang="en-US" sz="20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Illegal</a:t>
            </a:r>
            <a:endParaRPr lang="en-US" altLang="en-US" sz="2000" dirty="0">
              <a:solidFill>
                <a:srgbClr val="FF0000"/>
              </a:solidFill>
              <a:latin typeface="Lucida Sans Typewriter" panose="020B0509030504030204" pitchFamily="49" charset="0"/>
            </a:endParaRP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(X </a:t>
            </a:r>
            <a:r>
              <a:rPr lang="en-US" altLang="en-US" sz="2000" b="1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and</a:t>
            </a:r>
            <a:r>
              <a:rPr lang="en-US" altLang="en-US" sz="20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 Y) </a:t>
            </a:r>
            <a:r>
              <a:rPr lang="en-US" altLang="en-US" sz="2000" b="1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or</a:t>
            </a:r>
            <a:r>
              <a:rPr lang="en-US" altLang="en-US" sz="20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 Z	</a:t>
            </a:r>
            <a:r>
              <a:rPr lang="en-US" altLang="en-US" sz="2000" i="1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-- OK</a:t>
            </a:r>
          </a:p>
          <a:p>
            <a:pPr lvl="1" eaLnBrk="1" hangingPunct="1">
              <a:buFontTx/>
              <a:buNone/>
            </a:pPr>
            <a:endParaRPr lang="en-US" altLang="en-US" sz="1300" dirty="0">
              <a:solidFill>
                <a:srgbClr val="008000"/>
              </a:solidFill>
              <a:latin typeface="Lucida Sans Typewriter" panose="020B0509030504030204" pitchFamily="49" charset="0"/>
            </a:endParaRPr>
          </a:p>
          <a:p>
            <a:pPr marL="0" indent="0" eaLnBrk="1" hangingPunct="1"/>
            <a:endParaRPr lang="en-US" altLang="en-US" sz="13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8410B-AF62-404A-BA7F-83CC08656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DD7A51-702A-4541-B031-A4B10786A6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135071" y="152400"/>
            <a:ext cx="1856529" cy="12289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F5F2346-EBA0-4B8A-94D2-1E2FEF506938}"/>
              </a:ext>
            </a:extLst>
          </p:cNvPr>
          <p:cNvSpPr txBox="1"/>
          <p:nvPr/>
        </p:nvSpPr>
        <p:spPr>
          <a:xfrm>
            <a:off x="4252170" y="1066800"/>
            <a:ext cx="2834430" cy="203132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N : Integer;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...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if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N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1..10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then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... 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else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</a:p>
          <a:p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... 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if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endParaRPr lang="en-US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16149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C0DF5-43B4-4578-B1BA-63B135C77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 Types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6299E-C9F9-486D-981D-35FEBE8E4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Lucida Sans Typewriter" panose="020B0509030504030204" pitchFamily="49" charset="0"/>
              </a:rPr>
              <a:t>Character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Predefined enumeration type (8 bits) [was 7 bits in Ada 83]</a:t>
            </a:r>
          </a:p>
          <a:p>
            <a:pPr lvl="1" eaLnBrk="1" hangingPunct="1"/>
            <a:r>
              <a:rPr lang="en-US" altLang="en-US" dirty="0"/>
              <a:t>Graphic characters from ISO 8859-1 (Latin-1) and control characters from ISO 6429</a:t>
            </a:r>
          </a:p>
          <a:p>
            <a:pPr eaLnBrk="1" hangingPunct="1"/>
            <a:r>
              <a:rPr lang="en-US" altLang="en-US" dirty="0" err="1">
                <a:latin typeface="Lucida Sans Typewriter" panose="020B0509030504030204" pitchFamily="49" charset="0"/>
              </a:rPr>
              <a:t>Wide_Character</a:t>
            </a: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r>
              <a:rPr lang="en-US" altLang="en-US" dirty="0"/>
              <a:t>[Ada 95]</a:t>
            </a:r>
          </a:p>
          <a:p>
            <a:pPr lvl="1" eaLnBrk="1" hangingPunct="1"/>
            <a:r>
              <a:rPr lang="en-US" altLang="en-US" dirty="0"/>
              <a:t>Predefined enumeration type (16 bits)</a:t>
            </a:r>
          </a:p>
          <a:p>
            <a:pPr lvl="1" eaLnBrk="1" hangingPunct="1"/>
            <a:r>
              <a:rPr lang="en-US" altLang="en-US" dirty="0"/>
              <a:t>ISO 10646 BMP (“Unicode”)</a:t>
            </a:r>
          </a:p>
          <a:p>
            <a:pPr lvl="1" eaLnBrk="1" hangingPunct="1"/>
            <a:r>
              <a:rPr lang="en-US" altLang="en-US" dirty="0"/>
              <a:t>1</a:t>
            </a:r>
            <a:r>
              <a:rPr lang="en-US" altLang="en-US" baseline="30000" dirty="0"/>
              <a:t>st</a:t>
            </a:r>
            <a:r>
              <a:rPr lang="en-US" altLang="en-US" dirty="0"/>
              <a:t> 256 positions are the same as </a:t>
            </a:r>
            <a:r>
              <a:rPr lang="en-US" altLang="en-US" dirty="0">
                <a:latin typeface="Lucida Sans Typewriter" panose="020B0509030504030204" pitchFamily="49" charset="0"/>
              </a:rPr>
              <a:t>Character</a:t>
            </a:r>
            <a:endParaRPr lang="en-US" altLang="en-US" dirty="0"/>
          </a:p>
          <a:p>
            <a:pPr eaLnBrk="1" hangingPunct="1"/>
            <a:r>
              <a:rPr lang="en-US" altLang="en-US" dirty="0" err="1">
                <a:latin typeface="Lucida Sans Typewriter" panose="020B0509030504030204" pitchFamily="49" charset="0"/>
              </a:rPr>
              <a:t>Wide_Wide_Character</a:t>
            </a: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r>
              <a:rPr lang="en-US" altLang="en-US" dirty="0"/>
              <a:t>[Ada 2005]</a:t>
            </a:r>
          </a:p>
          <a:p>
            <a:pPr lvl="1" eaLnBrk="1" hangingPunct="1"/>
            <a:r>
              <a:rPr lang="en-US" altLang="en-US" dirty="0"/>
              <a:t>Predefined enumeration type (32 bits)</a:t>
            </a:r>
          </a:p>
          <a:p>
            <a:pPr lvl="1" eaLnBrk="1" hangingPunct="1"/>
            <a:r>
              <a:rPr lang="en-US" altLang="en-US" dirty="0"/>
              <a:t>ISO 10646 (“Unicode”)</a:t>
            </a:r>
          </a:p>
          <a:p>
            <a:pPr lvl="1" eaLnBrk="1" hangingPunct="1"/>
            <a:r>
              <a:rPr lang="en-US" altLang="en-US" dirty="0"/>
              <a:t>1</a:t>
            </a:r>
            <a:r>
              <a:rPr lang="en-US" altLang="en-US" baseline="30000" dirty="0"/>
              <a:t>st</a:t>
            </a:r>
            <a:r>
              <a:rPr lang="en-US" altLang="en-US" dirty="0"/>
              <a:t> 2</a:t>
            </a:r>
            <a:r>
              <a:rPr lang="en-US" altLang="en-US" baseline="30000" dirty="0"/>
              <a:t>16</a:t>
            </a:r>
            <a:r>
              <a:rPr lang="en-US" altLang="en-US" dirty="0"/>
              <a:t> positions are the same as </a:t>
            </a:r>
            <a:r>
              <a:rPr lang="en-US" altLang="en-US" dirty="0" err="1">
                <a:latin typeface="Lucida Sans Typewriter" panose="020B0509030504030204" pitchFamily="49" charset="0"/>
              </a:rPr>
              <a:t>Wide_Character</a:t>
            </a:r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6B093C-5E54-47D1-BA43-E70AFF0EB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219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28625" y="1641316"/>
            <a:ext cx="8229600" cy="3829050"/>
            <a:chOff x="533400" y="1077686"/>
            <a:chExt cx="10972800" cy="5105400"/>
          </a:xfrm>
        </p:grpSpPr>
        <p:sp>
          <p:nvSpPr>
            <p:cNvPr id="10" name="Diagonal Stripe 9"/>
            <p:cNvSpPr/>
            <p:nvPr/>
          </p:nvSpPr>
          <p:spPr>
            <a:xfrm>
              <a:off x="6019800" y="1077686"/>
              <a:ext cx="5486400" cy="5105400"/>
            </a:xfrm>
            <a:prstGeom prst="diagStrip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Diagonal Stripe 10"/>
            <p:cNvSpPr/>
            <p:nvPr/>
          </p:nvSpPr>
          <p:spPr>
            <a:xfrm flipH="1">
              <a:off x="533400" y="1077686"/>
              <a:ext cx="5486400" cy="5105400"/>
            </a:xfrm>
            <a:prstGeom prst="diagStrip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Oval 2"/>
          <p:cNvSpPr/>
          <p:nvPr/>
        </p:nvSpPr>
        <p:spPr>
          <a:xfrm>
            <a:off x="542924" y="1576002"/>
            <a:ext cx="2200275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Requirements</a:t>
            </a:r>
          </a:p>
        </p:txBody>
      </p:sp>
      <p:sp>
        <p:nvSpPr>
          <p:cNvPr id="4" name="Oval 3"/>
          <p:cNvSpPr/>
          <p:nvPr/>
        </p:nvSpPr>
        <p:spPr>
          <a:xfrm>
            <a:off x="1714500" y="2471352"/>
            <a:ext cx="19431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Software</a:t>
            </a:r>
            <a:br>
              <a:rPr lang="en-US" b="1" dirty="0"/>
            </a:br>
            <a:r>
              <a:rPr lang="en-US" b="1" dirty="0"/>
              <a:t>Architecture</a:t>
            </a:r>
          </a:p>
        </p:txBody>
      </p:sp>
      <p:sp>
        <p:nvSpPr>
          <p:cNvPr id="5" name="Oval 4"/>
          <p:cNvSpPr/>
          <p:nvPr/>
        </p:nvSpPr>
        <p:spPr>
          <a:xfrm>
            <a:off x="2514600" y="3369424"/>
            <a:ext cx="19431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Detailed</a:t>
            </a:r>
            <a:br>
              <a:rPr lang="en-US" b="1" dirty="0"/>
            </a:br>
            <a:r>
              <a:rPr lang="en-US" b="1" dirty="0"/>
              <a:t>Design</a:t>
            </a:r>
          </a:p>
        </p:txBody>
      </p:sp>
      <p:sp>
        <p:nvSpPr>
          <p:cNvPr id="6" name="Oval 5"/>
          <p:cNvSpPr/>
          <p:nvPr/>
        </p:nvSpPr>
        <p:spPr>
          <a:xfrm>
            <a:off x="3200400" y="4270216"/>
            <a:ext cx="2672909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Implementation/</a:t>
            </a:r>
            <a:br>
              <a:rPr lang="en-US" b="1" dirty="0"/>
            </a:br>
            <a:r>
              <a:rPr lang="en-US" b="1" dirty="0"/>
              <a:t>Coding</a:t>
            </a:r>
          </a:p>
        </p:txBody>
      </p:sp>
      <p:sp>
        <p:nvSpPr>
          <p:cNvPr id="7" name="Oval 6"/>
          <p:cNvSpPr/>
          <p:nvPr/>
        </p:nvSpPr>
        <p:spPr>
          <a:xfrm>
            <a:off x="6400800" y="1576002"/>
            <a:ext cx="19431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Acceptance</a:t>
            </a:r>
            <a:br>
              <a:rPr lang="en-US" b="1" dirty="0"/>
            </a:br>
            <a:r>
              <a:rPr lang="en-US" b="1" dirty="0"/>
              <a:t>Testing</a:t>
            </a:r>
          </a:p>
        </p:txBody>
      </p:sp>
      <p:sp>
        <p:nvSpPr>
          <p:cNvPr id="8" name="Oval 7"/>
          <p:cNvSpPr/>
          <p:nvPr/>
        </p:nvSpPr>
        <p:spPr>
          <a:xfrm>
            <a:off x="5410200" y="2471352"/>
            <a:ext cx="19431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System</a:t>
            </a:r>
            <a:br>
              <a:rPr lang="en-US" b="1" dirty="0"/>
            </a:br>
            <a:r>
              <a:rPr lang="en-US" b="1" dirty="0"/>
              <a:t>Verification</a:t>
            </a:r>
          </a:p>
        </p:txBody>
      </p:sp>
      <p:sp>
        <p:nvSpPr>
          <p:cNvPr id="9" name="Oval 8"/>
          <p:cNvSpPr/>
          <p:nvPr/>
        </p:nvSpPr>
        <p:spPr>
          <a:xfrm>
            <a:off x="4686300" y="3372145"/>
            <a:ext cx="19431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Component</a:t>
            </a:r>
            <a:br>
              <a:rPr lang="en-US" b="1" dirty="0"/>
            </a:br>
            <a:r>
              <a:rPr lang="en-US" b="1" dirty="0"/>
              <a:t>Verification</a:t>
            </a:r>
          </a:p>
        </p:txBody>
      </p:sp>
      <p:sp>
        <p:nvSpPr>
          <p:cNvPr id="2" name="Down Arrow 1"/>
          <p:cNvSpPr/>
          <p:nvPr/>
        </p:nvSpPr>
        <p:spPr>
          <a:xfrm rot="2700000" flipV="1">
            <a:off x="6521670" y="2565475"/>
            <a:ext cx="685800" cy="3094264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 rot="8100000" flipV="1">
            <a:off x="1835370" y="2565475"/>
            <a:ext cx="685800" cy="3094265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625330" y="3974107"/>
            <a:ext cx="1474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Development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383885" y="3974107"/>
            <a:ext cx="1281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Verification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209425" y="5528102"/>
            <a:ext cx="466800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00" b="1" dirty="0"/>
              <a:t>Development and Verification Processes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D27CCB77-EA62-4310-81C8-36E078581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“V” Software Life Cycle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880C7BB-C117-44F3-B173-FDE89F7914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93256" y="4114800"/>
            <a:ext cx="1232074" cy="1631814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B64345D-B3B2-41B5-89D5-96D8A49FB501}"/>
              </a:ext>
            </a:extLst>
          </p:cNvPr>
          <p:cNvCxnSpPr>
            <a:endCxn id="3" idx="6"/>
          </p:cNvCxnSpPr>
          <p:nvPr/>
        </p:nvCxnSpPr>
        <p:spPr>
          <a:xfrm flipH="1">
            <a:off x="2743199" y="1905000"/>
            <a:ext cx="3640686" cy="1390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F62C7DE-F5FC-4555-8642-AF494E101DDA}"/>
              </a:ext>
            </a:extLst>
          </p:cNvPr>
          <p:cNvCxnSpPr>
            <a:stCxn id="4" idx="6"/>
            <a:endCxn id="8" idx="2"/>
          </p:cNvCxnSpPr>
          <p:nvPr/>
        </p:nvCxnSpPr>
        <p:spPr>
          <a:xfrm>
            <a:off x="3657600" y="2814252"/>
            <a:ext cx="17526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D3A23F3-9629-4F64-8F6A-AF9F0C78B647}"/>
              </a:ext>
            </a:extLst>
          </p:cNvPr>
          <p:cNvCxnSpPr>
            <a:stCxn id="5" idx="6"/>
            <a:endCxn id="9" idx="2"/>
          </p:cNvCxnSpPr>
          <p:nvPr/>
        </p:nvCxnSpPr>
        <p:spPr>
          <a:xfrm>
            <a:off x="4457700" y="3712324"/>
            <a:ext cx="228600" cy="272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6306F82-C94B-43CC-8FBF-A5A14629B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56730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C0DF5-43B4-4578-B1BA-63B135C77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 Types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6299E-C9F9-486D-981D-35FEBE8E4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General and scalar operations are available</a:t>
            </a:r>
          </a:p>
          <a:p>
            <a:pPr eaLnBrk="1" hangingPunct="1"/>
            <a:r>
              <a:rPr lang="en-US" altLang="en-US" dirty="0"/>
              <a:t>Literals</a:t>
            </a:r>
          </a:p>
          <a:p>
            <a:pPr lvl="1" eaLnBrk="1" hangingPunct="1"/>
            <a:r>
              <a:rPr lang="en-US" altLang="en-US" dirty="0"/>
              <a:t>Character literals are available for all of the graphic characters</a:t>
            </a:r>
          </a:p>
          <a:p>
            <a:pPr lvl="1" eaLnBrk="1" hangingPunct="1"/>
            <a:r>
              <a:rPr lang="en-US" altLang="en-US" dirty="0"/>
              <a:t>The form for </a:t>
            </a:r>
            <a:r>
              <a:rPr lang="en-US" altLang="en-US" dirty="0" err="1">
                <a:latin typeface="Lucida Sans Typewriter" panose="020B0509030504030204" pitchFamily="49" charset="0"/>
              </a:rPr>
              <a:t>Wide_Character</a:t>
            </a:r>
            <a:r>
              <a:rPr lang="en-US" altLang="en-US" dirty="0"/>
              <a:t> and </a:t>
            </a:r>
            <a:r>
              <a:rPr lang="en-US" altLang="en-US" dirty="0" err="1">
                <a:latin typeface="Lucida Sans Typewriter" panose="020B0509030504030204" pitchFamily="49" charset="0"/>
              </a:rPr>
              <a:t>Wide_Wide_Character</a:t>
            </a:r>
            <a:r>
              <a:rPr lang="en-US" altLang="en-US" dirty="0"/>
              <a:t> literals is defined in ISO 10646</a:t>
            </a:r>
          </a:p>
          <a:p>
            <a:pPr lvl="1" eaLnBrk="1" hangingPunct="1"/>
            <a:r>
              <a:rPr lang="en-US" altLang="en-US" dirty="0"/>
              <a:t>Programmer can declare enumeration type with character literals as elements</a:t>
            </a:r>
          </a:p>
          <a:p>
            <a:pPr eaLnBrk="1" hangingPunct="1"/>
            <a:r>
              <a:rPr lang="en-US" altLang="en-US" dirty="0"/>
              <a:t>Three ways to refer to a control character (no literals)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ASCII.</a:t>
            </a:r>
            <a:r>
              <a:rPr lang="en-US" altLang="en-US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name</a:t>
            </a:r>
            <a:r>
              <a:rPr lang="en-US" altLang="en-US" dirty="0"/>
              <a:t> or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Ada.Characters.Latin_1.</a:t>
            </a:r>
            <a:r>
              <a:rPr lang="en-US" altLang="en-US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name</a:t>
            </a:r>
            <a:r>
              <a:rPr lang="en-US" altLang="en-US" dirty="0"/>
              <a:t> if </a:t>
            </a:r>
            <a:r>
              <a:rPr lang="en-US" altLang="en-US" i="1" dirty="0"/>
              <a:t>name</a:t>
            </a:r>
            <a:r>
              <a:rPr lang="en-US" altLang="en-US" dirty="0"/>
              <a:t> is in the “lower half”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Ada.Characters.Latin_1.</a:t>
            </a:r>
            <a:r>
              <a:rPr lang="en-US" altLang="en-US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name</a:t>
            </a:r>
            <a:r>
              <a:rPr lang="en-US" altLang="en-US" dirty="0"/>
              <a:t> if </a:t>
            </a:r>
            <a:r>
              <a:rPr lang="en-US" altLang="en-US" i="1" dirty="0"/>
              <a:t>name</a:t>
            </a:r>
            <a:r>
              <a:rPr lang="en-US" altLang="en-US" dirty="0"/>
              <a:t> is in the “upper half”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Character'Val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</a:t>
            </a:r>
            <a:r>
              <a:rPr lang="en-US" altLang="en-US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position-number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)</a:t>
            </a:r>
            <a:endParaRPr lang="en-US" altLang="en-US" dirty="0">
              <a:solidFill>
                <a:srgbClr val="FF0000"/>
              </a:solidFill>
            </a:endParaRPr>
          </a:p>
          <a:p>
            <a:pPr marL="0" indent="0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6B093C-5E54-47D1-BA43-E70AFF0EB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47150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5">
            <a:extLst>
              <a:ext uri="{FF2B5EF4-FFF2-40B4-BE49-F238E27FC236}">
                <a16:creationId xmlns:a16="http://schemas.microsoft.com/office/drawing/2014/main" id="{EEF03E30-8541-4B12-9C8C-2A43FB2B6B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810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 dirty="0">
                <a:latin typeface="Lucida Sans Typewriter" panose="020B0509030504030204" pitchFamily="49" charset="0"/>
              </a:rPr>
              <a:t>NUL</a:t>
            </a:r>
          </a:p>
          <a:p>
            <a:pPr algn="ctr"/>
            <a:r>
              <a:rPr lang="en-US" altLang="en-US" sz="1100" b="1" dirty="0">
                <a:latin typeface="Lucida Sans Typewriter" panose="020B0509030504030204" pitchFamily="49" charset="0"/>
              </a:rPr>
              <a:t>0</a:t>
            </a:r>
            <a:endParaRPr lang="en-US" altLang="en-US" sz="1000" b="1" dirty="0">
              <a:latin typeface="Lucida Sans Typewriter" panose="020B0509030504030204" pitchFamily="49" charset="0"/>
            </a:endParaRPr>
          </a:p>
        </p:txBody>
      </p:sp>
      <p:sp>
        <p:nvSpPr>
          <p:cNvPr id="43011" name="Rectangle 6">
            <a:extLst>
              <a:ext uri="{FF2B5EF4-FFF2-40B4-BE49-F238E27FC236}">
                <a16:creationId xmlns:a16="http://schemas.microsoft.com/office/drawing/2014/main" id="{A64ABF87-192F-4A08-B447-BC2B8F48CF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3810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DLE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12" name="Rectangle 7">
            <a:extLst>
              <a:ext uri="{FF2B5EF4-FFF2-40B4-BE49-F238E27FC236}">
                <a16:creationId xmlns:a16="http://schemas.microsoft.com/office/drawing/2014/main" id="{F2FEE92C-6BB2-453B-9D7A-25249F43E6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810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 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32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13" name="Rectangle 8">
            <a:extLst>
              <a:ext uri="{FF2B5EF4-FFF2-40B4-BE49-F238E27FC236}">
                <a16:creationId xmlns:a16="http://schemas.microsoft.com/office/drawing/2014/main" id="{DAAD2493-4BB3-4B01-ABDC-47A5D07DD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3810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O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48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14" name="Rectangle 9">
            <a:extLst>
              <a:ext uri="{FF2B5EF4-FFF2-40B4-BE49-F238E27FC236}">
                <a16:creationId xmlns:a16="http://schemas.microsoft.com/office/drawing/2014/main" id="{03E61201-D5EA-42D2-BF36-9B1863CD0B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810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@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64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15" name="Rectangle 10">
            <a:extLst>
              <a:ext uri="{FF2B5EF4-FFF2-40B4-BE49-F238E27FC236}">
                <a16:creationId xmlns:a16="http://schemas.microsoft.com/office/drawing/2014/main" id="{E61512F9-F6BD-4B33-9416-841BB6F900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3810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P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80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16" name="Rectangle 11">
            <a:extLst>
              <a:ext uri="{FF2B5EF4-FFF2-40B4-BE49-F238E27FC236}">
                <a16:creationId xmlns:a16="http://schemas.microsoft.com/office/drawing/2014/main" id="{A3CB5CE5-628D-4A98-A1A4-1AF6DDF86D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3810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`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96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17" name="Rectangle 12">
            <a:extLst>
              <a:ext uri="{FF2B5EF4-FFF2-40B4-BE49-F238E27FC236}">
                <a16:creationId xmlns:a16="http://schemas.microsoft.com/office/drawing/2014/main" id="{9120F7C7-452E-420C-8D90-6081CC2A62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3810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p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112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18" name="Rectangle 13">
            <a:extLst>
              <a:ext uri="{FF2B5EF4-FFF2-40B4-BE49-F238E27FC236}">
                <a16:creationId xmlns:a16="http://schemas.microsoft.com/office/drawing/2014/main" id="{FD54B16C-5F36-4DA5-A3D3-B5F8084AB9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725" y="381000"/>
            <a:ext cx="381000" cy="40005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 i="1">
                <a:latin typeface="Lucida Sans Typewriter" panose="020B0509030504030204" pitchFamily="49" charset="0"/>
              </a:rPr>
              <a:t>res</a:t>
            </a:r>
            <a:endParaRPr lang="en-US" altLang="en-US" sz="1100" b="1">
              <a:latin typeface="Lucida Sans Typewriter" panose="020B0509030504030204" pitchFamily="49" charset="0"/>
            </a:endParaRP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128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19" name="Rectangle 14">
            <a:extLst>
              <a:ext uri="{FF2B5EF4-FFF2-40B4-BE49-F238E27FC236}">
                <a16:creationId xmlns:a16="http://schemas.microsoft.com/office/drawing/2014/main" id="{D9D2B161-573A-4FFE-8201-77358B5217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5725" y="3810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DCS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144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20" name="Rectangle 15">
            <a:extLst>
              <a:ext uri="{FF2B5EF4-FFF2-40B4-BE49-F238E27FC236}">
                <a16:creationId xmlns:a16="http://schemas.microsoft.com/office/drawing/2014/main" id="{DF784D72-54F3-46F9-9BFF-B0B144175B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25" y="3810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 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160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21" name="Rectangle 16">
            <a:extLst>
              <a:ext uri="{FF2B5EF4-FFF2-40B4-BE49-F238E27FC236}">
                <a16:creationId xmlns:a16="http://schemas.microsoft.com/office/drawing/2014/main" id="{C391FBC9-889B-4C9D-9988-AF54A9FD9C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725" y="3810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200" b="1">
                <a:latin typeface="Courier New" panose="02070309020205020404" pitchFamily="49" charset="0"/>
              </a:rPr>
              <a:t>°</a:t>
            </a:r>
            <a:endParaRPr lang="en-US" altLang="en-US" sz="1100" b="1">
              <a:latin typeface="Lucida Sans Typewriter" panose="020B0509030504030204" pitchFamily="49" charset="0"/>
            </a:endParaRP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176</a:t>
            </a:r>
          </a:p>
        </p:txBody>
      </p:sp>
      <p:sp>
        <p:nvSpPr>
          <p:cNvPr id="43022" name="Rectangle 17">
            <a:extLst>
              <a:ext uri="{FF2B5EF4-FFF2-40B4-BE49-F238E27FC236}">
                <a16:creationId xmlns:a16="http://schemas.microsoft.com/office/drawing/2014/main" id="{6DDCCEE7-EB43-4E73-91F5-56CE26F42D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8725" y="3810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À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192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23" name="Rectangle 18">
            <a:extLst>
              <a:ext uri="{FF2B5EF4-FFF2-40B4-BE49-F238E27FC236}">
                <a16:creationId xmlns:a16="http://schemas.microsoft.com/office/drawing/2014/main" id="{B360B834-A2E9-47FB-B7DB-5F3A13318D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725" y="3810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Ð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208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24" name="Rectangle 19">
            <a:extLst>
              <a:ext uri="{FF2B5EF4-FFF2-40B4-BE49-F238E27FC236}">
                <a16:creationId xmlns:a16="http://schemas.microsoft.com/office/drawing/2014/main" id="{60E43818-7ACB-443B-A1B8-2ED6A7B58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725" y="3810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à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224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25" name="Rectangle 20">
            <a:extLst>
              <a:ext uri="{FF2B5EF4-FFF2-40B4-BE49-F238E27FC236}">
                <a16:creationId xmlns:a16="http://schemas.microsoft.com/office/drawing/2014/main" id="{15373116-EEA7-4812-9CDD-58F893FB99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5" y="3810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ð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240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26" name="Rectangle 21">
            <a:extLst>
              <a:ext uri="{FF2B5EF4-FFF2-40B4-BE49-F238E27FC236}">
                <a16:creationId xmlns:a16="http://schemas.microsoft.com/office/drawing/2014/main" id="{D0A5017A-F9F0-4EAA-A249-0B4B26A107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7810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DC1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27" name="Rectangle 22">
            <a:extLst>
              <a:ext uri="{FF2B5EF4-FFF2-40B4-BE49-F238E27FC236}">
                <a16:creationId xmlns:a16="http://schemas.microsoft.com/office/drawing/2014/main" id="{2D0194DE-3D8C-411F-AB48-450E951A07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7810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!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33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28" name="Rectangle 23">
            <a:extLst>
              <a:ext uri="{FF2B5EF4-FFF2-40B4-BE49-F238E27FC236}">
                <a16:creationId xmlns:a16="http://schemas.microsoft.com/office/drawing/2014/main" id="{5AD74B64-59F6-49D8-A16E-1D5D8DB98B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7810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49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29" name="Rectangle 24">
            <a:extLst>
              <a:ext uri="{FF2B5EF4-FFF2-40B4-BE49-F238E27FC236}">
                <a16:creationId xmlns:a16="http://schemas.microsoft.com/office/drawing/2014/main" id="{0C71591C-DA94-4610-8293-83C873A0ED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7810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A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65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30" name="Rectangle 25">
            <a:extLst>
              <a:ext uri="{FF2B5EF4-FFF2-40B4-BE49-F238E27FC236}">
                <a16:creationId xmlns:a16="http://schemas.microsoft.com/office/drawing/2014/main" id="{7A5D172A-D809-4299-9814-A11F6FAD4C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7810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Q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81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31" name="Rectangle 26">
            <a:extLst>
              <a:ext uri="{FF2B5EF4-FFF2-40B4-BE49-F238E27FC236}">
                <a16:creationId xmlns:a16="http://schemas.microsoft.com/office/drawing/2014/main" id="{28A2B52A-97B3-449D-9F04-108F2D086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7810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a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97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32" name="Rectangle 27">
            <a:extLst>
              <a:ext uri="{FF2B5EF4-FFF2-40B4-BE49-F238E27FC236}">
                <a16:creationId xmlns:a16="http://schemas.microsoft.com/office/drawing/2014/main" id="{A4B497D7-BA9D-4682-A0B9-BD09F21ADB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7810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q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113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33" name="Rectangle 28">
            <a:extLst>
              <a:ext uri="{FF2B5EF4-FFF2-40B4-BE49-F238E27FC236}">
                <a16:creationId xmlns:a16="http://schemas.microsoft.com/office/drawing/2014/main" id="{6CBA085C-4C85-4FE7-8E8E-453AE3AA5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725" y="781050"/>
            <a:ext cx="381000" cy="40005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 i="1">
                <a:latin typeface="Lucida Sans Typewriter" panose="020B0509030504030204" pitchFamily="49" charset="0"/>
              </a:rPr>
              <a:t>res</a:t>
            </a:r>
            <a:endParaRPr lang="en-US" altLang="en-US" sz="1100" b="1">
              <a:latin typeface="Lucida Sans Typewriter" panose="020B0509030504030204" pitchFamily="49" charset="0"/>
            </a:endParaRP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129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34" name="Rectangle 29">
            <a:extLst>
              <a:ext uri="{FF2B5EF4-FFF2-40B4-BE49-F238E27FC236}">
                <a16:creationId xmlns:a16="http://schemas.microsoft.com/office/drawing/2014/main" id="{BC8BC783-34C1-41C1-A569-9EEB3E032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5725" y="7810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PU1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145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35" name="Rectangle 30">
            <a:extLst>
              <a:ext uri="{FF2B5EF4-FFF2-40B4-BE49-F238E27FC236}">
                <a16:creationId xmlns:a16="http://schemas.microsoft.com/office/drawing/2014/main" id="{C8B3F044-CD31-429A-B22B-45E73D737A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25" y="7810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¡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161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36" name="Rectangle 31">
            <a:extLst>
              <a:ext uri="{FF2B5EF4-FFF2-40B4-BE49-F238E27FC236}">
                <a16:creationId xmlns:a16="http://schemas.microsoft.com/office/drawing/2014/main" id="{F2EF59A4-108F-4763-99A8-7BA3A92C60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725" y="7810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±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177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37" name="Rectangle 32">
            <a:extLst>
              <a:ext uri="{FF2B5EF4-FFF2-40B4-BE49-F238E27FC236}">
                <a16:creationId xmlns:a16="http://schemas.microsoft.com/office/drawing/2014/main" id="{B47D34DE-14E5-4599-9216-CC0BE0BAC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8725" y="7810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Á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193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38" name="Rectangle 33">
            <a:extLst>
              <a:ext uri="{FF2B5EF4-FFF2-40B4-BE49-F238E27FC236}">
                <a16:creationId xmlns:a16="http://schemas.microsoft.com/office/drawing/2014/main" id="{ED295FB7-C172-4BA7-BB30-099ED12CB7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725" y="7810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Ñ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209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39" name="Rectangle 34">
            <a:extLst>
              <a:ext uri="{FF2B5EF4-FFF2-40B4-BE49-F238E27FC236}">
                <a16:creationId xmlns:a16="http://schemas.microsoft.com/office/drawing/2014/main" id="{0C74CCB4-90A3-4D66-B1AD-3F09EF00A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725" y="7810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á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225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40" name="Rectangle 35">
            <a:extLst>
              <a:ext uri="{FF2B5EF4-FFF2-40B4-BE49-F238E27FC236}">
                <a16:creationId xmlns:a16="http://schemas.microsoft.com/office/drawing/2014/main" id="{EF623816-FB2F-4DB4-8A41-61CA18216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5" y="7810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ñ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241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41" name="Rectangle 36">
            <a:extLst>
              <a:ext uri="{FF2B5EF4-FFF2-40B4-BE49-F238E27FC236}">
                <a16:creationId xmlns:a16="http://schemas.microsoft.com/office/drawing/2014/main" id="{89E3F40A-454D-47DA-A3C7-6CAA366D9A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1811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DC2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42" name="Rectangle 37">
            <a:extLst>
              <a:ext uri="{FF2B5EF4-FFF2-40B4-BE49-F238E27FC236}">
                <a16:creationId xmlns:a16="http://schemas.microsoft.com/office/drawing/2014/main" id="{00552CF3-B143-4C1F-927F-4E1B67F798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1811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"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34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43" name="Rectangle 38">
            <a:extLst>
              <a:ext uri="{FF2B5EF4-FFF2-40B4-BE49-F238E27FC236}">
                <a16:creationId xmlns:a16="http://schemas.microsoft.com/office/drawing/2014/main" id="{0045D541-4ACB-4562-91A7-F0EF911F4E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1811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50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44" name="Rectangle 39">
            <a:extLst>
              <a:ext uri="{FF2B5EF4-FFF2-40B4-BE49-F238E27FC236}">
                <a16:creationId xmlns:a16="http://schemas.microsoft.com/office/drawing/2014/main" id="{46122856-524C-4642-BF09-60274A07A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1811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B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66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45" name="Rectangle 40">
            <a:extLst>
              <a:ext uri="{FF2B5EF4-FFF2-40B4-BE49-F238E27FC236}">
                <a16:creationId xmlns:a16="http://schemas.microsoft.com/office/drawing/2014/main" id="{D7EDC4E8-1662-45E6-AE14-3C49BC8D86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11811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R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82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46" name="Rectangle 41">
            <a:extLst>
              <a:ext uri="{FF2B5EF4-FFF2-40B4-BE49-F238E27FC236}">
                <a16:creationId xmlns:a16="http://schemas.microsoft.com/office/drawing/2014/main" id="{97B7A9F8-DA8A-4DC4-BF32-63B6F9BB1E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11811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b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98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47" name="Rectangle 42">
            <a:extLst>
              <a:ext uri="{FF2B5EF4-FFF2-40B4-BE49-F238E27FC236}">
                <a16:creationId xmlns:a16="http://schemas.microsoft.com/office/drawing/2014/main" id="{E941FAF0-D5CC-493C-AF2D-50BBB13E29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11811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r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114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48" name="Rectangle 43">
            <a:extLst>
              <a:ext uri="{FF2B5EF4-FFF2-40B4-BE49-F238E27FC236}">
                <a16:creationId xmlns:a16="http://schemas.microsoft.com/office/drawing/2014/main" id="{3CDB5D93-2790-4338-8840-BCC89EFE05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725" y="11811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BPH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130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49" name="Rectangle 44">
            <a:extLst>
              <a:ext uri="{FF2B5EF4-FFF2-40B4-BE49-F238E27FC236}">
                <a16:creationId xmlns:a16="http://schemas.microsoft.com/office/drawing/2014/main" id="{799D16F3-55BD-457D-B64B-3FC0EAD5C1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5725" y="11811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PU2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146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50" name="Rectangle 45">
            <a:extLst>
              <a:ext uri="{FF2B5EF4-FFF2-40B4-BE49-F238E27FC236}">
                <a16:creationId xmlns:a16="http://schemas.microsoft.com/office/drawing/2014/main" id="{BA4EBC7B-2692-4929-8A82-07E2D2562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25" y="11811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¢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162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51" name="Rectangle 46">
            <a:extLst>
              <a:ext uri="{FF2B5EF4-FFF2-40B4-BE49-F238E27FC236}">
                <a16:creationId xmlns:a16="http://schemas.microsoft.com/office/drawing/2014/main" id="{5BBE361E-1E91-46A6-A870-3F44DDE03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725" y="11811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²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178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52" name="Rectangle 47">
            <a:extLst>
              <a:ext uri="{FF2B5EF4-FFF2-40B4-BE49-F238E27FC236}">
                <a16:creationId xmlns:a16="http://schemas.microsoft.com/office/drawing/2014/main" id="{2698C676-5DBC-49D5-9C61-9722A91E3B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8725" y="11811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Â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194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53" name="Rectangle 48">
            <a:extLst>
              <a:ext uri="{FF2B5EF4-FFF2-40B4-BE49-F238E27FC236}">
                <a16:creationId xmlns:a16="http://schemas.microsoft.com/office/drawing/2014/main" id="{66DBA551-EFB6-42AD-A209-09E1EF9668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725" y="11811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Ò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210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54" name="Rectangle 49">
            <a:extLst>
              <a:ext uri="{FF2B5EF4-FFF2-40B4-BE49-F238E27FC236}">
                <a16:creationId xmlns:a16="http://schemas.microsoft.com/office/drawing/2014/main" id="{7CD876C1-8B7D-42E7-968B-D5B07C1F8A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725" y="11811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â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226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55" name="Rectangle 50">
            <a:extLst>
              <a:ext uri="{FF2B5EF4-FFF2-40B4-BE49-F238E27FC236}">
                <a16:creationId xmlns:a16="http://schemas.microsoft.com/office/drawing/2014/main" id="{A91C5943-4A70-4371-B367-1D35BAE916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5" y="11811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ò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242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56" name="Rectangle 51">
            <a:extLst>
              <a:ext uri="{FF2B5EF4-FFF2-40B4-BE49-F238E27FC236}">
                <a16:creationId xmlns:a16="http://schemas.microsoft.com/office/drawing/2014/main" id="{0B10895B-72B8-44F2-8947-31E989E2F5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5811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DC3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57" name="Rectangle 52">
            <a:extLst>
              <a:ext uri="{FF2B5EF4-FFF2-40B4-BE49-F238E27FC236}">
                <a16:creationId xmlns:a16="http://schemas.microsoft.com/office/drawing/2014/main" id="{80B70565-E91C-4824-91C0-7453DC56CA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5811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#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35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58" name="Rectangle 53">
            <a:extLst>
              <a:ext uri="{FF2B5EF4-FFF2-40B4-BE49-F238E27FC236}">
                <a16:creationId xmlns:a16="http://schemas.microsoft.com/office/drawing/2014/main" id="{99DD2858-1412-4278-BC6E-71D4529877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5811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3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51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59" name="Rectangle 54">
            <a:extLst>
              <a:ext uri="{FF2B5EF4-FFF2-40B4-BE49-F238E27FC236}">
                <a16:creationId xmlns:a16="http://schemas.microsoft.com/office/drawing/2014/main" id="{7BB8498A-2D9B-4767-AF15-E90907CC09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5811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C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67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60" name="Rectangle 55">
            <a:extLst>
              <a:ext uri="{FF2B5EF4-FFF2-40B4-BE49-F238E27FC236}">
                <a16:creationId xmlns:a16="http://schemas.microsoft.com/office/drawing/2014/main" id="{77DF0D82-D602-45AA-8C2A-08EEFB138F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15811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S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83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61" name="Rectangle 56">
            <a:extLst>
              <a:ext uri="{FF2B5EF4-FFF2-40B4-BE49-F238E27FC236}">
                <a16:creationId xmlns:a16="http://schemas.microsoft.com/office/drawing/2014/main" id="{BB19F114-101D-4EEA-AA16-009B9BBA42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15811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c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99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62" name="Rectangle 57">
            <a:extLst>
              <a:ext uri="{FF2B5EF4-FFF2-40B4-BE49-F238E27FC236}">
                <a16:creationId xmlns:a16="http://schemas.microsoft.com/office/drawing/2014/main" id="{169F400E-188C-4D08-98FA-1AA61A3AB0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15811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s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115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63" name="Rectangle 58">
            <a:extLst>
              <a:ext uri="{FF2B5EF4-FFF2-40B4-BE49-F238E27FC236}">
                <a16:creationId xmlns:a16="http://schemas.microsoft.com/office/drawing/2014/main" id="{F7D7B280-6C0A-4C5D-B690-D82CB2B11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725" y="15811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NBH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131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64" name="Rectangle 59">
            <a:extLst>
              <a:ext uri="{FF2B5EF4-FFF2-40B4-BE49-F238E27FC236}">
                <a16:creationId xmlns:a16="http://schemas.microsoft.com/office/drawing/2014/main" id="{9AEF4CC4-D61B-4C38-8C26-7168E120A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5725" y="15811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STS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147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65" name="Rectangle 60">
            <a:extLst>
              <a:ext uri="{FF2B5EF4-FFF2-40B4-BE49-F238E27FC236}">
                <a16:creationId xmlns:a16="http://schemas.microsoft.com/office/drawing/2014/main" id="{7CCDA54C-2CC2-4131-9151-6439D506A1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25" y="15811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£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163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66" name="Rectangle 61">
            <a:extLst>
              <a:ext uri="{FF2B5EF4-FFF2-40B4-BE49-F238E27FC236}">
                <a16:creationId xmlns:a16="http://schemas.microsoft.com/office/drawing/2014/main" id="{00407677-9449-4AAB-ACBC-2C09B1F58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725" y="15811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³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179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67" name="Rectangle 62">
            <a:extLst>
              <a:ext uri="{FF2B5EF4-FFF2-40B4-BE49-F238E27FC236}">
                <a16:creationId xmlns:a16="http://schemas.microsoft.com/office/drawing/2014/main" id="{05A4D9D4-D43D-4274-881F-E7E3A7D5D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8725" y="15811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Ã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195</a:t>
            </a:r>
          </a:p>
        </p:txBody>
      </p:sp>
      <p:sp>
        <p:nvSpPr>
          <p:cNvPr id="43068" name="Rectangle 63">
            <a:extLst>
              <a:ext uri="{FF2B5EF4-FFF2-40B4-BE49-F238E27FC236}">
                <a16:creationId xmlns:a16="http://schemas.microsoft.com/office/drawing/2014/main" id="{3D95F190-5C86-40C5-8453-72CB6B4C8E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725" y="15811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Ó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211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69" name="Rectangle 64">
            <a:extLst>
              <a:ext uri="{FF2B5EF4-FFF2-40B4-BE49-F238E27FC236}">
                <a16:creationId xmlns:a16="http://schemas.microsoft.com/office/drawing/2014/main" id="{7550A1F2-D053-4580-BF3D-B7D0B442AA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725" y="15811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ã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227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70" name="Rectangle 65">
            <a:extLst>
              <a:ext uri="{FF2B5EF4-FFF2-40B4-BE49-F238E27FC236}">
                <a16:creationId xmlns:a16="http://schemas.microsoft.com/office/drawing/2014/main" id="{69C9A45E-0AB4-4EAA-8FB6-5151085823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5" y="15811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ó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243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71" name="Rectangle 66">
            <a:extLst>
              <a:ext uri="{FF2B5EF4-FFF2-40B4-BE49-F238E27FC236}">
                <a16:creationId xmlns:a16="http://schemas.microsoft.com/office/drawing/2014/main" id="{E5252CB0-51B3-4FDD-8F9D-32BC1C7861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9812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DC4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72" name="Rectangle 67">
            <a:extLst>
              <a:ext uri="{FF2B5EF4-FFF2-40B4-BE49-F238E27FC236}">
                <a16:creationId xmlns:a16="http://schemas.microsoft.com/office/drawing/2014/main" id="{BA7D0BB7-996E-4212-B5B3-0237255844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9812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$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36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73" name="Rectangle 68">
            <a:extLst>
              <a:ext uri="{FF2B5EF4-FFF2-40B4-BE49-F238E27FC236}">
                <a16:creationId xmlns:a16="http://schemas.microsoft.com/office/drawing/2014/main" id="{4A34A975-D6FE-4683-A2B3-18FD1BAF5D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9812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4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52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74" name="Rectangle 69">
            <a:extLst>
              <a:ext uri="{FF2B5EF4-FFF2-40B4-BE49-F238E27FC236}">
                <a16:creationId xmlns:a16="http://schemas.microsoft.com/office/drawing/2014/main" id="{9AC57463-C347-4E8E-A6A2-EC4407A617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9812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D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68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75" name="Rectangle 70">
            <a:extLst>
              <a:ext uri="{FF2B5EF4-FFF2-40B4-BE49-F238E27FC236}">
                <a16:creationId xmlns:a16="http://schemas.microsoft.com/office/drawing/2014/main" id="{7A90449E-9635-4F2D-B343-4676240B3E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19812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T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84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76" name="Rectangle 71">
            <a:extLst>
              <a:ext uri="{FF2B5EF4-FFF2-40B4-BE49-F238E27FC236}">
                <a16:creationId xmlns:a16="http://schemas.microsoft.com/office/drawing/2014/main" id="{D8C03FFC-3152-45EC-98ED-85371494F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19812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d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100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77" name="Rectangle 72">
            <a:extLst>
              <a:ext uri="{FF2B5EF4-FFF2-40B4-BE49-F238E27FC236}">
                <a16:creationId xmlns:a16="http://schemas.microsoft.com/office/drawing/2014/main" id="{68A87A78-C6B9-437C-ADC5-6DE7FC363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19812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t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116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78" name="Rectangle 73">
            <a:extLst>
              <a:ext uri="{FF2B5EF4-FFF2-40B4-BE49-F238E27FC236}">
                <a16:creationId xmlns:a16="http://schemas.microsoft.com/office/drawing/2014/main" id="{42EC8FDF-E356-43B5-A383-532641BCD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725" y="19812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IND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132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79" name="Rectangle 74">
            <a:extLst>
              <a:ext uri="{FF2B5EF4-FFF2-40B4-BE49-F238E27FC236}">
                <a16:creationId xmlns:a16="http://schemas.microsoft.com/office/drawing/2014/main" id="{CB65D088-686A-4DB6-8AFE-E0C377601E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5725" y="19812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CCH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148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80" name="Rectangle 75">
            <a:extLst>
              <a:ext uri="{FF2B5EF4-FFF2-40B4-BE49-F238E27FC236}">
                <a16:creationId xmlns:a16="http://schemas.microsoft.com/office/drawing/2014/main" id="{0FABCA03-4DB4-4D1D-A105-EBEE12C59D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25" y="19812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¤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164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81" name="Rectangle 76">
            <a:extLst>
              <a:ext uri="{FF2B5EF4-FFF2-40B4-BE49-F238E27FC236}">
                <a16:creationId xmlns:a16="http://schemas.microsoft.com/office/drawing/2014/main" id="{8D4AF8BA-DC28-4B4F-8AED-7F6FFD3ED2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725" y="19812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´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180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82" name="Rectangle 77">
            <a:extLst>
              <a:ext uri="{FF2B5EF4-FFF2-40B4-BE49-F238E27FC236}">
                <a16:creationId xmlns:a16="http://schemas.microsoft.com/office/drawing/2014/main" id="{614EC1CD-551F-4C89-A934-1EAC400E40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8725" y="19812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Ä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196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83" name="Rectangle 78">
            <a:extLst>
              <a:ext uri="{FF2B5EF4-FFF2-40B4-BE49-F238E27FC236}">
                <a16:creationId xmlns:a16="http://schemas.microsoft.com/office/drawing/2014/main" id="{F097BAF9-77DF-4C78-9EF0-E2C29CE26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725" y="19812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Ô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212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84" name="Rectangle 79">
            <a:extLst>
              <a:ext uri="{FF2B5EF4-FFF2-40B4-BE49-F238E27FC236}">
                <a16:creationId xmlns:a16="http://schemas.microsoft.com/office/drawing/2014/main" id="{31A03617-E824-4ABB-992A-FF2BE3FF3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725" y="19812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ä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228</a:t>
            </a:r>
          </a:p>
        </p:txBody>
      </p:sp>
      <p:sp>
        <p:nvSpPr>
          <p:cNvPr id="43085" name="Rectangle 80">
            <a:extLst>
              <a:ext uri="{FF2B5EF4-FFF2-40B4-BE49-F238E27FC236}">
                <a16:creationId xmlns:a16="http://schemas.microsoft.com/office/drawing/2014/main" id="{5F1B63B8-04B7-403A-B4A9-678DD9FC0C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5" y="19812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ô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244</a:t>
            </a:r>
          </a:p>
        </p:txBody>
      </p:sp>
      <p:sp>
        <p:nvSpPr>
          <p:cNvPr id="43086" name="Rectangle 81">
            <a:extLst>
              <a:ext uri="{FF2B5EF4-FFF2-40B4-BE49-F238E27FC236}">
                <a16:creationId xmlns:a16="http://schemas.microsoft.com/office/drawing/2014/main" id="{C4EEE9AE-D8D3-4655-A3E4-C40248ED1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23812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NAK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87" name="Rectangle 82">
            <a:extLst>
              <a:ext uri="{FF2B5EF4-FFF2-40B4-BE49-F238E27FC236}">
                <a16:creationId xmlns:a16="http://schemas.microsoft.com/office/drawing/2014/main" id="{6217237B-CA49-4F5D-B7D6-D775DE9721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23812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%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37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88" name="Rectangle 83">
            <a:extLst>
              <a:ext uri="{FF2B5EF4-FFF2-40B4-BE49-F238E27FC236}">
                <a16:creationId xmlns:a16="http://schemas.microsoft.com/office/drawing/2014/main" id="{E68C9149-2386-48D9-A8AE-AF97A9B2B3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23812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5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53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89" name="Rectangle 84">
            <a:extLst>
              <a:ext uri="{FF2B5EF4-FFF2-40B4-BE49-F238E27FC236}">
                <a16:creationId xmlns:a16="http://schemas.microsoft.com/office/drawing/2014/main" id="{DCE75A4F-5240-4479-86B1-D43CE2A01A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23812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E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69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90" name="Rectangle 85">
            <a:extLst>
              <a:ext uri="{FF2B5EF4-FFF2-40B4-BE49-F238E27FC236}">
                <a16:creationId xmlns:a16="http://schemas.microsoft.com/office/drawing/2014/main" id="{1007A9B3-E08C-48CA-9248-64BD69EB16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23812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U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85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91" name="Rectangle 86">
            <a:extLst>
              <a:ext uri="{FF2B5EF4-FFF2-40B4-BE49-F238E27FC236}">
                <a16:creationId xmlns:a16="http://schemas.microsoft.com/office/drawing/2014/main" id="{5951A13E-A321-4760-A0D9-2E68A165DE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23812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e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101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92" name="Rectangle 87">
            <a:extLst>
              <a:ext uri="{FF2B5EF4-FFF2-40B4-BE49-F238E27FC236}">
                <a16:creationId xmlns:a16="http://schemas.microsoft.com/office/drawing/2014/main" id="{8B5C415F-AB8E-4FF0-AF98-273F6670A8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23812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u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117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93" name="Rectangle 88">
            <a:extLst>
              <a:ext uri="{FF2B5EF4-FFF2-40B4-BE49-F238E27FC236}">
                <a16:creationId xmlns:a16="http://schemas.microsoft.com/office/drawing/2014/main" id="{C0A622EA-0239-4F34-B093-66DD7D0DE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725" y="23812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NEL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133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94" name="Rectangle 89">
            <a:extLst>
              <a:ext uri="{FF2B5EF4-FFF2-40B4-BE49-F238E27FC236}">
                <a16:creationId xmlns:a16="http://schemas.microsoft.com/office/drawing/2014/main" id="{F270A46A-0B74-46AF-BA8C-E134CFDF20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5725" y="23812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MW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149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95" name="Rectangle 90">
            <a:extLst>
              <a:ext uri="{FF2B5EF4-FFF2-40B4-BE49-F238E27FC236}">
                <a16:creationId xmlns:a16="http://schemas.microsoft.com/office/drawing/2014/main" id="{4CB21FE5-5977-4C52-8436-2AC7E105E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25" y="23812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¥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165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96" name="Rectangle 91">
            <a:extLst>
              <a:ext uri="{FF2B5EF4-FFF2-40B4-BE49-F238E27FC236}">
                <a16:creationId xmlns:a16="http://schemas.microsoft.com/office/drawing/2014/main" id="{522C821A-5E72-471E-8561-369101CB8B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725" y="23812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µ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181</a:t>
            </a:r>
          </a:p>
        </p:txBody>
      </p:sp>
      <p:sp>
        <p:nvSpPr>
          <p:cNvPr id="43097" name="Rectangle 92">
            <a:extLst>
              <a:ext uri="{FF2B5EF4-FFF2-40B4-BE49-F238E27FC236}">
                <a16:creationId xmlns:a16="http://schemas.microsoft.com/office/drawing/2014/main" id="{E0282772-BD28-4A9A-AD78-9BADCA5BD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8725" y="23812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Å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197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98" name="Rectangle 93">
            <a:extLst>
              <a:ext uri="{FF2B5EF4-FFF2-40B4-BE49-F238E27FC236}">
                <a16:creationId xmlns:a16="http://schemas.microsoft.com/office/drawing/2014/main" id="{41893499-C8FB-44F0-9DA1-027046F812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725" y="23812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Õ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213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099" name="Rectangle 94">
            <a:extLst>
              <a:ext uri="{FF2B5EF4-FFF2-40B4-BE49-F238E27FC236}">
                <a16:creationId xmlns:a16="http://schemas.microsoft.com/office/drawing/2014/main" id="{7BCC23EE-BD65-418C-903F-1CA9A208F1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725" y="23812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å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229</a:t>
            </a:r>
          </a:p>
        </p:txBody>
      </p:sp>
      <p:sp>
        <p:nvSpPr>
          <p:cNvPr id="43100" name="Rectangle 95">
            <a:extLst>
              <a:ext uri="{FF2B5EF4-FFF2-40B4-BE49-F238E27FC236}">
                <a16:creationId xmlns:a16="http://schemas.microsoft.com/office/drawing/2014/main" id="{4587689A-ED79-4C80-B2CD-3A961EB9D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5" y="23812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õ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245</a:t>
            </a:r>
          </a:p>
        </p:txBody>
      </p:sp>
      <p:sp>
        <p:nvSpPr>
          <p:cNvPr id="43101" name="Rectangle 96">
            <a:extLst>
              <a:ext uri="{FF2B5EF4-FFF2-40B4-BE49-F238E27FC236}">
                <a16:creationId xmlns:a16="http://schemas.microsoft.com/office/drawing/2014/main" id="{9F80357E-7C02-437B-9A47-A9BADF3A0D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27813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SYN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02" name="Rectangle 97">
            <a:extLst>
              <a:ext uri="{FF2B5EF4-FFF2-40B4-BE49-F238E27FC236}">
                <a16:creationId xmlns:a16="http://schemas.microsoft.com/office/drawing/2014/main" id="{FD71A52A-E54D-45FC-9E9A-F6BE797B86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27813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&amp;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38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03" name="Rectangle 98">
            <a:extLst>
              <a:ext uri="{FF2B5EF4-FFF2-40B4-BE49-F238E27FC236}">
                <a16:creationId xmlns:a16="http://schemas.microsoft.com/office/drawing/2014/main" id="{8B7EA56F-8915-4FCD-9F36-9A55B0C17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27813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6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54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04" name="Rectangle 99">
            <a:extLst>
              <a:ext uri="{FF2B5EF4-FFF2-40B4-BE49-F238E27FC236}">
                <a16:creationId xmlns:a16="http://schemas.microsoft.com/office/drawing/2014/main" id="{5CCB41D5-EFDC-4DE2-8723-36AFB18607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27813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F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70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05" name="Rectangle 100">
            <a:extLst>
              <a:ext uri="{FF2B5EF4-FFF2-40B4-BE49-F238E27FC236}">
                <a16:creationId xmlns:a16="http://schemas.microsoft.com/office/drawing/2014/main" id="{BAB9EE2F-ACA3-48E0-9526-C67D0D40E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27813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V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86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06" name="Rectangle 101">
            <a:extLst>
              <a:ext uri="{FF2B5EF4-FFF2-40B4-BE49-F238E27FC236}">
                <a16:creationId xmlns:a16="http://schemas.microsoft.com/office/drawing/2014/main" id="{BE5F7D43-8973-4B65-96EA-D137CD69C2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27813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f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102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07" name="Rectangle 102">
            <a:extLst>
              <a:ext uri="{FF2B5EF4-FFF2-40B4-BE49-F238E27FC236}">
                <a16:creationId xmlns:a16="http://schemas.microsoft.com/office/drawing/2014/main" id="{57215AD5-E564-4A2F-99BE-F137A9DF1A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27813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v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118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08" name="Rectangle 103">
            <a:extLst>
              <a:ext uri="{FF2B5EF4-FFF2-40B4-BE49-F238E27FC236}">
                <a16:creationId xmlns:a16="http://schemas.microsoft.com/office/drawing/2014/main" id="{94740513-1FF7-40EA-9E62-B813FF71F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725" y="27813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SSA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134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09" name="Rectangle 104">
            <a:extLst>
              <a:ext uri="{FF2B5EF4-FFF2-40B4-BE49-F238E27FC236}">
                <a16:creationId xmlns:a16="http://schemas.microsoft.com/office/drawing/2014/main" id="{25C835AA-DF8A-4A28-BEA8-BDFC628C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5725" y="27813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SPA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150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10" name="Rectangle 105">
            <a:extLst>
              <a:ext uri="{FF2B5EF4-FFF2-40B4-BE49-F238E27FC236}">
                <a16:creationId xmlns:a16="http://schemas.microsoft.com/office/drawing/2014/main" id="{94D7380E-8752-4C25-B111-31A8052C2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25" y="27813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¦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166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11" name="Rectangle 106">
            <a:extLst>
              <a:ext uri="{FF2B5EF4-FFF2-40B4-BE49-F238E27FC236}">
                <a16:creationId xmlns:a16="http://schemas.microsoft.com/office/drawing/2014/main" id="{CAFDD1E9-601F-409C-B844-1EBA6E6A7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725" y="27813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¶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182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12" name="Rectangle 107">
            <a:extLst>
              <a:ext uri="{FF2B5EF4-FFF2-40B4-BE49-F238E27FC236}">
                <a16:creationId xmlns:a16="http://schemas.microsoft.com/office/drawing/2014/main" id="{E1D9F3C0-B0F6-4809-9BA4-30251879F6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8725" y="27813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Æ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198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13" name="Rectangle 108">
            <a:extLst>
              <a:ext uri="{FF2B5EF4-FFF2-40B4-BE49-F238E27FC236}">
                <a16:creationId xmlns:a16="http://schemas.microsoft.com/office/drawing/2014/main" id="{774CCA22-7D68-4515-B8BC-075EFECA9C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725" y="27813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Ö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214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14" name="Rectangle 109">
            <a:extLst>
              <a:ext uri="{FF2B5EF4-FFF2-40B4-BE49-F238E27FC236}">
                <a16:creationId xmlns:a16="http://schemas.microsoft.com/office/drawing/2014/main" id="{DEBCACFD-9606-4BE8-AC9A-F870A5E4BD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725" y="27813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æ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230</a:t>
            </a:r>
          </a:p>
        </p:txBody>
      </p:sp>
      <p:sp>
        <p:nvSpPr>
          <p:cNvPr id="43115" name="Rectangle 110">
            <a:extLst>
              <a:ext uri="{FF2B5EF4-FFF2-40B4-BE49-F238E27FC236}">
                <a16:creationId xmlns:a16="http://schemas.microsoft.com/office/drawing/2014/main" id="{8C188FA6-B15C-4A59-A20A-587F78254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5" y="27813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ö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246</a:t>
            </a:r>
          </a:p>
        </p:txBody>
      </p:sp>
      <p:sp>
        <p:nvSpPr>
          <p:cNvPr id="43116" name="Rectangle 111">
            <a:extLst>
              <a:ext uri="{FF2B5EF4-FFF2-40B4-BE49-F238E27FC236}">
                <a16:creationId xmlns:a16="http://schemas.microsoft.com/office/drawing/2014/main" id="{7B2AF23F-8A2C-4BC4-808F-E464C9E4AF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31813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ETB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17" name="Rectangle 112">
            <a:extLst>
              <a:ext uri="{FF2B5EF4-FFF2-40B4-BE49-F238E27FC236}">
                <a16:creationId xmlns:a16="http://schemas.microsoft.com/office/drawing/2014/main" id="{FB6E8DFE-DC68-4F6B-A7DB-B26081DB37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1813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'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39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18" name="Rectangle 113">
            <a:extLst>
              <a:ext uri="{FF2B5EF4-FFF2-40B4-BE49-F238E27FC236}">
                <a16:creationId xmlns:a16="http://schemas.microsoft.com/office/drawing/2014/main" id="{42AF41F7-0EAC-4028-84E8-F1187B593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31813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7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55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19" name="Rectangle 114">
            <a:extLst>
              <a:ext uri="{FF2B5EF4-FFF2-40B4-BE49-F238E27FC236}">
                <a16:creationId xmlns:a16="http://schemas.microsoft.com/office/drawing/2014/main" id="{D7EBAABE-14A2-4CD0-A8D0-F23A675AF1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1813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G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71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20" name="Rectangle 115">
            <a:extLst>
              <a:ext uri="{FF2B5EF4-FFF2-40B4-BE49-F238E27FC236}">
                <a16:creationId xmlns:a16="http://schemas.microsoft.com/office/drawing/2014/main" id="{2954B0DD-4F00-45BE-913A-90B511901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31813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W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87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21" name="Rectangle 116">
            <a:extLst>
              <a:ext uri="{FF2B5EF4-FFF2-40B4-BE49-F238E27FC236}">
                <a16:creationId xmlns:a16="http://schemas.microsoft.com/office/drawing/2014/main" id="{FB9A492C-7484-453E-8ED3-2327F48C3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31813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g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103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22" name="Rectangle 117">
            <a:extLst>
              <a:ext uri="{FF2B5EF4-FFF2-40B4-BE49-F238E27FC236}">
                <a16:creationId xmlns:a16="http://schemas.microsoft.com/office/drawing/2014/main" id="{C8875777-B462-465B-B8C3-43F44D2472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31813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w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119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23" name="Rectangle 118">
            <a:extLst>
              <a:ext uri="{FF2B5EF4-FFF2-40B4-BE49-F238E27FC236}">
                <a16:creationId xmlns:a16="http://schemas.microsoft.com/office/drawing/2014/main" id="{3249CF8B-10A8-4F79-9BE5-939C38A5DC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725" y="31813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ESA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135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24" name="Rectangle 119">
            <a:extLst>
              <a:ext uri="{FF2B5EF4-FFF2-40B4-BE49-F238E27FC236}">
                <a16:creationId xmlns:a16="http://schemas.microsoft.com/office/drawing/2014/main" id="{D0AAE8EF-6E32-487F-A0B4-477A916B2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5725" y="31813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EPA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151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25" name="Rectangle 120">
            <a:extLst>
              <a:ext uri="{FF2B5EF4-FFF2-40B4-BE49-F238E27FC236}">
                <a16:creationId xmlns:a16="http://schemas.microsoft.com/office/drawing/2014/main" id="{0A8680B7-E83F-4E9B-862C-85E88BA52C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25" y="31813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§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167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26" name="Rectangle 121">
            <a:extLst>
              <a:ext uri="{FF2B5EF4-FFF2-40B4-BE49-F238E27FC236}">
                <a16:creationId xmlns:a16="http://schemas.microsoft.com/office/drawing/2014/main" id="{AA4D460D-F9FB-4E6A-9153-EF79FC77F1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725" y="31813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·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183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27" name="Rectangle 122">
            <a:extLst>
              <a:ext uri="{FF2B5EF4-FFF2-40B4-BE49-F238E27FC236}">
                <a16:creationId xmlns:a16="http://schemas.microsoft.com/office/drawing/2014/main" id="{69149C5C-5B4D-453D-9746-2EFAECB14B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8725" y="31813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Ç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199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28" name="Rectangle 123">
            <a:extLst>
              <a:ext uri="{FF2B5EF4-FFF2-40B4-BE49-F238E27FC236}">
                <a16:creationId xmlns:a16="http://schemas.microsoft.com/office/drawing/2014/main" id="{972EECF5-6663-4431-91E8-0330D6D59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725" y="31813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×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215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29" name="Rectangle 124">
            <a:extLst>
              <a:ext uri="{FF2B5EF4-FFF2-40B4-BE49-F238E27FC236}">
                <a16:creationId xmlns:a16="http://schemas.microsoft.com/office/drawing/2014/main" id="{96BF5156-2908-4816-A7FC-9B6C6945B8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725" y="31813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ç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231</a:t>
            </a:r>
          </a:p>
        </p:txBody>
      </p:sp>
      <p:sp>
        <p:nvSpPr>
          <p:cNvPr id="43130" name="Rectangle 125">
            <a:extLst>
              <a:ext uri="{FF2B5EF4-FFF2-40B4-BE49-F238E27FC236}">
                <a16:creationId xmlns:a16="http://schemas.microsoft.com/office/drawing/2014/main" id="{A58AF6BE-50B8-43D2-BCC0-F7906A85DE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5" y="31813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÷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247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31" name="Rectangle 126">
            <a:extLst>
              <a:ext uri="{FF2B5EF4-FFF2-40B4-BE49-F238E27FC236}">
                <a16:creationId xmlns:a16="http://schemas.microsoft.com/office/drawing/2014/main" id="{6FDBB1D7-3DF6-41AF-BE09-8A3988B8B8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35814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CAN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32" name="Rectangle 127">
            <a:extLst>
              <a:ext uri="{FF2B5EF4-FFF2-40B4-BE49-F238E27FC236}">
                <a16:creationId xmlns:a16="http://schemas.microsoft.com/office/drawing/2014/main" id="{A938DA43-8FF3-4C97-B7E0-7D0808CA86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5814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(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40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33" name="Rectangle 128">
            <a:extLst>
              <a:ext uri="{FF2B5EF4-FFF2-40B4-BE49-F238E27FC236}">
                <a16:creationId xmlns:a16="http://schemas.microsoft.com/office/drawing/2014/main" id="{C3CD746B-00EC-4533-A7B0-854E460CB7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35814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8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56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34" name="Rectangle 129">
            <a:extLst>
              <a:ext uri="{FF2B5EF4-FFF2-40B4-BE49-F238E27FC236}">
                <a16:creationId xmlns:a16="http://schemas.microsoft.com/office/drawing/2014/main" id="{38378F3E-2E8C-4867-8A2F-C0DBD5E783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5814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H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72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35" name="Rectangle 130">
            <a:extLst>
              <a:ext uri="{FF2B5EF4-FFF2-40B4-BE49-F238E27FC236}">
                <a16:creationId xmlns:a16="http://schemas.microsoft.com/office/drawing/2014/main" id="{D5A1B330-BFBC-4F3F-9C9A-583F089AD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35814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X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88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36" name="Rectangle 131">
            <a:extLst>
              <a:ext uri="{FF2B5EF4-FFF2-40B4-BE49-F238E27FC236}">
                <a16:creationId xmlns:a16="http://schemas.microsoft.com/office/drawing/2014/main" id="{515F7909-56EE-45A6-9063-5AC2C0D30D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35814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h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104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37" name="Rectangle 132">
            <a:extLst>
              <a:ext uri="{FF2B5EF4-FFF2-40B4-BE49-F238E27FC236}">
                <a16:creationId xmlns:a16="http://schemas.microsoft.com/office/drawing/2014/main" id="{D0D5736B-AD07-4476-9539-AAB397589D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35814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x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120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38" name="Rectangle 133">
            <a:extLst>
              <a:ext uri="{FF2B5EF4-FFF2-40B4-BE49-F238E27FC236}">
                <a16:creationId xmlns:a16="http://schemas.microsoft.com/office/drawing/2014/main" id="{6D6154CB-941B-4B79-BECB-34F4FB0F3C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725" y="35814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HTS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136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39" name="Rectangle 134">
            <a:extLst>
              <a:ext uri="{FF2B5EF4-FFF2-40B4-BE49-F238E27FC236}">
                <a16:creationId xmlns:a16="http://schemas.microsoft.com/office/drawing/2014/main" id="{4F94399C-0AFD-482B-90EE-42B5F00D75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5725" y="35814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SOS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152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40" name="Rectangle 135">
            <a:extLst>
              <a:ext uri="{FF2B5EF4-FFF2-40B4-BE49-F238E27FC236}">
                <a16:creationId xmlns:a16="http://schemas.microsoft.com/office/drawing/2014/main" id="{B70218CA-EE8C-4D43-AF7E-7B228D3C35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25" y="35814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¨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168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41" name="Rectangle 136">
            <a:extLst>
              <a:ext uri="{FF2B5EF4-FFF2-40B4-BE49-F238E27FC236}">
                <a16:creationId xmlns:a16="http://schemas.microsoft.com/office/drawing/2014/main" id="{F2D56FC0-DF56-4BEB-9D22-6D347D1FDE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725" y="35814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¸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184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42" name="Rectangle 137">
            <a:extLst>
              <a:ext uri="{FF2B5EF4-FFF2-40B4-BE49-F238E27FC236}">
                <a16:creationId xmlns:a16="http://schemas.microsoft.com/office/drawing/2014/main" id="{FCF35907-DECA-4928-8C65-60973766E6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8725" y="35814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È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200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43" name="Rectangle 138">
            <a:extLst>
              <a:ext uri="{FF2B5EF4-FFF2-40B4-BE49-F238E27FC236}">
                <a16:creationId xmlns:a16="http://schemas.microsoft.com/office/drawing/2014/main" id="{BD71C683-1F50-4700-9622-925B1383C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725" y="35814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Ø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216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44" name="Rectangle 139">
            <a:extLst>
              <a:ext uri="{FF2B5EF4-FFF2-40B4-BE49-F238E27FC236}">
                <a16:creationId xmlns:a16="http://schemas.microsoft.com/office/drawing/2014/main" id="{A5FA6604-CA9D-4C22-811A-ABEE81EAC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725" y="35814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è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232</a:t>
            </a:r>
          </a:p>
        </p:txBody>
      </p:sp>
      <p:sp>
        <p:nvSpPr>
          <p:cNvPr id="43145" name="Rectangle 140">
            <a:extLst>
              <a:ext uri="{FF2B5EF4-FFF2-40B4-BE49-F238E27FC236}">
                <a16:creationId xmlns:a16="http://schemas.microsoft.com/office/drawing/2014/main" id="{D80890E4-0AD9-4934-AFCD-DCA2031CBC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5" y="35814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ø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248</a:t>
            </a:r>
          </a:p>
        </p:txBody>
      </p:sp>
      <p:sp>
        <p:nvSpPr>
          <p:cNvPr id="43146" name="Rectangle 141">
            <a:extLst>
              <a:ext uri="{FF2B5EF4-FFF2-40B4-BE49-F238E27FC236}">
                <a16:creationId xmlns:a16="http://schemas.microsoft.com/office/drawing/2014/main" id="{0F479F83-48B1-44EE-B5A7-CD0FEBA54E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39814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EM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47" name="Rectangle 142">
            <a:extLst>
              <a:ext uri="{FF2B5EF4-FFF2-40B4-BE49-F238E27FC236}">
                <a16:creationId xmlns:a16="http://schemas.microsoft.com/office/drawing/2014/main" id="{7046F963-6249-4267-8D57-FEA50A9EE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9814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)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41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48" name="Rectangle 143">
            <a:extLst>
              <a:ext uri="{FF2B5EF4-FFF2-40B4-BE49-F238E27FC236}">
                <a16:creationId xmlns:a16="http://schemas.microsoft.com/office/drawing/2014/main" id="{C74ED922-A7FF-4904-9E08-9144874579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39814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9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57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49" name="Rectangle 144">
            <a:extLst>
              <a:ext uri="{FF2B5EF4-FFF2-40B4-BE49-F238E27FC236}">
                <a16:creationId xmlns:a16="http://schemas.microsoft.com/office/drawing/2014/main" id="{D75DFAB1-1DCA-441B-9A25-E4326DDED5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9814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I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73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50" name="Rectangle 145">
            <a:extLst>
              <a:ext uri="{FF2B5EF4-FFF2-40B4-BE49-F238E27FC236}">
                <a16:creationId xmlns:a16="http://schemas.microsoft.com/office/drawing/2014/main" id="{383E7B7D-2740-4C04-864D-FB0FD09101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39814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Y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89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51" name="Rectangle 146">
            <a:extLst>
              <a:ext uri="{FF2B5EF4-FFF2-40B4-BE49-F238E27FC236}">
                <a16:creationId xmlns:a16="http://schemas.microsoft.com/office/drawing/2014/main" id="{0E61745F-0876-42DF-97C7-EAA05C4F5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39814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i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105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52" name="Rectangle 147">
            <a:extLst>
              <a:ext uri="{FF2B5EF4-FFF2-40B4-BE49-F238E27FC236}">
                <a16:creationId xmlns:a16="http://schemas.microsoft.com/office/drawing/2014/main" id="{E17FCB0E-A558-4A57-A3EC-B0A75C6A6A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39814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y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121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53" name="Rectangle 148">
            <a:extLst>
              <a:ext uri="{FF2B5EF4-FFF2-40B4-BE49-F238E27FC236}">
                <a16:creationId xmlns:a16="http://schemas.microsoft.com/office/drawing/2014/main" id="{B0AA5E55-171A-4FFA-AA67-3F5FD90650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725" y="39814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HTJ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137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54" name="Rectangle 149">
            <a:extLst>
              <a:ext uri="{FF2B5EF4-FFF2-40B4-BE49-F238E27FC236}">
                <a16:creationId xmlns:a16="http://schemas.microsoft.com/office/drawing/2014/main" id="{6897E824-A575-45F7-AC70-AAB60BE8BC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5725" y="3981450"/>
            <a:ext cx="381000" cy="40005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 i="1">
                <a:latin typeface="Lucida Sans Typewriter" panose="020B0509030504030204" pitchFamily="49" charset="0"/>
              </a:rPr>
              <a:t>res</a:t>
            </a:r>
            <a:endParaRPr lang="en-US" altLang="en-US" sz="1100" b="1">
              <a:latin typeface="Lucida Sans Typewriter" panose="020B0509030504030204" pitchFamily="49" charset="0"/>
            </a:endParaRP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153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55" name="Rectangle 150">
            <a:extLst>
              <a:ext uri="{FF2B5EF4-FFF2-40B4-BE49-F238E27FC236}">
                <a16:creationId xmlns:a16="http://schemas.microsoft.com/office/drawing/2014/main" id="{526E5394-0A3A-46B8-9E62-EE0FEA94D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25" y="39814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©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169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56" name="Rectangle 151">
            <a:extLst>
              <a:ext uri="{FF2B5EF4-FFF2-40B4-BE49-F238E27FC236}">
                <a16:creationId xmlns:a16="http://schemas.microsoft.com/office/drawing/2014/main" id="{EB1F4C4B-8D0E-4244-9308-8E6E5446B6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725" y="39814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¹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185</a:t>
            </a:r>
          </a:p>
        </p:txBody>
      </p:sp>
      <p:sp>
        <p:nvSpPr>
          <p:cNvPr id="43157" name="Rectangle 152">
            <a:extLst>
              <a:ext uri="{FF2B5EF4-FFF2-40B4-BE49-F238E27FC236}">
                <a16:creationId xmlns:a16="http://schemas.microsoft.com/office/drawing/2014/main" id="{A32A2A02-C493-40FB-B6B7-2E349EC6B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8725" y="39814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É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201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58" name="Rectangle 153">
            <a:extLst>
              <a:ext uri="{FF2B5EF4-FFF2-40B4-BE49-F238E27FC236}">
                <a16:creationId xmlns:a16="http://schemas.microsoft.com/office/drawing/2014/main" id="{D0072A03-D5E4-4C48-847B-5216DDF693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725" y="39814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Ù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217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59" name="Rectangle 154">
            <a:extLst>
              <a:ext uri="{FF2B5EF4-FFF2-40B4-BE49-F238E27FC236}">
                <a16:creationId xmlns:a16="http://schemas.microsoft.com/office/drawing/2014/main" id="{6E7724B0-310F-4496-A732-4520C3051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725" y="39814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é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233</a:t>
            </a:r>
          </a:p>
        </p:txBody>
      </p:sp>
      <p:sp>
        <p:nvSpPr>
          <p:cNvPr id="43160" name="Rectangle 155">
            <a:extLst>
              <a:ext uri="{FF2B5EF4-FFF2-40B4-BE49-F238E27FC236}">
                <a16:creationId xmlns:a16="http://schemas.microsoft.com/office/drawing/2014/main" id="{2F7580E6-26CD-4ED6-83EE-7DAA715CA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5" y="39814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ù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249</a:t>
            </a:r>
          </a:p>
        </p:txBody>
      </p:sp>
      <p:sp>
        <p:nvSpPr>
          <p:cNvPr id="43161" name="Rectangle 156">
            <a:extLst>
              <a:ext uri="{FF2B5EF4-FFF2-40B4-BE49-F238E27FC236}">
                <a16:creationId xmlns:a16="http://schemas.microsoft.com/office/drawing/2014/main" id="{799FC394-3E10-4874-8C6E-9FFEE887AA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43815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SUB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62" name="Rectangle 157">
            <a:extLst>
              <a:ext uri="{FF2B5EF4-FFF2-40B4-BE49-F238E27FC236}">
                <a16:creationId xmlns:a16="http://schemas.microsoft.com/office/drawing/2014/main" id="{17BD69C5-EE56-4EF8-9408-5DD47DC22A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43815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*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42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63" name="Rectangle 158">
            <a:extLst>
              <a:ext uri="{FF2B5EF4-FFF2-40B4-BE49-F238E27FC236}">
                <a16:creationId xmlns:a16="http://schemas.microsoft.com/office/drawing/2014/main" id="{5D9AAED3-21B6-4FAA-A65A-E8EE88BDE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43815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: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58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64" name="Rectangle 159">
            <a:extLst>
              <a:ext uri="{FF2B5EF4-FFF2-40B4-BE49-F238E27FC236}">
                <a16:creationId xmlns:a16="http://schemas.microsoft.com/office/drawing/2014/main" id="{B6A98FDE-22FF-4C9D-9A4F-47766A9B94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43815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J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74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65" name="Rectangle 160">
            <a:extLst>
              <a:ext uri="{FF2B5EF4-FFF2-40B4-BE49-F238E27FC236}">
                <a16:creationId xmlns:a16="http://schemas.microsoft.com/office/drawing/2014/main" id="{C5AE4D3D-8D7F-4049-B2F0-CC128D3F3F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43815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Z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90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66" name="Rectangle 161">
            <a:extLst>
              <a:ext uri="{FF2B5EF4-FFF2-40B4-BE49-F238E27FC236}">
                <a16:creationId xmlns:a16="http://schemas.microsoft.com/office/drawing/2014/main" id="{A7F42A4F-C822-4EAA-A58B-514B59D99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43815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j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106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67" name="Rectangle 162">
            <a:extLst>
              <a:ext uri="{FF2B5EF4-FFF2-40B4-BE49-F238E27FC236}">
                <a16:creationId xmlns:a16="http://schemas.microsoft.com/office/drawing/2014/main" id="{626980A8-E34B-424D-8C17-0C505708B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43815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z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122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68" name="Rectangle 163">
            <a:extLst>
              <a:ext uri="{FF2B5EF4-FFF2-40B4-BE49-F238E27FC236}">
                <a16:creationId xmlns:a16="http://schemas.microsoft.com/office/drawing/2014/main" id="{1C6148B6-10CF-4C3A-AD28-65FFDAACF9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725" y="43815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VTS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138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69" name="Rectangle 164">
            <a:extLst>
              <a:ext uri="{FF2B5EF4-FFF2-40B4-BE49-F238E27FC236}">
                <a16:creationId xmlns:a16="http://schemas.microsoft.com/office/drawing/2014/main" id="{B123D073-7453-4022-A018-EA86A4CDF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5725" y="43815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SCI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154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70" name="Rectangle 165">
            <a:extLst>
              <a:ext uri="{FF2B5EF4-FFF2-40B4-BE49-F238E27FC236}">
                <a16:creationId xmlns:a16="http://schemas.microsoft.com/office/drawing/2014/main" id="{FF0C5C84-9400-4E08-9EB0-83BF5558B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25" y="43815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ª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170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71" name="Rectangle 166">
            <a:extLst>
              <a:ext uri="{FF2B5EF4-FFF2-40B4-BE49-F238E27FC236}">
                <a16:creationId xmlns:a16="http://schemas.microsoft.com/office/drawing/2014/main" id="{FB6324B2-4D30-4A12-A7F4-64E433C747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725" y="43815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º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186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72" name="Rectangle 167">
            <a:extLst>
              <a:ext uri="{FF2B5EF4-FFF2-40B4-BE49-F238E27FC236}">
                <a16:creationId xmlns:a16="http://schemas.microsoft.com/office/drawing/2014/main" id="{B9BA3488-22E7-4250-9A9D-9A9D06E503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8725" y="43815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Ê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202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73" name="Rectangle 168">
            <a:extLst>
              <a:ext uri="{FF2B5EF4-FFF2-40B4-BE49-F238E27FC236}">
                <a16:creationId xmlns:a16="http://schemas.microsoft.com/office/drawing/2014/main" id="{E65BFBF5-5D88-4D27-9B02-797A8400B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725" y="43815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Ú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218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74" name="Rectangle 169">
            <a:extLst>
              <a:ext uri="{FF2B5EF4-FFF2-40B4-BE49-F238E27FC236}">
                <a16:creationId xmlns:a16="http://schemas.microsoft.com/office/drawing/2014/main" id="{94E73793-183E-4F0E-AD47-551683E66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725" y="43815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ê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234</a:t>
            </a:r>
          </a:p>
        </p:txBody>
      </p:sp>
      <p:sp>
        <p:nvSpPr>
          <p:cNvPr id="43175" name="Rectangle 170">
            <a:extLst>
              <a:ext uri="{FF2B5EF4-FFF2-40B4-BE49-F238E27FC236}">
                <a16:creationId xmlns:a16="http://schemas.microsoft.com/office/drawing/2014/main" id="{DFCAE4E2-7912-4BD1-96F2-3DFA65B88D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5" y="43815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ú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250</a:t>
            </a:r>
          </a:p>
        </p:txBody>
      </p:sp>
      <p:sp>
        <p:nvSpPr>
          <p:cNvPr id="43176" name="Rectangle 171">
            <a:extLst>
              <a:ext uri="{FF2B5EF4-FFF2-40B4-BE49-F238E27FC236}">
                <a16:creationId xmlns:a16="http://schemas.microsoft.com/office/drawing/2014/main" id="{BB5A88EE-886C-443A-8D6E-1F9B63D037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47815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ESC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77" name="Rectangle 172">
            <a:extLst>
              <a:ext uri="{FF2B5EF4-FFF2-40B4-BE49-F238E27FC236}">
                <a16:creationId xmlns:a16="http://schemas.microsoft.com/office/drawing/2014/main" id="{A57F8DCB-54C4-4BC3-A519-301D8F87F7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47815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+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43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78" name="Rectangle 173">
            <a:extLst>
              <a:ext uri="{FF2B5EF4-FFF2-40B4-BE49-F238E27FC236}">
                <a16:creationId xmlns:a16="http://schemas.microsoft.com/office/drawing/2014/main" id="{E8911954-77FB-447A-B278-F9A35E280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47815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;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59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79" name="Rectangle 174">
            <a:extLst>
              <a:ext uri="{FF2B5EF4-FFF2-40B4-BE49-F238E27FC236}">
                <a16:creationId xmlns:a16="http://schemas.microsoft.com/office/drawing/2014/main" id="{32D8A3FE-6D37-42AA-95E3-295D72E20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47815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K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75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80" name="Rectangle 175">
            <a:extLst>
              <a:ext uri="{FF2B5EF4-FFF2-40B4-BE49-F238E27FC236}">
                <a16:creationId xmlns:a16="http://schemas.microsoft.com/office/drawing/2014/main" id="{B98F84C5-03EA-44D2-A749-EEAF06058A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47815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[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91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81" name="Rectangle 176">
            <a:extLst>
              <a:ext uri="{FF2B5EF4-FFF2-40B4-BE49-F238E27FC236}">
                <a16:creationId xmlns:a16="http://schemas.microsoft.com/office/drawing/2014/main" id="{280EDC20-445A-4C32-8B4D-C6FBC6BE86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47815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k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107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82" name="Rectangle 177">
            <a:extLst>
              <a:ext uri="{FF2B5EF4-FFF2-40B4-BE49-F238E27FC236}">
                <a16:creationId xmlns:a16="http://schemas.microsoft.com/office/drawing/2014/main" id="{0EB1E87C-034C-462F-BC45-384DB8C629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47815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{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123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83" name="Rectangle 178">
            <a:extLst>
              <a:ext uri="{FF2B5EF4-FFF2-40B4-BE49-F238E27FC236}">
                <a16:creationId xmlns:a16="http://schemas.microsoft.com/office/drawing/2014/main" id="{EC73C82B-E51B-4E72-8974-F3B4273F9E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725" y="47815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PLD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139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84" name="Rectangle 179">
            <a:extLst>
              <a:ext uri="{FF2B5EF4-FFF2-40B4-BE49-F238E27FC236}">
                <a16:creationId xmlns:a16="http://schemas.microsoft.com/office/drawing/2014/main" id="{D4B78519-FF71-4D2F-A46E-766AB98BB3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5725" y="47815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CSI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155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85" name="Rectangle 180">
            <a:extLst>
              <a:ext uri="{FF2B5EF4-FFF2-40B4-BE49-F238E27FC236}">
                <a16:creationId xmlns:a16="http://schemas.microsoft.com/office/drawing/2014/main" id="{E22F9B33-E52B-4519-BC59-8D2F83F7E4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25" y="47815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«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171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86" name="Rectangle 181">
            <a:extLst>
              <a:ext uri="{FF2B5EF4-FFF2-40B4-BE49-F238E27FC236}">
                <a16:creationId xmlns:a16="http://schemas.microsoft.com/office/drawing/2014/main" id="{73704732-4B23-4FB1-AE42-C229CCF541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725" y="47815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»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187</a:t>
            </a:r>
          </a:p>
        </p:txBody>
      </p:sp>
      <p:sp>
        <p:nvSpPr>
          <p:cNvPr id="43187" name="Rectangle 182">
            <a:extLst>
              <a:ext uri="{FF2B5EF4-FFF2-40B4-BE49-F238E27FC236}">
                <a16:creationId xmlns:a16="http://schemas.microsoft.com/office/drawing/2014/main" id="{CDC4E21A-B4DF-4025-826E-35DB6D3CA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8725" y="47815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Ë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203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88" name="Rectangle 183">
            <a:extLst>
              <a:ext uri="{FF2B5EF4-FFF2-40B4-BE49-F238E27FC236}">
                <a16:creationId xmlns:a16="http://schemas.microsoft.com/office/drawing/2014/main" id="{A3A5E5A0-F4DC-4747-9966-FE650704EA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725" y="47815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Û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219</a:t>
            </a:r>
          </a:p>
        </p:txBody>
      </p:sp>
      <p:sp>
        <p:nvSpPr>
          <p:cNvPr id="43189" name="Rectangle 184">
            <a:extLst>
              <a:ext uri="{FF2B5EF4-FFF2-40B4-BE49-F238E27FC236}">
                <a16:creationId xmlns:a16="http://schemas.microsoft.com/office/drawing/2014/main" id="{E2BEDFBE-C79F-4B69-B7D7-9621BFBD40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725" y="47815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ë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235</a:t>
            </a:r>
          </a:p>
        </p:txBody>
      </p:sp>
      <p:sp>
        <p:nvSpPr>
          <p:cNvPr id="43190" name="Rectangle 185">
            <a:extLst>
              <a:ext uri="{FF2B5EF4-FFF2-40B4-BE49-F238E27FC236}">
                <a16:creationId xmlns:a16="http://schemas.microsoft.com/office/drawing/2014/main" id="{5DDECE36-7152-48F9-BF69-F3670D9F8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5" y="47815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û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251</a:t>
            </a:r>
          </a:p>
        </p:txBody>
      </p:sp>
      <p:sp>
        <p:nvSpPr>
          <p:cNvPr id="43191" name="Rectangle 186">
            <a:extLst>
              <a:ext uri="{FF2B5EF4-FFF2-40B4-BE49-F238E27FC236}">
                <a16:creationId xmlns:a16="http://schemas.microsoft.com/office/drawing/2014/main" id="{DBAD9B57-6C17-458B-9102-D84FCDC5E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51816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FS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92" name="Rectangle 187">
            <a:extLst>
              <a:ext uri="{FF2B5EF4-FFF2-40B4-BE49-F238E27FC236}">
                <a16:creationId xmlns:a16="http://schemas.microsoft.com/office/drawing/2014/main" id="{F2DC031A-9068-40B9-AD59-3C1DB1637D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51816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,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44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93" name="Rectangle 188">
            <a:extLst>
              <a:ext uri="{FF2B5EF4-FFF2-40B4-BE49-F238E27FC236}">
                <a16:creationId xmlns:a16="http://schemas.microsoft.com/office/drawing/2014/main" id="{92607A1A-E605-4C1F-AD19-5380560E5C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1816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&lt;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60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94" name="Rectangle 189">
            <a:extLst>
              <a:ext uri="{FF2B5EF4-FFF2-40B4-BE49-F238E27FC236}">
                <a16:creationId xmlns:a16="http://schemas.microsoft.com/office/drawing/2014/main" id="{E8822AAC-9F38-4B72-AC4F-FBCC2527CA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51816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L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76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95" name="Rectangle 190">
            <a:extLst>
              <a:ext uri="{FF2B5EF4-FFF2-40B4-BE49-F238E27FC236}">
                <a16:creationId xmlns:a16="http://schemas.microsoft.com/office/drawing/2014/main" id="{2A86FF03-B433-43A8-8657-0CF7AC0EDA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51816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\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92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96" name="Rectangle 191">
            <a:extLst>
              <a:ext uri="{FF2B5EF4-FFF2-40B4-BE49-F238E27FC236}">
                <a16:creationId xmlns:a16="http://schemas.microsoft.com/office/drawing/2014/main" id="{585AE598-6E21-4CD5-AB31-01E42E7A0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51816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l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108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97" name="Rectangle 192">
            <a:extLst>
              <a:ext uri="{FF2B5EF4-FFF2-40B4-BE49-F238E27FC236}">
                <a16:creationId xmlns:a16="http://schemas.microsoft.com/office/drawing/2014/main" id="{9BBC103E-4232-4645-BE9B-0765B23DF4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51816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|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124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98" name="Rectangle 193">
            <a:extLst>
              <a:ext uri="{FF2B5EF4-FFF2-40B4-BE49-F238E27FC236}">
                <a16:creationId xmlns:a16="http://schemas.microsoft.com/office/drawing/2014/main" id="{5F9B2442-2CF1-4B0E-A699-13FC9A274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725" y="51816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PLU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140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199" name="Rectangle 194">
            <a:extLst>
              <a:ext uri="{FF2B5EF4-FFF2-40B4-BE49-F238E27FC236}">
                <a16:creationId xmlns:a16="http://schemas.microsoft.com/office/drawing/2014/main" id="{088186B3-5B59-4965-8757-895418B698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5725" y="51816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ST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156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00" name="Rectangle 195">
            <a:extLst>
              <a:ext uri="{FF2B5EF4-FFF2-40B4-BE49-F238E27FC236}">
                <a16:creationId xmlns:a16="http://schemas.microsoft.com/office/drawing/2014/main" id="{1FA3E73C-E8E5-4B6E-BBD0-636E111F01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25" y="51816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¬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172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01" name="Rectangle 196">
            <a:extLst>
              <a:ext uri="{FF2B5EF4-FFF2-40B4-BE49-F238E27FC236}">
                <a16:creationId xmlns:a16="http://schemas.microsoft.com/office/drawing/2014/main" id="{1D6BDF77-D2AD-4C64-92FA-438F19AE40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725" y="51816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¼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188</a:t>
            </a:r>
          </a:p>
        </p:txBody>
      </p:sp>
      <p:sp>
        <p:nvSpPr>
          <p:cNvPr id="43202" name="Rectangle 197">
            <a:extLst>
              <a:ext uri="{FF2B5EF4-FFF2-40B4-BE49-F238E27FC236}">
                <a16:creationId xmlns:a16="http://schemas.microsoft.com/office/drawing/2014/main" id="{77D1D196-B911-462A-BCBA-9BCA8A5072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8725" y="51816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Ì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204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03" name="Rectangle 198">
            <a:extLst>
              <a:ext uri="{FF2B5EF4-FFF2-40B4-BE49-F238E27FC236}">
                <a16:creationId xmlns:a16="http://schemas.microsoft.com/office/drawing/2014/main" id="{5991266A-2E67-42C5-9731-DB349B0AD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725" y="51816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Ü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220</a:t>
            </a:r>
          </a:p>
        </p:txBody>
      </p:sp>
      <p:sp>
        <p:nvSpPr>
          <p:cNvPr id="43204" name="Rectangle 199">
            <a:extLst>
              <a:ext uri="{FF2B5EF4-FFF2-40B4-BE49-F238E27FC236}">
                <a16:creationId xmlns:a16="http://schemas.microsoft.com/office/drawing/2014/main" id="{B5B97A29-17D0-4386-BC6C-BD781069C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725" y="51816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ì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236</a:t>
            </a:r>
          </a:p>
        </p:txBody>
      </p:sp>
      <p:sp>
        <p:nvSpPr>
          <p:cNvPr id="43205" name="Rectangle 200">
            <a:extLst>
              <a:ext uri="{FF2B5EF4-FFF2-40B4-BE49-F238E27FC236}">
                <a16:creationId xmlns:a16="http://schemas.microsoft.com/office/drawing/2014/main" id="{84A4D6DC-21A4-4F8C-83B8-C340FBA0C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5" y="51816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ü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252</a:t>
            </a:r>
          </a:p>
        </p:txBody>
      </p:sp>
      <p:sp>
        <p:nvSpPr>
          <p:cNvPr id="43206" name="Rectangle 201">
            <a:extLst>
              <a:ext uri="{FF2B5EF4-FFF2-40B4-BE49-F238E27FC236}">
                <a16:creationId xmlns:a16="http://schemas.microsoft.com/office/drawing/2014/main" id="{D2ABB5AD-6AA1-433E-96C2-77F8909E8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55816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GS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07" name="Rectangle 202">
            <a:extLst>
              <a:ext uri="{FF2B5EF4-FFF2-40B4-BE49-F238E27FC236}">
                <a16:creationId xmlns:a16="http://schemas.microsoft.com/office/drawing/2014/main" id="{BCD2ED27-689A-4E20-88CB-E52324A34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55816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-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45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08" name="Rectangle 203">
            <a:extLst>
              <a:ext uri="{FF2B5EF4-FFF2-40B4-BE49-F238E27FC236}">
                <a16:creationId xmlns:a16="http://schemas.microsoft.com/office/drawing/2014/main" id="{DD39D711-FF92-4414-8DCB-4E6067315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5816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=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61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09" name="Rectangle 204">
            <a:extLst>
              <a:ext uri="{FF2B5EF4-FFF2-40B4-BE49-F238E27FC236}">
                <a16:creationId xmlns:a16="http://schemas.microsoft.com/office/drawing/2014/main" id="{BCF7E331-EF68-4817-A266-82E0B0003C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55816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M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77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10" name="Rectangle 205">
            <a:extLst>
              <a:ext uri="{FF2B5EF4-FFF2-40B4-BE49-F238E27FC236}">
                <a16:creationId xmlns:a16="http://schemas.microsoft.com/office/drawing/2014/main" id="{9FF4559D-AAB9-4C7D-B433-254F2378E8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55816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]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93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11" name="Rectangle 206">
            <a:extLst>
              <a:ext uri="{FF2B5EF4-FFF2-40B4-BE49-F238E27FC236}">
                <a16:creationId xmlns:a16="http://schemas.microsoft.com/office/drawing/2014/main" id="{4CA86799-E1E3-49E2-AD2A-C631B722EA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55816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m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109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12" name="Rectangle 207">
            <a:extLst>
              <a:ext uri="{FF2B5EF4-FFF2-40B4-BE49-F238E27FC236}">
                <a16:creationId xmlns:a16="http://schemas.microsoft.com/office/drawing/2014/main" id="{86C73AD4-0EBF-4365-825D-403BF6AAA2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55816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}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125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13" name="Rectangle 208">
            <a:extLst>
              <a:ext uri="{FF2B5EF4-FFF2-40B4-BE49-F238E27FC236}">
                <a16:creationId xmlns:a16="http://schemas.microsoft.com/office/drawing/2014/main" id="{4A1A69D7-1504-422B-8605-16D8DBA76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725" y="55816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RI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141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14" name="Rectangle 209">
            <a:extLst>
              <a:ext uri="{FF2B5EF4-FFF2-40B4-BE49-F238E27FC236}">
                <a16:creationId xmlns:a16="http://schemas.microsoft.com/office/drawing/2014/main" id="{CDE69378-F224-4741-B502-8A7F2DF11A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5725" y="55816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OSC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157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15" name="Rectangle 210">
            <a:extLst>
              <a:ext uri="{FF2B5EF4-FFF2-40B4-BE49-F238E27FC236}">
                <a16:creationId xmlns:a16="http://schemas.microsoft.com/office/drawing/2014/main" id="{F30F1776-0FE8-4BB7-BAFC-025073804C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25" y="55816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­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173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16" name="Rectangle 211">
            <a:extLst>
              <a:ext uri="{FF2B5EF4-FFF2-40B4-BE49-F238E27FC236}">
                <a16:creationId xmlns:a16="http://schemas.microsoft.com/office/drawing/2014/main" id="{A2F7F728-B482-455F-AAD7-1C0586D38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725" y="55816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½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189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17" name="Rectangle 212">
            <a:extLst>
              <a:ext uri="{FF2B5EF4-FFF2-40B4-BE49-F238E27FC236}">
                <a16:creationId xmlns:a16="http://schemas.microsoft.com/office/drawing/2014/main" id="{85681FC2-7C4B-413E-883A-973B742338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8725" y="55816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Í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205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18" name="Rectangle 213">
            <a:extLst>
              <a:ext uri="{FF2B5EF4-FFF2-40B4-BE49-F238E27FC236}">
                <a16:creationId xmlns:a16="http://schemas.microsoft.com/office/drawing/2014/main" id="{2E4A06E9-5920-4482-A4C2-31CA46C001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725" y="55816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Ý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221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19" name="Rectangle 214">
            <a:extLst>
              <a:ext uri="{FF2B5EF4-FFF2-40B4-BE49-F238E27FC236}">
                <a16:creationId xmlns:a16="http://schemas.microsoft.com/office/drawing/2014/main" id="{7EB4F7A2-116D-463D-9C84-022A1CF0CE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725" y="55816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í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237</a:t>
            </a:r>
          </a:p>
        </p:txBody>
      </p:sp>
      <p:sp>
        <p:nvSpPr>
          <p:cNvPr id="43220" name="Rectangle 215">
            <a:extLst>
              <a:ext uri="{FF2B5EF4-FFF2-40B4-BE49-F238E27FC236}">
                <a16:creationId xmlns:a16="http://schemas.microsoft.com/office/drawing/2014/main" id="{C9834D33-B1A0-49F8-835D-0F0D56F085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5" y="55816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ý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253</a:t>
            </a:r>
          </a:p>
        </p:txBody>
      </p:sp>
      <p:sp>
        <p:nvSpPr>
          <p:cNvPr id="43221" name="Rectangle 216">
            <a:extLst>
              <a:ext uri="{FF2B5EF4-FFF2-40B4-BE49-F238E27FC236}">
                <a16:creationId xmlns:a16="http://schemas.microsoft.com/office/drawing/2014/main" id="{4508359C-BCC5-45DC-85AC-6CC7446C26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59817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RS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30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22" name="Rectangle 217">
            <a:extLst>
              <a:ext uri="{FF2B5EF4-FFF2-40B4-BE49-F238E27FC236}">
                <a16:creationId xmlns:a16="http://schemas.microsoft.com/office/drawing/2014/main" id="{9F75D564-4E92-4EFA-94FD-CBF40357F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59817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.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46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23" name="Rectangle 218">
            <a:extLst>
              <a:ext uri="{FF2B5EF4-FFF2-40B4-BE49-F238E27FC236}">
                <a16:creationId xmlns:a16="http://schemas.microsoft.com/office/drawing/2014/main" id="{65AD1760-EC53-40D5-83E1-6DFB44B5D9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9817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&gt;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62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24" name="Rectangle 219">
            <a:extLst>
              <a:ext uri="{FF2B5EF4-FFF2-40B4-BE49-F238E27FC236}">
                <a16:creationId xmlns:a16="http://schemas.microsoft.com/office/drawing/2014/main" id="{FD85B17E-E086-46C9-844B-C8ABFE168A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59817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N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78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25" name="Rectangle 220">
            <a:extLst>
              <a:ext uri="{FF2B5EF4-FFF2-40B4-BE49-F238E27FC236}">
                <a16:creationId xmlns:a16="http://schemas.microsoft.com/office/drawing/2014/main" id="{3AC20BA3-F7D2-4F99-BA97-2ADB98F386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59817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^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94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26" name="Rectangle 221">
            <a:extLst>
              <a:ext uri="{FF2B5EF4-FFF2-40B4-BE49-F238E27FC236}">
                <a16:creationId xmlns:a16="http://schemas.microsoft.com/office/drawing/2014/main" id="{60AF49A6-A447-49ED-9EAE-D4739F0EBC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59817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n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110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27" name="Rectangle 222">
            <a:extLst>
              <a:ext uri="{FF2B5EF4-FFF2-40B4-BE49-F238E27FC236}">
                <a16:creationId xmlns:a16="http://schemas.microsoft.com/office/drawing/2014/main" id="{0CC13FD6-41CF-4521-8F33-C8C04D029A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59817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~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126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28" name="Rectangle 223">
            <a:extLst>
              <a:ext uri="{FF2B5EF4-FFF2-40B4-BE49-F238E27FC236}">
                <a16:creationId xmlns:a16="http://schemas.microsoft.com/office/drawing/2014/main" id="{9BACA3B3-635E-4EDC-8AEB-98FE9FFE9E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725" y="59817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SS2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142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29" name="Rectangle 224">
            <a:extLst>
              <a:ext uri="{FF2B5EF4-FFF2-40B4-BE49-F238E27FC236}">
                <a16:creationId xmlns:a16="http://schemas.microsoft.com/office/drawing/2014/main" id="{FA7CF0CF-AC10-4650-B26D-AF14AA9DD0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5725" y="59817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PM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158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30" name="Rectangle 225">
            <a:extLst>
              <a:ext uri="{FF2B5EF4-FFF2-40B4-BE49-F238E27FC236}">
                <a16:creationId xmlns:a16="http://schemas.microsoft.com/office/drawing/2014/main" id="{A7F68B5F-4B52-4133-8113-22ADB45FD2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25" y="59817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®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174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31" name="Rectangle 226">
            <a:extLst>
              <a:ext uri="{FF2B5EF4-FFF2-40B4-BE49-F238E27FC236}">
                <a16:creationId xmlns:a16="http://schemas.microsoft.com/office/drawing/2014/main" id="{1C09323C-FE57-4A97-B729-D2AD127B65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725" y="59817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¾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190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32" name="Rectangle 227">
            <a:extLst>
              <a:ext uri="{FF2B5EF4-FFF2-40B4-BE49-F238E27FC236}">
                <a16:creationId xmlns:a16="http://schemas.microsoft.com/office/drawing/2014/main" id="{13E3C12C-8FC8-4449-A685-81E444E961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8725" y="59817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Î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206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33" name="Rectangle 228">
            <a:extLst>
              <a:ext uri="{FF2B5EF4-FFF2-40B4-BE49-F238E27FC236}">
                <a16:creationId xmlns:a16="http://schemas.microsoft.com/office/drawing/2014/main" id="{C7D5EC46-EA74-4A34-8ECA-3D2E98F5B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725" y="59817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Þ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222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34" name="Rectangle 229">
            <a:extLst>
              <a:ext uri="{FF2B5EF4-FFF2-40B4-BE49-F238E27FC236}">
                <a16:creationId xmlns:a16="http://schemas.microsoft.com/office/drawing/2014/main" id="{55D31A64-F6EB-487B-AE1A-FAEA6C95B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725" y="59817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î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238</a:t>
            </a:r>
          </a:p>
        </p:txBody>
      </p:sp>
      <p:sp>
        <p:nvSpPr>
          <p:cNvPr id="43235" name="Rectangle 230">
            <a:extLst>
              <a:ext uri="{FF2B5EF4-FFF2-40B4-BE49-F238E27FC236}">
                <a16:creationId xmlns:a16="http://schemas.microsoft.com/office/drawing/2014/main" id="{EAD6F1B7-9AD7-4CDC-862A-C9A321347B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5" y="598170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þ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254</a:t>
            </a:r>
          </a:p>
        </p:txBody>
      </p:sp>
      <p:sp>
        <p:nvSpPr>
          <p:cNvPr id="43236" name="Rectangle 231">
            <a:extLst>
              <a:ext uri="{FF2B5EF4-FFF2-40B4-BE49-F238E27FC236}">
                <a16:creationId xmlns:a16="http://schemas.microsoft.com/office/drawing/2014/main" id="{3E2274FE-A300-4C72-AE56-27C3C8FA2F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7810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SOH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37" name="Rectangle 232">
            <a:extLst>
              <a:ext uri="{FF2B5EF4-FFF2-40B4-BE49-F238E27FC236}">
                <a16:creationId xmlns:a16="http://schemas.microsoft.com/office/drawing/2014/main" id="{D7C7BEF1-6904-4174-91A1-072D085C79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1811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STX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38" name="Rectangle 233">
            <a:extLst>
              <a:ext uri="{FF2B5EF4-FFF2-40B4-BE49-F238E27FC236}">
                <a16:creationId xmlns:a16="http://schemas.microsoft.com/office/drawing/2014/main" id="{4C2E040C-3C4F-49FA-B016-088DE8905E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5811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ETX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39" name="Rectangle 234">
            <a:extLst>
              <a:ext uri="{FF2B5EF4-FFF2-40B4-BE49-F238E27FC236}">
                <a16:creationId xmlns:a16="http://schemas.microsoft.com/office/drawing/2014/main" id="{6E4BA9AE-3166-4E79-B7B9-1915C696DE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9812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EOT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40" name="Rectangle 235">
            <a:extLst>
              <a:ext uri="{FF2B5EF4-FFF2-40B4-BE49-F238E27FC236}">
                <a16:creationId xmlns:a16="http://schemas.microsoft.com/office/drawing/2014/main" id="{FE5230D0-9FA9-4CA2-98D9-F137AFAC1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3812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ENQ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41" name="Rectangle 236">
            <a:extLst>
              <a:ext uri="{FF2B5EF4-FFF2-40B4-BE49-F238E27FC236}">
                <a16:creationId xmlns:a16="http://schemas.microsoft.com/office/drawing/2014/main" id="{1D5425DA-9C95-482A-BB49-02010A0CCA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7813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ACK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6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42" name="Rectangle 237">
            <a:extLst>
              <a:ext uri="{FF2B5EF4-FFF2-40B4-BE49-F238E27FC236}">
                <a16:creationId xmlns:a16="http://schemas.microsoft.com/office/drawing/2014/main" id="{A656DB92-7035-4801-87D6-1192D9EA9F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1813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BEL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43" name="Rectangle 238">
            <a:extLst>
              <a:ext uri="{FF2B5EF4-FFF2-40B4-BE49-F238E27FC236}">
                <a16:creationId xmlns:a16="http://schemas.microsoft.com/office/drawing/2014/main" id="{B2E2B2E8-EFA9-42C7-9493-E63E173C2E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5814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BS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8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44" name="Rectangle 239">
            <a:extLst>
              <a:ext uri="{FF2B5EF4-FFF2-40B4-BE49-F238E27FC236}">
                <a16:creationId xmlns:a16="http://schemas.microsoft.com/office/drawing/2014/main" id="{E522ECB0-F992-4DCF-B28F-08C2F852A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9814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HT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45" name="Rectangle 240">
            <a:extLst>
              <a:ext uri="{FF2B5EF4-FFF2-40B4-BE49-F238E27FC236}">
                <a16:creationId xmlns:a16="http://schemas.microsoft.com/office/drawing/2014/main" id="{F7D9A913-09C0-4359-BDE1-4C0337339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3815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LF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10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46" name="Rectangle 241">
            <a:extLst>
              <a:ext uri="{FF2B5EF4-FFF2-40B4-BE49-F238E27FC236}">
                <a16:creationId xmlns:a16="http://schemas.microsoft.com/office/drawing/2014/main" id="{96A7CBF9-8703-4211-969B-ADB7CCFDC8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7815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VT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47" name="Rectangle 242">
            <a:extLst>
              <a:ext uri="{FF2B5EF4-FFF2-40B4-BE49-F238E27FC236}">
                <a16:creationId xmlns:a16="http://schemas.microsoft.com/office/drawing/2014/main" id="{5F3CC32A-4F0F-4FE9-A1C7-F085FD182A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51816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FF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12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48" name="Rectangle 243">
            <a:extLst>
              <a:ext uri="{FF2B5EF4-FFF2-40B4-BE49-F238E27FC236}">
                <a16:creationId xmlns:a16="http://schemas.microsoft.com/office/drawing/2014/main" id="{2422BFE3-F322-4D06-8B21-C40250BFB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55816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CR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49" name="Rectangle 244">
            <a:extLst>
              <a:ext uri="{FF2B5EF4-FFF2-40B4-BE49-F238E27FC236}">
                <a16:creationId xmlns:a16="http://schemas.microsoft.com/office/drawing/2014/main" id="{AB1CD909-8CAB-4539-8350-E2D3646679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598170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SO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14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50" name="Rectangle 245">
            <a:extLst>
              <a:ext uri="{FF2B5EF4-FFF2-40B4-BE49-F238E27FC236}">
                <a16:creationId xmlns:a16="http://schemas.microsoft.com/office/drawing/2014/main" id="{C190DB4D-B338-4BE7-971A-A04E3FE81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63817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SI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51" name="Rectangle 246">
            <a:extLst>
              <a:ext uri="{FF2B5EF4-FFF2-40B4-BE49-F238E27FC236}">
                <a16:creationId xmlns:a16="http://schemas.microsoft.com/office/drawing/2014/main" id="{B0AA04D2-2EC2-4A98-A571-CAC3FF4916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63817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US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31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52" name="Rectangle 247">
            <a:extLst>
              <a:ext uri="{FF2B5EF4-FFF2-40B4-BE49-F238E27FC236}">
                <a16:creationId xmlns:a16="http://schemas.microsoft.com/office/drawing/2014/main" id="{1A9A7FD7-F8F4-4B60-B54A-ABD0DAED2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63817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/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47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53" name="Rectangle 248">
            <a:extLst>
              <a:ext uri="{FF2B5EF4-FFF2-40B4-BE49-F238E27FC236}">
                <a16:creationId xmlns:a16="http://schemas.microsoft.com/office/drawing/2014/main" id="{E310B9AE-773C-49CD-9CC1-A7C523BDAB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63817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?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63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54" name="Rectangle 249">
            <a:extLst>
              <a:ext uri="{FF2B5EF4-FFF2-40B4-BE49-F238E27FC236}">
                <a16:creationId xmlns:a16="http://schemas.microsoft.com/office/drawing/2014/main" id="{4CD07D38-B42A-49A5-B08E-B7B7102F03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63817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O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79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55" name="Rectangle 250">
            <a:extLst>
              <a:ext uri="{FF2B5EF4-FFF2-40B4-BE49-F238E27FC236}">
                <a16:creationId xmlns:a16="http://schemas.microsoft.com/office/drawing/2014/main" id="{291BC990-EFF5-41BC-911E-3115A91967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63817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_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95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56" name="Rectangle 251">
            <a:extLst>
              <a:ext uri="{FF2B5EF4-FFF2-40B4-BE49-F238E27FC236}">
                <a16:creationId xmlns:a16="http://schemas.microsoft.com/office/drawing/2014/main" id="{975D5EDF-B02E-40E8-8BAB-46439DAEBE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63817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o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111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57" name="Rectangle 252">
            <a:extLst>
              <a:ext uri="{FF2B5EF4-FFF2-40B4-BE49-F238E27FC236}">
                <a16:creationId xmlns:a16="http://schemas.microsoft.com/office/drawing/2014/main" id="{4389E3C1-AB8B-4E1F-8F35-9C40D1FC23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63817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DEL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127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58" name="Rectangle 253">
            <a:extLst>
              <a:ext uri="{FF2B5EF4-FFF2-40B4-BE49-F238E27FC236}">
                <a16:creationId xmlns:a16="http://schemas.microsoft.com/office/drawing/2014/main" id="{74CBDE3D-6CA7-435D-922E-BC7EC2C9F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725" y="63817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SS3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143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59" name="Rectangle 254">
            <a:extLst>
              <a:ext uri="{FF2B5EF4-FFF2-40B4-BE49-F238E27FC236}">
                <a16:creationId xmlns:a16="http://schemas.microsoft.com/office/drawing/2014/main" id="{7242835C-092F-45D1-B1DA-A7D50CAF25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5725" y="6381750"/>
            <a:ext cx="381000" cy="400050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APC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159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60" name="Rectangle 255">
            <a:extLst>
              <a:ext uri="{FF2B5EF4-FFF2-40B4-BE49-F238E27FC236}">
                <a16:creationId xmlns:a16="http://schemas.microsoft.com/office/drawing/2014/main" id="{D4F3C02F-7E82-4078-8B7A-96563DFFF0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25" y="63817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  </a:t>
            </a:r>
            <a:r>
              <a:rPr lang="en-US" altLang="en-US" sz="1100" b="1">
                <a:latin typeface="Courier New" panose="02070309020205020404" pitchFamily="49" charset="0"/>
              </a:rPr>
              <a:t>¯</a:t>
            </a:r>
            <a:r>
              <a:rPr lang="en-US" altLang="en-US" sz="1100" b="1">
                <a:latin typeface="Lucida Sans Typewriter" panose="020B0509030504030204" pitchFamily="49" charset="0"/>
              </a:rPr>
              <a:t>  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175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61" name="Rectangle 256">
            <a:extLst>
              <a:ext uri="{FF2B5EF4-FFF2-40B4-BE49-F238E27FC236}">
                <a16:creationId xmlns:a16="http://schemas.microsoft.com/office/drawing/2014/main" id="{63C7EA68-3C1B-4E4D-B1A6-ED230EA7CF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725" y="63817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¿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191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62" name="Rectangle 257">
            <a:extLst>
              <a:ext uri="{FF2B5EF4-FFF2-40B4-BE49-F238E27FC236}">
                <a16:creationId xmlns:a16="http://schemas.microsoft.com/office/drawing/2014/main" id="{E510D136-523A-40E1-AA03-37D7462C7E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8725" y="63817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Ï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207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63" name="Rectangle 258">
            <a:extLst>
              <a:ext uri="{FF2B5EF4-FFF2-40B4-BE49-F238E27FC236}">
                <a16:creationId xmlns:a16="http://schemas.microsoft.com/office/drawing/2014/main" id="{0FC22665-8C1E-47D7-A039-5FF21EE327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725" y="63817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ß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223</a:t>
            </a:r>
            <a:endParaRPr lang="en-US" altLang="en-US" sz="1000" b="1">
              <a:latin typeface="Lucida Sans Typewriter" panose="020B0509030504030204" pitchFamily="49" charset="0"/>
            </a:endParaRPr>
          </a:p>
        </p:txBody>
      </p:sp>
      <p:sp>
        <p:nvSpPr>
          <p:cNvPr id="43264" name="Rectangle 259">
            <a:extLst>
              <a:ext uri="{FF2B5EF4-FFF2-40B4-BE49-F238E27FC236}">
                <a16:creationId xmlns:a16="http://schemas.microsoft.com/office/drawing/2014/main" id="{D0E24217-943F-452A-84C8-2C21668ED1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725" y="63817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ï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239</a:t>
            </a:r>
          </a:p>
        </p:txBody>
      </p:sp>
      <p:sp>
        <p:nvSpPr>
          <p:cNvPr id="43265" name="Rectangle 260">
            <a:extLst>
              <a:ext uri="{FF2B5EF4-FFF2-40B4-BE49-F238E27FC236}">
                <a16:creationId xmlns:a16="http://schemas.microsoft.com/office/drawing/2014/main" id="{FE673304-D0EA-402B-9096-B867B81B71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5" y="6381750"/>
            <a:ext cx="381000" cy="400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ÿ</a:t>
            </a:r>
          </a:p>
          <a:p>
            <a:pPr algn="ctr"/>
            <a:r>
              <a:rPr lang="en-US" altLang="en-US" sz="1100" b="1">
                <a:latin typeface="Lucida Sans Typewriter" panose="020B0509030504030204" pitchFamily="49" charset="0"/>
              </a:rPr>
              <a:t>255</a:t>
            </a:r>
          </a:p>
        </p:txBody>
      </p:sp>
      <p:grpSp>
        <p:nvGrpSpPr>
          <p:cNvPr id="43266" name="Group 261">
            <a:extLst>
              <a:ext uri="{FF2B5EF4-FFF2-40B4-BE49-F238E27FC236}">
                <a16:creationId xmlns:a16="http://schemas.microsoft.com/office/drawing/2014/main" id="{A04FF601-5056-4DC5-B32D-5AE8F79B2B77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66675"/>
            <a:ext cx="6181725" cy="400050"/>
            <a:chOff x="276" y="846"/>
            <a:chExt cx="3894" cy="252"/>
          </a:xfrm>
        </p:grpSpPr>
        <p:sp>
          <p:nvSpPr>
            <p:cNvPr id="43299" name="Rectangle 262">
              <a:extLst>
                <a:ext uri="{FF2B5EF4-FFF2-40B4-BE49-F238E27FC236}">
                  <a16:creationId xmlns:a16="http://schemas.microsoft.com/office/drawing/2014/main" id="{7518AD38-BB0A-4EC4-A030-1F268CFBB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" y="846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100" b="1">
                  <a:latin typeface="Lucida Sans Typewriter" panose="020B0509030504030204" pitchFamily="49" charset="0"/>
                </a:rPr>
                <a:t>0</a:t>
              </a:r>
            </a:p>
          </p:txBody>
        </p:sp>
        <p:sp>
          <p:nvSpPr>
            <p:cNvPr id="43300" name="Rectangle 263">
              <a:extLst>
                <a:ext uri="{FF2B5EF4-FFF2-40B4-BE49-F238E27FC236}">
                  <a16:creationId xmlns:a16="http://schemas.microsoft.com/office/drawing/2014/main" id="{399AB7DB-9B3B-4706-9BE4-963B26027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" y="846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100" b="1">
                  <a:latin typeface="Lucida Sans Typewriter" panose="020B0509030504030204" pitchFamily="49" charset="0"/>
                </a:rPr>
                <a:t>1</a:t>
              </a:r>
            </a:p>
          </p:txBody>
        </p:sp>
        <p:sp>
          <p:nvSpPr>
            <p:cNvPr id="43301" name="Rectangle 264">
              <a:extLst>
                <a:ext uri="{FF2B5EF4-FFF2-40B4-BE49-F238E27FC236}">
                  <a16:creationId xmlns:a16="http://schemas.microsoft.com/office/drawing/2014/main" id="{E74E65D3-0D45-4703-9256-B45B707F3A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" y="846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100" b="1">
                  <a:latin typeface="Lucida Sans Typewriter" panose="020B0509030504030204" pitchFamily="49" charset="0"/>
                </a:rPr>
                <a:t>2</a:t>
              </a:r>
            </a:p>
          </p:txBody>
        </p:sp>
        <p:sp>
          <p:nvSpPr>
            <p:cNvPr id="43302" name="Rectangle 265">
              <a:extLst>
                <a:ext uri="{FF2B5EF4-FFF2-40B4-BE49-F238E27FC236}">
                  <a16:creationId xmlns:a16="http://schemas.microsoft.com/office/drawing/2014/main" id="{8215F0E6-7028-4BC5-8E25-696886741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" y="846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100" b="1">
                  <a:latin typeface="Lucida Sans Typewriter" panose="020B0509030504030204" pitchFamily="49" charset="0"/>
                </a:rPr>
                <a:t>3</a:t>
              </a:r>
            </a:p>
          </p:txBody>
        </p:sp>
        <p:sp>
          <p:nvSpPr>
            <p:cNvPr id="43303" name="Rectangle 266">
              <a:extLst>
                <a:ext uri="{FF2B5EF4-FFF2-40B4-BE49-F238E27FC236}">
                  <a16:creationId xmlns:a16="http://schemas.microsoft.com/office/drawing/2014/main" id="{F821A65B-F0A7-4EBB-9A6F-0F8775E2F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6" y="846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100" b="1">
                  <a:latin typeface="Lucida Sans Typewriter" panose="020B0509030504030204" pitchFamily="49" charset="0"/>
                </a:rPr>
                <a:t>4</a:t>
              </a:r>
            </a:p>
          </p:txBody>
        </p:sp>
        <p:sp>
          <p:nvSpPr>
            <p:cNvPr id="43304" name="Rectangle 267">
              <a:extLst>
                <a:ext uri="{FF2B5EF4-FFF2-40B4-BE49-F238E27FC236}">
                  <a16:creationId xmlns:a16="http://schemas.microsoft.com/office/drawing/2014/main" id="{14E664CB-821A-4C79-A88D-0A5ED3201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846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100" b="1">
                  <a:latin typeface="Lucida Sans Typewriter" panose="020B0509030504030204" pitchFamily="49" charset="0"/>
                </a:rPr>
                <a:t>5</a:t>
              </a:r>
            </a:p>
          </p:txBody>
        </p:sp>
        <p:sp>
          <p:nvSpPr>
            <p:cNvPr id="43305" name="Rectangle 268">
              <a:extLst>
                <a:ext uri="{FF2B5EF4-FFF2-40B4-BE49-F238E27FC236}">
                  <a16:creationId xmlns:a16="http://schemas.microsoft.com/office/drawing/2014/main" id="{9C408F62-21E9-40BB-87E3-6EEC62C5E3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6" y="846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100" b="1">
                  <a:latin typeface="Lucida Sans Typewriter" panose="020B0509030504030204" pitchFamily="49" charset="0"/>
                </a:rPr>
                <a:t>6</a:t>
              </a:r>
            </a:p>
          </p:txBody>
        </p:sp>
        <p:sp>
          <p:nvSpPr>
            <p:cNvPr id="43306" name="Rectangle 269">
              <a:extLst>
                <a:ext uri="{FF2B5EF4-FFF2-40B4-BE49-F238E27FC236}">
                  <a16:creationId xmlns:a16="http://schemas.microsoft.com/office/drawing/2014/main" id="{D1C59E96-36C7-4AE7-9A10-AF9A53844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6" y="846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100" b="1">
                  <a:latin typeface="Lucida Sans Typewriter" panose="020B0509030504030204" pitchFamily="49" charset="0"/>
                </a:rPr>
                <a:t>7</a:t>
              </a:r>
            </a:p>
          </p:txBody>
        </p:sp>
        <p:sp>
          <p:nvSpPr>
            <p:cNvPr id="43307" name="Rectangle 270">
              <a:extLst>
                <a:ext uri="{FF2B5EF4-FFF2-40B4-BE49-F238E27FC236}">
                  <a16:creationId xmlns:a16="http://schemas.microsoft.com/office/drawing/2014/main" id="{7A438D6F-541B-4C11-BC92-BEBC8FBC1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0" y="846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100" b="1">
                  <a:latin typeface="Lucida Sans Typewriter" panose="020B0509030504030204" pitchFamily="49" charset="0"/>
                </a:rPr>
                <a:t>8</a:t>
              </a:r>
            </a:p>
          </p:txBody>
        </p:sp>
        <p:sp>
          <p:nvSpPr>
            <p:cNvPr id="43308" name="Rectangle 271">
              <a:extLst>
                <a:ext uri="{FF2B5EF4-FFF2-40B4-BE49-F238E27FC236}">
                  <a16:creationId xmlns:a16="http://schemas.microsoft.com/office/drawing/2014/main" id="{47C37EC4-4573-40C0-8F1F-A4A2F0713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0" y="846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100" b="1">
                  <a:latin typeface="Lucida Sans Typewriter" panose="020B0509030504030204" pitchFamily="49" charset="0"/>
                </a:rPr>
                <a:t>9</a:t>
              </a:r>
            </a:p>
          </p:txBody>
        </p:sp>
        <p:sp>
          <p:nvSpPr>
            <p:cNvPr id="43309" name="Rectangle 272">
              <a:extLst>
                <a:ext uri="{FF2B5EF4-FFF2-40B4-BE49-F238E27FC236}">
                  <a16:creationId xmlns:a16="http://schemas.microsoft.com/office/drawing/2014/main" id="{A2CF75CF-F776-4D36-9DD9-02F534C9F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0" y="846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100" b="1">
                  <a:latin typeface="Lucida Sans Typewriter" panose="020B0509030504030204" pitchFamily="49" charset="0"/>
                </a:rPr>
                <a:t>A</a:t>
              </a:r>
            </a:p>
          </p:txBody>
        </p:sp>
        <p:sp>
          <p:nvSpPr>
            <p:cNvPr id="43310" name="Rectangle 273">
              <a:extLst>
                <a:ext uri="{FF2B5EF4-FFF2-40B4-BE49-F238E27FC236}">
                  <a16:creationId xmlns:a16="http://schemas.microsoft.com/office/drawing/2014/main" id="{CC6FBC44-97F8-4085-8BF7-21386EF858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0" y="846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100" b="1">
                  <a:latin typeface="Lucida Sans Typewriter" panose="020B0509030504030204" pitchFamily="49" charset="0"/>
                </a:rPr>
                <a:t>B</a:t>
              </a:r>
            </a:p>
          </p:txBody>
        </p:sp>
        <p:sp>
          <p:nvSpPr>
            <p:cNvPr id="43311" name="Rectangle 274">
              <a:extLst>
                <a:ext uri="{FF2B5EF4-FFF2-40B4-BE49-F238E27FC236}">
                  <a16:creationId xmlns:a16="http://schemas.microsoft.com/office/drawing/2014/main" id="{2FD840A4-F376-4561-8E07-9BFEFAB07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" y="846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100" b="1">
                  <a:latin typeface="Lucida Sans Typewriter" panose="020B0509030504030204" pitchFamily="49" charset="0"/>
                </a:rPr>
                <a:t>C</a:t>
              </a:r>
            </a:p>
          </p:txBody>
        </p:sp>
        <p:sp>
          <p:nvSpPr>
            <p:cNvPr id="43312" name="Rectangle 275">
              <a:extLst>
                <a:ext uri="{FF2B5EF4-FFF2-40B4-BE49-F238E27FC236}">
                  <a16:creationId xmlns:a16="http://schemas.microsoft.com/office/drawing/2014/main" id="{F57C759E-3162-4FD4-8DF8-CD1DFCF3F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0" y="846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100" b="1">
                  <a:latin typeface="Lucida Sans Typewriter" panose="020B0509030504030204" pitchFamily="49" charset="0"/>
                </a:rPr>
                <a:t>D</a:t>
              </a:r>
            </a:p>
          </p:txBody>
        </p:sp>
        <p:sp>
          <p:nvSpPr>
            <p:cNvPr id="43313" name="Rectangle 276">
              <a:extLst>
                <a:ext uri="{FF2B5EF4-FFF2-40B4-BE49-F238E27FC236}">
                  <a16:creationId xmlns:a16="http://schemas.microsoft.com/office/drawing/2014/main" id="{1132F774-A1D5-4522-B58E-2A9271AF5A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0" y="846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100" b="1">
                  <a:latin typeface="Lucida Sans Typewriter" panose="020B0509030504030204" pitchFamily="49" charset="0"/>
                </a:rPr>
                <a:t>E</a:t>
              </a:r>
            </a:p>
          </p:txBody>
        </p:sp>
        <p:sp>
          <p:nvSpPr>
            <p:cNvPr id="43314" name="Rectangle 277">
              <a:extLst>
                <a:ext uri="{FF2B5EF4-FFF2-40B4-BE49-F238E27FC236}">
                  <a16:creationId xmlns:a16="http://schemas.microsoft.com/office/drawing/2014/main" id="{4C2C7975-AB9A-4936-BC57-DEDFC807D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0" y="846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100" b="1">
                  <a:latin typeface="Lucida Sans Typewriter" panose="020B0509030504030204" pitchFamily="49" charset="0"/>
                </a:rPr>
                <a:t>F</a:t>
              </a:r>
            </a:p>
          </p:txBody>
        </p:sp>
      </p:grpSp>
      <p:grpSp>
        <p:nvGrpSpPr>
          <p:cNvPr id="43267" name="Group 278">
            <a:extLst>
              <a:ext uri="{FF2B5EF4-FFF2-40B4-BE49-F238E27FC236}">
                <a16:creationId xmlns:a16="http://schemas.microsoft.com/office/drawing/2014/main" id="{86007C9D-1291-422B-A41A-07D0230DB5F7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381000"/>
            <a:ext cx="381000" cy="6403975"/>
            <a:chOff x="12" y="1146"/>
            <a:chExt cx="240" cy="4034"/>
          </a:xfrm>
        </p:grpSpPr>
        <p:grpSp>
          <p:nvGrpSpPr>
            <p:cNvPr id="43282" name="Group 279">
              <a:extLst>
                <a:ext uri="{FF2B5EF4-FFF2-40B4-BE49-F238E27FC236}">
                  <a16:creationId xmlns:a16="http://schemas.microsoft.com/office/drawing/2014/main" id="{D06D8B15-5278-4724-89A3-4912C5AA5F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" y="1146"/>
              <a:ext cx="240" cy="3780"/>
              <a:chOff x="12" y="1394"/>
              <a:chExt cx="240" cy="3780"/>
            </a:xfrm>
          </p:grpSpPr>
          <p:sp>
            <p:nvSpPr>
              <p:cNvPr id="43284" name="Rectangle 280">
                <a:extLst>
                  <a:ext uri="{FF2B5EF4-FFF2-40B4-BE49-F238E27FC236}">
                    <a16:creationId xmlns:a16="http://schemas.microsoft.com/office/drawing/2014/main" id="{FD5AE1AE-4FAE-4E94-B861-C2DAECD56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" y="1394"/>
                <a:ext cx="240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 algn="ctr"/>
                <a:r>
                  <a:rPr lang="en-US" altLang="en-US" sz="1100" b="1">
                    <a:latin typeface="Lucida Sans Typewriter" panose="020B0509030504030204" pitchFamily="49" charset="0"/>
                  </a:rPr>
                  <a:t>0</a:t>
                </a:r>
                <a:endParaRPr lang="en-US" altLang="en-US" sz="1000" b="1">
                  <a:latin typeface="Lucida Sans Typewriter" panose="020B0509030504030204" pitchFamily="49" charset="0"/>
                </a:endParaRPr>
              </a:p>
            </p:txBody>
          </p:sp>
          <p:sp>
            <p:nvSpPr>
              <p:cNvPr id="43285" name="Rectangle 281">
                <a:extLst>
                  <a:ext uri="{FF2B5EF4-FFF2-40B4-BE49-F238E27FC236}">
                    <a16:creationId xmlns:a16="http://schemas.microsoft.com/office/drawing/2014/main" id="{16AA39D4-9660-4F08-9BAA-E5B522E87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" y="1646"/>
                <a:ext cx="240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 algn="ctr"/>
                <a:r>
                  <a:rPr lang="en-US" altLang="en-US" sz="1100" b="1">
                    <a:latin typeface="Lucida Sans Typewriter" panose="020B0509030504030204" pitchFamily="49" charset="0"/>
                  </a:rPr>
                  <a:t>1</a:t>
                </a:r>
                <a:endParaRPr lang="en-US" altLang="en-US" sz="1000" b="1">
                  <a:latin typeface="Lucida Sans Typewriter" panose="020B0509030504030204" pitchFamily="49" charset="0"/>
                </a:endParaRPr>
              </a:p>
            </p:txBody>
          </p:sp>
          <p:sp>
            <p:nvSpPr>
              <p:cNvPr id="43286" name="Rectangle 282">
                <a:extLst>
                  <a:ext uri="{FF2B5EF4-FFF2-40B4-BE49-F238E27FC236}">
                    <a16:creationId xmlns:a16="http://schemas.microsoft.com/office/drawing/2014/main" id="{6E2A679A-9036-4B81-BA6C-2178582D5F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" y="1898"/>
                <a:ext cx="240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 algn="ctr"/>
                <a:r>
                  <a:rPr lang="en-US" altLang="en-US" sz="1100" b="1">
                    <a:latin typeface="Lucida Sans Typewriter" panose="020B0509030504030204" pitchFamily="49" charset="0"/>
                  </a:rPr>
                  <a:t>2</a:t>
                </a:r>
                <a:endParaRPr lang="en-US" altLang="en-US" sz="1000" b="1">
                  <a:latin typeface="Lucida Sans Typewriter" panose="020B0509030504030204" pitchFamily="49" charset="0"/>
                </a:endParaRPr>
              </a:p>
            </p:txBody>
          </p:sp>
          <p:sp>
            <p:nvSpPr>
              <p:cNvPr id="43287" name="Rectangle 283">
                <a:extLst>
                  <a:ext uri="{FF2B5EF4-FFF2-40B4-BE49-F238E27FC236}">
                    <a16:creationId xmlns:a16="http://schemas.microsoft.com/office/drawing/2014/main" id="{8375717C-8F5F-4EFC-908C-D413EC219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" y="2150"/>
                <a:ext cx="240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 algn="ctr"/>
                <a:r>
                  <a:rPr lang="en-US" altLang="en-US" sz="1100" b="1">
                    <a:latin typeface="Lucida Sans Typewriter" panose="020B0509030504030204" pitchFamily="49" charset="0"/>
                  </a:rPr>
                  <a:t>3</a:t>
                </a:r>
                <a:endParaRPr lang="en-US" altLang="en-US" sz="1000" b="1">
                  <a:latin typeface="Lucida Sans Typewriter" panose="020B0509030504030204" pitchFamily="49" charset="0"/>
                </a:endParaRPr>
              </a:p>
            </p:txBody>
          </p:sp>
          <p:sp>
            <p:nvSpPr>
              <p:cNvPr id="43288" name="Rectangle 284">
                <a:extLst>
                  <a:ext uri="{FF2B5EF4-FFF2-40B4-BE49-F238E27FC236}">
                    <a16:creationId xmlns:a16="http://schemas.microsoft.com/office/drawing/2014/main" id="{CD00B813-E80A-422E-8CBA-AE01B844E0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" y="2402"/>
                <a:ext cx="240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 algn="ctr"/>
                <a:r>
                  <a:rPr lang="en-US" altLang="en-US" sz="1100" b="1">
                    <a:latin typeface="Lucida Sans Typewriter" panose="020B0509030504030204" pitchFamily="49" charset="0"/>
                  </a:rPr>
                  <a:t>4</a:t>
                </a:r>
                <a:endParaRPr lang="en-US" altLang="en-US" sz="1000" b="1">
                  <a:latin typeface="Lucida Sans Typewriter" panose="020B0509030504030204" pitchFamily="49" charset="0"/>
                </a:endParaRPr>
              </a:p>
            </p:txBody>
          </p:sp>
          <p:sp>
            <p:nvSpPr>
              <p:cNvPr id="43289" name="Rectangle 285">
                <a:extLst>
                  <a:ext uri="{FF2B5EF4-FFF2-40B4-BE49-F238E27FC236}">
                    <a16:creationId xmlns:a16="http://schemas.microsoft.com/office/drawing/2014/main" id="{FB832A94-D96B-40E8-9C60-E8A4FA379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" y="2654"/>
                <a:ext cx="240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 algn="ctr"/>
                <a:r>
                  <a:rPr lang="en-US" altLang="en-US" sz="1100" b="1">
                    <a:latin typeface="Lucida Sans Typewriter" panose="020B0509030504030204" pitchFamily="49" charset="0"/>
                  </a:rPr>
                  <a:t>5</a:t>
                </a:r>
                <a:endParaRPr lang="en-US" altLang="en-US" sz="1000" b="1">
                  <a:latin typeface="Lucida Sans Typewriter" panose="020B0509030504030204" pitchFamily="49" charset="0"/>
                </a:endParaRPr>
              </a:p>
            </p:txBody>
          </p:sp>
          <p:sp>
            <p:nvSpPr>
              <p:cNvPr id="43290" name="Rectangle 286">
                <a:extLst>
                  <a:ext uri="{FF2B5EF4-FFF2-40B4-BE49-F238E27FC236}">
                    <a16:creationId xmlns:a16="http://schemas.microsoft.com/office/drawing/2014/main" id="{E905E4F9-B249-4A97-87D4-11704EB137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" y="2906"/>
                <a:ext cx="240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 algn="ctr"/>
                <a:r>
                  <a:rPr lang="en-US" altLang="en-US" sz="1100" b="1">
                    <a:latin typeface="Lucida Sans Typewriter" panose="020B0509030504030204" pitchFamily="49" charset="0"/>
                  </a:rPr>
                  <a:t>6</a:t>
                </a:r>
                <a:endParaRPr lang="en-US" altLang="en-US" sz="1000" b="1">
                  <a:latin typeface="Lucida Sans Typewriter" panose="020B0509030504030204" pitchFamily="49" charset="0"/>
                </a:endParaRPr>
              </a:p>
            </p:txBody>
          </p:sp>
          <p:sp>
            <p:nvSpPr>
              <p:cNvPr id="43291" name="Rectangle 287">
                <a:extLst>
                  <a:ext uri="{FF2B5EF4-FFF2-40B4-BE49-F238E27FC236}">
                    <a16:creationId xmlns:a16="http://schemas.microsoft.com/office/drawing/2014/main" id="{2C3400E8-F427-40D0-BD9D-5F45C8EC72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" y="3158"/>
                <a:ext cx="240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 algn="ctr"/>
                <a:r>
                  <a:rPr lang="en-US" altLang="en-US" sz="1100" b="1">
                    <a:latin typeface="Lucida Sans Typewriter" panose="020B0509030504030204" pitchFamily="49" charset="0"/>
                  </a:rPr>
                  <a:t>7</a:t>
                </a:r>
                <a:endParaRPr lang="en-US" altLang="en-US" sz="1000" b="1">
                  <a:latin typeface="Lucida Sans Typewriter" panose="020B0509030504030204" pitchFamily="49" charset="0"/>
                </a:endParaRPr>
              </a:p>
            </p:txBody>
          </p:sp>
          <p:sp>
            <p:nvSpPr>
              <p:cNvPr id="43292" name="Rectangle 288">
                <a:extLst>
                  <a:ext uri="{FF2B5EF4-FFF2-40B4-BE49-F238E27FC236}">
                    <a16:creationId xmlns:a16="http://schemas.microsoft.com/office/drawing/2014/main" id="{FBF64F7F-8DE4-4237-A9D1-94D3EBB5A7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" y="3410"/>
                <a:ext cx="240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 algn="ctr"/>
                <a:r>
                  <a:rPr lang="en-US" altLang="en-US" sz="1100" b="1">
                    <a:latin typeface="Lucida Sans Typewriter" panose="020B0509030504030204" pitchFamily="49" charset="0"/>
                  </a:rPr>
                  <a:t>8</a:t>
                </a:r>
                <a:endParaRPr lang="en-US" altLang="en-US" sz="1000" b="1">
                  <a:latin typeface="Lucida Sans Typewriter" panose="020B0509030504030204" pitchFamily="49" charset="0"/>
                </a:endParaRPr>
              </a:p>
            </p:txBody>
          </p:sp>
          <p:sp>
            <p:nvSpPr>
              <p:cNvPr id="43293" name="Rectangle 289">
                <a:extLst>
                  <a:ext uri="{FF2B5EF4-FFF2-40B4-BE49-F238E27FC236}">
                    <a16:creationId xmlns:a16="http://schemas.microsoft.com/office/drawing/2014/main" id="{574E2F02-1C9C-45A3-A1F4-C59BD95338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" y="3662"/>
                <a:ext cx="240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 algn="ctr"/>
                <a:r>
                  <a:rPr lang="en-US" altLang="en-US" sz="1100" b="1">
                    <a:latin typeface="Lucida Sans Typewriter" panose="020B0509030504030204" pitchFamily="49" charset="0"/>
                  </a:rPr>
                  <a:t>9</a:t>
                </a:r>
                <a:endParaRPr lang="en-US" altLang="en-US" sz="1000" b="1">
                  <a:latin typeface="Lucida Sans Typewriter" panose="020B0509030504030204" pitchFamily="49" charset="0"/>
                </a:endParaRPr>
              </a:p>
            </p:txBody>
          </p:sp>
          <p:sp>
            <p:nvSpPr>
              <p:cNvPr id="43294" name="Rectangle 290">
                <a:extLst>
                  <a:ext uri="{FF2B5EF4-FFF2-40B4-BE49-F238E27FC236}">
                    <a16:creationId xmlns:a16="http://schemas.microsoft.com/office/drawing/2014/main" id="{E829D4FE-13FF-4DD1-A02B-6BAC2207D3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" y="3914"/>
                <a:ext cx="240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 algn="ctr"/>
                <a:r>
                  <a:rPr lang="en-US" altLang="en-US" sz="1100" b="1">
                    <a:latin typeface="Lucida Sans Typewriter" panose="020B0509030504030204" pitchFamily="49" charset="0"/>
                  </a:rPr>
                  <a:t>A</a:t>
                </a:r>
                <a:endParaRPr lang="en-US" altLang="en-US" sz="1000" b="1">
                  <a:latin typeface="Lucida Sans Typewriter" panose="020B0509030504030204" pitchFamily="49" charset="0"/>
                </a:endParaRPr>
              </a:p>
            </p:txBody>
          </p:sp>
          <p:sp>
            <p:nvSpPr>
              <p:cNvPr id="43295" name="Rectangle 291">
                <a:extLst>
                  <a:ext uri="{FF2B5EF4-FFF2-40B4-BE49-F238E27FC236}">
                    <a16:creationId xmlns:a16="http://schemas.microsoft.com/office/drawing/2014/main" id="{3A9C7862-A19E-40E7-834F-889842645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" y="4166"/>
                <a:ext cx="240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 algn="ctr"/>
                <a:r>
                  <a:rPr lang="en-US" altLang="en-US" sz="1100" b="1">
                    <a:latin typeface="Lucida Sans Typewriter" panose="020B0509030504030204" pitchFamily="49" charset="0"/>
                  </a:rPr>
                  <a:t>B</a:t>
                </a:r>
                <a:endParaRPr lang="en-US" altLang="en-US" sz="1000" b="1">
                  <a:latin typeface="Lucida Sans Typewriter" panose="020B0509030504030204" pitchFamily="49" charset="0"/>
                </a:endParaRPr>
              </a:p>
            </p:txBody>
          </p:sp>
          <p:sp>
            <p:nvSpPr>
              <p:cNvPr id="43296" name="Rectangle 292">
                <a:extLst>
                  <a:ext uri="{FF2B5EF4-FFF2-40B4-BE49-F238E27FC236}">
                    <a16:creationId xmlns:a16="http://schemas.microsoft.com/office/drawing/2014/main" id="{6E1C5281-E13C-4F50-B80E-CD255F3859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" y="4418"/>
                <a:ext cx="240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 algn="ctr"/>
                <a:r>
                  <a:rPr lang="en-US" altLang="en-US" sz="1100" b="1">
                    <a:latin typeface="Lucida Sans Typewriter" panose="020B0509030504030204" pitchFamily="49" charset="0"/>
                  </a:rPr>
                  <a:t>C</a:t>
                </a:r>
                <a:endParaRPr lang="en-US" altLang="en-US" sz="1000" b="1">
                  <a:latin typeface="Lucida Sans Typewriter" panose="020B0509030504030204" pitchFamily="49" charset="0"/>
                </a:endParaRPr>
              </a:p>
            </p:txBody>
          </p:sp>
          <p:sp>
            <p:nvSpPr>
              <p:cNvPr id="43297" name="Rectangle 293">
                <a:extLst>
                  <a:ext uri="{FF2B5EF4-FFF2-40B4-BE49-F238E27FC236}">
                    <a16:creationId xmlns:a16="http://schemas.microsoft.com/office/drawing/2014/main" id="{83523972-ABEE-4000-AED3-979A7E7AE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" y="4670"/>
                <a:ext cx="240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 algn="ctr"/>
                <a:r>
                  <a:rPr lang="en-US" altLang="en-US" sz="1100" b="1">
                    <a:latin typeface="Lucida Sans Typewriter" panose="020B0509030504030204" pitchFamily="49" charset="0"/>
                  </a:rPr>
                  <a:t>D</a:t>
                </a:r>
                <a:endParaRPr lang="en-US" altLang="en-US" sz="1000" b="1">
                  <a:latin typeface="Lucida Sans Typewriter" panose="020B0509030504030204" pitchFamily="49" charset="0"/>
                </a:endParaRPr>
              </a:p>
            </p:txBody>
          </p:sp>
          <p:sp>
            <p:nvSpPr>
              <p:cNvPr id="43298" name="Rectangle 294">
                <a:extLst>
                  <a:ext uri="{FF2B5EF4-FFF2-40B4-BE49-F238E27FC236}">
                    <a16:creationId xmlns:a16="http://schemas.microsoft.com/office/drawing/2014/main" id="{B53ACE17-6357-4F42-8DD8-8A5A7C0035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" y="4922"/>
                <a:ext cx="240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 algn="ctr"/>
                <a:r>
                  <a:rPr lang="en-US" altLang="en-US" sz="1100" b="1">
                    <a:latin typeface="Lucida Sans Typewriter" panose="020B0509030504030204" pitchFamily="49" charset="0"/>
                  </a:rPr>
                  <a:t>E</a:t>
                </a:r>
                <a:endParaRPr lang="en-US" altLang="en-US" sz="1000" b="1">
                  <a:latin typeface="Lucida Sans Typewriter" panose="020B0509030504030204" pitchFamily="49" charset="0"/>
                </a:endParaRPr>
              </a:p>
            </p:txBody>
          </p:sp>
        </p:grpSp>
        <p:sp>
          <p:nvSpPr>
            <p:cNvPr id="43283" name="Rectangle 295">
              <a:extLst>
                <a:ext uri="{FF2B5EF4-FFF2-40B4-BE49-F238E27FC236}">
                  <a16:creationId xmlns:a16="http://schemas.microsoft.com/office/drawing/2014/main" id="{825D1493-48E9-4256-8630-D5A48F5B2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" y="4928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100" b="1">
                  <a:latin typeface="Lucida Sans Typewriter" panose="020B0509030504030204" pitchFamily="49" charset="0"/>
                </a:rPr>
                <a:t>F</a:t>
              </a:r>
              <a:endParaRPr lang="en-US" altLang="en-US" sz="1000" b="1">
                <a:latin typeface="Lucida Sans Typewriter" panose="020B0509030504030204" pitchFamily="49" charset="0"/>
              </a:endParaRPr>
            </a:p>
          </p:txBody>
        </p:sp>
      </p:grpSp>
      <p:grpSp>
        <p:nvGrpSpPr>
          <p:cNvPr id="43268" name="Group 296">
            <a:extLst>
              <a:ext uri="{FF2B5EF4-FFF2-40B4-BE49-F238E27FC236}">
                <a16:creationId xmlns:a16="http://schemas.microsoft.com/office/drawing/2014/main" id="{89729830-9327-43F5-857D-D3E90CD1C1E9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-228600"/>
            <a:ext cx="3048000" cy="400050"/>
            <a:chOff x="2196" y="714"/>
            <a:chExt cx="1920" cy="252"/>
          </a:xfrm>
        </p:grpSpPr>
        <p:sp>
          <p:nvSpPr>
            <p:cNvPr id="43274" name="Rectangle 297">
              <a:extLst>
                <a:ext uri="{FF2B5EF4-FFF2-40B4-BE49-F238E27FC236}">
                  <a16:creationId xmlns:a16="http://schemas.microsoft.com/office/drawing/2014/main" id="{C261E48C-8552-4613-8603-C4303BAFA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6" y="714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en-US" altLang="en-US" sz="1000" b="1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43275" name="Rectangle 298">
              <a:extLst>
                <a:ext uri="{FF2B5EF4-FFF2-40B4-BE49-F238E27FC236}">
                  <a16:creationId xmlns:a16="http://schemas.microsoft.com/office/drawing/2014/main" id="{F1F54FF6-CDB9-42D6-87A2-EBD8B551C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6" y="714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en-US" altLang="en-US" sz="1000" b="1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43276" name="Rectangle 299">
              <a:extLst>
                <a:ext uri="{FF2B5EF4-FFF2-40B4-BE49-F238E27FC236}">
                  <a16:creationId xmlns:a16="http://schemas.microsoft.com/office/drawing/2014/main" id="{0A5AA5E7-E743-4B00-8C8F-2D854145D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6" y="714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en-US" altLang="en-US" sz="1000" b="1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43277" name="Rectangle 300">
              <a:extLst>
                <a:ext uri="{FF2B5EF4-FFF2-40B4-BE49-F238E27FC236}">
                  <a16:creationId xmlns:a16="http://schemas.microsoft.com/office/drawing/2014/main" id="{6AFFE9B4-9456-4DA4-BAE2-5AB195DC90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6" y="714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en-US" altLang="en-US" sz="1000" b="1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43278" name="Rectangle 301">
              <a:extLst>
                <a:ext uri="{FF2B5EF4-FFF2-40B4-BE49-F238E27FC236}">
                  <a16:creationId xmlns:a16="http://schemas.microsoft.com/office/drawing/2014/main" id="{92B390D4-F82C-4C68-9C33-4CE1422989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6" y="714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en-US" altLang="en-US" sz="1000" b="1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43279" name="Rectangle 302">
              <a:extLst>
                <a:ext uri="{FF2B5EF4-FFF2-40B4-BE49-F238E27FC236}">
                  <a16:creationId xmlns:a16="http://schemas.microsoft.com/office/drawing/2014/main" id="{08192306-55E0-43E4-AFE7-E33FA2E1B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6" y="714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en-US" altLang="en-US" sz="1000" b="1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43280" name="Rectangle 303">
              <a:extLst>
                <a:ext uri="{FF2B5EF4-FFF2-40B4-BE49-F238E27FC236}">
                  <a16:creationId xmlns:a16="http://schemas.microsoft.com/office/drawing/2014/main" id="{51211B36-DE3E-469D-ABF7-B07F95A898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6" y="714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en-US" altLang="en-US" sz="1000" b="1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43281" name="Rectangle 304">
              <a:extLst>
                <a:ext uri="{FF2B5EF4-FFF2-40B4-BE49-F238E27FC236}">
                  <a16:creationId xmlns:a16="http://schemas.microsoft.com/office/drawing/2014/main" id="{138B5AB7-6E95-4179-849F-BC08C3E16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714"/>
              <a:ext cx="24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en-US" altLang="en-US" sz="1000" b="1">
                <a:solidFill>
                  <a:schemeClr val="accent2"/>
                </a:solidFill>
                <a:latin typeface="Courier New" panose="02070309020205020404" pitchFamily="49" charset="0"/>
              </a:endParaRPr>
            </a:p>
          </p:txBody>
        </p:sp>
      </p:grpSp>
      <p:cxnSp>
        <p:nvCxnSpPr>
          <p:cNvPr id="43269" name="AutoShape 305">
            <a:extLst>
              <a:ext uri="{FF2B5EF4-FFF2-40B4-BE49-F238E27FC236}">
                <a16:creationId xmlns:a16="http://schemas.microsoft.com/office/drawing/2014/main" id="{70510868-9806-41EF-86B4-2C24FED5761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90525" y="152400"/>
            <a:ext cx="304800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270" name="Text Box 306">
            <a:extLst>
              <a:ext uri="{FF2B5EF4-FFF2-40B4-BE49-F238E27FC236}">
                <a16:creationId xmlns:a16="http://schemas.microsoft.com/office/drawing/2014/main" id="{57F6A172-B0A2-4F65-8306-F5AFAC8B9D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3363" y="0"/>
            <a:ext cx="617537" cy="2143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800" b="1" dirty="0">
                <a:latin typeface="Lucida Sans Typewriter" panose="020B0509030504030204" pitchFamily="49" charset="0"/>
              </a:rPr>
              <a:t>ISO 646</a:t>
            </a:r>
          </a:p>
        </p:txBody>
      </p:sp>
      <p:sp>
        <p:nvSpPr>
          <p:cNvPr id="43271" name="Text Box 308">
            <a:extLst>
              <a:ext uri="{FF2B5EF4-FFF2-40B4-BE49-F238E27FC236}">
                <a16:creationId xmlns:a16="http://schemas.microsoft.com/office/drawing/2014/main" id="{602B8B1D-B8AB-4A94-97E9-51A39D2A90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1313" y="393700"/>
            <a:ext cx="2357437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900" b="1">
                <a:solidFill>
                  <a:schemeClr val="tx2"/>
                </a:solidFill>
                <a:latin typeface="Verdana" panose="020B0604030504040204" pitchFamily="34" charset="0"/>
              </a:rPr>
              <a:t>Control &amp; </a:t>
            </a:r>
            <a:br>
              <a:rPr lang="en-US" altLang="en-US" sz="1900" b="1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en-US" altLang="en-US" sz="1900" b="1">
                <a:solidFill>
                  <a:schemeClr val="tx2"/>
                </a:solidFill>
                <a:latin typeface="Verdana" panose="020B0604030504040204" pitchFamily="34" charset="0"/>
              </a:rPr>
              <a:t>Latin-1 Graphic </a:t>
            </a:r>
            <a:br>
              <a:rPr lang="en-US" altLang="en-US" sz="1900" b="1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en-US" altLang="en-US" sz="1900" b="1">
                <a:solidFill>
                  <a:schemeClr val="tx2"/>
                </a:solidFill>
                <a:latin typeface="Verdana" panose="020B0604030504040204" pitchFamily="34" charset="0"/>
              </a:rPr>
              <a:t>Characters</a:t>
            </a:r>
          </a:p>
        </p:txBody>
      </p:sp>
      <p:sp>
        <p:nvSpPr>
          <p:cNvPr id="43272" name="Text Box 309">
            <a:extLst>
              <a:ext uri="{FF2B5EF4-FFF2-40B4-BE49-F238E27FC236}">
                <a16:creationId xmlns:a16="http://schemas.microsoft.com/office/drawing/2014/main" id="{6CB120DB-28A2-4C14-B64D-BF08E6852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1739900"/>
            <a:ext cx="218091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  <a:sym typeface="Wingdings" panose="05000000000000000000" pitchFamily="2" charset="2"/>
              </a:rPr>
              <a:t> </a:t>
            </a:r>
            <a: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</a:rPr>
              <a:t>Characters at positions </a:t>
            </a:r>
            <a:b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</a:rPr>
            </a:br>
            <a: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</a:rPr>
              <a:t>0..31 and 127..159 are </a:t>
            </a:r>
            <a:b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</a:rPr>
            </a:br>
            <a: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</a:rPr>
              <a:t>control characters from </a:t>
            </a:r>
            <a:b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</a:rPr>
            </a:br>
            <a: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</a:rPr>
              <a:t>ISO/IEC 6429</a:t>
            </a:r>
          </a:p>
          <a:p>
            <a: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</a:rPr>
              <a:t>     </a:t>
            </a:r>
            <a: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  <a:sym typeface="Wingdings" panose="05000000000000000000" pitchFamily="2" charset="2"/>
              </a:rPr>
              <a:t></a:t>
            </a:r>
            <a: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</a:rPr>
              <a:t>  Positions 128, 129</a:t>
            </a:r>
            <a:b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</a:rPr>
            </a:br>
            <a: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</a:rPr>
              <a:t>     and 153 are reserved</a:t>
            </a:r>
            <a:b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</a:rPr>
            </a:br>
            <a: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</a:rPr>
              <a:t>     for future use</a:t>
            </a:r>
          </a:p>
          <a:p>
            <a: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  <a:sym typeface="Wingdings" panose="05000000000000000000" pitchFamily="2" charset="2"/>
              </a:rPr>
              <a:t> </a:t>
            </a:r>
            <a: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</a:rPr>
              <a:t>All other characters are </a:t>
            </a:r>
            <a:b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</a:rPr>
            </a:br>
            <a: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</a:rPr>
              <a:t>from ISO/IEC 8859-1 </a:t>
            </a:r>
            <a:b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</a:rPr>
            </a:br>
            <a:r>
              <a:rPr lang="en-US" altLang="en-US" sz="1200" dirty="0">
                <a:solidFill>
                  <a:srgbClr val="0066FF"/>
                </a:solidFill>
                <a:latin typeface="Verdana" panose="020B0604030504040204" pitchFamily="34" charset="0"/>
              </a:rPr>
              <a:t>(“Latin-1”)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5C5349-94A1-4FE9-9217-3CFEB29B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34200" y="6492875"/>
            <a:ext cx="2133600" cy="365125"/>
          </a:xfrm>
        </p:spPr>
        <p:txBody>
          <a:bodyPr/>
          <a:lstStyle/>
          <a:p>
            <a:pPr>
              <a:defRPr/>
            </a:pPr>
            <a:fld id="{8AAF214A-23B3-445F-9654-7033258EA8A9}" type="slidenum">
              <a:rPr lang="en-US" smtClean="0"/>
              <a:pPr>
                <a:defRPr/>
              </a:pPr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01048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7FAB6-2C5A-4BD7-9D40-6A3472E30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A75E8-A35D-4277-8669-846241958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eaLnBrk="1" hangingPunct="1"/>
            <a:r>
              <a:rPr lang="en-US" altLang="en-US" dirty="0"/>
              <a:t>An </a:t>
            </a:r>
            <a:r>
              <a:rPr lang="en-US" altLang="en-US" i="1" dirty="0"/>
              <a:t>array type</a:t>
            </a:r>
            <a:r>
              <a:rPr lang="en-US" altLang="en-US" dirty="0"/>
              <a:t> has one or more dimensions, with an </a:t>
            </a:r>
            <a:r>
              <a:rPr lang="en-US" altLang="en-US" i="1" dirty="0"/>
              <a:t>index subtype</a:t>
            </a:r>
            <a:r>
              <a:rPr lang="en-US" altLang="en-US" dirty="0"/>
              <a:t> specified for each dimension, and an </a:t>
            </a:r>
            <a:r>
              <a:rPr lang="en-US" altLang="en-US" i="1" dirty="0"/>
              <a:t>element subtype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The index subtype must be discrete (integer or enumeration)</a:t>
            </a:r>
          </a:p>
          <a:p>
            <a:pPr eaLnBrk="1" hangingPunct="1"/>
            <a:r>
              <a:rPr lang="en-US" altLang="en-US" dirty="0"/>
              <a:t>There are two kinds of array types in Ada</a:t>
            </a:r>
          </a:p>
          <a:p>
            <a:pPr lvl="1" eaLnBrk="1" hangingPunct="1"/>
            <a:r>
              <a:rPr lang="en-US" altLang="en-US" i="1" dirty="0"/>
              <a:t>Constrained</a:t>
            </a:r>
            <a:r>
              <a:rPr lang="en-US" altLang="en-US" dirty="0"/>
              <a:t> array type </a:t>
            </a:r>
          </a:p>
          <a:p>
            <a:pPr lvl="2" eaLnBrk="1" hangingPunct="1"/>
            <a:r>
              <a:rPr lang="en-US" altLang="en-US" dirty="0"/>
              <a:t>Every object has identical bounds</a:t>
            </a:r>
          </a:p>
          <a:p>
            <a:pPr lvl="2" eaLnBrk="1" hangingPunct="1"/>
            <a:endParaRPr lang="en-US" altLang="en-US" dirty="0"/>
          </a:p>
          <a:p>
            <a:pPr lvl="2" eaLnBrk="1" hangingPunct="1"/>
            <a:endParaRPr lang="en-US" altLang="en-US" dirty="0"/>
          </a:p>
          <a:p>
            <a:pPr lvl="1" eaLnBrk="1" hangingPunct="1"/>
            <a:r>
              <a:rPr lang="en-US" altLang="en-US" dirty="0"/>
              <a:t>Unconstrained array type</a:t>
            </a:r>
          </a:p>
          <a:p>
            <a:pPr lvl="2" eaLnBrk="1" hangingPunct="1"/>
            <a:r>
              <a:rPr lang="en-US" altLang="en-US" dirty="0"/>
              <a:t>Different objects may have different bounds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B6B2C5-A652-4620-A361-83C5233E4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4B5E50-DBD3-4CB1-9BF4-4949A39F4212}"/>
              </a:ext>
            </a:extLst>
          </p:cNvPr>
          <p:cNvSpPr txBox="1"/>
          <p:nvPr/>
        </p:nvSpPr>
        <p:spPr>
          <a:xfrm>
            <a:off x="914400" y="3810000"/>
            <a:ext cx="7149714" cy="64633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</a:rPr>
              <a:t>type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Int_Table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</a:rPr>
              <a:t>is array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(1..100) 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</a:rPr>
              <a:t>of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 Integer;</a:t>
            </a:r>
            <a:b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X, Y : </a:t>
            </a:r>
            <a:r>
              <a:rPr 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Int_Table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; </a:t>
            </a:r>
            <a:r>
              <a:rPr lang="en-US" i="1" dirty="0">
                <a:solidFill>
                  <a:srgbClr val="0066FF"/>
                </a:solidFill>
                <a:latin typeface="Consolas" panose="020B0609020204030204" pitchFamily="49" charset="0"/>
              </a:rPr>
              <a:t>-- Low bound is 1, upper bound is 100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900EED-2E64-42D7-9F9D-4CE095F4AF34}"/>
              </a:ext>
            </a:extLst>
          </p:cNvPr>
          <p:cNvSpPr txBox="1"/>
          <p:nvPr/>
        </p:nvSpPr>
        <p:spPr>
          <a:xfrm>
            <a:off x="838200" y="5257800"/>
            <a:ext cx="8036174" cy="92333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</a:rPr>
              <a:t>type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Int_Table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</a:rPr>
              <a:t>is array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(Positive 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</a:rPr>
              <a:t>range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 &lt;&gt;) 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</a:rPr>
              <a:t>of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 Integer;</a:t>
            </a:r>
            <a:b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X : </a:t>
            </a:r>
            <a:r>
              <a:rPr 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Int_Table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(1..100);  </a:t>
            </a:r>
            <a:r>
              <a:rPr lang="en-US" i="1" dirty="0">
                <a:solidFill>
                  <a:srgbClr val="0066FF"/>
                </a:solidFill>
                <a:latin typeface="Consolas" panose="020B0609020204030204" pitchFamily="49" charset="0"/>
              </a:rPr>
              <a:t>-- Low bound is 1, upper bound is 100</a:t>
            </a:r>
            <a:br>
              <a:rPr lang="en-US" i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Y : </a:t>
            </a:r>
            <a:r>
              <a:rPr 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Int_Table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(11..20); </a:t>
            </a:r>
            <a:r>
              <a:rPr lang="en-US" i="1" dirty="0">
                <a:solidFill>
                  <a:srgbClr val="0066FF"/>
                </a:solidFill>
                <a:latin typeface="Consolas" panose="020B0609020204030204" pitchFamily="49" charset="0"/>
              </a:rPr>
              <a:t> -- Low bound is 11, upper bound is 20</a:t>
            </a:r>
          </a:p>
        </p:txBody>
      </p:sp>
    </p:spTree>
    <p:extLst>
      <p:ext uri="{BB962C8B-B14F-4D97-AF65-F5344CB8AC3E}">
        <p14:creationId xmlns:p14="http://schemas.microsoft.com/office/powerpoint/2010/main" val="424544882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F78E1-8445-4758-9737-3F4AE5F61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Constrained Array Types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76DE28-DE02-4221-BD03-FDFFFFB88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B36786-8819-46EE-96FD-A6B7B16ECB4A}"/>
              </a:ext>
            </a:extLst>
          </p:cNvPr>
          <p:cNvSpPr txBox="1"/>
          <p:nvPr/>
        </p:nvSpPr>
        <p:spPr>
          <a:xfrm>
            <a:off x="886384" y="1828800"/>
            <a:ext cx="7297190" cy="2585323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Point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is array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(1..3)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of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Float;</a:t>
            </a:r>
          </a:p>
          <a:p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 : Point := (0.0, 0.0, 0.0);</a:t>
            </a:r>
          </a:p>
          <a:p>
            <a:endParaRPr lang="en-US" altLang="en-US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Character_Set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array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(Character)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of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Boolean;</a:t>
            </a:r>
            <a:b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pragma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Pack( </a:t>
            </a: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Character_Set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);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endParaRPr lang="en-US" altLang="en-US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Digits :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constant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Character_Set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:= 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('0'..'9' =&gt; True,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others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=&gt; False);</a:t>
            </a:r>
          </a:p>
          <a:p>
            <a:endParaRPr lang="en-US" dirty="0">
              <a:solidFill>
                <a:srgbClr val="0066FF"/>
              </a:solidFill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2AE433D-2A91-4C5C-961E-F76361AACA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970837" y="7620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04335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F78E1-8445-4758-9737-3F4AE5F61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Unconstrained Array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C77A0-105B-49E7-9448-6469FEAC9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Bounds need to be specified (either explicitly or through an initialization) on object creation</a:t>
            </a:r>
          </a:p>
          <a:p>
            <a:pPr lvl="1" eaLnBrk="1" hangingPunct="1"/>
            <a:r>
              <a:rPr lang="en-US" altLang="en-US" dirty="0"/>
              <a:t>May be run-time expressions</a:t>
            </a:r>
          </a:p>
          <a:p>
            <a:pPr eaLnBrk="1" hangingPunct="1"/>
            <a:r>
              <a:rPr lang="en-US" altLang="en-US" dirty="0"/>
              <a:t>After object creation, bounds do not change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76DE28-DE02-4221-BD03-FDFFFFB88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17D259-B485-4D2C-8D56-283418B1FC29}"/>
              </a:ext>
            </a:extLst>
          </p:cNvPr>
          <p:cNvSpPr txBox="1"/>
          <p:nvPr/>
        </p:nvSpPr>
        <p:spPr>
          <a:xfrm>
            <a:off x="666426" y="2819400"/>
            <a:ext cx="7715574" cy="230832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String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array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(Positive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range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&lt;&gt;)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of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Character;</a:t>
            </a:r>
          </a:p>
          <a:p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Alpha   : String(1..80);</a:t>
            </a:r>
          </a:p>
          <a:p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Message : String := "Hello, World";</a:t>
            </a:r>
          </a:p>
          <a:p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Skewed  : String(11 .. M*N);</a:t>
            </a:r>
          </a:p>
          <a:p>
            <a:endParaRPr lang="en-US" altLang="en-US" b="1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Matrix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array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(Positive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range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&lt;&gt;,</a:t>
            </a:r>
            <a:b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                Positive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range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&lt;&gt;)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of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Float;</a:t>
            </a:r>
          </a:p>
          <a:p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Mat : Matrix(1..4, 1..3);</a:t>
            </a:r>
            <a:endParaRPr lang="en-US" dirty="0">
              <a:solidFill>
                <a:srgbClr val="0066FF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F185ADB-3FD1-4CDB-8859-0C12C1C693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066440"/>
              </p:ext>
            </p:extLst>
          </p:nvPr>
        </p:nvGraphicFramePr>
        <p:xfrm>
          <a:off x="1524000" y="5298440"/>
          <a:ext cx="6096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59569331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30779554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5726657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Mat(1,1)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Mat(1,2)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Mat(1,3)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2685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Mat(2,1)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Mat(2,2)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Mat(2,3)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65438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Mat(3,1)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Mat(3,2)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Mat(3,3)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921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Mat(4,1)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Mat(4,2)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Mat(4,3)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0383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76351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EE94F-8676-4DC1-B03B-F1BC81677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Type Attributes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4FDFD7-1CDD-4309-AE6D-F75828FC9D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4983163"/>
          </a:xfrm>
        </p:spPr>
        <p:txBody>
          <a:bodyPr/>
          <a:lstStyle/>
          <a:p>
            <a:pPr eaLnBrk="1" hangingPunct="1"/>
            <a:r>
              <a:rPr lang="en-US" altLang="en-US" dirty="0"/>
              <a:t> </a:t>
            </a:r>
            <a:r>
              <a:rPr lang="en-US" altLang="en-US" dirty="0" err="1">
                <a:highlight>
                  <a:srgbClr val="FFFF00"/>
                </a:highlight>
                <a:latin typeface="Lucida Sans Typewriter" panose="020B0509030504030204" pitchFamily="49" charset="0"/>
              </a:rPr>
              <a:t>X'First</a:t>
            </a:r>
            <a:r>
              <a:rPr lang="en-US" altLang="en-US" dirty="0"/>
              <a:t>, </a:t>
            </a:r>
            <a:r>
              <a:rPr lang="en-US" altLang="en-US" dirty="0" err="1">
                <a:highlight>
                  <a:srgbClr val="FFFF00"/>
                </a:highlight>
                <a:latin typeface="Lucida Sans Typewriter" panose="020B0509030504030204" pitchFamily="49" charset="0"/>
              </a:rPr>
              <a:t>X'Last</a:t>
            </a:r>
            <a:r>
              <a:rPr lang="en-US" altLang="en-US" dirty="0"/>
              <a:t>, </a:t>
            </a:r>
            <a:r>
              <a:rPr lang="en-US" altLang="en-US" dirty="0" err="1">
                <a:highlight>
                  <a:srgbClr val="FFFF00"/>
                </a:highlight>
                <a:latin typeface="Lucida Sans Typewriter" panose="020B0509030504030204" pitchFamily="49" charset="0"/>
              </a:rPr>
              <a:t>X'Length</a:t>
            </a:r>
            <a:endParaRPr lang="en-US" altLang="en-US" dirty="0">
              <a:highlight>
                <a:srgbClr val="FFFF00"/>
              </a:highlight>
              <a:latin typeface="Lucida Sans Typewriter" panose="020B0509030504030204" pitchFamily="49" charset="0"/>
            </a:endParaRPr>
          </a:p>
          <a:p>
            <a:pPr lvl="1" eaLnBrk="1" hangingPunct="1"/>
            <a:r>
              <a:rPr lang="en-US" altLang="en-US" dirty="0">
                <a:latin typeface="Lucida Sans Typewriter" panose="020B0509030504030204" pitchFamily="49" charset="0"/>
              </a:rPr>
              <a:t>L</a:t>
            </a:r>
            <a:r>
              <a:rPr lang="en-US" altLang="en-US" dirty="0"/>
              <a:t>ower bound, upper bound, and number of elements for </a:t>
            </a:r>
            <a:br>
              <a:rPr lang="en-US" altLang="en-US" dirty="0"/>
            </a:br>
            <a:r>
              <a:rPr lang="en-US" altLang="en-US" dirty="0"/>
              <a:t>1-dimensional array </a:t>
            </a:r>
            <a:r>
              <a:rPr lang="en-US" altLang="en-US" dirty="0">
                <a:latin typeface="Lucida Sans Typewriter" panose="020B0509030504030204" pitchFamily="49" charset="0"/>
              </a:rPr>
              <a:t>X</a:t>
            </a:r>
          </a:p>
          <a:p>
            <a:pPr eaLnBrk="1" hangingPunct="1"/>
            <a:r>
              <a:rPr lang="en-US" altLang="en-US" dirty="0"/>
              <a:t> </a:t>
            </a:r>
            <a:r>
              <a:rPr lang="en-US" altLang="en-US" dirty="0" err="1">
                <a:highlight>
                  <a:srgbClr val="FFFF00"/>
                </a:highlight>
                <a:latin typeface="Lucida Sans Typewriter" panose="020B0509030504030204" pitchFamily="49" charset="0"/>
              </a:rPr>
              <a:t>X'Range</a:t>
            </a:r>
            <a:r>
              <a:rPr lang="en-US" altLang="en-US" dirty="0">
                <a:highlight>
                  <a:srgbClr val="FFFF00"/>
                </a:highlight>
              </a:rPr>
              <a:t> </a:t>
            </a:r>
            <a:r>
              <a:rPr lang="en-US" altLang="en-US" dirty="0"/>
              <a:t>is the same as </a:t>
            </a:r>
            <a:r>
              <a:rPr lang="en-US" altLang="en-US" dirty="0" err="1">
                <a:latin typeface="Lucida Sans Typewriter" panose="020B0509030504030204" pitchFamily="49" charset="0"/>
              </a:rPr>
              <a:t>X'First</a:t>
            </a:r>
            <a:r>
              <a:rPr lang="en-US" altLang="en-US" dirty="0">
                <a:latin typeface="Lucida Sans Typewriter" panose="020B0509030504030204" pitchFamily="49" charset="0"/>
              </a:rPr>
              <a:t> .. </a:t>
            </a:r>
            <a:r>
              <a:rPr lang="en-US" altLang="en-US" dirty="0" err="1">
                <a:latin typeface="Lucida Sans Typewriter" panose="020B0509030504030204" pitchFamily="49" charset="0"/>
              </a:rPr>
              <a:t>X'Last</a:t>
            </a:r>
            <a:endParaRPr lang="en-US" altLang="en-US" dirty="0">
              <a:latin typeface="Lucida Sans Typewriter" panose="020B0509030504030204" pitchFamily="49" charset="0"/>
            </a:endParaRPr>
          </a:p>
          <a:p>
            <a:pPr eaLnBrk="1" hangingPunct="1"/>
            <a:r>
              <a:rPr lang="en-US" altLang="en-US" dirty="0"/>
              <a:t> </a:t>
            </a:r>
            <a:r>
              <a:rPr lang="en-US" altLang="en-US" dirty="0" err="1">
                <a:highlight>
                  <a:srgbClr val="FFFF00"/>
                </a:highlight>
                <a:latin typeface="Lucida Sans Typewriter" panose="020B0509030504030204" pitchFamily="49" charset="0"/>
              </a:rPr>
              <a:t>X'First</a:t>
            </a:r>
            <a:r>
              <a:rPr lang="en-US" altLang="en-US" dirty="0">
                <a:highlight>
                  <a:srgbClr val="FFFF00"/>
                </a:highlight>
                <a:latin typeface="Lucida Sans Typewriter" panose="020B0509030504030204" pitchFamily="49" charset="0"/>
              </a:rPr>
              <a:t>(N)</a:t>
            </a:r>
            <a:r>
              <a:rPr lang="en-US" altLang="en-US" dirty="0"/>
              <a:t>, </a:t>
            </a:r>
            <a:r>
              <a:rPr lang="en-US" altLang="en-US" dirty="0" err="1">
                <a:highlight>
                  <a:srgbClr val="FFFF00"/>
                </a:highlight>
                <a:latin typeface="Lucida Sans Typewriter" panose="020B0509030504030204" pitchFamily="49" charset="0"/>
              </a:rPr>
              <a:t>X'Last</a:t>
            </a:r>
            <a:r>
              <a:rPr lang="en-US" altLang="en-US" dirty="0">
                <a:highlight>
                  <a:srgbClr val="FFFF00"/>
                </a:highlight>
                <a:latin typeface="Lucida Sans Typewriter" panose="020B0509030504030204" pitchFamily="49" charset="0"/>
              </a:rPr>
              <a:t>(N)</a:t>
            </a:r>
            <a:r>
              <a:rPr lang="en-US" altLang="en-US" dirty="0"/>
              <a:t>, </a:t>
            </a:r>
            <a:r>
              <a:rPr lang="en-US" altLang="en-US" dirty="0" err="1">
                <a:highlight>
                  <a:srgbClr val="FFFF00"/>
                </a:highlight>
                <a:latin typeface="Lucida Sans Typewriter" panose="020B0509030504030204" pitchFamily="49" charset="0"/>
              </a:rPr>
              <a:t>X'Length</a:t>
            </a:r>
            <a:r>
              <a:rPr lang="en-US" altLang="en-US" dirty="0">
                <a:highlight>
                  <a:srgbClr val="FFFF00"/>
                </a:highlight>
                <a:latin typeface="Lucida Sans Typewriter" panose="020B0509030504030204" pitchFamily="49" charset="0"/>
              </a:rPr>
              <a:t>(N)</a:t>
            </a:r>
            <a:r>
              <a:rPr lang="en-US" altLang="en-US" dirty="0"/>
              <a:t>, </a:t>
            </a:r>
            <a:r>
              <a:rPr lang="en-US" altLang="en-US" dirty="0" err="1">
                <a:highlight>
                  <a:srgbClr val="FFFF00"/>
                </a:highlight>
                <a:latin typeface="Lucida Sans Typewriter" panose="020B0509030504030204" pitchFamily="49" charset="0"/>
              </a:rPr>
              <a:t>X'Range</a:t>
            </a:r>
            <a:r>
              <a:rPr lang="en-US" altLang="en-US" dirty="0">
                <a:highlight>
                  <a:srgbClr val="FFFF00"/>
                </a:highlight>
                <a:latin typeface="Lucida Sans Typewriter" panose="020B0509030504030204" pitchFamily="49" charset="0"/>
              </a:rPr>
              <a:t>(N)</a:t>
            </a:r>
            <a:r>
              <a:rPr lang="en-US" altLang="en-US" dirty="0"/>
              <a:t> </a:t>
            </a:r>
          </a:p>
          <a:p>
            <a:pPr lvl="1" eaLnBrk="1" hangingPunct="1"/>
            <a:r>
              <a:rPr lang="en-US" altLang="en-US" dirty="0"/>
              <a:t>Generalizations for multi-dimensional array </a:t>
            </a:r>
            <a:r>
              <a:rPr lang="en-US" altLang="en-US" dirty="0">
                <a:latin typeface="Lucida Sans Typewriter" panose="020B0509030504030204" pitchFamily="49" charset="0"/>
              </a:rPr>
              <a:t>X </a:t>
            </a:r>
            <a:r>
              <a:rPr lang="en-US" altLang="en-US" dirty="0"/>
              <a:t>(</a:t>
            </a:r>
            <a:r>
              <a:rPr lang="en-US" altLang="en-US" dirty="0">
                <a:latin typeface="Lucida Sans Typewriter" panose="020B0509030504030204" pitchFamily="49" charset="0"/>
              </a:rPr>
              <a:t>N</a:t>
            </a:r>
            <a:r>
              <a:rPr lang="en-US" altLang="en-US" dirty="0"/>
              <a:t> must be static)</a:t>
            </a:r>
          </a:p>
          <a:p>
            <a:pPr eaLnBrk="1" hangingPunct="1"/>
            <a:r>
              <a:rPr lang="en-US" altLang="en-US" dirty="0"/>
              <a:t>Iterating over the elements in a 1-dimensional array X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1ED2D8-B245-438E-8177-04BE0A842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CD8551-6DA7-4B7E-890E-436B63AD396F}"/>
              </a:ext>
            </a:extLst>
          </p:cNvPr>
          <p:cNvSpPr txBox="1"/>
          <p:nvPr/>
        </p:nvSpPr>
        <p:spPr>
          <a:xfrm>
            <a:off x="808051" y="4191000"/>
            <a:ext cx="4110421" cy="203132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for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I </a:t>
            </a:r>
            <a:r>
              <a:rPr 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X'First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.. </a:t>
            </a:r>
            <a:r>
              <a:rPr 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X'Last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loop</a:t>
            </a:r>
            <a:b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  … X(I) …</a:t>
            </a:r>
            <a:b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for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I </a:t>
            </a:r>
            <a:r>
              <a:rPr 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X'Range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loop</a:t>
            </a:r>
            <a:b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  … X(I) …</a:t>
            </a:r>
          </a:p>
          <a:p>
            <a:r>
              <a:rPr 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D1F654-359A-46EB-96BE-AA26A2DEFE90}"/>
              </a:ext>
            </a:extLst>
          </p:cNvPr>
          <p:cNvSpPr txBox="1"/>
          <p:nvPr/>
        </p:nvSpPr>
        <p:spPr>
          <a:xfrm>
            <a:off x="5185979" y="4191000"/>
            <a:ext cx="2084225" cy="92333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for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E </a:t>
            </a:r>
            <a:r>
              <a:rPr 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of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X </a:t>
            </a:r>
            <a:r>
              <a:rPr 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loop</a:t>
            </a:r>
            <a:b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   … E …</a:t>
            </a:r>
            <a:b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C5D3CD-E6B0-4A7E-9177-B3C5B1DF8993}"/>
              </a:ext>
            </a:extLst>
          </p:cNvPr>
          <p:cNvSpPr txBox="1"/>
          <p:nvPr/>
        </p:nvSpPr>
        <p:spPr>
          <a:xfrm>
            <a:off x="5181600" y="5181600"/>
            <a:ext cx="222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 is the array element</a:t>
            </a:r>
            <a:br>
              <a:rPr lang="en-US" dirty="0"/>
            </a:br>
            <a:r>
              <a:rPr lang="en-US" dirty="0"/>
              <a:t>(Ada 2012 feature)</a:t>
            </a:r>
          </a:p>
        </p:txBody>
      </p:sp>
    </p:spTree>
    <p:extLst>
      <p:ext uri="{BB962C8B-B14F-4D97-AF65-F5344CB8AC3E}">
        <p14:creationId xmlns:p14="http://schemas.microsoft.com/office/powerpoint/2010/main" val="234558420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FE350-3FD7-4095-AEA6-EB3E4EB6D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Bounds for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A5FB5-AE4A-4795-9AB7-44C058E92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bounds of an array object are automatically passed to the called subprogram, accessed through attributes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5CF87-9D12-49C4-91EF-EF7F2EA29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75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CDC6F067-2B29-4EE1-A58D-F0C7143252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004" y="1981200"/>
            <a:ext cx="6232796" cy="4770537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Count( S : String; 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          C : Character )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Natural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6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-- Returns the number of occurrences of C in S</a:t>
            </a:r>
          </a:p>
          <a:p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Tally : Natural := 0;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for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I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S'First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..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S'Last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loop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if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S(I) = C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then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Tally := Tally+1;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if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loop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Tally;</a:t>
            </a:r>
          </a:p>
          <a:p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Count;</a:t>
            </a:r>
          </a:p>
          <a:p>
            <a:endParaRPr lang="en-US" altLang="en-US" sz="16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Init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 M :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out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Matrix; X :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Float )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 </a:t>
            </a:r>
            <a:r>
              <a:rPr lang="en-US" altLang="en-US" sz="16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-- Sets each element of M to X</a:t>
            </a:r>
            <a:br>
              <a:rPr lang="en-US" altLang="en-US" sz="16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for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I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M'First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(1) ..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M'Last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(1)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loop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for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J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M'Range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(2)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loop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   M(I, J) := X;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loop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loop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Init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F3BCEB9-EFB7-4A73-83CF-D1D208B3E1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9708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76759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B4BC8-98F5-4171-B413-70BA1BC38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Operations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E0BB6-2D12-4EF8-B342-FDE3BE4323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Assignment and equality</a:t>
            </a:r>
          </a:p>
          <a:p>
            <a:pPr lvl="1" eaLnBrk="1" hangingPunct="1"/>
            <a:r>
              <a:rPr lang="en-US" altLang="en-US" dirty="0"/>
              <a:t>Assignment requires that the length (but not necessarily the bounds) be the same for corresponding dimensions in source and target, else raises </a:t>
            </a:r>
            <a:r>
              <a:rPr lang="en-US" altLang="en-US" dirty="0" err="1">
                <a:latin typeface="Lucida Sans Typewriter" panose="020B0509030504030204" pitchFamily="49" charset="0"/>
              </a:rPr>
              <a:t>Constraint_Error</a:t>
            </a:r>
            <a:endParaRPr lang="en-US" altLang="en-US" dirty="0">
              <a:latin typeface="Lucida Sans Typewriter" panose="020B0509030504030204" pitchFamily="49" charset="0"/>
            </a:endParaRPr>
          </a:p>
          <a:p>
            <a:pPr lvl="1" eaLnBrk="1" hangingPunct="1"/>
            <a:r>
              <a:rPr lang="en-US" altLang="en-US" dirty="0"/>
              <a:t>Equality returns </a:t>
            </a:r>
            <a:r>
              <a:rPr lang="en-US" altLang="en-US" dirty="0">
                <a:latin typeface="Lucida Sans Typewriter" panose="020B0509030504030204" pitchFamily="49" charset="0"/>
              </a:rPr>
              <a:t>True</a:t>
            </a:r>
            <a:r>
              <a:rPr lang="en-US" altLang="en-US" dirty="0"/>
              <a:t> if, for each dimension, operands have same length and component-by-component equality, and returns </a:t>
            </a:r>
            <a:r>
              <a:rPr lang="en-US" altLang="en-US" dirty="0">
                <a:latin typeface="Lucida Sans Typewriter" panose="020B0509030504030204" pitchFamily="49" charset="0"/>
              </a:rPr>
              <a:t>False</a:t>
            </a:r>
            <a:r>
              <a:rPr lang="en-US" altLang="en-US" dirty="0"/>
              <a:t> otherwise</a:t>
            </a:r>
          </a:p>
          <a:p>
            <a:pPr eaLnBrk="1" hangingPunct="1"/>
            <a:r>
              <a:rPr lang="en-US" altLang="en-US" dirty="0">
                <a:highlight>
                  <a:srgbClr val="FFFF00"/>
                </a:highlight>
              </a:rPr>
              <a:t>Indexing requires index expression to be within the dimension’s bounds (no “buffer overflow”)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latin typeface="Lucida Sans Typewriter" panose="020B0509030504030204" pitchFamily="49" charset="0"/>
              </a:rPr>
              <a:t>Constraint_Error</a:t>
            </a:r>
            <a:r>
              <a:rPr lang="en-US" altLang="en-US" dirty="0"/>
              <a:t> is raised otherwise</a:t>
            </a:r>
          </a:p>
          <a:p>
            <a:pPr eaLnBrk="1" hangingPunct="1"/>
            <a:r>
              <a:rPr lang="en-US" altLang="en-US" dirty="0"/>
              <a:t>Aggregate</a:t>
            </a:r>
          </a:p>
          <a:p>
            <a:pPr lvl="1" eaLnBrk="1" hangingPunct="1"/>
            <a:r>
              <a:rPr lang="en-US" altLang="en-US" dirty="0"/>
              <a:t>Specialized form for constructing array or record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1D7B79-58F3-4FE3-B203-1BF5472ED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649FFA-C236-4E29-BEF7-C3264A111C2E}"/>
              </a:ext>
            </a:extLst>
          </p:cNvPr>
          <p:cNvSpPr txBox="1"/>
          <p:nvPr/>
        </p:nvSpPr>
        <p:spPr>
          <a:xfrm>
            <a:off x="555304" y="5505271"/>
            <a:ext cx="8207696" cy="107721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S1 : String(1..10)      :=</a:t>
            </a:r>
            <a:r>
              <a:rPr lang="en-US" altLang="en-US" sz="1600" dirty="0">
                <a:latin typeface="Lucida Sans Typewriter" panose="020B0509030504030204" pitchFamily="49" charset="0"/>
              </a:rPr>
              <a:t>  </a:t>
            </a:r>
            <a:r>
              <a:rPr lang="en-US" altLang="en-US" sz="1600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(1..10  =&gt; ASCII.NUL)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S2 : String(1..10)      := </a:t>
            </a:r>
            <a:r>
              <a:rPr lang="en-US" altLang="en-US" sz="1600" dirty="0">
                <a:latin typeface="Lucida Sans Typewriter" panose="020B0509030504030204" pitchFamily="49" charset="0"/>
              </a:rPr>
              <a:t> </a:t>
            </a:r>
            <a:r>
              <a:rPr lang="en-US" altLang="en-US" sz="1600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(5 =&gt; ' ', </a:t>
            </a:r>
            <a:r>
              <a:rPr lang="en-US" altLang="en-US" sz="1600" b="1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others</a:t>
            </a:r>
            <a:r>
              <a:rPr lang="en-US" altLang="en-US" sz="1600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 =&gt; ASCII.NUL)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S3 : String(1..10)      := </a:t>
            </a:r>
            <a:r>
              <a:rPr lang="en-US" altLang="en-US" sz="1600" dirty="0">
                <a:latin typeface="Lucida Sans Typewriter" panose="020B0509030504030204" pitchFamily="49" charset="0"/>
              </a:rPr>
              <a:t> </a:t>
            </a:r>
            <a:r>
              <a:rPr lang="en-US" altLang="en-US" sz="1600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(</a:t>
            </a:r>
            <a:r>
              <a:rPr lang="en-US" altLang="en-US" sz="1600" b="1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others</a:t>
            </a:r>
            <a:r>
              <a:rPr lang="en-US" altLang="en-US" sz="1600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 =&gt; ASCII.NUL)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M1 : Matrix(1..3, 1..2) := </a:t>
            </a:r>
            <a:r>
              <a:rPr lang="en-US" altLang="en-US" sz="1600" dirty="0">
                <a:solidFill>
                  <a:srgbClr val="00CC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( (1.0, 2.0), (10.0, 20.0), (X, Y) )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7209268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26E3E-6E16-44D8-A52B-A59E33308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Operations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BB4B0-3643-4A3F-BF1C-3CE7BF0E2A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Operations available for one-dimensional arrays</a:t>
            </a:r>
          </a:p>
          <a:p>
            <a:pPr lvl="1" eaLnBrk="1" hangingPunct="1"/>
            <a:r>
              <a:rPr lang="en-US" altLang="en-US" i="1" dirty="0"/>
              <a:t>Slicing</a:t>
            </a:r>
            <a:r>
              <a:rPr lang="en-US" altLang="en-US" dirty="0"/>
              <a:t> (a generalization of indexing)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sz="1600" dirty="0">
                <a:latin typeface="Lucida Sans Typewriter" panose="020B0509030504030204" pitchFamily="49" charset="0"/>
              </a:rPr>
              <a:t>S1(2..4) </a:t>
            </a:r>
            <a:r>
              <a:rPr lang="en-US" altLang="en-US" sz="16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:= "ABC";</a:t>
            </a:r>
            <a:endParaRPr lang="en-US" altLang="en-US" sz="1600" dirty="0">
              <a:solidFill>
                <a:schemeClr val="accent2"/>
              </a:solidFill>
            </a:endParaRPr>
          </a:p>
          <a:p>
            <a:pPr lvl="1" eaLnBrk="1" hangingPunct="1"/>
            <a:r>
              <a:rPr lang="en-US" altLang="en-US" i="1" dirty="0"/>
              <a:t>Concatenation</a:t>
            </a:r>
            <a:r>
              <a:rPr lang="en-US" altLang="en-US" dirty="0"/>
              <a:t> of two arrays, or an array and an element, or two elements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sz="16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S : String := </a:t>
            </a:r>
            <a:r>
              <a:rPr lang="en-US" altLang="en-US" sz="1600" dirty="0">
                <a:latin typeface="Lucida Sans Typewriter" panose="020B0509030504030204" pitchFamily="49" charset="0"/>
              </a:rPr>
              <a:t>'Z' &amp; S1(2..4) &amp; "DEFG" &amp; ASCII.CR;</a:t>
            </a:r>
            <a:endParaRPr lang="en-US" altLang="en-US" sz="1600" dirty="0"/>
          </a:p>
          <a:p>
            <a:pPr lvl="1" eaLnBrk="1" hangingPunct="1"/>
            <a:r>
              <a:rPr lang="en-US" altLang="en-US" dirty="0"/>
              <a:t>Relational operators, if element type is scalar</a:t>
            </a:r>
          </a:p>
          <a:p>
            <a:pPr lvl="1" eaLnBrk="1" hangingPunct="1"/>
            <a:r>
              <a:rPr lang="en-US" altLang="en-US" dirty="0"/>
              <a:t>Boolean operators (</a:t>
            </a:r>
            <a:r>
              <a:rPr lang="en-US" altLang="en-US" b="1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not</a:t>
            </a:r>
            <a:r>
              <a:rPr lang="en-US" altLang="en-US" dirty="0"/>
              <a:t>, </a:t>
            </a:r>
            <a:r>
              <a:rPr lang="en-US" altLang="en-US" b="1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and</a:t>
            </a:r>
            <a:r>
              <a:rPr lang="en-US" altLang="en-US" dirty="0"/>
              <a:t>, </a:t>
            </a:r>
            <a:r>
              <a:rPr lang="en-US" altLang="en-US" b="1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or</a:t>
            </a:r>
            <a:r>
              <a:rPr lang="en-US" altLang="en-US" dirty="0"/>
              <a:t>, </a:t>
            </a:r>
            <a:r>
              <a:rPr lang="en-US" altLang="en-US" b="1" dirty="0" err="1">
                <a:solidFill>
                  <a:srgbClr val="CC0099"/>
                </a:solidFill>
                <a:latin typeface="Lucida Sans Typewriter" panose="020B0509030504030204" pitchFamily="49" charset="0"/>
              </a:rPr>
              <a:t>xor</a:t>
            </a:r>
            <a:r>
              <a:rPr lang="en-US" altLang="en-US" dirty="0"/>
              <a:t>) if element type is </a:t>
            </a:r>
            <a:r>
              <a:rPr lang="en-US" altLang="en-US" dirty="0">
                <a:latin typeface="Lucida Sans Typewriter" panose="020B0509030504030204" pitchFamily="49" charset="0"/>
              </a:rPr>
              <a:t>Boolean</a:t>
            </a:r>
            <a:endParaRPr lang="en-US" altLang="en-US" dirty="0"/>
          </a:p>
          <a:p>
            <a:pPr lvl="2" eaLnBrk="1" hangingPunct="1"/>
            <a:r>
              <a:rPr lang="en-US" altLang="en-US" dirty="0" err="1">
                <a:latin typeface="Lucida Sans Typewriter" panose="020B0509030504030204" pitchFamily="49" charset="0"/>
              </a:rPr>
              <a:t>Constraint_Error</a:t>
            </a:r>
            <a:r>
              <a:rPr lang="en-US" altLang="en-US" dirty="0"/>
              <a:t> raised for the binary operators if the lengths of the operand arrays are unequal</a:t>
            </a:r>
          </a:p>
          <a:p>
            <a:pPr marL="0" indent="0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2CB2A6-5447-41F7-AD36-D98961530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97067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055A4-93F5-429A-BD22-44E741AB4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Odd-Parity Finite-State Machine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8D7642-8EA2-4EAB-B399-6F101CC51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78</a:t>
            </a:fld>
            <a:endParaRPr lang="en-US"/>
          </a:p>
        </p:txBody>
      </p:sp>
      <p:grpSp>
        <p:nvGrpSpPr>
          <p:cNvPr id="5" name="Group 25">
            <a:extLst>
              <a:ext uri="{FF2B5EF4-FFF2-40B4-BE49-F238E27FC236}">
                <a16:creationId xmlns:a16="http://schemas.microsoft.com/office/drawing/2014/main" id="{F45A86D3-2834-49EE-97F1-562CDDB01848}"/>
              </a:ext>
            </a:extLst>
          </p:cNvPr>
          <p:cNvGrpSpPr>
            <a:grpSpLocks/>
          </p:cNvGrpSpPr>
          <p:nvPr/>
        </p:nvGrpSpPr>
        <p:grpSpPr bwMode="auto">
          <a:xfrm>
            <a:off x="365125" y="990600"/>
            <a:ext cx="4027488" cy="1606550"/>
            <a:chOff x="726" y="585"/>
            <a:chExt cx="2537" cy="1012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59675A6-9AE2-400D-B91E-BA75763733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952"/>
              <a:ext cx="280" cy="280"/>
            </a:xfrm>
            <a:prstGeom prst="ellipse">
              <a:avLst/>
            </a:prstGeom>
            <a:noFill/>
            <a:ln w="9525" algn="ctr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600">
                  <a:latin typeface="Lucida Console" panose="020B0609040504020204" pitchFamily="49" charset="0"/>
                </a:rPr>
                <a:t>q</a:t>
              </a:r>
              <a:r>
                <a:rPr lang="en-US" altLang="en-US" sz="1600" baseline="-25000">
                  <a:latin typeface="Lucida Console" panose="020B0609040504020204" pitchFamily="49" charset="0"/>
                </a:rPr>
                <a:t>1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1CD9DDA-B8E7-4146-9D87-C7A81DE6AE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0" y="912"/>
              <a:ext cx="360" cy="360"/>
            </a:xfrm>
            <a:prstGeom prst="ellipse">
              <a:avLst/>
            </a:prstGeom>
            <a:noFill/>
            <a:ln w="9525" algn="ctr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endParaRPr lang="en-US" altLang="en-US" sz="1400" baseline="-25000">
                <a:latin typeface="Lucida Console" panose="020B0609040504020204" pitchFamily="49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AC5ADDC-07C3-498D-A671-1354677C48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0" y="904"/>
              <a:ext cx="360" cy="360"/>
            </a:xfrm>
            <a:prstGeom prst="ellipse">
              <a:avLst/>
            </a:prstGeom>
            <a:noFill/>
            <a:ln w="9525" algn="ctr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600">
                  <a:latin typeface="Lucida Console" panose="020B0609040504020204" pitchFamily="49" charset="0"/>
                </a:rPr>
                <a:t>q</a:t>
              </a:r>
              <a:r>
                <a:rPr lang="en-US" altLang="en-US" sz="1600" baseline="-25000">
                  <a:latin typeface="Lucida Console" panose="020B0609040504020204" pitchFamily="49" charset="0"/>
                </a:rPr>
                <a:t>0</a:t>
              </a:r>
            </a:p>
          </p:txBody>
        </p:sp>
        <p:cxnSp>
          <p:nvCxnSpPr>
            <p:cNvPr id="9" name="AutoShape 14">
              <a:extLst>
                <a:ext uri="{FF2B5EF4-FFF2-40B4-BE49-F238E27FC236}">
                  <a16:creationId xmlns:a16="http://schemas.microsoft.com/office/drawing/2014/main" id="{4FA4CC7E-4841-434E-BEBC-416520C2B36D}"/>
                </a:ext>
              </a:extLst>
            </p:cNvPr>
            <p:cNvCxnSpPr>
              <a:cxnSpLocks noChangeShapeType="1"/>
              <a:stCxn id="8" idx="4"/>
              <a:endCxn id="7" idx="4"/>
            </p:cNvCxnSpPr>
            <p:nvPr/>
          </p:nvCxnSpPr>
          <p:spPr bwMode="auto">
            <a:xfrm rot="16200000" flipH="1">
              <a:off x="1996" y="728"/>
              <a:ext cx="8" cy="1080"/>
            </a:xfrm>
            <a:prstGeom prst="curvedConnector3">
              <a:avLst>
                <a:gd name="adj1" fmla="val 1900000"/>
              </a:avLst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AutoShape 15">
              <a:extLst>
                <a:ext uri="{FF2B5EF4-FFF2-40B4-BE49-F238E27FC236}">
                  <a16:creationId xmlns:a16="http://schemas.microsoft.com/office/drawing/2014/main" id="{42B7A3BE-58FF-4787-91E7-CBEF844F4833}"/>
                </a:ext>
              </a:extLst>
            </p:cNvPr>
            <p:cNvCxnSpPr>
              <a:cxnSpLocks noChangeShapeType="1"/>
              <a:stCxn id="7" idx="0"/>
              <a:endCxn id="8" idx="0"/>
            </p:cNvCxnSpPr>
            <p:nvPr/>
          </p:nvCxnSpPr>
          <p:spPr bwMode="auto">
            <a:xfrm rot="5400000" flipH="1">
              <a:off x="1996" y="368"/>
              <a:ext cx="8" cy="1080"/>
            </a:xfrm>
            <a:prstGeom prst="curvedConnector3">
              <a:avLst>
                <a:gd name="adj1" fmla="val 1900000"/>
              </a:avLst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AutoShape 16">
              <a:extLst>
                <a:ext uri="{FF2B5EF4-FFF2-40B4-BE49-F238E27FC236}">
                  <a16:creationId xmlns:a16="http://schemas.microsoft.com/office/drawing/2014/main" id="{ABDA5332-FBDF-47A2-9896-5CAF24D40718}"/>
                </a:ext>
              </a:extLst>
            </p:cNvPr>
            <p:cNvCxnSpPr>
              <a:cxnSpLocks noChangeShapeType="1"/>
              <a:stCxn id="8" idx="1"/>
              <a:endCxn id="8" idx="3"/>
            </p:cNvCxnSpPr>
            <p:nvPr/>
          </p:nvCxnSpPr>
          <p:spPr bwMode="auto">
            <a:xfrm rot="5400000" flipV="1">
              <a:off x="1207" y="1083"/>
              <a:ext cx="254" cy="1"/>
            </a:xfrm>
            <a:prstGeom prst="curvedConnector5">
              <a:avLst>
                <a:gd name="adj1" fmla="val -77560"/>
                <a:gd name="adj2" fmla="val -45100014"/>
                <a:gd name="adj3" fmla="val 177560"/>
              </a:avLst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AutoShape 17">
              <a:extLst>
                <a:ext uri="{FF2B5EF4-FFF2-40B4-BE49-F238E27FC236}">
                  <a16:creationId xmlns:a16="http://schemas.microsoft.com/office/drawing/2014/main" id="{BF2F0B1C-ABDD-4090-B254-2009ACDFD7D7}"/>
                </a:ext>
              </a:extLst>
            </p:cNvPr>
            <p:cNvCxnSpPr>
              <a:cxnSpLocks noChangeShapeType="1"/>
              <a:stCxn id="7" idx="7"/>
              <a:endCxn id="7" idx="5"/>
            </p:cNvCxnSpPr>
            <p:nvPr/>
          </p:nvCxnSpPr>
          <p:spPr bwMode="auto">
            <a:xfrm rot="5400000" flipV="1">
              <a:off x="2541" y="1091"/>
              <a:ext cx="254" cy="1"/>
            </a:xfrm>
            <a:prstGeom prst="curvedConnector5">
              <a:avLst>
                <a:gd name="adj1" fmla="val -77560"/>
                <a:gd name="adj2" fmla="val 45100014"/>
                <a:gd name="adj3" fmla="val 177560"/>
              </a:avLst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Text Box 18">
              <a:extLst>
                <a:ext uri="{FF2B5EF4-FFF2-40B4-BE49-F238E27FC236}">
                  <a16:creationId xmlns:a16="http://schemas.microsoft.com/office/drawing/2014/main" id="{CB033AA0-81F7-4925-A9EB-09A03360CD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6" y="981"/>
              <a:ext cx="193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600" dirty="0">
                  <a:latin typeface="Lucida Console" panose="020B0609040504020204" pitchFamily="49" charset="0"/>
                </a:rPr>
                <a:t>0</a:t>
              </a:r>
            </a:p>
          </p:txBody>
        </p:sp>
        <p:sp>
          <p:nvSpPr>
            <p:cNvPr id="14" name="Text Box 19">
              <a:extLst>
                <a:ext uri="{FF2B5EF4-FFF2-40B4-BE49-F238E27FC236}">
                  <a16:creationId xmlns:a16="http://schemas.microsoft.com/office/drawing/2014/main" id="{05022E96-43BE-469C-B9E8-94A10B7148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0" y="981"/>
              <a:ext cx="193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600" dirty="0">
                  <a:latin typeface="Lucida Console" panose="020B0609040504020204" pitchFamily="49" charset="0"/>
                </a:rPr>
                <a:t>0</a:t>
              </a:r>
            </a:p>
          </p:txBody>
        </p:sp>
        <p:sp>
          <p:nvSpPr>
            <p:cNvPr id="15" name="Text Box 20">
              <a:extLst>
                <a:ext uri="{FF2B5EF4-FFF2-40B4-BE49-F238E27FC236}">
                  <a16:creationId xmlns:a16="http://schemas.microsoft.com/office/drawing/2014/main" id="{C76EEECB-35C7-4127-B364-AFB1CEB3C5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6" y="585"/>
              <a:ext cx="193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600" dirty="0">
                  <a:latin typeface="Lucida Console" panose="020B0609040504020204" pitchFamily="49" charset="0"/>
                </a:rPr>
                <a:t>1</a:t>
              </a:r>
            </a:p>
          </p:txBody>
        </p:sp>
        <p:sp>
          <p:nvSpPr>
            <p:cNvPr id="16" name="Text Box 21">
              <a:extLst>
                <a:ext uri="{FF2B5EF4-FFF2-40B4-BE49-F238E27FC236}">
                  <a16:creationId xmlns:a16="http://schemas.microsoft.com/office/drawing/2014/main" id="{EEF0E994-61C3-429B-800B-63178FC627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6" y="1385"/>
              <a:ext cx="193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600" dirty="0">
                  <a:latin typeface="Lucida Console" panose="020B0609040504020204" pitchFamily="49" charset="0"/>
                </a:rPr>
                <a:t>1</a:t>
              </a:r>
            </a:p>
          </p:txBody>
        </p:sp>
      </p:grpSp>
      <p:sp>
        <p:nvSpPr>
          <p:cNvPr id="17" name="Text Box 23">
            <a:extLst>
              <a:ext uri="{FF2B5EF4-FFF2-40B4-BE49-F238E27FC236}">
                <a16:creationId xmlns:a16="http://schemas.microsoft.com/office/drawing/2014/main" id="{DF3E6E0D-3851-409B-80DC-EE54472048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9025" y="3276600"/>
            <a:ext cx="6950942" cy="3539430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subtype 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Symbol </a:t>
            </a:r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is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Character </a:t>
            </a:r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range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'0' .. '1';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type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Console" panose="020B0609040504020204" pitchFamily="49" charset="0"/>
              </a:rPr>
              <a:t>Symbol_String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is array 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(Positive </a:t>
            </a:r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range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&lt;&gt;) </a:t>
            </a:r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of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Symbol;</a:t>
            </a:r>
          </a:p>
          <a:p>
            <a:endParaRPr lang="en-US" altLang="en-US" sz="1400" b="1" dirty="0">
              <a:solidFill>
                <a:srgbClr val="0066FF"/>
              </a:solidFill>
              <a:latin typeface="Lucida Console" panose="020B0609040504020204" pitchFamily="49" charset="0"/>
            </a:endParaRPr>
          </a:p>
          <a:p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function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Console" panose="020B0609040504020204" pitchFamily="49" charset="0"/>
              </a:rPr>
              <a:t>Odd_Parity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( Item : </a:t>
            </a:r>
            <a:r>
              <a:rPr lang="en-US" altLang="en-US" sz="1400" dirty="0" err="1">
                <a:solidFill>
                  <a:srgbClr val="0066FF"/>
                </a:solidFill>
                <a:latin typeface="Lucida Console" panose="020B0609040504020204" pitchFamily="49" charset="0"/>
              </a:rPr>
              <a:t>Symbol_String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) </a:t>
            </a:r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return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Boolean </a:t>
            </a:r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is</a:t>
            </a:r>
          </a:p>
          <a:p>
            <a:r>
              <a:rPr lang="en-US" altLang="en-US" sz="1400" i="1" dirty="0">
                <a:solidFill>
                  <a:srgbClr val="0066FF"/>
                </a:solidFill>
                <a:latin typeface="Lucida Console" panose="020B0609040504020204" pitchFamily="49" charset="0"/>
              </a:rPr>
              <a:t>   -- Returns True if Item contains an odd number of 1's</a:t>
            </a:r>
          </a:p>
          <a:p>
            <a:r>
              <a:rPr lang="en-US" altLang="en-US" sz="1400" i="1" dirty="0">
                <a:solidFill>
                  <a:srgbClr val="0066FF"/>
                </a:solidFill>
                <a:latin typeface="Lucida Console" panose="020B0609040504020204" pitchFamily="49" charset="0"/>
              </a:rPr>
              <a:t>   -- Returns False otherwise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  </a:t>
            </a:r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type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State </a:t>
            </a:r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is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(Q0, Q1);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  </a:t>
            </a:r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type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Console" panose="020B0609040504020204" pitchFamily="49" charset="0"/>
              </a:rPr>
              <a:t>Transition_Matrix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is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array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(State, Symbol) </a:t>
            </a:r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of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State;</a:t>
            </a:r>
          </a:p>
          <a:p>
            <a:endParaRPr lang="en-US" altLang="en-US" sz="1400" dirty="0">
              <a:solidFill>
                <a:srgbClr val="0066FF"/>
              </a:solidFill>
              <a:latin typeface="Lucida Console" panose="020B0609040504020204" pitchFamily="49" charset="0"/>
            </a:endParaRPr>
          </a:p>
          <a:p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  FSM : </a:t>
            </a:r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constant </a:t>
            </a:r>
            <a:r>
              <a:rPr lang="en-US" altLang="en-US" sz="1400" dirty="0" err="1">
                <a:solidFill>
                  <a:srgbClr val="0066FF"/>
                </a:solidFill>
                <a:latin typeface="Lucida Console" panose="020B0609040504020204" pitchFamily="49" charset="0"/>
              </a:rPr>
              <a:t>Transition_Matrix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:= </a:t>
            </a:r>
            <a:r>
              <a:rPr lang="en-US" altLang="en-US" sz="1400" i="1" dirty="0">
                <a:solidFill>
                  <a:srgbClr val="0066FF"/>
                </a:solidFill>
                <a:latin typeface="Lucida Console" panose="020B0609040504020204" pitchFamily="49" charset="0"/>
              </a:rPr>
              <a:t>-- ((Q0, Q1), (Q1, Q0))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     (Q0 =&gt; ('0' =&gt; Q0, '1' =&gt; Q1),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      Q1 =&gt; ('0' =&gt; Q1, '1' =&gt; Q0));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  …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begin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  … </a:t>
            </a:r>
            <a:r>
              <a:rPr lang="en-US" altLang="en-US" sz="1400" i="1" dirty="0">
                <a:solidFill>
                  <a:srgbClr val="0066FF"/>
                </a:solidFill>
                <a:latin typeface="Lucida Console" panose="020B0609040504020204" pitchFamily="49" charset="0"/>
              </a:rPr>
              <a:t>-- Exercise for the student: model the FSM applied to Item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Console" panose="020B060904050402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Console" panose="020B0609040504020204" pitchFamily="49" charset="0"/>
              </a:rPr>
              <a:t>Odd_Parity</a:t>
            </a:r>
            <a:r>
              <a:rPr lang="en-US" altLang="en-US" sz="1400" dirty="0">
                <a:solidFill>
                  <a:srgbClr val="0066FF"/>
                </a:solidFill>
                <a:latin typeface="Lucida Console" panose="020B0609040504020204" pitchFamily="49" charset="0"/>
              </a:rPr>
              <a:t>;</a:t>
            </a:r>
          </a:p>
        </p:txBody>
      </p:sp>
      <p:sp>
        <p:nvSpPr>
          <p:cNvPr id="18" name="Text Box 24">
            <a:extLst>
              <a:ext uri="{FF2B5EF4-FFF2-40B4-BE49-F238E27FC236}">
                <a16:creationId xmlns:a16="http://schemas.microsoft.com/office/drawing/2014/main" id="{9E487DBB-214B-46AC-A8AD-5BB03B26F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788" y="2474912"/>
            <a:ext cx="33353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latin typeface="Verdana" panose="020B0604030504040204" pitchFamily="34" charset="0"/>
              </a:rPr>
              <a:t>Initial state is </a:t>
            </a:r>
            <a:r>
              <a:rPr lang="en-US" altLang="en-US" sz="1800">
                <a:latin typeface="Lucida Console" panose="020B0609040504020204" pitchFamily="49" charset="0"/>
              </a:rPr>
              <a:t>q</a:t>
            </a:r>
            <a:r>
              <a:rPr lang="en-US" altLang="en-US" sz="1800" baseline="-25000">
                <a:latin typeface="Lucida Console" panose="020B0609040504020204" pitchFamily="49" charset="0"/>
              </a:rPr>
              <a:t>0</a:t>
            </a:r>
          </a:p>
          <a:p>
            <a:pPr algn="ctr"/>
            <a:r>
              <a:rPr lang="en-US" altLang="en-US" sz="1800">
                <a:latin typeface="Verdana" panose="020B0604030504040204" pitchFamily="34" charset="0"/>
              </a:rPr>
              <a:t>Final (accepting) state is </a:t>
            </a:r>
            <a:r>
              <a:rPr lang="en-US" altLang="en-US" sz="1800">
                <a:latin typeface="Lucida Console" panose="020B0609040504020204" pitchFamily="49" charset="0"/>
              </a:rPr>
              <a:t>q</a:t>
            </a:r>
            <a:r>
              <a:rPr lang="en-US" altLang="en-US" sz="1800" baseline="-25000">
                <a:latin typeface="Lucida Console" panose="020B0609040504020204" pitchFamily="49" charset="0"/>
              </a:rPr>
              <a:t>1</a:t>
            </a:r>
          </a:p>
        </p:txBody>
      </p:sp>
      <p:grpSp>
        <p:nvGrpSpPr>
          <p:cNvPr id="19" name="Group 93">
            <a:extLst>
              <a:ext uri="{FF2B5EF4-FFF2-40B4-BE49-F238E27FC236}">
                <a16:creationId xmlns:a16="http://schemas.microsoft.com/office/drawing/2014/main" id="{5B86D9FC-F962-4363-8503-168B86F46753}"/>
              </a:ext>
            </a:extLst>
          </p:cNvPr>
          <p:cNvGrpSpPr>
            <a:grpSpLocks/>
          </p:cNvGrpSpPr>
          <p:nvPr/>
        </p:nvGrpSpPr>
        <p:grpSpPr bwMode="auto">
          <a:xfrm>
            <a:off x="5943600" y="1103312"/>
            <a:ext cx="2668588" cy="1104900"/>
            <a:chOff x="3696" y="624"/>
            <a:chExt cx="1681" cy="696"/>
          </a:xfrm>
        </p:grpSpPr>
        <p:sp>
          <p:nvSpPr>
            <p:cNvPr id="20" name="Text Box 52">
              <a:extLst>
                <a:ext uri="{FF2B5EF4-FFF2-40B4-BE49-F238E27FC236}">
                  <a16:creationId xmlns:a16="http://schemas.microsoft.com/office/drawing/2014/main" id="{408FCC69-E981-4339-A6D1-C5BBEAF015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6" y="625"/>
              <a:ext cx="41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 i="1">
                  <a:latin typeface="Verdana" panose="020B0604030504040204" pitchFamily="34" charset="0"/>
                </a:rPr>
                <a:t>State</a:t>
              </a:r>
            </a:p>
          </p:txBody>
        </p:sp>
        <p:sp>
          <p:nvSpPr>
            <p:cNvPr id="21" name="Text Box 53">
              <a:extLst>
                <a:ext uri="{FF2B5EF4-FFF2-40B4-BE49-F238E27FC236}">
                  <a16:creationId xmlns:a16="http://schemas.microsoft.com/office/drawing/2014/main" id="{1B1D2301-8187-426A-B2A0-0723103B89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3" y="624"/>
              <a:ext cx="53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 i="1">
                  <a:latin typeface="Verdana" panose="020B0604030504040204" pitchFamily="34" charset="0"/>
                </a:rPr>
                <a:t>Symbol</a:t>
              </a:r>
            </a:p>
          </p:txBody>
        </p:sp>
        <p:sp>
          <p:nvSpPr>
            <p:cNvPr id="22" name="Text Box 54">
              <a:extLst>
                <a:ext uri="{FF2B5EF4-FFF2-40B4-BE49-F238E27FC236}">
                  <a16:creationId xmlns:a16="http://schemas.microsoft.com/office/drawing/2014/main" id="{EB332F9A-543B-43DC-919E-68FC4713E0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56" y="624"/>
              <a:ext cx="71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 i="1">
                  <a:latin typeface="Verdana" panose="020B0604030504040204" pitchFamily="34" charset="0"/>
                </a:rPr>
                <a:t>Next State</a:t>
              </a:r>
            </a:p>
          </p:txBody>
        </p:sp>
        <p:sp>
          <p:nvSpPr>
            <p:cNvPr id="23" name="Rectangle 58">
              <a:extLst>
                <a:ext uri="{FF2B5EF4-FFF2-40B4-BE49-F238E27FC236}">
                  <a16:creationId xmlns:a16="http://schemas.microsoft.com/office/drawing/2014/main" id="{2E74753A-3A67-4284-A858-127F19598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" y="776"/>
              <a:ext cx="421" cy="136"/>
            </a:xfrm>
            <a:prstGeom prst="rect">
              <a:avLst/>
            </a:prstGeom>
            <a:noFill/>
            <a:ln w="9525" algn="ctr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q</a:t>
              </a:r>
              <a:r>
                <a:rPr lang="en-US" altLang="en-US" sz="1400" baseline="-25000">
                  <a:latin typeface="Lucida Console" panose="020B0609040504020204" pitchFamily="49" charset="0"/>
                </a:rPr>
                <a:t>0</a:t>
              </a:r>
            </a:p>
          </p:txBody>
        </p:sp>
        <p:sp>
          <p:nvSpPr>
            <p:cNvPr id="24" name="Rectangle 59">
              <a:extLst>
                <a:ext uri="{FF2B5EF4-FFF2-40B4-BE49-F238E27FC236}">
                  <a16:creationId xmlns:a16="http://schemas.microsoft.com/office/drawing/2014/main" id="{6FC9F232-D274-4E76-A7CA-1C56442CBF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776"/>
              <a:ext cx="721" cy="136"/>
            </a:xfrm>
            <a:prstGeom prst="rect">
              <a:avLst/>
            </a:prstGeom>
            <a:noFill/>
            <a:ln w="9525" algn="ctr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q</a:t>
              </a:r>
              <a:r>
                <a:rPr lang="en-US" altLang="en-US" sz="1400" baseline="-25000">
                  <a:latin typeface="Lucida Console" panose="020B0609040504020204" pitchFamily="49" charset="0"/>
                </a:rPr>
                <a:t>0</a:t>
              </a:r>
            </a:p>
          </p:txBody>
        </p:sp>
        <p:sp>
          <p:nvSpPr>
            <p:cNvPr id="25" name="Rectangle 60">
              <a:extLst>
                <a:ext uri="{FF2B5EF4-FFF2-40B4-BE49-F238E27FC236}">
                  <a16:creationId xmlns:a16="http://schemas.microsoft.com/office/drawing/2014/main" id="{CD680236-3A8D-4FDA-9AB7-5B4D5974B9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776"/>
              <a:ext cx="539" cy="136"/>
            </a:xfrm>
            <a:prstGeom prst="rect">
              <a:avLst/>
            </a:prstGeom>
            <a:noFill/>
            <a:ln w="9525" algn="ctr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0</a:t>
              </a:r>
              <a:endParaRPr lang="en-US" altLang="en-US" sz="1400" baseline="-25000">
                <a:latin typeface="Lucida Console" panose="020B0609040504020204" pitchFamily="49" charset="0"/>
              </a:endParaRPr>
            </a:p>
          </p:txBody>
        </p:sp>
        <p:sp>
          <p:nvSpPr>
            <p:cNvPr id="26" name="Rectangle 61">
              <a:extLst>
                <a:ext uri="{FF2B5EF4-FFF2-40B4-BE49-F238E27FC236}">
                  <a16:creationId xmlns:a16="http://schemas.microsoft.com/office/drawing/2014/main" id="{6C9571B5-DA9E-4D1C-B094-F0737E451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" y="912"/>
              <a:ext cx="421" cy="136"/>
            </a:xfrm>
            <a:prstGeom prst="rect">
              <a:avLst/>
            </a:prstGeom>
            <a:noFill/>
            <a:ln w="9525" algn="ctr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q</a:t>
              </a:r>
              <a:r>
                <a:rPr lang="en-US" altLang="en-US" sz="1400" baseline="-25000">
                  <a:latin typeface="Lucida Console" panose="020B0609040504020204" pitchFamily="49" charset="0"/>
                </a:rPr>
                <a:t>0</a:t>
              </a:r>
            </a:p>
          </p:txBody>
        </p:sp>
        <p:sp>
          <p:nvSpPr>
            <p:cNvPr id="27" name="Rectangle 62">
              <a:extLst>
                <a:ext uri="{FF2B5EF4-FFF2-40B4-BE49-F238E27FC236}">
                  <a16:creationId xmlns:a16="http://schemas.microsoft.com/office/drawing/2014/main" id="{07BD7854-08D7-42B1-BDA5-D00444050E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912"/>
              <a:ext cx="721" cy="136"/>
            </a:xfrm>
            <a:prstGeom prst="rect">
              <a:avLst/>
            </a:prstGeom>
            <a:noFill/>
            <a:ln w="9525" algn="ctr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q</a:t>
              </a:r>
              <a:r>
                <a:rPr lang="en-US" altLang="en-US" sz="1400" baseline="-25000">
                  <a:latin typeface="Lucida Console" panose="020B0609040504020204" pitchFamily="49" charset="0"/>
                </a:rPr>
                <a:t>1</a:t>
              </a:r>
            </a:p>
          </p:txBody>
        </p:sp>
        <p:sp>
          <p:nvSpPr>
            <p:cNvPr id="28" name="Rectangle 63">
              <a:extLst>
                <a:ext uri="{FF2B5EF4-FFF2-40B4-BE49-F238E27FC236}">
                  <a16:creationId xmlns:a16="http://schemas.microsoft.com/office/drawing/2014/main" id="{37870681-0844-4303-A031-2C3599F3DE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912"/>
              <a:ext cx="539" cy="136"/>
            </a:xfrm>
            <a:prstGeom prst="rect">
              <a:avLst/>
            </a:prstGeom>
            <a:noFill/>
            <a:ln w="9525" algn="ctr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1</a:t>
              </a:r>
              <a:endParaRPr lang="en-US" altLang="en-US" sz="1400" baseline="-25000">
                <a:latin typeface="Lucida Console" panose="020B0609040504020204" pitchFamily="49" charset="0"/>
              </a:endParaRPr>
            </a:p>
          </p:txBody>
        </p:sp>
        <p:sp>
          <p:nvSpPr>
            <p:cNvPr id="29" name="Rectangle 64">
              <a:extLst>
                <a:ext uri="{FF2B5EF4-FFF2-40B4-BE49-F238E27FC236}">
                  <a16:creationId xmlns:a16="http://schemas.microsoft.com/office/drawing/2014/main" id="{CF6644A7-E455-4F68-8DA0-74A3BBB3B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" y="1048"/>
              <a:ext cx="421" cy="136"/>
            </a:xfrm>
            <a:prstGeom prst="rect">
              <a:avLst/>
            </a:prstGeom>
            <a:noFill/>
            <a:ln w="9525" algn="ctr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q</a:t>
              </a:r>
              <a:r>
                <a:rPr lang="en-US" altLang="en-US" sz="1400" baseline="-25000">
                  <a:latin typeface="Lucida Console" panose="020B0609040504020204" pitchFamily="49" charset="0"/>
                </a:rPr>
                <a:t>1</a:t>
              </a:r>
            </a:p>
          </p:txBody>
        </p:sp>
        <p:sp>
          <p:nvSpPr>
            <p:cNvPr id="30" name="Rectangle 65">
              <a:extLst>
                <a:ext uri="{FF2B5EF4-FFF2-40B4-BE49-F238E27FC236}">
                  <a16:creationId xmlns:a16="http://schemas.microsoft.com/office/drawing/2014/main" id="{B0E9DB63-35B0-430B-B2CF-543515EB7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1048"/>
              <a:ext cx="721" cy="136"/>
            </a:xfrm>
            <a:prstGeom prst="rect">
              <a:avLst/>
            </a:prstGeom>
            <a:noFill/>
            <a:ln w="9525" algn="ctr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q</a:t>
              </a:r>
              <a:r>
                <a:rPr lang="en-US" altLang="en-US" sz="1400" baseline="-25000">
                  <a:latin typeface="Lucida Console" panose="020B0609040504020204" pitchFamily="49" charset="0"/>
                </a:rPr>
                <a:t>1</a:t>
              </a:r>
            </a:p>
          </p:txBody>
        </p:sp>
        <p:sp>
          <p:nvSpPr>
            <p:cNvPr id="31" name="Rectangle 66">
              <a:extLst>
                <a:ext uri="{FF2B5EF4-FFF2-40B4-BE49-F238E27FC236}">
                  <a16:creationId xmlns:a16="http://schemas.microsoft.com/office/drawing/2014/main" id="{3FE29661-F952-4C61-B0D2-921777345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1048"/>
              <a:ext cx="539" cy="136"/>
            </a:xfrm>
            <a:prstGeom prst="rect">
              <a:avLst/>
            </a:prstGeom>
            <a:noFill/>
            <a:ln w="9525" algn="ctr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0</a:t>
              </a:r>
              <a:endParaRPr lang="en-US" altLang="en-US" sz="1400" baseline="-25000">
                <a:latin typeface="Lucida Console" panose="020B0609040504020204" pitchFamily="49" charset="0"/>
              </a:endParaRPr>
            </a:p>
          </p:txBody>
        </p:sp>
        <p:sp>
          <p:nvSpPr>
            <p:cNvPr id="32" name="Rectangle 67">
              <a:extLst>
                <a:ext uri="{FF2B5EF4-FFF2-40B4-BE49-F238E27FC236}">
                  <a16:creationId xmlns:a16="http://schemas.microsoft.com/office/drawing/2014/main" id="{4149F7C3-E528-4581-99B0-1E5AF6534F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" y="1184"/>
              <a:ext cx="421" cy="136"/>
            </a:xfrm>
            <a:prstGeom prst="rect">
              <a:avLst/>
            </a:prstGeom>
            <a:noFill/>
            <a:ln w="9525" algn="ctr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q</a:t>
              </a:r>
              <a:r>
                <a:rPr lang="en-US" altLang="en-US" sz="1400" baseline="-25000">
                  <a:latin typeface="Lucida Console" panose="020B0609040504020204" pitchFamily="49" charset="0"/>
                </a:rPr>
                <a:t>1</a:t>
              </a:r>
            </a:p>
          </p:txBody>
        </p:sp>
        <p:sp>
          <p:nvSpPr>
            <p:cNvPr id="33" name="Rectangle 68">
              <a:extLst>
                <a:ext uri="{FF2B5EF4-FFF2-40B4-BE49-F238E27FC236}">
                  <a16:creationId xmlns:a16="http://schemas.microsoft.com/office/drawing/2014/main" id="{56CB6BC7-F977-46A4-A870-0C67FC2B98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1184"/>
              <a:ext cx="721" cy="136"/>
            </a:xfrm>
            <a:prstGeom prst="rect">
              <a:avLst/>
            </a:prstGeom>
            <a:noFill/>
            <a:ln w="9525" algn="ctr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q</a:t>
              </a:r>
              <a:r>
                <a:rPr lang="en-US" altLang="en-US" sz="1400" baseline="-25000">
                  <a:latin typeface="Lucida Console" panose="020B0609040504020204" pitchFamily="49" charset="0"/>
                </a:rPr>
                <a:t>0</a:t>
              </a:r>
            </a:p>
          </p:txBody>
        </p:sp>
        <p:sp>
          <p:nvSpPr>
            <p:cNvPr id="34" name="Rectangle 69">
              <a:extLst>
                <a:ext uri="{FF2B5EF4-FFF2-40B4-BE49-F238E27FC236}">
                  <a16:creationId xmlns:a16="http://schemas.microsoft.com/office/drawing/2014/main" id="{ECC03814-E43E-4601-B39C-A27D06F9C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1184"/>
              <a:ext cx="539" cy="136"/>
            </a:xfrm>
            <a:prstGeom prst="rect">
              <a:avLst/>
            </a:prstGeom>
            <a:noFill/>
            <a:ln w="9525" algn="ctr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1</a:t>
              </a:r>
              <a:endParaRPr lang="en-US" altLang="en-US" sz="1400" baseline="-25000">
                <a:latin typeface="Lucida Console" panose="020B0609040504020204" pitchFamily="49" charset="0"/>
              </a:endParaRPr>
            </a:p>
          </p:txBody>
        </p:sp>
        <p:cxnSp>
          <p:nvCxnSpPr>
            <p:cNvPr id="35" name="AutoShape 71">
              <a:extLst>
                <a:ext uri="{FF2B5EF4-FFF2-40B4-BE49-F238E27FC236}">
                  <a16:creationId xmlns:a16="http://schemas.microsoft.com/office/drawing/2014/main" id="{7D0049AB-A406-46CA-87B7-7B80E6DFACB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656" y="776"/>
              <a:ext cx="0" cy="544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6" name="AutoShape 82">
            <a:extLst>
              <a:ext uri="{FF2B5EF4-FFF2-40B4-BE49-F238E27FC236}">
                <a16:creationId xmlns:a16="http://schemas.microsoft.com/office/drawing/2014/main" id="{65B1AC11-69D4-4F55-BA48-C67B02DF2B2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067800" y="3490912"/>
            <a:ext cx="0" cy="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cxnSp>
        <p:nvCxnSpPr>
          <p:cNvPr id="37" name="AutoShape 83">
            <a:extLst>
              <a:ext uri="{FF2B5EF4-FFF2-40B4-BE49-F238E27FC236}">
                <a16:creationId xmlns:a16="http://schemas.microsoft.com/office/drawing/2014/main" id="{F7C6B6E5-503F-47FB-B7AB-D967A438AE5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067800" y="3490912"/>
            <a:ext cx="0" cy="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grpSp>
        <p:nvGrpSpPr>
          <p:cNvPr id="38" name="Group 92">
            <a:extLst>
              <a:ext uri="{FF2B5EF4-FFF2-40B4-BE49-F238E27FC236}">
                <a16:creationId xmlns:a16="http://schemas.microsoft.com/office/drawing/2014/main" id="{4AD58344-EBA1-4E0A-9DEC-A3927AAEE997}"/>
              </a:ext>
            </a:extLst>
          </p:cNvPr>
          <p:cNvGrpSpPr>
            <a:grpSpLocks/>
          </p:cNvGrpSpPr>
          <p:nvPr/>
        </p:nvGrpSpPr>
        <p:grpSpPr bwMode="auto">
          <a:xfrm>
            <a:off x="5943600" y="2322512"/>
            <a:ext cx="2057400" cy="673100"/>
            <a:chOff x="3792" y="1392"/>
            <a:chExt cx="1296" cy="424"/>
          </a:xfrm>
        </p:grpSpPr>
        <p:sp>
          <p:nvSpPr>
            <p:cNvPr id="39" name="Rectangle 74">
              <a:extLst>
                <a:ext uri="{FF2B5EF4-FFF2-40B4-BE49-F238E27FC236}">
                  <a16:creationId xmlns:a16="http://schemas.microsoft.com/office/drawing/2014/main" id="{C3E65DC3-3BEC-4E12-BFEC-BA5EEADD80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1536"/>
              <a:ext cx="421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q</a:t>
              </a:r>
              <a:r>
                <a:rPr lang="en-US" altLang="en-US" sz="1400" baseline="-25000">
                  <a:latin typeface="Lucida Console" panose="020B0609040504020204" pitchFamily="49" charset="0"/>
                </a:rPr>
                <a:t>0</a:t>
              </a:r>
            </a:p>
          </p:txBody>
        </p:sp>
        <p:sp>
          <p:nvSpPr>
            <p:cNvPr id="40" name="Rectangle 75">
              <a:extLst>
                <a:ext uri="{FF2B5EF4-FFF2-40B4-BE49-F238E27FC236}">
                  <a16:creationId xmlns:a16="http://schemas.microsoft.com/office/drawing/2014/main" id="{254F44EF-897B-493E-9CF4-D6ABFADE8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1680"/>
              <a:ext cx="421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q</a:t>
              </a:r>
              <a:r>
                <a:rPr lang="en-US" altLang="en-US" sz="1400" baseline="-25000">
                  <a:latin typeface="Lucida Console" panose="020B0609040504020204" pitchFamily="49" charset="0"/>
                </a:rPr>
                <a:t>1</a:t>
              </a:r>
            </a:p>
          </p:txBody>
        </p:sp>
        <p:sp>
          <p:nvSpPr>
            <p:cNvPr id="41" name="Rectangle 76">
              <a:extLst>
                <a:ext uri="{FF2B5EF4-FFF2-40B4-BE49-F238E27FC236}">
                  <a16:creationId xmlns:a16="http://schemas.microsoft.com/office/drawing/2014/main" id="{69F05C37-A2FB-46AA-A187-131AD6CC6E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1536"/>
              <a:ext cx="421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q</a:t>
              </a:r>
              <a:r>
                <a:rPr lang="en-US" altLang="en-US" sz="1400" baseline="-25000">
                  <a:latin typeface="Lucida Console" panose="020B0609040504020204" pitchFamily="49" charset="0"/>
                </a:rPr>
                <a:t>0</a:t>
              </a:r>
            </a:p>
          </p:txBody>
        </p:sp>
        <p:sp>
          <p:nvSpPr>
            <p:cNvPr id="42" name="Rectangle 77">
              <a:extLst>
                <a:ext uri="{FF2B5EF4-FFF2-40B4-BE49-F238E27FC236}">
                  <a16:creationId xmlns:a16="http://schemas.microsoft.com/office/drawing/2014/main" id="{13AC1AA8-C4CE-4DD9-BBEF-D110E01DFD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1680"/>
              <a:ext cx="421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q</a:t>
              </a:r>
              <a:r>
                <a:rPr lang="en-US" altLang="en-US" sz="1400" baseline="-25000">
                  <a:latin typeface="Lucida Console" panose="020B0609040504020204" pitchFamily="49" charset="0"/>
                </a:rPr>
                <a:t>0</a:t>
              </a:r>
            </a:p>
          </p:txBody>
        </p:sp>
        <p:sp>
          <p:nvSpPr>
            <p:cNvPr id="43" name="Rectangle 78">
              <a:extLst>
                <a:ext uri="{FF2B5EF4-FFF2-40B4-BE49-F238E27FC236}">
                  <a16:creationId xmlns:a16="http://schemas.microsoft.com/office/drawing/2014/main" id="{880E2606-71D4-4192-A7EF-78D6390B2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1536"/>
              <a:ext cx="421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q</a:t>
              </a:r>
              <a:r>
                <a:rPr lang="en-US" altLang="en-US" sz="1400" baseline="-25000">
                  <a:latin typeface="Lucida Console" panose="020B0609040504020204" pitchFamily="49" charset="0"/>
                </a:rPr>
                <a:t>1</a:t>
              </a:r>
            </a:p>
          </p:txBody>
        </p:sp>
        <p:sp>
          <p:nvSpPr>
            <p:cNvPr id="44" name="Rectangle 79">
              <a:extLst>
                <a:ext uri="{FF2B5EF4-FFF2-40B4-BE49-F238E27FC236}">
                  <a16:creationId xmlns:a16="http://schemas.microsoft.com/office/drawing/2014/main" id="{C001B5D4-8C20-432D-8228-E37BC56397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1680"/>
              <a:ext cx="421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q</a:t>
              </a:r>
              <a:r>
                <a:rPr lang="en-US" altLang="en-US" sz="1400" baseline="-25000">
                  <a:latin typeface="Lucida Console" panose="020B0609040504020204" pitchFamily="49" charset="0"/>
                </a:rPr>
                <a:t>1</a:t>
              </a:r>
            </a:p>
          </p:txBody>
        </p:sp>
        <p:sp>
          <p:nvSpPr>
            <p:cNvPr id="45" name="Rectangle 80">
              <a:extLst>
                <a:ext uri="{FF2B5EF4-FFF2-40B4-BE49-F238E27FC236}">
                  <a16:creationId xmlns:a16="http://schemas.microsoft.com/office/drawing/2014/main" id="{824C85F4-AE12-46D4-972A-CBFE24180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1392"/>
              <a:ext cx="421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0</a:t>
              </a:r>
              <a:endParaRPr lang="en-US" altLang="en-US" sz="1400" baseline="-25000">
                <a:latin typeface="Lucida Console" panose="020B0609040504020204" pitchFamily="49" charset="0"/>
              </a:endParaRPr>
            </a:p>
          </p:txBody>
        </p:sp>
        <p:sp>
          <p:nvSpPr>
            <p:cNvPr id="46" name="Rectangle 81">
              <a:extLst>
                <a:ext uri="{FF2B5EF4-FFF2-40B4-BE49-F238E27FC236}">
                  <a16:creationId xmlns:a16="http://schemas.microsoft.com/office/drawing/2014/main" id="{F5196BFA-E491-4CAA-AFAE-564AECD9A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1392"/>
              <a:ext cx="421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en-US" altLang="en-US" sz="1400">
                  <a:latin typeface="Lucida Console" panose="020B0609040504020204" pitchFamily="49" charset="0"/>
                </a:rPr>
                <a:t>1</a:t>
              </a:r>
              <a:endParaRPr lang="en-US" altLang="en-US" sz="1400" baseline="-25000">
                <a:latin typeface="Lucida Console" panose="020B0609040504020204" pitchFamily="49" charset="0"/>
              </a:endParaRPr>
            </a:p>
          </p:txBody>
        </p:sp>
        <p:cxnSp>
          <p:nvCxnSpPr>
            <p:cNvPr id="47" name="AutoShape 85">
              <a:extLst>
                <a:ext uri="{FF2B5EF4-FFF2-40B4-BE49-F238E27FC236}">
                  <a16:creationId xmlns:a16="http://schemas.microsoft.com/office/drawing/2014/main" id="{57DD462A-86BA-4852-B36C-7AEE850C757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656" y="1392"/>
              <a:ext cx="0" cy="424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AutoShape 88">
              <a:extLst>
                <a:ext uri="{FF2B5EF4-FFF2-40B4-BE49-F238E27FC236}">
                  <a16:creationId xmlns:a16="http://schemas.microsoft.com/office/drawing/2014/main" id="{5511F980-792A-4EEC-846D-3648D5B25B3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224" y="1392"/>
              <a:ext cx="0" cy="424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" name="AutoShape 89">
              <a:extLst>
                <a:ext uri="{FF2B5EF4-FFF2-40B4-BE49-F238E27FC236}">
                  <a16:creationId xmlns:a16="http://schemas.microsoft.com/office/drawing/2014/main" id="{90A5F01C-7EF0-4B35-A77E-97D7E06FE42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088" y="1392"/>
              <a:ext cx="0" cy="424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" name="AutoShape 90">
              <a:extLst>
                <a:ext uri="{FF2B5EF4-FFF2-40B4-BE49-F238E27FC236}">
                  <a16:creationId xmlns:a16="http://schemas.microsoft.com/office/drawing/2014/main" id="{E2DF8990-B12E-495D-8A42-023B63E6E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803" y="1536"/>
              <a:ext cx="1285" cy="0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" name="AutoShape 91">
              <a:extLst>
                <a:ext uri="{FF2B5EF4-FFF2-40B4-BE49-F238E27FC236}">
                  <a16:creationId xmlns:a16="http://schemas.microsoft.com/office/drawing/2014/main" id="{24FE66A5-F60E-4139-8500-7C4C4C313D3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803" y="1692"/>
              <a:ext cx="1285" cy="0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2" name="Text Box 94">
            <a:extLst>
              <a:ext uri="{FF2B5EF4-FFF2-40B4-BE49-F238E27FC236}">
                <a16:creationId xmlns:a16="http://schemas.microsoft.com/office/drawing/2014/main" id="{4AD6C7B1-8F0A-401E-B0EF-5ACF3BAAA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4725" y="1541462"/>
            <a:ext cx="10699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Verdana" panose="020B0604030504040204" pitchFamily="34" charset="0"/>
              </a:rPr>
              <a:t>Transition</a:t>
            </a:r>
          </a:p>
          <a:p>
            <a:r>
              <a:rPr lang="en-US" altLang="en-US" sz="1400">
                <a:latin typeface="Verdana" panose="020B0604030504040204" pitchFamily="34" charset="0"/>
              </a:rPr>
              <a:t>Table</a:t>
            </a:r>
          </a:p>
        </p:txBody>
      </p:sp>
      <p:sp>
        <p:nvSpPr>
          <p:cNvPr id="53" name="Text Box 95">
            <a:extLst>
              <a:ext uri="{FF2B5EF4-FFF2-40B4-BE49-F238E27FC236}">
                <a16:creationId xmlns:a16="http://schemas.microsoft.com/office/drawing/2014/main" id="{7B70E8E1-4DAE-4496-9A60-047B82AB8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4725" y="2532062"/>
            <a:ext cx="10699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Verdana" panose="020B0604030504040204" pitchFamily="34" charset="0"/>
              </a:rPr>
              <a:t>Transition</a:t>
            </a:r>
          </a:p>
          <a:p>
            <a:r>
              <a:rPr lang="en-US" altLang="en-US" sz="1400">
                <a:latin typeface="Verdana" panose="020B0604030504040204" pitchFamily="34" charset="0"/>
              </a:rPr>
              <a:t>Matrix</a:t>
            </a:r>
          </a:p>
        </p:txBody>
      </p:sp>
      <p:pic>
        <p:nvPicPr>
          <p:cNvPr id="54" name="Content Placeholder 5">
            <a:extLst>
              <a:ext uri="{FF2B5EF4-FFF2-40B4-BE49-F238E27FC236}">
                <a16:creationId xmlns:a16="http://schemas.microsoft.com/office/drawing/2014/main" id="{C3F90AEE-32C4-463B-BED9-57DB078FA1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57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52" grpId="0"/>
      <p:bldP spid="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Engineering Techniques (a Sampler)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Structured Programming</a:t>
            </a:r>
          </a:p>
          <a:p>
            <a:pPr lvl="1"/>
            <a:r>
              <a:rPr lang="en-US" dirty="0"/>
              <a:t>Sequential</a:t>
            </a:r>
          </a:p>
          <a:p>
            <a:pPr lvl="1"/>
            <a:r>
              <a:rPr lang="en-US" dirty="0"/>
              <a:t>Concurrent</a:t>
            </a:r>
          </a:p>
          <a:p>
            <a:r>
              <a:rPr lang="en-US" dirty="0"/>
              <a:t>Modularization</a:t>
            </a:r>
          </a:p>
          <a:p>
            <a:pPr lvl="1"/>
            <a:r>
              <a:rPr lang="en-US" dirty="0"/>
              <a:t>Strong cohesion</a:t>
            </a:r>
          </a:p>
          <a:p>
            <a:pPr lvl="1"/>
            <a:r>
              <a:rPr lang="en-US" dirty="0"/>
              <a:t>Loose coupling</a:t>
            </a:r>
          </a:p>
          <a:p>
            <a:r>
              <a:rPr lang="en-US" dirty="0"/>
              <a:t>Encapsulation (“Information Hiding”)</a:t>
            </a:r>
          </a:p>
          <a:p>
            <a:pPr lvl="1"/>
            <a:r>
              <a:rPr lang="en-US" dirty="0"/>
              <a:t>Protection</a:t>
            </a:r>
          </a:p>
          <a:p>
            <a:pPr lvl="1"/>
            <a:r>
              <a:rPr lang="en-US" dirty="0"/>
              <a:t>Maintainability</a:t>
            </a:r>
          </a:p>
          <a:p>
            <a:r>
              <a:rPr lang="en-US" dirty="0"/>
              <a:t>Reusability</a:t>
            </a:r>
          </a:p>
          <a:p>
            <a:pPr lvl="1"/>
            <a:r>
              <a:rPr lang="en-US" dirty="0"/>
              <a:t>Programming by composition</a:t>
            </a:r>
          </a:p>
          <a:p>
            <a:pPr lvl="1"/>
            <a:r>
              <a:rPr lang="en-US" dirty="0"/>
              <a:t>Genericity</a:t>
            </a:r>
          </a:p>
          <a:p>
            <a:r>
              <a:rPr lang="en-US" dirty="0"/>
              <a:t>Extensibility</a:t>
            </a:r>
          </a:p>
          <a:p>
            <a:pPr lvl="1"/>
            <a:r>
              <a:rPr lang="en-US" dirty="0"/>
              <a:t>Object Orientation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1D185C6-40C3-4556-97F0-A982948F61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838200"/>
            <a:ext cx="1972242" cy="181355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165C516-E4C6-4C1F-9168-83EFFEA1A7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828" y="4845099"/>
            <a:ext cx="2929972" cy="170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76860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D8463-8E77-445F-966D-1EF46CFE4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Record Types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09CE6-B4C8-461D-99D6-8F43375EE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 record type in Ada, like a C struct, is a template for heterogeneous data objects</a:t>
            </a:r>
          </a:p>
          <a:p>
            <a:pPr lvl="1" eaLnBrk="1" hangingPunct="1"/>
            <a:r>
              <a:rPr lang="en-US" altLang="en-US" dirty="0"/>
              <a:t>Component selection </a:t>
            </a:r>
            <a:r>
              <a:rPr lang="en-US" altLang="en-US" dirty="0">
                <a:sym typeface="Wingdings" panose="05000000000000000000" pitchFamily="2" charset="2"/>
              </a:rPr>
              <a:t></a:t>
            </a:r>
            <a:r>
              <a:rPr lang="en-US" altLang="en-US" dirty="0"/>
              <a:t> access to individual fields</a:t>
            </a:r>
          </a:p>
          <a:p>
            <a:pPr eaLnBrk="1" hangingPunct="1"/>
            <a:r>
              <a:rPr lang="en-US" altLang="en-US" dirty="0"/>
              <a:t>Ada supports two kinds of record types</a:t>
            </a:r>
          </a:p>
          <a:p>
            <a:pPr lvl="1" eaLnBrk="1" hangingPunct="1"/>
            <a:r>
              <a:rPr lang="en-US" altLang="en-US" dirty="0"/>
              <a:t>Simple record types</a:t>
            </a:r>
          </a:p>
          <a:p>
            <a:pPr lvl="2" eaLnBrk="1" hangingPunct="1"/>
            <a:r>
              <a:rPr lang="en-US" altLang="en-US" sz="2000" dirty="0"/>
              <a:t>Each object has the same kinds of fields</a:t>
            </a:r>
          </a:p>
          <a:p>
            <a:pPr lvl="2" eaLnBrk="1" hangingPunct="1"/>
            <a:r>
              <a:rPr lang="en-US" altLang="en-US" sz="2000" dirty="0"/>
              <a:t>The bounds for each array field are established at the time of the type’s declaration</a:t>
            </a:r>
          </a:p>
          <a:p>
            <a:pPr lvl="1" eaLnBrk="1" hangingPunct="1"/>
            <a:r>
              <a:rPr lang="en-US" altLang="en-US" dirty="0"/>
              <a:t>Discriminated record types (to be covered later)</a:t>
            </a:r>
          </a:p>
          <a:p>
            <a:pPr lvl="2" eaLnBrk="1" hangingPunct="1"/>
            <a:r>
              <a:rPr lang="en-US" altLang="en-US" sz="2000" dirty="0"/>
              <a:t>Variant records (as in Pascal or as in C unions)</a:t>
            </a:r>
          </a:p>
          <a:p>
            <a:pPr lvl="2" eaLnBrk="1" hangingPunct="1"/>
            <a:r>
              <a:rPr lang="en-US" altLang="en-US" sz="2000" dirty="0"/>
              <a:t>Varying-length array fields</a:t>
            </a:r>
          </a:p>
          <a:p>
            <a:pPr eaLnBrk="1" hangingPunct="1"/>
            <a:r>
              <a:rPr lang="en-US" altLang="en-US" dirty="0"/>
              <a:t>A field in a record may be declared with a default initialization</a:t>
            </a:r>
          </a:p>
          <a:p>
            <a:pPr lvl="1" eaLnBrk="1" hangingPunct="1"/>
            <a:r>
              <a:rPr lang="en-US" altLang="en-US" dirty="0"/>
              <a:t>Default value will be used when record is created, unless overridden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999974-664B-4870-9FB7-B14E1D605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89832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BC812-EF48-489D-9503-89CC4ABC2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Record Types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B4259-44B7-4B38-BD3E-8543459374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 of simple record types</a:t>
            </a:r>
          </a:p>
          <a:p>
            <a:pPr lvl="1" eaLnBrk="1" hangingPunct="1">
              <a:buFontTx/>
              <a:buNone/>
            </a:pPr>
            <a:r>
              <a:rPr lang="en-US" altLang="en-US" sz="1300" dirty="0">
                <a:latin typeface="Lucida Sans Typewriter" panose="020B0509030504030204" pitchFamily="49" charset="0"/>
              </a:rPr>
              <a:t>	</a:t>
            </a:r>
            <a:endParaRPr lang="en-US" altLang="en-US" sz="400" dirty="0">
              <a:solidFill>
                <a:srgbClr val="0000CC"/>
              </a:solidFill>
            </a:endParaRPr>
          </a:p>
          <a:p>
            <a:pPr marL="0" indent="0" eaLnBrk="1" hangingPunct="1"/>
            <a:endParaRPr lang="en-US" altLang="en-US" dirty="0"/>
          </a:p>
          <a:p>
            <a:pPr marL="0" indent="0" eaLnBrk="1" hangingPunct="1"/>
            <a:endParaRPr lang="en-US" altLang="en-US" dirty="0"/>
          </a:p>
          <a:p>
            <a:pPr marL="0" indent="0"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General operations</a:t>
            </a:r>
          </a:p>
          <a:p>
            <a:pPr lvl="1" eaLnBrk="1" hangingPunct="1"/>
            <a:r>
              <a:rPr lang="en-US" altLang="en-US" i="1" dirty="0"/>
              <a:t>Assignment:</a:t>
            </a:r>
            <a:r>
              <a:rPr lang="en-US" altLang="en-US" dirty="0"/>
              <a:t> field-by-field assignment</a:t>
            </a:r>
          </a:p>
          <a:p>
            <a:pPr lvl="1" eaLnBrk="1" hangingPunct="1"/>
            <a:r>
              <a:rPr lang="en-US" altLang="en-US" i="1" dirty="0"/>
              <a:t>Equality, inequality:</a:t>
            </a:r>
            <a:r>
              <a:rPr lang="en-US" altLang="en-US" dirty="0"/>
              <a:t> </a:t>
            </a:r>
            <a:r>
              <a:rPr lang="en-US" altLang="en-US" dirty="0">
                <a:latin typeface="Lucida Sans Typewriter" panose="020B0509030504030204" pitchFamily="49" charset="0"/>
              </a:rPr>
              <a:t>Left=Right</a:t>
            </a:r>
            <a:r>
              <a:rPr lang="en-US" altLang="en-US" dirty="0"/>
              <a:t> if </a:t>
            </a:r>
            <a:r>
              <a:rPr lang="en-US" altLang="en-US" dirty="0">
                <a:latin typeface="Lucida Sans Typewriter" panose="020B0509030504030204" pitchFamily="49" charset="0"/>
              </a:rPr>
              <a:t>Left</a:t>
            </a:r>
            <a:r>
              <a:rPr lang="en-US" altLang="en-US" dirty="0"/>
              <a:t> and </a:t>
            </a:r>
            <a:r>
              <a:rPr lang="en-US" altLang="en-US" dirty="0">
                <a:latin typeface="Lucida Sans Typewriter" panose="020B0509030504030204" pitchFamily="49" charset="0"/>
              </a:rPr>
              <a:t>Right</a:t>
            </a:r>
            <a:r>
              <a:rPr lang="en-US" altLang="en-US" dirty="0"/>
              <a:t> are field-wise equal</a:t>
            </a:r>
          </a:p>
          <a:p>
            <a:pPr eaLnBrk="1" hangingPunct="1"/>
            <a:r>
              <a:rPr lang="en-US" altLang="en-US" dirty="0"/>
              <a:t>Field selection via “dot” notation</a:t>
            </a:r>
          </a:p>
          <a:p>
            <a:pPr marL="0" indent="0" eaLnBrk="1" hangingPunct="1"/>
            <a:endParaRPr lang="en-US" altLang="en-US" sz="1500" dirty="0"/>
          </a:p>
          <a:p>
            <a:pPr eaLnBrk="1" hangingPunct="1"/>
            <a:r>
              <a:rPr lang="en-US" altLang="en-US" dirty="0"/>
              <a:t>Aggregates</a:t>
            </a:r>
          </a:p>
          <a:p>
            <a:pPr marL="0" indent="0" eaLnBrk="1" hangingPunct="1"/>
            <a:endParaRPr lang="en-US" altLang="en-US" sz="14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F35382-6DBE-4D82-A395-277554C81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80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431CF9-692F-4312-B420-12F5F75E5AB8}"/>
              </a:ext>
            </a:extLst>
          </p:cNvPr>
          <p:cNvSpPr txBox="1"/>
          <p:nvPr/>
        </p:nvSpPr>
        <p:spPr>
          <a:xfrm>
            <a:off x="5943600" y="1752600"/>
            <a:ext cx="7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53DF66-6CAE-4507-BC56-F77D260B66BC}"/>
              </a:ext>
            </a:extLst>
          </p:cNvPr>
          <p:cNvSpPr txBox="1"/>
          <p:nvPr/>
        </p:nvSpPr>
        <p:spPr>
          <a:xfrm>
            <a:off x="914400" y="1706940"/>
            <a:ext cx="2282997" cy="1077218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Point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record</a:t>
            </a:r>
            <a:b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X, Y : Float;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record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944CFD-A64D-4916-A9C1-20DAB63E554B}"/>
              </a:ext>
            </a:extLst>
          </p:cNvPr>
          <p:cNvSpPr txBox="1"/>
          <p:nvPr/>
        </p:nvSpPr>
        <p:spPr>
          <a:xfrm>
            <a:off x="3581400" y="1676400"/>
            <a:ext cx="4751622" cy="1569660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Chicago_Voter_Info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record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Name     : String(1..Max_Length);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Precinct : Integer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range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1..25;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Alive    : Boolean := True; 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record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591141DF-50F6-4A7E-8B61-2368311E0F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4655403"/>
            <a:ext cx="3023585" cy="830997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V : </a:t>
            </a:r>
            <a:r>
              <a:rPr lang="en-US" altLang="en-US" sz="1600" dirty="0" err="1">
                <a:solidFill>
                  <a:srgbClr val="0000CC"/>
                </a:solidFill>
                <a:latin typeface="Lucida Sans Typewriter" panose="020B0509030504030204" pitchFamily="49" charset="0"/>
              </a:rPr>
              <a:t>Chicago_Voter_Info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…</a:t>
            </a:r>
            <a:b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 err="1">
                <a:solidFill>
                  <a:srgbClr val="0000CC"/>
                </a:solidFill>
                <a:latin typeface="Lucida Sans Typewriter" panose="020B0509030504030204" pitchFamily="49" charset="0"/>
              </a:rPr>
              <a:t>V.Precinct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:= 10;</a:t>
            </a:r>
            <a:endParaRPr lang="en-US" altLang="en-US" sz="1600" dirty="0">
              <a:latin typeface="Lucida Sans Typewriter" panose="020B0509030504030204" pitchFamily="49" charset="0"/>
            </a:endParaRPr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id="{5A905E00-6686-4188-A1D4-CD408A092F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5874603"/>
            <a:ext cx="3147015" cy="830997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V:= (Name     =&gt; "Fred",</a:t>
            </a:r>
            <a:b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  Precinct =&gt; 12,</a:t>
            </a:r>
            <a:b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  Alive    =&gt; True );</a:t>
            </a:r>
            <a:endParaRPr lang="en-US" altLang="en-US" sz="1600" dirty="0">
              <a:latin typeface="Lucida Sans Typewriter" panose="020B05090305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7725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23386-15F5-4B5A-A93F-967392FCC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“Anonymous” Types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09111-1EF4-42D1-8D83-665F328F8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You can declare array objects from “anonymous” array types</a:t>
            </a:r>
          </a:p>
          <a:p>
            <a:pPr lvl="1" eaLnBrk="1" hangingPunct="1"/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A1 : </a:t>
            </a:r>
            <a:r>
              <a:rPr lang="en-US" alt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array</a:t>
            </a: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 (1..3) </a:t>
            </a:r>
            <a:r>
              <a:rPr lang="en-US" alt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of</a:t>
            </a: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 Float;</a:t>
            </a:r>
          </a:p>
          <a:p>
            <a:pPr eaLnBrk="1" hangingPunct="1"/>
            <a:r>
              <a:rPr lang="en-US" altLang="en-US" dirty="0"/>
              <a:t>This is in contrast to using a named type</a:t>
            </a:r>
          </a:p>
          <a:p>
            <a:pPr lvl="1" eaLnBrk="1" hangingPunct="1"/>
            <a:r>
              <a:rPr lang="en-US" alt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type</a:t>
            </a: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 T </a:t>
            </a:r>
            <a:r>
              <a:rPr lang="en-US" alt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is array </a:t>
            </a: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(1..3) </a:t>
            </a:r>
            <a:r>
              <a:rPr lang="en-US" alt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of</a:t>
            </a: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 Float; </a:t>
            </a:r>
            <a:b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A2: T;</a:t>
            </a:r>
          </a:p>
          <a:p>
            <a:pPr eaLnBrk="1" hangingPunct="1"/>
            <a:r>
              <a:rPr lang="en-US" altLang="en-US" dirty="0"/>
              <a:t>An object from an anonymous array type can only be assigned to an object from a named type if there is an explicit conversion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  <a:latin typeface="Consolas" panose="020B0609020204030204" pitchFamily="49" charset="0"/>
              </a:rPr>
              <a:t>A2 := A1;     </a:t>
            </a:r>
            <a:r>
              <a:rPr lang="en-US" altLang="en-US" i="1" dirty="0">
                <a:solidFill>
                  <a:srgbClr val="FF0000"/>
                </a:solidFill>
                <a:latin typeface="Consolas" panose="020B0609020204030204" pitchFamily="49" charset="0"/>
              </a:rPr>
              <a:t>-- Illegal, type mismatch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A2 := T(A1);  </a:t>
            </a:r>
            <a:r>
              <a:rPr lang="en-US" altLang="en-US" i="1" dirty="0">
                <a:solidFill>
                  <a:srgbClr val="0066FF"/>
                </a:solidFill>
                <a:latin typeface="Consolas" panose="020B0609020204030204" pitchFamily="49" charset="0"/>
              </a:rPr>
              <a:t>-- 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A6AD9B-EE75-4296-AADB-0B84BE0F3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38047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23386-15F5-4B5A-A93F-967392FCC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“Anonymous” Types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09111-1EF4-42D1-8D83-665F328F8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For technical reasons, such anonymous types are only allowed for “standalone” objects, and not as formal parameters or as components of array or record types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Rec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record</a:t>
            </a:r>
            <a:b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X : Integer;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A :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array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(1..3)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of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Float; </a:t>
            </a:r>
            <a:r>
              <a:rPr lang="en-US" altLang="en-US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Illegal</a:t>
            </a:r>
            <a:b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latin typeface="Lucida Sans Typewriter" panose="020B0509030504030204" pitchFamily="49" charset="0"/>
              </a:rPr>
              <a:t>  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record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pPr lvl="1" eaLnBrk="1" hangingPunct="1"/>
            <a:r>
              <a:rPr lang="en-US" altLang="en-US" dirty="0">
                <a:solidFill>
                  <a:srgbClr val="0066FF"/>
                </a:solidFill>
              </a:rPr>
              <a:t>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</a:t>
            </a:r>
            <a:r>
              <a:rPr lang="en-US" altLang="en-US" dirty="0">
                <a:latin typeface="Lucida Sans Typewriter" panose="020B0509030504030204" pitchFamily="49" charset="0"/>
              </a:rPr>
              <a:t>(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X :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array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(1..3)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of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Float</a:t>
            </a:r>
            <a:r>
              <a:rPr lang="en-US" altLang="en-US" dirty="0">
                <a:latin typeface="Lucida Sans Typewriter" panose="020B0509030504030204" pitchFamily="49" charset="0"/>
              </a:rPr>
              <a:t> )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dirty="0">
                <a:latin typeface="Lucida Sans Typewriter" panose="020B0509030504030204" pitchFamily="49" charset="0"/>
              </a:rPr>
            </a:b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r>
              <a:rPr lang="en-US" altLang="en-US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Illegal</a:t>
            </a:r>
          </a:p>
          <a:p>
            <a:pPr eaLnBrk="1" hangingPunct="1"/>
            <a:r>
              <a:rPr lang="en-US" altLang="en-US" dirty="0"/>
              <a:t>Ada does not permit anonymous enumeration or record types</a:t>
            </a:r>
          </a:p>
          <a:p>
            <a:pPr lvl="1" eaLnBrk="1" hangingPunct="1"/>
            <a:r>
              <a:rPr lang="en-US" altLang="en-US" dirty="0"/>
              <a:t>You need to explicitly declare a type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A6AD9B-EE75-4296-AADB-0B84BE0F3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26517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408AD-15D5-4354-8AE4-1BFE7077D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 Storage Model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A35EB-3EF6-4727-A377-D39F386A79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Basic principles</a:t>
            </a:r>
          </a:p>
          <a:p>
            <a:pPr lvl="1" eaLnBrk="1" hangingPunct="1"/>
            <a:r>
              <a:rPr lang="en-US" altLang="en-US" dirty="0"/>
              <a:t>The size of any data object is always established when the object is created, and cannot change</a:t>
            </a:r>
          </a:p>
          <a:p>
            <a:pPr lvl="1" eaLnBrk="1" hangingPunct="1"/>
            <a:r>
              <a:rPr lang="en-US" altLang="en-US" dirty="0"/>
              <a:t>Size may be determined at run-time</a:t>
            </a:r>
          </a:p>
          <a:p>
            <a:pPr eaLnBrk="1" hangingPunct="1"/>
            <a:r>
              <a:rPr lang="en-US" altLang="en-US" dirty="0"/>
              <a:t>Consequences</a:t>
            </a:r>
          </a:p>
          <a:p>
            <a:pPr lvl="1" eaLnBrk="1" hangingPunct="1"/>
            <a:r>
              <a:rPr lang="en-US" altLang="en-US" dirty="0"/>
              <a:t>Ada is “stack-based” and (unlike Java) does not require the heap for arrays or records</a:t>
            </a:r>
          </a:p>
          <a:p>
            <a:pPr lvl="1" eaLnBrk="1" hangingPunct="1"/>
            <a:r>
              <a:rPr lang="en-US" altLang="en-US" dirty="0"/>
              <a:t>Additional flexibility through access types and special record types</a:t>
            </a:r>
          </a:p>
          <a:p>
            <a:pPr eaLnBrk="1" hangingPunct="1"/>
            <a:r>
              <a:rPr lang="en-US" altLang="en-US" dirty="0"/>
              <a:t>Note</a:t>
            </a:r>
          </a:p>
          <a:p>
            <a:pPr lvl="1" eaLnBrk="1" hangingPunct="1"/>
            <a:r>
              <a:rPr lang="en-US" altLang="en-US" dirty="0"/>
              <a:t>Function may return an array result whose size (bounds) are not known until the point of return</a:t>
            </a:r>
          </a:p>
          <a:p>
            <a:pPr lvl="1" eaLnBrk="1" hangingPunct="1"/>
            <a:r>
              <a:rPr lang="en-US" altLang="en-US" dirty="0"/>
              <a:t>Can be implemented without dynamic memory management</a:t>
            </a:r>
          </a:p>
          <a:p>
            <a:pPr lvl="1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87E46E-B1A2-4E4A-9EED-B4A642F50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4219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408AD-15D5-4354-8AE4-1BFE7077D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 Storage Model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A35EB-3EF6-4727-A377-D39F386A79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Examples of legal and illegal declarations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S1 : String(1..M*N); </a:t>
            </a:r>
            <a:r>
              <a:rPr lang="en-US" altLang="en-US" dirty="0">
                <a:solidFill>
                  <a:srgbClr val="0066FF"/>
                </a:solidFill>
              </a:rPr>
              <a:t>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OK if M, N are integers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S2 : String;  </a:t>
            </a:r>
            <a:r>
              <a:rPr lang="en-US" altLang="en-US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Illegal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Good_Array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b="1" dirty="0">
                <a:solidFill>
                  <a:srgbClr val="0066FF"/>
                </a:solidFill>
              </a:rPr>
              <a:t> </a:t>
            </a:r>
            <a:br>
              <a:rPr lang="en-US" altLang="en-US" b="1" dirty="0">
                <a:solidFill>
                  <a:srgbClr val="0066FF"/>
                </a:solidFill>
              </a:rPr>
            </a:br>
            <a:r>
              <a:rPr lang="en-US" altLang="en-US" b="1" dirty="0">
                <a:solidFill>
                  <a:srgbClr val="0066FF"/>
                </a:solidFill>
              </a:rPr>
              <a:t>   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array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(Integer range &lt;&gt;)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of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String(1..80);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Bad_Array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is array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(1..3)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of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String;</a:t>
            </a: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br>
              <a:rPr lang="en-US" altLang="en-US" dirty="0">
                <a:latin typeface="Lucida Sans Typewriter" panose="020B0509030504030204" pitchFamily="49" charset="0"/>
              </a:rPr>
            </a:br>
            <a:r>
              <a:rPr lang="en-US" altLang="en-US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Illegal</a:t>
            </a:r>
          </a:p>
          <a:p>
            <a:pPr lvl="1" eaLnBrk="1" hangingPunct="1"/>
            <a:r>
              <a:rPr lang="en-US" altLang="en-US" dirty="0">
                <a:solidFill>
                  <a:srgbClr val="0066FF"/>
                </a:solidFill>
              </a:rPr>
              <a:t>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Good_Record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dirty="0">
                <a:solidFill>
                  <a:srgbClr val="0066FF"/>
                </a:solidFill>
              </a:rPr>
            </a:br>
            <a:r>
              <a:rPr lang="en-US" altLang="en-US" dirty="0">
                <a:solidFill>
                  <a:srgbClr val="0066FF"/>
                </a:solidFill>
              </a:rPr>
              <a:t> 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record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</a:rPr>
              <a:t> 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S1, S2 : String(1..M*N);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</a:rPr>
              <a:t> 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record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Bad_Record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dirty="0"/>
            </a:b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record</a:t>
            </a:r>
            <a:br>
              <a:rPr lang="en-US" altLang="en-US" dirty="0">
                <a:solidFill>
                  <a:srgbClr val="FF0000"/>
                </a:solidFill>
              </a:rPr>
            </a:b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N : Integer;</a:t>
            </a:r>
            <a:br>
              <a:rPr lang="en-US" altLang="en-US" dirty="0">
                <a:solidFill>
                  <a:srgbClr val="FF0000"/>
                </a:solidFill>
              </a:rPr>
            </a:b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S : String;  </a:t>
            </a:r>
            <a:r>
              <a:rPr lang="en-US" altLang="en-US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Illegal</a:t>
            </a:r>
            <a:br>
              <a:rPr lang="en-US" altLang="en-US" dirty="0">
                <a:solidFill>
                  <a:srgbClr val="FF0000"/>
                </a:solidFill>
              </a:rPr>
            </a:b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record;</a:t>
            </a:r>
          </a:p>
          <a:p>
            <a:pPr marL="0" indent="0" eaLnBrk="1" hangingPunct="1"/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87E46E-B1A2-4E4A-9EED-B4A642F50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51806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FCC34-CA26-4807-8EB0-997D06392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Summary / Sampler of Attributes for Types, Objects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F19150-9C6D-4EE0-9F7B-3D571D5D1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85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D887388-5F5E-4AF8-A70D-5A7EBEB6B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109063"/>
              </p:ext>
            </p:extLst>
          </p:nvPr>
        </p:nvGraphicFramePr>
        <p:xfrm>
          <a:off x="152400" y="955658"/>
          <a:ext cx="8686800" cy="5902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373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752">
                <a:tc rowSpan="4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Attribute</a:t>
                      </a:r>
                    </a:p>
                  </a:txBody>
                  <a:tcPr marT="45709" marB="45709" anchor="ctr">
                    <a:solidFill>
                      <a:schemeClr val="accent5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Scalar Types</a:t>
                      </a:r>
                    </a:p>
                  </a:txBody>
                  <a:tcPr marT="45709" marB="45709" anchor="ctr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Array</a:t>
                      </a:r>
                    </a:p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Types</a:t>
                      </a:r>
                    </a:p>
                  </a:txBody>
                  <a:tcPr marT="45709" marB="45709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752">
                <a:tc vMerge="1"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8F0F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Discrete Types</a:t>
                      </a:r>
                    </a:p>
                  </a:txBody>
                  <a:tcPr marT="45709" marB="45709" anchor="ctr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Real Types</a:t>
                      </a:r>
                    </a:p>
                  </a:txBody>
                  <a:tcPr marT="45709" marB="45709" anchor="ctr">
                    <a:solidFill>
                      <a:schemeClr val="accent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752">
                <a:tc vMerge="1"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8F0F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err="1">
                          <a:solidFill>
                            <a:schemeClr val="bg1"/>
                          </a:solidFill>
                        </a:rPr>
                        <a:t>Enumera-tion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 Types</a:t>
                      </a:r>
                    </a:p>
                  </a:txBody>
                  <a:tcPr marT="45709" marB="45709" anchor="ctr"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Integer Types</a:t>
                      </a:r>
                    </a:p>
                  </a:txBody>
                  <a:tcPr marT="45709" marB="45709" anchor="ctr"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52">
                <a:tc v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Signed</a:t>
                      </a:r>
                    </a:p>
                  </a:txBody>
                  <a:tcPr marT="45709" marB="45709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Modular</a:t>
                      </a:r>
                    </a:p>
                  </a:txBody>
                  <a:tcPr marT="45709" marB="45709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Floating</a:t>
                      </a:r>
                    </a:p>
                  </a:txBody>
                  <a:tcPr marT="45709" marB="45709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Fixed</a:t>
                      </a:r>
                    </a:p>
                  </a:txBody>
                  <a:tcPr marT="45709" marB="45709" anchor="ctr"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777">
                <a:tc>
                  <a:txBody>
                    <a:bodyPr/>
                    <a:lstStyle/>
                    <a:p>
                      <a:r>
                        <a:rPr lang="en-US" sz="1400" b="1" dirty="0" err="1">
                          <a:solidFill>
                            <a:schemeClr val="tx1"/>
                          </a:solidFill>
                        </a:rPr>
                        <a:t>T'Pred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400" b="1" i="1" dirty="0">
                          <a:solidFill>
                            <a:schemeClr val="tx1"/>
                          </a:solidFill>
                        </a:rPr>
                        <a:t>expr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T="45709" marB="45709"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Element of T that precedes </a:t>
                      </a:r>
                      <a:r>
                        <a:rPr lang="en-US" sz="1400" i="1" dirty="0"/>
                        <a:t>expr</a:t>
                      </a:r>
                      <a:r>
                        <a:rPr lang="en-US" sz="1400" dirty="0"/>
                        <a:t> </a:t>
                      </a:r>
                    </a:p>
                  </a:txBody>
                  <a:tcPr marT="45709" marB="45709" anchor="ctr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777">
                <a:tc>
                  <a:txBody>
                    <a:bodyPr/>
                    <a:lstStyle/>
                    <a:p>
                      <a:r>
                        <a:rPr lang="en-US" sz="1400" b="1" dirty="0" err="1">
                          <a:solidFill>
                            <a:schemeClr val="tx1"/>
                          </a:solidFill>
                        </a:rPr>
                        <a:t>T'Succ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400" b="1" i="1" dirty="0">
                          <a:solidFill>
                            <a:schemeClr val="tx1"/>
                          </a:solidFill>
                        </a:rPr>
                        <a:t>expr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T="45709" marB="45709"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Element of T that</a:t>
                      </a:r>
                      <a:r>
                        <a:rPr lang="en-US" sz="1400" baseline="0" dirty="0"/>
                        <a:t> is successor of </a:t>
                      </a:r>
                      <a:r>
                        <a:rPr lang="en-US" sz="1400" i="1" baseline="0" dirty="0"/>
                        <a:t>expr</a:t>
                      </a:r>
                      <a:endParaRPr lang="en-US" sz="1400" i="1" dirty="0"/>
                    </a:p>
                  </a:txBody>
                  <a:tcPr marT="45709" marB="45709" anchor="ctr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777">
                <a:tc>
                  <a:txBody>
                    <a:bodyPr/>
                    <a:lstStyle/>
                    <a:p>
                      <a:r>
                        <a:rPr lang="en-US" sz="1400" b="1" dirty="0" err="1">
                          <a:solidFill>
                            <a:schemeClr val="tx1"/>
                          </a:solidFill>
                        </a:rPr>
                        <a:t>T'Pos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400" b="1" i="1" dirty="0">
                          <a:solidFill>
                            <a:schemeClr val="tx1"/>
                          </a:solidFill>
                        </a:rPr>
                        <a:t>expr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T="45709" marB="457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Relative position</a:t>
                      </a:r>
                      <a:r>
                        <a:rPr lang="en-US" sz="1400" baseline="0" dirty="0"/>
                        <a:t> of </a:t>
                      </a:r>
                      <a:r>
                        <a:rPr lang="en-US" sz="1400" i="1" baseline="0" dirty="0"/>
                        <a:t>expr</a:t>
                      </a:r>
                      <a:r>
                        <a:rPr lang="en-US" sz="1400" baseline="0" dirty="0"/>
                        <a:t> in T</a:t>
                      </a:r>
                      <a:endParaRPr lang="en-US" sz="1400" dirty="0"/>
                    </a:p>
                  </a:txBody>
                  <a:tcPr marT="45709" marB="45709" anchor="ctr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777">
                <a:tc>
                  <a:txBody>
                    <a:bodyPr/>
                    <a:lstStyle/>
                    <a:p>
                      <a:r>
                        <a:rPr lang="en-US" sz="1400" b="1" dirty="0" err="1">
                          <a:solidFill>
                            <a:schemeClr val="tx1"/>
                          </a:solidFill>
                        </a:rPr>
                        <a:t>T'Val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400" b="1" i="1" dirty="0">
                          <a:solidFill>
                            <a:schemeClr val="tx1"/>
                          </a:solidFill>
                        </a:rPr>
                        <a:t>expr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T="45709" marB="457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 value at relative</a:t>
                      </a:r>
                      <a:r>
                        <a:rPr lang="en-US" sz="1400" baseline="0" dirty="0"/>
                        <a:t> position </a:t>
                      </a:r>
                      <a:r>
                        <a:rPr lang="en-US" sz="1400" i="1" baseline="0" dirty="0"/>
                        <a:t>expr</a:t>
                      </a:r>
                      <a:endParaRPr lang="en-US" sz="1400" i="1" dirty="0"/>
                    </a:p>
                  </a:txBody>
                  <a:tcPr marT="45709" marB="45709" anchor="ctr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176">
                <a:tc>
                  <a:txBody>
                    <a:bodyPr/>
                    <a:lstStyle/>
                    <a:p>
                      <a:r>
                        <a:rPr lang="en-US" sz="1400" b="1" dirty="0" err="1">
                          <a:solidFill>
                            <a:schemeClr val="tx1"/>
                          </a:solidFill>
                        </a:rPr>
                        <a:t>T'First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Smallest element of type T</a:t>
                      </a:r>
                    </a:p>
                  </a:txBody>
                  <a:tcPr marT="45709" marB="45709" anchor="ctr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Index</a:t>
                      </a:r>
                      <a:r>
                        <a:rPr lang="en-US" sz="1200" baseline="0" dirty="0"/>
                        <a:t> lower bound (constrained type)</a:t>
                      </a:r>
                      <a:endParaRPr lang="en-US" sz="1200" dirty="0"/>
                    </a:p>
                  </a:txBody>
                  <a:tcPr marT="45709" marB="45709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176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err="1">
                          <a:solidFill>
                            <a:schemeClr val="tx1"/>
                          </a:solidFill>
                        </a:rPr>
                        <a:t>X'First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Index</a:t>
                      </a:r>
                      <a:r>
                        <a:rPr lang="en-US" sz="1200" baseline="0" dirty="0"/>
                        <a:t> lower bound (any object)</a:t>
                      </a:r>
                      <a:endParaRPr lang="en-US" sz="1200" dirty="0"/>
                    </a:p>
                  </a:txBody>
                  <a:tcPr marT="45709" marB="45709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7176">
                <a:tc>
                  <a:txBody>
                    <a:bodyPr/>
                    <a:lstStyle/>
                    <a:p>
                      <a:r>
                        <a:rPr lang="en-US" sz="1400" b="1" dirty="0" err="1">
                          <a:solidFill>
                            <a:schemeClr val="tx1"/>
                          </a:solidFill>
                        </a:rPr>
                        <a:t>T'Last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Largest</a:t>
                      </a:r>
                      <a:r>
                        <a:rPr lang="en-US" sz="1400" baseline="0" dirty="0"/>
                        <a:t> element of type T</a:t>
                      </a:r>
                      <a:endParaRPr lang="en-US" sz="1400" dirty="0"/>
                    </a:p>
                  </a:txBody>
                  <a:tcPr marT="45709" marB="45709" anchor="ctr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Index</a:t>
                      </a:r>
                      <a:r>
                        <a:rPr lang="en-US" sz="1200" baseline="0" dirty="0"/>
                        <a:t> upper bound (constrained type)</a:t>
                      </a:r>
                      <a:endParaRPr lang="en-US" sz="1200" dirty="0"/>
                    </a:p>
                  </a:txBody>
                  <a:tcPr marT="45709" marB="45709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7176">
                <a:tc>
                  <a:txBody>
                    <a:bodyPr/>
                    <a:lstStyle/>
                    <a:p>
                      <a:r>
                        <a:rPr lang="en-US" sz="1400" b="1" dirty="0" err="1">
                          <a:solidFill>
                            <a:schemeClr val="tx1"/>
                          </a:solidFill>
                        </a:rPr>
                        <a:t>X'Last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Index</a:t>
                      </a:r>
                      <a:r>
                        <a:rPr lang="en-US" sz="1200" baseline="0" dirty="0"/>
                        <a:t> upper bound (any object)</a:t>
                      </a:r>
                      <a:endParaRPr lang="en-US" sz="1200" dirty="0"/>
                    </a:p>
                  </a:txBody>
                  <a:tcPr marT="45709" marB="45709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777">
                <a:tc>
                  <a:txBody>
                    <a:bodyPr/>
                    <a:lstStyle/>
                    <a:p>
                      <a:r>
                        <a:rPr lang="en-US" sz="1400" b="1" dirty="0" err="1">
                          <a:solidFill>
                            <a:schemeClr val="tx1"/>
                          </a:solidFill>
                        </a:rPr>
                        <a:t>X'Range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X'First</a:t>
                      </a:r>
                      <a:r>
                        <a:rPr lang="en-US" sz="1200" dirty="0"/>
                        <a:t> .. </a:t>
                      </a:r>
                      <a:r>
                        <a:rPr lang="en-US" sz="1200" dirty="0" err="1"/>
                        <a:t>X'Last</a:t>
                      </a:r>
                      <a:endParaRPr lang="en-US" sz="1200" dirty="0"/>
                    </a:p>
                  </a:txBody>
                  <a:tcPr marT="45709" marB="45709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57176">
                <a:tc>
                  <a:txBody>
                    <a:bodyPr/>
                    <a:lstStyle/>
                    <a:p>
                      <a:r>
                        <a:rPr lang="en-US" sz="1400" b="1" dirty="0" err="1">
                          <a:solidFill>
                            <a:schemeClr val="tx1"/>
                          </a:solidFill>
                        </a:rPr>
                        <a:t>X'Length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Number of elements in X</a:t>
                      </a:r>
                    </a:p>
                  </a:txBody>
                  <a:tcPr marT="45709" marB="45709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4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solidFill>
                            <a:schemeClr val="tx1"/>
                          </a:solidFill>
                        </a:rPr>
                        <a:t>T'Image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400" b="1" i="1" dirty="0">
                          <a:solidFill>
                            <a:schemeClr val="tx1"/>
                          </a:solidFill>
                        </a:rPr>
                        <a:t>expr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T="45709" marB="45709"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String that spells out the value of </a:t>
                      </a:r>
                      <a:r>
                        <a:rPr lang="en-US" sz="1400" i="1" dirty="0"/>
                        <a:t>expr</a:t>
                      </a:r>
                    </a:p>
                  </a:txBody>
                  <a:tcPr marT="45709" marB="45709" anchor="ctr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04777">
                <a:tc>
                  <a:txBody>
                    <a:bodyPr/>
                    <a:lstStyle/>
                    <a:p>
                      <a:r>
                        <a:rPr lang="en-US" sz="1400" b="1" dirty="0" err="1">
                          <a:solidFill>
                            <a:schemeClr val="tx1"/>
                          </a:solidFill>
                        </a:rPr>
                        <a:t>T'Value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400" b="1" i="1" dirty="0">
                          <a:solidFill>
                            <a:schemeClr val="tx1"/>
                          </a:solidFill>
                        </a:rPr>
                        <a:t>expr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T="45709" marB="45709"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 value spelled out by String </a:t>
                      </a:r>
                      <a:r>
                        <a:rPr lang="en-US" sz="1400" i="1" dirty="0"/>
                        <a:t>expr</a:t>
                      </a:r>
                    </a:p>
                  </a:txBody>
                  <a:tcPr marT="45709" marB="45709" anchor="ctr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874437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1.6 Basic Interactive I/O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:\Documents and Settings\Ben\Local Settings\Temporary Internet Files\Content.IE5\GVEVDJ30\MC900078812[1].wmf">
            <a:extLst>
              <a:ext uri="{FF2B5EF4-FFF2-40B4-BE49-F238E27FC236}">
                <a16:creationId xmlns:a16="http://schemas.microsoft.com/office/drawing/2014/main" id="{8E650FFA-E109-4980-BE59-9FFEB95AA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369" y="3276600"/>
            <a:ext cx="1408831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253948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38E26-150D-48F3-818A-F513491AC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 I/O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29CEB-080F-4C86-B3B0-AA3854363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Lucida Sans Typewriter" panose="020B0509030504030204" pitchFamily="49" charset="0"/>
              </a:rPr>
              <a:t>String</a:t>
            </a:r>
            <a:r>
              <a:rPr lang="en-US" altLang="en-US" dirty="0"/>
              <a:t> input-output is provided in the predefined package </a:t>
            </a:r>
            <a:r>
              <a:rPr lang="en-US" altLang="en-US" dirty="0" err="1">
                <a:latin typeface="Lucida Sans Typewriter" panose="020B0509030504030204" pitchFamily="49" charset="0"/>
              </a:rPr>
              <a:t>Ada.Text_IO</a:t>
            </a:r>
            <a:endParaRPr lang="en-US" altLang="en-US" dirty="0"/>
          </a:p>
          <a:p>
            <a:pPr eaLnBrk="1" hangingPunct="1"/>
            <a:r>
              <a:rPr lang="en-US" altLang="en-US" dirty="0"/>
              <a:t>Some output procedures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Put(Item)</a:t>
            </a:r>
            <a:r>
              <a:rPr lang="en-US" altLang="en-US" dirty="0"/>
              <a:t> outputs the </a:t>
            </a:r>
            <a:r>
              <a:rPr lang="en-US" altLang="en-US" dirty="0">
                <a:latin typeface="Lucida Sans Typewriter" panose="020B0509030504030204" pitchFamily="49" charset="0"/>
              </a:rPr>
              <a:t>String</a:t>
            </a:r>
            <a:r>
              <a:rPr lang="en-US" altLang="en-US" dirty="0"/>
              <a:t> value </a:t>
            </a:r>
            <a:r>
              <a:rPr lang="en-US" altLang="en-US" dirty="0">
                <a:latin typeface="Lucida Sans Typewriter" panose="020B0509030504030204" pitchFamily="49" charset="0"/>
              </a:rPr>
              <a:t>Item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(Item)</a:t>
            </a:r>
            <a:r>
              <a:rPr lang="en-US" altLang="en-US" dirty="0"/>
              <a:t> outputs the </a:t>
            </a:r>
            <a:r>
              <a:rPr lang="en-US" altLang="en-US" dirty="0">
                <a:latin typeface="Lucida Sans Typewriter" panose="020B0509030504030204" pitchFamily="49" charset="0"/>
              </a:rPr>
              <a:t>String</a:t>
            </a:r>
            <a:r>
              <a:rPr lang="en-US" altLang="en-US" dirty="0"/>
              <a:t> value </a:t>
            </a:r>
            <a:r>
              <a:rPr lang="en-US" altLang="en-US" dirty="0">
                <a:latin typeface="Lucida Sans Typewriter" panose="020B0509030504030204" pitchFamily="49" charset="0"/>
              </a:rPr>
              <a:t>Item</a:t>
            </a:r>
            <a:r>
              <a:rPr lang="en-US" altLang="en-US" dirty="0"/>
              <a:t>, followed by an end-of-line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New_Line</a:t>
            </a:r>
            <a:r>
              <a:rPr lang="en-US" altLang="en-US" dirty="0"/>
              <a:t> outputs a single end-of-line</a:t>
            </a:r>
          </a:p>
          <a:p>
            <a:pPr lvl="2" eaLnBrk="1" hangingPunct="1"/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New_Line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(Count)</a:t>
            </a:r>
            <a:r>
              <a:rPr lang="en-US" altLang="en-US" dirty="0"/>
              <a:t> outputs </a:t>
            </a:r>
            <a:r>
              <a:rPr lang="en-US" altLang="en-US" dirty="0">
                <a:latin typeface="Lucida Sans Typewriter" panose="020B0509030504030204" pitchFamily="49" charset="0"/>
              </a:rPr>
              <a:t>Count</a:t>
            </a:r>
            <a:r>
              <a:rPr lang="en-US" altLang="en-US" dirty="0"/>
              <a:t> end-of-lines (for a positive value </a:t>
            </a:r>
            <a:r>
              <a:rPr lang="en-US" altLang="en-US" dirty="0">
                <a:latin typeface="Lucida Sans Typewriter" panose="020B0509030504030204" pitchFamily="49" charset="0"/>
              </a:rPr>
              <a:t>Count</a:t>
            </a:r>
            <a:r>
              <a:rPr lang="en-US" altLang="en-US" dirty="0"/>
              <a:t>)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Set_Col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(N)</a:t>
            </a:r>
            <a:r>
              <a:rPr lang="en-US" altLang="en-US" dirty="0"/>
              <a:t> sets the current column position to </a:t>
            </a:r>
            <a:r>
              <a:rPr lang="en-US" altLang="en-US" dirty="0">
                <a:latin typeface="Lucida Sans Typewriter" panose="020B0509030504030204" pitchFamily="49" charset="0"/>
              </a:rPr>
              <a:t>N</a:t>
            </a:r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5E036-D237-43B4-A3BB-1F26CFDE8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38871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38E26-150D-48F3-818A-F513491AC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 I/O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29CEB-080F-4C86-B3B0-AA3854363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Some input procedures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Get(Item)</a:t>
            </a:r>
            <a:r>
              <a:rPr lang="en-US" altLang="en-US" dirty="0"/>
              <a:t> reads </a:t>
            </a:r>
            <a:r>
              <a:rPr lang="en-US" altLang="en-US" dirty="0">
                <a:latin typeface="Lucida Sans Typewriter" panose="020B0509030504030204" pitchFamily="49" charset="0"/>
              </a:rPr>
              <a:t>Character</a:t>
            </a:r>
            <a:r>
              <a:rPr lang="en-US" altLang="en-US" dirty="0"/>
              <a:t> values into </a:t>
            </a:r>
            <a:r>
              <a:rPr lang="en-US" altLang="en-US" dirty="0">
                <a:latin typeface="Lucida Sans Typewriter" panose="020B0509030504030204" pitchFamily="49" charset="0"/>
              </a:rPr>
              <a:t>Item</a:t>
            </a:r>
            <a:r>
              <a:rPr lang="en-US" altLang="en-US" dirty="0"/>
              <a:t> until </a:t>
            </a:r>
            <a:r>
              <a:rPr lang="en-US" altLang="en-US" dirty="0">
                <a:latin typeface="Lucida Sans Typewriter" panose="020B0509030504030204" pitchFamily="49" charset="0"/>
              </a:rPr>
              <a:t>Item</a:t>
            </a:r>
            <a:r>
              <a:rPr lang="en-US" altLang="en-US" dirty="0"/>
              <a:t> has been filled</a:t>
            </a:r>
          </a:p>
          <a:p>
            <a:pPr lvl="2" eaLnBrk="1" hangingPunct="1"/>
            <a:r>
              <a:rPr lang="en-US" altLang="en-US" dirty="0"/>
              <a:t>Generally not too useful for interactive input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Get_Line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(Item, Last)</a:t>
            </a:r>
            <a:r>
              <a:rPr lang="en-US" altLang="en-US" dirty="0"/>
              <a:t> reads </a:t>
            </a:r>
            <a:r>
              <a:rPr lang="en-US" altLang="en-US" dirty="0">
                <a:latin typeface="Lucida Sans Typewriter" panose="020B0509030504030204" pitchFamily="49" charset="0"/>
              </a:rPr>
              <a:t>Character</a:t>
            </a:r>
            <a:r>
              <a:rPr lang="en-US" altLang="en-US" dirty="0"/>
              <a:t> values into the </a:t>
            </a:r>
            <a:r>
              <a:rPr lang="en-US" altLang="en-US" dirty="0">
                <a:latin typeface="Lucida Sans Typewriter" panose="020B0509030504030204" pitchFamily="49" charset="0"/>
              </a:rPr>
              <a:t>String</a:t>
            </a:r>
            <a:r>
              <a:rPr lang="en-US" altLang="en-US" dirty="0"/>
              <a:t> </a:t>
            </a:r>
            <a:r>
              <a:rPr lang="en-US" altLang="en-US" dirty="0">
                <a:latin typeface="Lucida Sans Typewriter" panose="020B0509030504030204" pitchFamily="49" charset="0"/>
              </a:rPr>
              <a:t>Item</a:t>
            </a:r>
            <a:r>
              <a:rPr lang="en-US" altLang="en-US" dirty="0"/>
              <a:t> </a:t>
            </a:r>
          </a:p>
          <a:p>
            <a:pPr lvl="2" eaLnBrk="1" hangingPunct="1"/>
            <a:r>
              <a:rPr lang="en-US" altLang="en-US" dirty="0"/>
              <a:t>The value returned in </a:t>
            </a:r>
            <a:r>
              <a:rPr lang="en-US" altLang="en-US" dirty="0">
                <a:latin typeface="Lucida Sans Typewriter" panose="020B0509030504030204" pitchFamily="49" charset="0"/>
              </a:rPr>
              <a:t>Last</a:t>
            </a:r>
            <a:r>
              <a:rPr lang="en-US" altLang="en-US" dirty="0"/>
              <a:t> is the index of the last </a:t>
            </a:r>
            <a:r>
              <a:rPr lang="en-US" altLang="en-US" dirty="0">
                <a:latin typeface="Lucida Sans Typewriter" panose="020B0509030504030204" pitchFamily="49" charset="0"/>
              </a:rPr>
              <a:t>Character</a:t>
            </a:r>
            <a:r>
              <a:rPr lang="en-US" altLang="en-US" dirty="0"/>
              <a:t> that was read</a:t>
            </a:r>
          </a:p>
          <a:p>
            <a:pPr lvl="2" eaLnBrk="1" hangingPunct="1"/>
            <a:r>
              <a:rPr lang="en-US" altLang="en-US" sz="2000" dirty="0"/>
              <a:t> </a:t>
            </a:r>
            <a:r>
              <a:rPr lang="en-US" altLang="en-US" sz="2000" dirty="0">
                <a:latin typeface="Lucida Console" panose="020B0609040504020204" pitchFamily="49" charset="0"/>
              </a:rPr>
              <a:t>0</a:t>
            </a:r>
            <a:r>
              <a:rPr lang="en-US" altLang="en-US" sz="2000" dirty="0"/>
              <a:t> for empty string</a:t>
            </a:r>
          </a:p>
          <a:p>
            <a:pPr lvl="2" eaLnBrk="1" hangingPunct="1"/>
            <a:r>
              <a:rPr lang="en-US" altLang="en-US" dirty="0"/>
              <a:t>This is the “workhorse” procedure for interactive input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Skip_Line</a:t>
            </a:r>
            <a:r>
              <a:rPr lang="en-US" altLang="en-US" dirty="0"/>
              <a:t> flushes the input buffer up to and including the next end-of-line</a:t>
            </a:r>
          </a:p>
          <a:p>
            <a:pPr lvl="2" eaLnBrk="1" hangingPunct="1"/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Skip_Line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(Count)</a:t>
            </a:r>
            <a:r>
              <a:rPr lang="en-US" altLang="en-US" dirty="0"/>
              <a:t> flushes the input buffer up to and including the next </a:t>
            </a:r>
            <a:r>
              <a:rPr lang="en-US" altLang="en-US" dirty="0">
                <a:latin typeface="Lucida Sans Typewriter" panose="020B0509030504030204" pitchFamily="49" charset="0"/>
              </a:rPr>
              <a:t>Count</a:t>
            </a:r>
            <a:r>
              <a:rPr lang="en-US" altLang="en-US" dirty="0"/>
              <a:t> end-of-lines</a:t>
            </a:r>
          </a:p>
          <a:p>
            <a:pPr marL="0" indent="0" eaLnBrk="1" hangingPunct="1"/>
            <a:endParaRPr lang="en-US" altLang="en-US" sz="14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5E036-D237-43B4-A3BB-1F26CFDE8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20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66DCF-4745-4442-A53A-194DA0F00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 History / Evolution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21D4B9-83B6-457F-8977-32EF4ACA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89333C4-B36D-4775-98BA-9D9BBFA5FB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572388" y="2937611"/>
            <a:ext cx="1046750" cy="10467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8DA99B2-BB03-4948-B06E-B59DE54BF5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294671" y="2039881"/>
            <a:ext cx="1277717" cy="11052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0C9424C-88EB-4268-A509-8B04C0FB2ED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381000" y="1295400"/>
            <a:ext cx="999899" cy="102656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8C5BD6E-E5E1-407B-8A68-B7537E670D1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627" y="4423265"/>
            <a:ext cx="1447800" cy="88801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052ABCC-1F01-42F2-B714-1BDDD47009D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5029200"/>
            <a:ext cx="1246589" cy="94078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DC5AFE4-A358-45AB-A070-061BAE7EC14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910" y="3702279"/>
            <a:ext cx="1363945" cy="100306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6C9E341-CDF2-470E-A863-9D216AB2A8E9}"/>
              </a:ext>
            </a:extLst>
          </p:cNvPr>
          <p:cNvSpPr txBox="1"/>
          <p:nvPr/>
        </p:nvSpPr>
        <p:spPr>
          <a:xfrm>
            <a:off x="1295400" y="1535668"/>
            <a:ext cx="4018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Requirements specifications (1975-1978)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DB69A1C-1E06-4ADB-87AF-E6A82E713FDF}"/>
              </a:ext>
            </a:extLst>
          </p:cNvPr>
          <p:cNvSpPr txBox="1"/>
          <p:nvPr/>
        </p:nvSpPr>
        <p:spPr>
          <a:xfrm>
            <a:off x="2514600" y="2221468"/>
            <a:ext cx="3242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Preliminary designs (1978-1979)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B15092-1801-41E0-AB02-976C06400AE3}"/>
              </a:ext>
            </a:extLst>
          </p:cNvPr>
          <p:cNvSpPr txBox="1"/>
          <p:nvPr/>
        </p:nvSpPr>
        <p:spPr>
          <a:xfrm>
            <a:off x="3372577" y="3059668"/>
            <a:ext cx="2190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Ada 83 (Jean </a:t>
            </a:r>
            <a:r>
              <a:rPr lang="en-US" dirty="0" err="1"/>
              <a:t>Ichbiah</a:t>
            </a:r>
            <a:r>
              <a:rPr lang="en-US" dirty="0"/>
              <a:t>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8142D41-2365-4E35-922E-49228CEC01F2}"/>
              </a:ext>
            </a:extLst>
          </p:cNvPr>
          <p:cNvSpPr txBox="1"/>
          <p:nvPr/>
        </p:nvSpPr>
        <p:spPr>
          <a:xfrm>
            <a:off x="4572000" y="3581400"/>
            <a:ext cx="2044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Ada 95 (Tucker Taft)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875B79-EA69-4AF7-9EC9-33D9D7F416DD}"/>
              </a:ext>
            </a:extLst>
          </p:cNvPr>
          <p:cNvSpPr txBox="1"/>
          <p:nvPr/>
        </p:nvSpPr>
        <p:spPr>
          <a:xfrm>
            <a:off x="4186673" y="4964668"/>
            <a:ext cx="107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Ada 2005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F1FA9AE-5DC0-4DF6-A70B-F79097F9F1A0}"/>
              </a:ext>
            </a:extLst>
          </p:cNvPr>
          <p:cNvSpPr txBox="1"/>
          <p:nvPr/>
        </p:nvSpPr>
        <p:spPr>
          <a:xfrm>
            <a:off x="5329673" y="5498068"/>
            <a:ext cx="107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Ada 2012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EFF8B72-F2E6-42CB-AFAB-DA6DE55E3E7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6477000" y="1592580"/>
            <a:ext cx="1813560" cy="153162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AC5A8DB-49E6-4046-8776-6051611E662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4"/>
              </a:ext>
            </a:extLst>
          </a:blip>
          <a:stretch>
            <a:fillRect/>
          </a:stretch>
        </p:blipFill>
        <p:spPr>
          <a:xfrm flipH="1">
            <a:off x="859889" y="4190999"/>
            <a:ext cx="2264311" cy="2264311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9AA6F26C-7E22-4BF0-9E0C-61D3ED969624}"/>
              </a:ext>
            </a:extLst>
          </p:cNvPr>
          <p:cNvSpPr txBox="1"/>
          <p:nvPr/>
        </p:nvSpPr>
        <p:spPr>
          <a:xfrm>
            <a:off x="7391400" y="5867400"/>
            <a:ext cx="869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●●●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E8D9AE7-7A48-46E3-B495-C53054523440}"/>
              </a:ext>
            </a:extLst>
          </p:cNvPr>
          <p:cNvSpPr txBox="1"/>
          <p:nvPr/>
        </p:nvSpPr>
        <p:spPr>
          <a:xfrm>
            <a:off x="7709506" y="6248400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Ada 202x</a:t>
            </a:r>
          </a:p>
        </p:txBody>
      </p:sp>
    </p:spTree>
    <p:extLst>
      <p:ext uri="{BB962C8B-B14F-4D97-AF65-F5344CB8AC3E}">
        <p14:creationId xmlns:p14="http://schemas.microsoft.com/office/powerpoint/2010/main" val="358010551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1880A-8ECE-494D-9F55-347F9752E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 I/O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79980A-A81F-4A59-BF5B-9849681ADC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Effect of </a:t>
            </a:r>
            <a:r>
              <a:rPr lang="en-US" altLang="en-US" dirty="0" err="1"/>
              <a:t>Get_Line</a:t>
            </a:r>
            <a:endParaRPr lang="en-US" altLang="en-US" dirty="0"/>
          </a:p>
          <a:p>
            <a:pPr marL="0" indent="0" eaLnBrk="1" hangingPunct="1"/>
            <a:endParaRPr lang="en-US" altLang="en-US" dirty="0"/>
          </a:p>
          <a:p>
            <a:pPr marL="0" indent="0" eaLnBrk="1" hangingPunct="1"/>
            <a:endParaRPr lang="en-US" altLang="en-US" dirty="0"/>
          </a:p>
          <a:p>
            <a:pPr marL="0" indent="0" eaLnBrk="1" hangingPunct="1"/>
            <a:endParaRPr lang="en-US" altLang="en-US" dirty="0"/>
          </a:p>
          <a:p>
            <a:pPr marL="0" indent="0" eaLnBrk="1" hangingPunct="1"/>
            <a:endParaRPr lang="en-US" altLang="en-US" dirty="0"/>
          </a:p>
          <a:p>
            <a:pPr marL="0" indent="0" eaLnBrk="1" hangingPunct="1"/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B27E66-2FB2-43FB-9CBA-E920DBB0D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89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AE984920-A42E-4D5E-A6BD-3E5006033C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6851" y="1671697"/>
            <a:ext cx="5484194" cy="20313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with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 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Example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is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S : String(1..8) := (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others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=&gt; '*');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N : Integer;</a:t>
            </a:r>
          </a:p>
          <a:p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</a:p>
          <a:p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... </a:t>
            </a:r>
            <a:r>
              <a:rPr lang="en-US" altLang="en-US" sz="18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Get_Line</a:t>
            </a: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(S, N); ...</a:t>
            </a:r>
          </a:p>
          <a:p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Example;</a:t>
            </a:r>
          </a:p>
        </p:txBody>
      </p:sp>
      <p:grpSp>
        <p:nvGrpSpPr>
          <p:cNvPr id="7" name="Group 5">
            <a:extLst>
              <a:ext uri="{FF2B5EF4-FFF2-40B4-BE49-F238E27FC236}">
                <a16:creationId xmlns:a16="http://schemas.microsoft.com/office/drawing/2014/main" id="{8294AD9B-C377-4269-B4F0-0DB08449F0DD}"/>
              </a:ext>
            </a:extLst>
          </p:cNvPr>
          <p:cNvGrpSpPr>
            <a:grpSpLocks/>
          </p:cNvGrpSpPr>
          <p:nvPr/>
        </p:nvGrpSpPr>
        <p:grpSpPr bwMode="auto">
          <a:xfrm>
            <a:off x="1117600" y="4540251"/>
            <a:ext cx="2765425" cy="369887"/>
            <a:chOff x="2474" y="916"/>
            <a:chExt cx="1742" cy="233"/>
          </a:xfrm>
        </p:grpSpPr>
        <p:sp>
          <p:nvSpPr>
            <p:cNvPr id="8" name="Text Box 6">
              <a:extLst>
                <a:ext uri="{FF2B5EF4-FFF2-40B4-BE49-F238E27FC236}">
                  <a16:creationId xmlns:a16="http://schemas.microsoft.com/office/drawing/2014/main" id="{458192A7-B62F-43EB-8FE2-D09E4C725B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74" y="916"/>
              <a:ext cx="29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8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S:</a:t>
              </a:r>
            </a:p>
          </p:txBody>
        </p:sp>
        <p:sp>
          <p:nvSpPr>
            <p:cNvPr id="9" name="Text Box 7">
              <a:extLst>
                <a:ext uri="{FF2B5EF4-FFF2-40B4-BE49-F238E27FC236}">
                  <a16:creationId xmlns:a16="http://schemas.microsoft.com/office/drawing/2014/main" id="{C259F338-0849-486F-A673-ECAEA51E1B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8" y="916"/>
              <a:ext cx="204" cy="23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80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*</a:t>
              </a:r>
            </a:p>
          </p:txBody>
        </p:sp>
        <p:sp>
          <p:nvSpPr>
            <p:cNvPr id="10" name="Text Box 8">
              <a:extLst>
                <a:ext uri="{FF2B5EF4-FFF2-40B4-BE49-F238E27FC236}">
                  <a16:creationId xmlns:a16="http://schemas.microsoft.com/office/drawing/2014/main" id="{9C6B306E-A28D-4F10-A5AC-1190837087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60" y="916"/>
              <a:ext cx="204" cy="23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80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*</a:t>
              </a:r>
            </a:p>
          </p:txBody>
        </p:sp>
        <p:sp>
          <p:nvSpPr>
            <p:cNvPr id="11" name="Text Box 9">
              <a:extLst>
                <a:ext uri="{FF2B5EF4-FFF2-40B4-BE49-F238E27FC236}">
                  <a16:creationId xmlns:a16="http://schemas.microsoft.com/office/drawing/2014/main" id="{8A3D6A35-525F-4870-89D7-ECADEDCCA6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2" y="916"/>
              <a:ext cx="204" cy="23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80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*</a:t>
              </a:r>
            </a:p>
          </p:txBody>
        </p:sp>
        <p:sp>
          <p:nvSpPr>
            <p:cNvPr id="12" name="Text Box 10">
              <a:extLst>
                <a:ext uri="{FF2B5EF4-FFF2-40B4-BE49-F238E27FC236}">
                  <a16:creationId xmlns:a16="http://schemas.microsoft.com/office/drawing/2014/main" id="{A5B41BA8-C5F2-4EE2-A4B2-F49010DDE0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4" y="916"/>
              <a:ext cx="204" cy="23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80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*</a:t>
              </a:r>
            </a:p>
          </p:txBody>
        </p:sp>
        <p:sp>
          <p:nvSpPr>
            <p:cNvPr id="13" name="Text Box 11">
              <a:extLst>
                <a:ext uri="{FF2B5EF4-FFF2-40B4-BE49-F238E27FC236}">
                  <a16:creationId xmlns:a16="http://schemas.microsoft.com/office/drawing/2014/main" id="{579D8B0D-CB55-4418-B54A-16880EB31B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6" y="916"/>
              <a:ext cx="204" cy="23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80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*</a:t>
              </a:r>
            </a:p>
          </p:txBody>
        </p:sp>
        <p:sp>
          <p:nvSpPr>
            <p:cNvPr id="14" name="Text Box 12">
              <a:extLst>
                <a:ext uri="{FF2B5EF4-FFF2-40B4-BE49-F238E27FC236}">
                  <a16:creationId xmlns:a16="http://schemas.microsoft.com/office/drawing/2014/main" id="{F6079000-0A12-4111-9AEC-8B80248045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8" y="916"/>
              <a:ext cx="204" cy="23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80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*</a:t>
              </a:r>
            </a:p>
          </p:txBody>
        </p:sp>
        <p:sp>
          <p:nvSpPr>
            <p:cNvPr id="15" name="Text Box 13">
              <a:extLst>
                <a:ext uri="{FF2B5EF4-FFF2-40B4-BE49-F238E27FC236}">
                  <a16:creationId xmlns:a16="http://schemas.microsoft.com/office/drawing/2014/main" id="{22CCA681-E034-4BFF-A89E-60A2C13EDF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0" y="916"/>
              <a:ext cx="204" cy="23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80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*</a:t>
              </a:r>
            </a:p>
          </p:txBody>
        </p:sp>
        <p:sp>
          <p:nvSpPr>
            <p:cNvPr id="16" name="Text Box 14">
              <a:extLst>
                <a:ext uri="{FF2B5EF4-FFF2-40B4-BE49-F238E27FC236}">
                  <a16:creationId xmlns:a16="http://schemas.microsoft.com/office/drawing/2014/main" id="{4B0CAC64-AF48-451B-BFF9-CF4DA6A985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2" y="916"/>
              <a:ext cx="204" cy="23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80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*</a:t>
              </a:r>
            </a:p>
          </p:txBody>
        </p:sp>
      </p:grpSp>
      <p:sp>
        <p:nvSpPr>
          <p:cNvPr id="17" name="Text Box 15">
            <a:extLst>
              <a:ext uri="{FF2B5EF4-FFF2-40B4-BE49-F238E27FC236}">
                <a16:creationId xmlns:a16="http://schemas.microsoft.com/office/drawing/2014/main" id="{03C3881F-FD71-495E-BBF1-1465E31F24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5700" y="5930900"/>
            <a:ext cx="4635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>
                <a:solidFill>
                  <a:schemeClr val="accent2"/>
                </a:solidFill>
                <a:latin typeface="Lucida Sans Typewriter" panose="020B0509030504030204" pitchFamily="49" charset="0"/>
              </a:rPr>
              <a:t>N:</a:t>
            </a:r>
          </a:p>
        </p:txBody>
      </p:sp>
      <p:sp>
        <p:nvSpPr>
          <p:cNvPr id="18" name="Text Box 16">
            <a:extLst>
              <a:ext uri="{FF2B5EF4-FFF2-40B4-BE49-F238E27FC236}">
                <a16:creationId xmlns:a16="http://schemas.microsoft.com/office/drawing/2014/main" id="{ACBEACBA-B406-47FD-98E3-52DE71DAA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3675" y="5930900"/>
            <a:ext cx="3241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>
                <a:solidFill>
                  <a:srgbClr val="FF0000"/>
                </a:solidFill>
                <a:latin typeface="Lucida Sans Typewriter" panose="020B0509030504030204" pitchFamily="49" charset="0"/>
              </a:rPr>
              <a:t>5</a:t>
            </a:r>
          </a:p>
        </p:txBody>
      </p:sp>
      <p:sp>
        <p:nvSpPr>
          <p:cNvPr id="19" name="Text Box 17">
            <a:extLst>
              <a:ext uri="{FF2B5EF4-FFF2-40B4-BE49-F238E27FC236}">
                <a16:creationId xmlns:a16="http://schemas.microsoft.com/office/drawing/2014/main" id="{E340C4EA-4DC1-42E5-A2C2-651E59F01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4114800"/>
            <a:ext cx="14455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dirty="0">
                <a:latin typeface="Verdana" panose="020B0604030504040204" pitchFamily="34" charset="0"/>
              </a:rPr>
              <a:t>At</a:t>
            </a:r>
            <a:r>
              <a:rPr lang="en-US" altLang="en-US" sz="1800" dirty="0">
                <a:latin typeface="Comic Sans MS" panose="030F0702030302020204" pitchFamily="66" charset="0"/>
              </a:rPr>
              <a:t> '</a:t>
            </a:r>
            <a:r>
              <a:rPr lang="en-US" altLang="en-US" sz="1800" dirty="0">
                <a:latin typeface="Lucida Sans Typewriter" panose="020B0509030504030204" pitchFamily="49" charset="0"/>
              </a:rPr>
              <a:t>begin</a:t>
            </a:r>
            <a:r>
              <a:rPr lang="en-US" altLang="en-US" sz="1800" dirty="0">
                <a:latin typeface="Comic Sans MS" panose="030F0702030302020204" pitchFamily="66" charset="0"/>
              </a:rPr>
              <a:t>':</a:t>
            </a:r>
          </a:p>
        </p:txBody>
      </p:sp>
      <p:sp>
        <p:nvSpPr>
          <p:cNvPr id="20" name="Text Box 18">
            <a:extLst>
              <a:ext uri="{FF2B5EF4-FFF2-40B4-BE49-F238E27FC236}">
                <a16:creationId xmlns:a16="http://schemas.microsoft.com/office/drawing/2014/main" id="{98D7DD71-5869-4535-A230-26FC9B3BF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2398" y="5117068"/>
            <a:ext cx="46736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dirty="0">
                <a:latin typeface="Verdana" panose="020B0604030504040204" pitchFamily="34" charset="0"/>
              </a:rPr>
              <a:t>After </a:t>
            </a:r>
            <a:r>
              <a:rPr lang="en-US" altLang="en-US" sz="1800" dirty="0">
                <a:latin typeface="Comic Sans MS" panose="030F0702030302020204" pitchFamily="66" charset="0"/>
              </a:rPr>
              <a:t>'</a:t>
            </a:r>
            <a:r>
              <a:rPr lang="en-US" altLang="en-US" sz="1800" dirty="0" err="1">
                <a:latin typeface="Lucida Sans Typewriter" panose="020B0509030504030204" pitchFamily="49" charset="0"/>
              </a:rPr>
              <a:t>Get_Line</a:t>
            </a:r>
            <a:r>
              <a:rPr lang="en-US" altLang="en-US" sz="1800" dirty="0">
                <a:latin typeface="Comic Sans MS" panose="030F0702030302020204" pitchFamily="66" charset="0"/>
              </a:rPr>
              <a:t>'</a:t>
            </a:r>
            <a:r>
              <a:rPr lang="en-US" altLang="en-US" sz="1800" dirty="0">
                <a:latin typeface="Verdana" panose="020B0604030504040204" pitchFamily="34" charset="0"/>
              </a:rPr>
              <a:t> if user enters</a:t>
            </a:r>
            <a:r>
              <a:rPr lang="en-US" altLang="en-US" sz="1800" dirty="0">
                <a:latin typeface="Comic Sans MS" panose="030F0702030302020204" pitchFamily="66" charset="0"/>
              </a:rPr>
              <a:t> "</a:t>
            </a:r>
            <a:r>
              <a:rPr lang="en-US" altLang="en-US" sz="1800" dirty="0">
                <a:latin typeface="Lucida Sans Typewriter" panose="020B0509030504030204" pitchFamily="49" charset="0"/>
              </a:rPr>
              <a:t>Hello</a:t>
            </a:r>
            <a:r>
              <a:rPr lang="en-US" altLang="en-US" sz="1800" dirty="0">
                <a:latin typeface="Comic Sans MS" panose="030F0702030302020204" pitchFamily="66" charset="0"/>
              </a:rPr>
              <a:t>"</a:t>
            </a:r>
          </a:p>
        </p:txBody>
      </p:sp>
      <p:grpSp>
        <p:nvGrpSpPr>
          <p:cNvPr id="21" name="Group 19">
            <a:extLst>
              <a:ext uri="{FF2B5EF4-FFF2-40B4-BE49-F238E27FC236}">
                <a16:creationId xmlns:a16="http://schemas.microsoft.com/office/drawing/2014/main" id="{AABAFF1B-164A-487C-BB00-98246287F21D}"/>
              </a:ext>
            </a:extLst>
          </p:cNvPr>
          <p:cNvGrpSpPr>
            <a:grpSpLocks/>
          </p:cNvGrpSpPr>
          <p:nvPr/>
        </p:nvGrpSpPr>
        <p:grpSpPr bwMode="auto">
          <a:xfrm>
            <a:off x="1155700" y="5540375"/>
            <a:ext cx="2765425" cy="574675"/>
            <a:chOff x="2498" y="1546"/>
            <a:chExt cx="1742" cy="362"/>
          </a:xfrm>
        </p:grpSpPr>
        <p:sp>
          <p:nvSpPr>
            <p:cNvPr id="22" name="Text Box 20">
              <a:extLst>
                <a:ext uri="{FF2B5EF4-FFF2-40B4-BE49-F238E27FC236}">
                  <a16:creationId xmlns:a16="http://schemas.microsoft.com/office/drawing/2014/main" id="{11E4CE79-2989-4491-99C4-D7C5474176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8" y="1546"/>
              <a:ext cx="29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8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S:</a:t>
              </a:r>
            </a:p>
          </p:txBody>
        </p:sp>
        <p:sp>
          <p:nvSpPr>
            <p:cNvPr id="23" name="Text Box 21">
              <a:extLst>
                <a:ext uri="{FF2B5EF4-FFF2-40B4-BE49-F238E27FC236}">
                  <a16:creationId xmlns:a16="http://schemas.microsoft.com/office/drawing/2014/main" id="{57963A34-F906-4261-B556-4A5288543F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92" y="1546"/>
              <a:ext cx="204" cy="23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80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H</a:t>
              </a:r>
            </a:p>
          </p:txBody>
        </p:sp>
        <p:sp>
          <p:nvSpPr>
            <p:cNvPr id="24" name="Text Box 22">
              <a:extLst>
                <a:ext uri="{FF2B5EF4-FFF2-40B4-BE49-F238E27FC236}">
                  <a16:creationId xmlns:a16="http://schemas.microsoft.com/office/drawing/2014/main" id="{96BB29A0-62DA-4140-A2AB-3385AE19FB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4" y="1546"/>
              <a:ext cx="204" cy="23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80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e</a:t>
              </a:r>
            </a:p>
          </p:txBody>
        </p:sp>
        <p:sp>
          <p:nvSpPr>
            <p:cNvPr id="25" name="Text Box 23">
              <a:extLst>
                <a:ext uri="{FF2B5EF4-FFF2-40B4-BE49-F238E27FC236}">
                  <a16:creationId xmlns:a16="http://schemas.microsoft.com/office/drawing/2014/main" id="{E278D157-A22C-49CA-9808-A7B03AE5CD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6" y="1546"/>
              <a:ext cx="204" cy="23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80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l</a:t>
              </a:r>
            </a:p>
          </p:txBody>
        </p:sp>
        <p:sp>
          <p:nvSpPr>
            <p:cNvPr id="26" name="Text Box 24">
              <a:extLst>
                <a:ext uri="{FF2B5EF4-FFF2-40B4-BE49-F238E27FC236}">
                  <a16:creationId xmlns:a16="http://schemas.microsoft.com/office/drawing/2014/main" id="{181E0E29-DB4D-4CEA-A4EC-0F18144A8A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8" y="1546"/>
              <a:ext cx="204" cy="23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80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l</a:t>
              </a:r>
            </a:p>
          </p:txBody>
        </p:sp>
        <p:sp>
          <p:nvSpPr>
            <p:cNvPr id="27" name="Text Box 25">
              <a:extLst>
                <a:ext uri="{FF2B5EF4-FFF2-40B4-BE49-F238E27FC236}">
                  <a16:creationId xmlns:a16="http://schemas.microsoft.com/office/drawing/2014/main" id="{882E602A-098C-448D-BCDE-2EC205AF34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60" y="1546"/>
              <a:ext cx="204" cy="23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80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o</a:t>
              </a:r>
            </a:p>
          </p:txBody>
        </p:sp>
        <p:sp>
          <p:nvSpPr>
            <p:cNvPr id="28" name="Text Box 26">
              <a:extLst>
                <a:ext uri="{FF2B5EF4-FFF2-40B4-BE49-F238E27FC236}">
                  <a16:creationId xmlns:a16="http://schemas.microsoft.com/office/drawing/2014/main" id="{68E16204-7D0F-4C6E-9497-20B99A4C84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2" y="1546"/>
              <a:ext cx="204" cy="23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80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*</a:t>
              </a:r>
            </a:p>
          </p:txBody>
        </p:sp>
        <p:sp>
          <p:nvSpPr>
            <p:cNvPr id="29" name="Text Box 27">
              <a:extLst>
                <a:ext uri="{FF2B5EF4-FFF2-40B4-BE49-F238E27FC236}">
                  <a16:creationId xmlns:a16="http://schemas.microsoft.com/office/drawing/2014/main" id="{45B04A42-B5B4-4965-9E8E-1E8EA95AC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4" y="1546"/>
              <a:ext cx="204" cy="23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80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*</a:t>
              </a:r>
            </a:p>
          </p:txBody>
        </p:sp>
        <p:sp>
          <p:nvSpPr>
            <p:cNvPr id="30" name="Text Box 28">
              <a:extLst>
                <a:ext uri="{FF2B5EF4-FFF2-40B4-BE49-F238E27FC236}">
                  <a16:creationId xmlns:a16="http://schemas.microsoft.com/office/drawing/2014/main" id="{41021092-A187-4E8E-AC1D-86210330D6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6" y="1546"/>
              <a:ext cx="204" cy="23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800">
                  <a:solidFill>
                    <a:srgbClr val="FF0000"/>
                  </a:solidFill>
                  <a:latin typeface="Lucida Sans Typewriter" panose="020B0509030504030204" pitchFamily="49" charset="0"/>
                </a:rPr>
                <a:t>*</a:t>
              </a:r>
            </a:p>
          </p:txBody>
        </p:sp>
        <p:cxnSp>
          <p:nvCxnSpPr>
            <p:cNvPr id="31" name="AutoShape 29">
              <a:extLst>
                <a:ext uri="{FF2B5EF4-FFF2-40B4-BE49-F238E27FC236}">
                  <a16:creationId xmlns:a16="http://schemas.microsoft.com/office/drawing/2014/main" id="{2054A8BD-9DFC-430F-97D3-1B6E16707B62}"/>
                </a:ext>
              </a:extLst>
            </p:cNvPr>
            <p:cNvCxnSpPr>
              <a:cxnSpLocks noChangeShapeType="1"/>
              <a:stCxn id="18" idx="3"/>
              <a:endCxn id="27" idx="2"/>
            </p:cNvCxnSpPr>
            <p:nvPr/>
          </p:nvCxnSpPr>
          <p:spPr bwMode="auto">
            <a:xfrm flipV="1">
              <a:off x="2896" y="1779"/>
              <a:ext cx="666" cy="129"/>
            </a:xfrm>
            <a:prstGeom prst="bentConnector2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32" name="Content Placeholder 5">
            <a:extLst>
              <a:ext uri="{FF2B5EF4-FFF2-40B4-BE49-F238E27FC236}">
                <a16:creationId xmlns:a16="http://schemas.microsoft.com/office/drawing/2014/main" id="{C8628688-5768-418E-A612-08D2F8637D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9708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11218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1880A-8ECE-494D-9F55-347F9752E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 I/O (4)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79980A-A81F-4A59-BF5B-9849681ADC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Prompt for a </a:t>
            </a:r>
            <a:br>
              <a:rPr lang="en-US" altLang="en-US" dirty="0"/>
            </a:br>
            <a:r>
              <a:rPr lang="en-US" altLang="en-US" dirty="0"/>
              <a:t>line of text and </a:t>
            </a:r>
            <a:br>
              <a:rPr lang="en-US" altLang="en-US" dirty="0"/>
            </a:br>
            <a:r>
              <a:rPr lang="en-US" altLang="en-US" dirty="0"/>
              <a:t>display the </a:t>
            </a:r>
            <a:br>
              <a:rPr lang="en-US" altLang="en-US" dirty="0"/>
            </a:br>
            <a:r>
              <a:rPr lang="en-US" altLang="en-US" dirty="0">
                <a:latin typeface="Lucida Sans Typewriter" panose="020B0509030504030204" pitchFamily="49" charset="0"/>
              </a:rPr>
              <a:t>String</a:t>
            </a:r>
            <a:r>
              <a:rPr lang="en-US" altLang="en-US" dirty="0"/>
              <a:t> that </a:t>
            </a:r>
            <a:br>
              <a:rPr lang="en-US" altLang="en-US" dirty="0"/>
            </a:br>
            <a:r>
              <a:rPr lang="en-US" altLang="en-US" dirty="0"/>
              <a:t>was entered, </a:t>
            </a:r>
            <a:br>
              <a:rPr lang="en-US" altLang="en-US" dirty="0"/>
            </a:br>
            <a:r>
              <a:rPr lang="en-US" altLang="en-US" dirty="0"/>
              <a:t>terminating on </a:t>
            </a:r>
            <a:br>
              <a:rPr lang="en-US" altLang="en-US" dirty="0"/>
            </a:br>
            <a:r>
              <a:rPr lang="en-US" altLang="en-US" dirty="0"/>
              <a:t>an empty line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Sample </a:t>
            </a:r>
            <a:br>
              <a:rPr lang="en-US" dirty="0"/>
            </a:br>
            <a:r>
              <a:rPr lang="en-US" dirty="0"/>
              <a:t>program </a:t>
            </a:r>
            <a:br>
              <a:rPr lang="en-US" dirty="0"/>
            </a:br>
            <a:r>
              <a:rPr lang="en-US" dirty="0"/>
              <a:t>execution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B27E66-2FB2-43FB-9CBA-E920DBB0D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90</a:t>
            </a:fld>
            <a:endParaRPr lang="en-US"/>
          </a:p>
        </p:txBody>
      </p:sp>
      <p:sp>
        <p:nvSpPr>
          <p:cNvPr id="7" name="Text Box 30">
            <a:extLst>
              <a:ext uri="{FF2B5EF4-FFF2-40B4-BE49-F238E27FC236}">
                <a16:creationId xmlns:a16="http://schemas.microsoft.com/office/drawing/2014/main" id="{10A21A27-CDAA-4788-A72C-2F093C6362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1108770"/>
            <a:ext cx="5985934" cy="353943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Echo_Line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Input_Line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: String(1..80);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Index      : Natural;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("Type a line.  " &amp; 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     "To exit, hit the ""Enter"" key." );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loop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Put(": ");  </a:t>
            </a:r>
            <a:r>
              <a:rPr lang="en-US" altLang="en-US" sz="16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Prompt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Get_Line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Input_Line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, Index);</a:t>
            </a:r>
            <a:b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Input_Line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(1..Index));</a:t>
            </a:r>
            <a:b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exit when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Index=0;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loop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Echo_Line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sp>
        <p:nvSpPr>
          <p:cNvPr id="8" name="Text Box 31">
            <a:extLst>
              <a:ext uri="{FF2B5EF4-FFF2-40B4-BE49-F238E27FC236}">
                <a16:creationId xmlns:a16="http://schemas.microsoft.com/office/drawing/2014/main" id="{C06BDE43-8EFD-4C38-83A6-B1136162B1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4876800"/>
            <a:ext cx="5729454" cy="181588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30000"/>
              </a:spcBef>
              <a:buFont typeface="Monotype Sorts" pitchFamily="2" charset="2"/>
              <a:buNone/>
            </a:pPr>
            <a:r>
              <a:rPr lang="en-US" altLang="en-US" sz="1600" i="1" dirty="0">
                <a:latin typeface="Lucida Sans Typewriter" panose="020B0509030504030204" pitchFamily="49" charset="0"/>
              </a:rPr>
              <a:t>Type a line.  To exit, hit the "Enter" key.</a:t>
            </a:r>
            <a:r>
              <a:rPr lang="en-US" altLang="en-US" sz="1600" i="1" dirty="0">
                <a:latin typeface="Lucida Sans Typewriter" panose="020B0509030504030204" pitchFamily="49" charset="0"/>
                <a:sym typeface="Wingdings 3" panose="05040102010807070707" pitchFamily="18" charset="2"/>
              </a:rPr>
              <a:t></a:t>
            </a:r>
            <a:r>
              <a:rPr lang="en-US" altLang="en-US" sz="1600" i="1" dirty="0">
                <a:latin typeface="Lucida Sans Typewriter" panose="020B0509030504030204" pitchFamily="49" charset="0"/>
              </a:rPr>
              <a:t> </a:t>
            </a:r>
            <a:br>
              <a:rPr lang="en-US" altLang="en-US" sz="1600" dirty="0">
                <a:latin typeface="Lucida Sans Typewriter" panose="020B0509030504030204" pitchFamily="49" charset="0"/>
              </a:rPr>
            </a:br>
            <a:r>
              <a:rPr lang="en-US" altLang="en-US" sz="1600" i="1" dirty="0">
                <a:latin typeface="Lucida Sans Typewriter" panose="020B0509030504030204" pitchFamily="49" charset="0"/>
              </a:rPr>
              <a:t>:</a:t>
            </a:r>
            <a:r>
              <a:rPr lang="en-US" altLang="en-US" sz="1600" dirty="0">
                <a:latin typeface="Lucida Sans Typewriter" panose="020B0509030504030204" pitchFamily="49" charset="0"/>
              </a:rPr>
              <a:t> </a:t>
            </a:r>
            <a:r>
              <a:rPr lang="en-US" altLang="en-US" sz="16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Hello</a:t>
            </a:r>
            <a:r>
              <a:rPr lang="en-US" altLang="en-US" sz="1600" dirty="0">
                <a:solidFill>
                  <a:schemeClr val="accent2"/>
                </a:solidFill>
                <a:latin typeface="Lucida Sans Typewriter" panose="020B0509030504030204" pitchFamily="49" charset="0"/>
                <a:sym typeface="Wingdings 3" panose="05040102010807070707" pitchFamily="18" charset="2"/>
              </a:rPr>
              <a:t></a:t>
            </a:r>
            <a:r>
              <a:rPr lang="en-US" altLang="en-US" sz="16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 </a:t>
            </a:r>
            <a:br>
              <a:rPr lang="en-US" altLang="en-US" sz="1600" dirty="0">
                <a:latin typeface="Lucida Sans Typewriter" panose="020B0509030504030204" pitchFamily="49" charset="0"/>
              </a:rPr>
            </a:br>
            <a:r>
              <a:rPr lang="en-US" altLang="en-US" sz="1600" i="1" dirty="0">
                <a:latin typeface="Lucida Sans Typewriter" panose="020B0509030504030204" pitchFamily="49" charset="0"/>
              </a:rPr>
              <a:t>Hello</a:t>
            </a:r>
            <a:r>
              <a:rPr lang="en-US" altLang="en-US" sz="1600" i="1" dirty="0">
                <a:latin typeface="Lucida Sans Typewriter" panose="020B0509030504030204" pitchFamily="49" charset="0"/>
                <a:sym typeface="Wingdings 3" panose="05040102010807070707" pitchFamily="18" charset="2"/>
              </a:rPr>
              <a:t></a:t>
            </a:r>
            <a:r>
              <a:rPr lang="en-US" altLang="en-US" sz="1600" i="1" dirty="0">
                <a:latin typeface="Lucida Sans Typewriter" panose="020B0509030504030204" pitchFamily="49" charset="0"/>
              </a:rPr>
              <a:t> </a:t>
            </a:r>
            <a:br>
              <a:rPr lang="en-US" altLang="en-US" sz="1600" i="1" dirty="0">
                <a:latin typeface="Lucida Sans Typewriter" panose="020B0509030504030204" pitchFamily="49" charset="0"/>
              </a:rPr>
            </a:br>
            <a:r>
              <a:rPr lang="en-US" altLang="en-US" sz="1600" i="1" dirty="0">
                <a:latin typeface="Lucida Sans Typewriter" panose="020B0509030504030204" pitchFamily="49" charset="0"/>
              </a:rPr>
              <a:t>:</a:t>
            </a:r>
            <a:r>
              <a:rPr lang="en-US" altLang="en-US" sz="1600" dirty="0">
                <a:latin typeface="Lucida Sans Typewriter" panose="020B0509030504030204" pitchFamily="49" charset="0"/>
              </a:rPr>
              <a:t> </a:t>
            </a:r>
            <a:r>
              <a:rPr lang="en-US" altLang="en-US" sz="16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Ada is a cool language, dude</a:t>
            </a:r>
            <a:r>
              <a:rPr lang="en-US" altLang="en-US" sz="1600" dirty="0">
                <a:solidFill>
                  <a:schemeClr val="accent2"/>
                </a:solidFill>
                <a:latin typeface="Lucida Sans Typewriter" panose="020B0509030504030204" pitchFamily="49" charset="0"/>
                <a:sym typeface="Wingdings 3" panose="05040102010807070707" pitchFamily="18" charset="2"/>
              </a:rPr>
              <a:t></a:t>
            </a:r>
            <a:r>
              <a:rPr lang="en-US" altLang="en-US" sz="16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 </a:t>
            </a:r>
            <a:br>
              <a:rPr lang="en-US" altLang="en-US" sz="1600" dirty="0">
                <a:latin typeface="Lucida Sans Typewriter" panose="020B0509030504030204" pitchFamily="49" charset="0"/>
              </a:rPr>
            </a:br>
            <a:r>
              <a:rPr lang="en-US" altLang="en-US" sz="1600" i="1" dirty="0">
                <a:latin typeface="Lucida Sans Typewriter" panose="020B0509030504030204" pitchFamily="49" charset="0"/>
              </a:rPr>
              <a:t>Ada is a cool language, dude</a:t>
            </a:r>
            <a:r>
              <a:rPr lang="en-US" altLang="en-US" sz="1600" i="1" dirty="0">
                <a:latin typeface="Lucida Sans Typewriter" panose="020B0509030504030204" pitchFamily="49" charset="0"/>
                <a:sym typeface="Wingdings 3" panose="05040102010807070707" pitchFamily="18" charset="2"/>
              </a:rPr>
              <a:t></a:t>
            </a:r>
            <a:r>
              <a:rPr lang="en-US" altLang="en-US" sz="1600" i="1" dirty="0">
                <a:latin typeface="Lucida Sans Typewriter" panose="020B0509030504030204" pitchFamily="49" charset="0"/>
              </a:rPr>
              <a:t> </a:t>
            </a:r>
            <a:br>
              <a:rPr lang="en-US" altLang="en-US" sz="1600" i="1" dirty="0">
                <a:latin typeface="Lucida Sans Typewriter" panose="020B0509030504030204" pitchFamily="49" charset="0"/>
              </a:rPr>
            </a:br>
            <a:r>
              <a:rPr lang="en-US" altLang="en-US" sz="1600" i="1" dirty="0">
                <a:latin typeface="Lucida Sans Typewriter" panose="020B0509030504030204" pitchFamily="49" charset="0"/>
              </a:rPr>
              <a:t>:</a:t>
            </a:r>
            <a:r>
              <a:rPr lang="en-US" altLang="en-US" sz="1600" dirty="0">
                <a:solidFill>
                  <a:schemeClr val="accent2"/>
                </a:solidFill>
                <a:latin typeface="Lucida Sans Typewriter" panose="020B0509030504030204" pitchFamily="49" charset="0"/>
                <a:sym typeface="Wingdings 3" panose="05040102010807070707" pitchFamily="18" charset="2"/>
              </a:rPr>
              <a:t></a:t>
            </a:r>
            <a:br>
              <a:rPr lang="en-US" altLang="en-US" sz="1600" i="1" dirty="0">
                <a:latin typeface="Lucida Sans Typewriter" panose="020B0509030504030204" pitchFamily="49" charset="0"/>
                <a:sym typeface="Wingdings 3" panose="05040102010807070707" pitchFamily="18" charset="2"/>
              </a:rPr>
            </a:br>
            <a:r>
              <a:rPr lang="en-US" altLang="en-US" sz="1600" i="1" dirty="0">
                <a:latin typeface="Lucida Sans Typewriter" panose="020B0509030504030204" pitchFamily="49" charset="0"/>
                <a:sym typeface="Wingdings 3" panose="05040102010807070707" pitchFamily="18" charset="2"/>
              </a:rPr>
              <a:t></a:t>
            </a:r>
            <a:endParaRPr lang="en-US" altLang="en-US" sz="1600" dirty="0">
              <a:latin typeface="Courier New" panose="02070309020205020404" pitchFamily="49" charset="0"/>
            </a:endParaRPr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5BD4752B-1409-452F-B03C-AB44AEB768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9708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21378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A5182-9382-4D59-AD6B-06F29B119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Integer I/O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D4BAAA-B6F7-462C-9B1E-EE62928FDC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I/O through </a:t>
            </a:r>
            <a:r>
              <a:rPr lang="en-US" altLang="en-US" dirty="0" err="1">
                <a:latin typeface="Lucida Sans Typewriter" panose="020B0509030504030204" pitchFamily="49" charset="0"/>
              </a:rPr>
              <a:t>Ada.Integer_Text_IO</a:t>
            </a:r>
            <a:endParaRPr lang="en-US" altLang="en-US" dirty="0"/>
          </a:p>
          <a:p>
            <a:pPr lvl="1" eaLnBrk="1" hangingPunct="1"/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Get(Item)</a:t>
            </a:r>
            <a:r>
              <a:rPr lang="en-US" altLang="en-US" dirty="0"/>
              <a:t> reads a value into an </a:t>
            </a:r>
            <a:r>
              <a:rPr lang="en-US" altLang="en-US" dirty="0">
                <a:latin typeface="Lucida Sans Typewriter" panose="020B0509030504030204" pitchFamily="49" charset="0"/>
              </a:rPr>
              <a:t>Integer</a:t>
            </a:r>
            <a:r>
              <a:rPr lang="en-US" altLang="en-US" dirty="0"/>
              <a:t> variable </a:t>
            </a:r>
            <a:r>
              <a:rPr lang="en-US" altLang="en-US" dirty="0">
                <a:latin typeface="Lucida Sans Typewriter" panose="020B0509030504030204" pitchFamily="49" charset="0"/>
              </a:rPr>
              <a:t>Item</a:t>
            </a:r>
            <a:endParaRPr lang="en-US" altLang="en-US" dirty="0"/>
          </a:p>
          <a:p>
            <a:pPr lvl="1" eaLnBrk="1" hangingPunct="1"/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Put(Item)</a:t>
            </a:r>
            <a:r>
              <a:rPr lang="en-US" altLang="en-US" dirty="0"/>
              <a:t> outputs the value of </a:t>
            </a:r>
            <a:r>
              <a:rPr lang="en-US" altLang="en-US" dirty="0">
                <a:latin typeface="Lucida Sans Typewriter" panose="020B0509030504030204" pitchFamily="49" charset="0"/>
              </a:rPr>
              <a:t>Integer</a:t>
            </a:r>
            <a:r>
              <a:rPr lang="en-US" altLang="en-US" dirty="0"/>
              <a:t> object </a:t>
            </a:r>
            <a:r>
              <a:rPr lang="en-US" altLang="en-US" dirty="0">
                <a:latin typeface="Lucida Sans Typewriter" panose="020B0509030504030204" pitchFamily="49" charset="0"/>
              </a:rPr>
              <a:t>Item</a:t>
            </a:r>
            <a:r>
              <a:rPr lang="en-US" altLang="en-US" dirty="0"/>
              <a:t>, right justified in a field whose width suffices to hold </a:t>
            </a:r>
            <a:r>
              <a:rPr lang="en-US" altLang="en-US" dirty="0" err="1">
                <a:latin typeface="Lucida Sans Typewriter" panose="020B0509030504030204" pitchFamily="49" charset="0"/>
              </a:rPr>
              <a:t>Integer'First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More generally,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Put(Item, Width, Base)</a:t>
            </a:r>
            <a:r>
              <a:rPr lang="en-US" altLang="en-US" dirty="0"/>
              <a:t> is the same as </a:t>
            </a:r>
            <a:r>
              <a:rPr lang="en-US" altLang="en-US" dirty="0">
                <a:latin typeface="Lucida Sans Typewriter" panose="020B0509030504030204" pitchFamily="49" charset="0"/>
              </a:rPr>
              <a:t>Put(Item)</a:t>
            </a:r>
            <a:r>
              <a:rPr lang="en-US" altLang="en-US" dirty="0"/>
              <a:t> but </a:t>
            </a:r>
          </a:p>
          <a:p>
            <a:pPr lvl="2" eaLnBrk="1" hangingPunct="1"/>
            <a:r>
              <a:rPr lang="en-US" altLang="en-US" dirty="0"/>
              <a:t>Displayed in a field whose width is given by </a:t>
            </a:r>
            <a:r>
              <a:rPr lang="en-US" altLang="en-US" dirty="0">
                <a:latin typeface="Lucida Sans Typewriter" panose="020B0509030504030204" pitchFamily="49" charset="0"/>
              </a:rPr>
              <a:t>Width</a:t>
            </a:r>
            <a:endParaRPr lang="en-US" altLang="en-US" dirty="0"/>
          </a:p>
          <a:p>
            <a:pPr lvl="2" eaLnBrk="1" hangingPunct="1"/>
            <a:r>
              <a:rPr lang="en-US" altLang="en-US" dirty="0"/>
              <a:t>Expressed in a numeric base given by </a:t>
            </a:r>
            <a:r>
              <a:rPr lang="en-US" altLang="en-US" dirty="0">
                <a:latin typeface="Lucida Sans Typewriter" panose="020B0509030504030204" pitchFamily="49" charset="0"/>
              </a:rPr>
              <a:t>Base</a:t>
            </a:r>
            <a:r>
              <a:rPr lang="en-US" altLang="en-US" dirty="0"/>
              <a:t> (between 2 and 16, inclusive)</a:t>
            </a:r>
          </a:p>
          <a:p>
            <a:pPr lvl="1" eaLnBrk="1" hangingPunct="1"/>
            <a:r>
              <a:rPr lang="en-US" altLang="en-US" dirty="0"/>
              <a:t>There are also more general forms of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Get</a:t>
            </a:r>
            <a:r>
              <a:rPr lang="en-US" altLang="en-US" dirty="0"/>
              <a:t> and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Put</a:t>
            </a:r>
            <a:r>
              <a:rPr lang="en-US" altLang="en-US" dirty="0"/>
              <a:t> to input from or output to a file or a </a:t>
            </a:r>
            <a:r>
              <a:rPr lang="en-US" altLang="en-US" dirty="0">
                <a:latin typeface="Lucida Sans Typewriter" panose="020B0509030504030204" pitchFamily="49" charset="0"/>
              </a:rPr>
              <a:t>String</a:t>
            </a:r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05A84D-FDD0-4286-B065-BB667B1A5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410341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A5182-9382-4D59-AD6B-06F29B119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Integer I/O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D4BAAA-B6F7-462C-9B1E-EE62928FDC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Be aware of interaction between </a:t>
            </a:r>
            <a:r>
              <a:rPr lang="en-US" altLang="en-US" dirty="0">
                <a:latin typeface="Lucida Sans Typewriter" panose="020B0509030504030204" pitchFamily="49" charset="0"/>
              </a:rPr>
              <a:t>Get(Item)</a:t>
            </a:r>
            <a:r>
              <a:rPr lang="en-US" altLang="en-US" dirty="0"/>
              <a:t> for integer input, and </a:t>
            </a:r>
            <a:r>
              <a:rPr lang="en-US" altLang="en-US" dirty="0" err="1">
                <a:latin typeface="Lucida Sans Typewriter" panose="020B0509030504030204" pitchFamily="49" charset="0"/>
              </a:rPr>
              <a:t>Get_Line</a:t>
            </a:r>
            <a:r>
              <a:rPr lang="en-US" altLang="en-US" dirty="0">
                <a:latin typeface="Lucida Sans Typewriter" panose="020B0509030504030204" pitchFamily="49" charset="0"/>
              </a:rPr>
              <a:t>(Line, Index)</a:t>
            </a:r>
            <a:r>
              <a:rPr lang="en-US" altLang="en-US" dirty="0"/>
              <a:t> for a </a:t>
            </a:r>
            <a:r>
              <a:rPr lang="en-US" altLang="en-US" sz="2000" dirty="0">
                <a:latin typeface="Lucida Sans Typewriter" panose="020B0509030504030204" pitchFamily="49" charset="0"/>
              </a:rPr>
              <a:t>String</a:t>
            </a:r>
            <a:endParaRPr lang="en-US" altLang="en-US" sz="2000" dirty="0"/>
          </a:p>
          <a:p>
            <a:pPr lvl="1" eaLnBrk="1" hangingPunct="1"/>
            <a:r>
              <a:rPr lang="en-US" altLang="en-US" dirty="0">
                <a:latin typeface="Lucida Sans Typewriter" panose="020B0509030504030204" pitchFamily="49" charset="0"/>
              </a:rPr>
              <a:t>Get(Item)</a:t>
            </a:r>
            <a:r>
              <a:rPr lang="en-US" altLang="en-US" dirty="0"/>
              <a:t> skips initial end-of-line, and leaves trailing end-of-line in the input buffer</a:t>
            </a:r>
          </a:p>
          <a:p>
            <a:pPr lvl="1" eaLnBrk="1" hangingPunct="1"/>
            <a:r>
              <a:rPr lang="en-US" altLang="en-US" dirty="0" err="1">
                <a:latin typeface="Lucida Sans Typewriter" panose="020B0509030504030204" pitchFamily="49" charset="0"/>
              </a:rPr>
              <a:t>Get_Line</a:t>
            </a:r>
            <a:r>
              <a:rPr lang="en-US" altLang="en-US" dirty="0"/>
              <a:t> interprets an end-of-line as the input terminator</a:t>
            </a:r>
          </a:p>
          <a:p>
            <a:pPr lvl="1" eaLnBrk="1" hangingPunct="1"/>
            <a:r>
              <a:rPr lang="en-US" altLang="en-US" dirty="0">
                <a:solidFill>
                  <a:srgbClr val="FF0000"/>
                </a:solidFill>
              </a:rPr>
              <a:t>Thus a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Get_Line</a:t>
            </a:r>
            <a:r>
              <a:rPr lang="en-US" altLang="en-US" dirty="0">
                <a:solidFill>
                  <a:srgbClr val="FF0000"/>
                </a:solidFill>
              </a:rPr>
              <a:t> after a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Get</a:t>
            </a:r>
            <a:r>
              <a:rPr lang="en-US" altLang="en-US" dirty="0">
                <a:solidFill>
                  <a:srgbClr val="FF0000"/>
                </a:solidFill>
              </a:rPr>
              <a:t> will read a spurious empty line</a:t>
            </a:r>
          </a:p>
          <a:p>
            <a:pPr lvl="1" eaLnBrk="1" hangingPunct="1"/>
            <a:r>
              <a:rPr lang="en-US" altLang="en-US" dirty="0">
                <a:solidFill>
                  <a:srgbClr val="008000"/>
                </a:solidFill>
              </a:rPr>
              <a:t>A solution is to follow </a:t>
            </a:r>
            <a:r>
              <a:rPr lang="en-US" altLang="en-US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Get</a:t>
            </a:r>
            <a:r>
              <a:rPr lang="en-US" altLang="en-US" dirty="0">
                <a:solidFill>
                  <a:srgbClr val="008000"/>
                </a:solidFill>
              </a:rPr>
              <a:t> with </a:t>
            </a:r>
            <a:r>
              <a:rPr lang="en-US" altLang="en-US" dirty="0" err="1">
                <a:solidFill>
                  <a:srgbClr val="008000"/>
                </a:solidFill>
                <a:latin typeface="Lucida Sans Typewriter" panose="020B0509030504030204" pitchFamily="49" charset="0"/>
              </a:rPr>
              <a:t>Skip_Line</a:t>
            </a:r>
            <a:r>
              <a:rPr lang="en-US" altLang="en-US" dirty="0">
                <a:solidFill>
                  <a:srgbClr val="008000"/>
                </a:solidFill>
              </a:rPr>
              <a:t>, to flush the end-of-line from the input buffer</a:t>
            </a:r>
          </a:p>
          <a:p>
            <a:pPr marL="0" indent="0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05A84D-FDD0-4286-B065-BB667B1A5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92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69277F-C085-48AA-B5A8-7D70CDCFD4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81200"/>
            <a:ext cx="812802" cy="812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9576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229E5-A476-43C1-9A46-996586829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Floating-Point I/O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AFC36-2332-4996-8C7B-BF9D0327A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I/O through </a:t>
            </a:r>
            <a:r>
              <a:rPr lang="en-US" altLang="en-US" dirty="0" err="1">
                <a:latin typeface="Lucida Sans Typewriter" panose="020B0509030504030204" pitchFamily="49" charset="0"/>
              </a:rPr>
              <a:t>Ada.Float_Text_IO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Get(Item)</a:t>
            </a:r>
            <a:r>
              <a:rPr lang="en-US" altLang="en-US" dirty="0"/>
              <a:t> reads a value into a </a:t>
            </a:r>
            <a:r>
              <a:rPr lang="en-US" altLang="en-US" dirty="0">
                <a:latin typeface="Lucida Sans Typewriter" panose="020B0509030504030204" pitchFamily="49" charset="0"/>
              </a:rPr>
              <a:t>Float</a:t>
            </a:r>
            <a:r>
              <a:rPr lang="en-US" altLang="en-US" dirty="0"/>
              <a:t> variable </a:t>
            </a:r>
            <a:r>
              <a:rPr lang="en-US" altLang="en-US" dirty="0">
                <a:latin typeface="Lucida Sans Typewriter" panose="020B0509030504030204" pitchFamily="49" charset="0"/>
              </a:rPr>
              <a:t>Item</a:t>
            </a:r>
            <a:endParaRPr lang="en-US" altLang="en-US" dirty="0"/>
          </a:p>
          <a:p>
            <a:pPr lvl="2" eaLnBrk="1" hangingPunct="1"/>
            <a:r>
              <a:rPr lang="en-US" altLang="en-US" dirty="0"/>
              <a:t>Liberal data format (introduced in Ada 95) allows integer digits, fractional digits, or the decimal point to be omitted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Put(Item, Fore, Aft,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Exp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)</a:t>
            </a:r>
            <a:r>
              <a:rPr lang="en-US" altLang="en-US" dirty="0"/>
              <a:t> outputs the value of </a:t>
            </a:r>
            <a:r>
              <a:rPr lang="en-US" altLang="en-US" dirty="0">
                <a:latin typeface="Lucida Sans Typewriter" panose="020B0509030504030204" pitchFamily="49" charset="0"/>
              </a:rPr>
              <a:t>Float</a:t>
            </a:r>
            <a:r>
              <a:rPr lang="en-US" altLang="en-US" dirty="0"/>
              <a:t> object </a:t>
            </a:r>
            <a:r>
              <a:rPr lang="en-US" altLang="en-US" dirty="0">
                <a:latin typeface="Lucida Sans Typewriter" panose="020B0509030504030204" pitchFamily="49" charset="0"/>
              </a:rPr>
              <a:t>Item</a:t>
            </a:r>
            <a:r>
              <a:rPr lang="en-US" altLang="en-US" dirty="0"/>
              <a:t>, with </a:t>
            </a:r>
            <a:r>
              <a:rPr lang="en-US" altLang="en-US" dirty="0">
                <a:latin typeface="Lucida Sans Typewriter" panose="020B0509030504030204" pitchFamily="49" charset="0"/>
              </a:rPr>
              <a:t>Fore</a:t>
            </a:r>
            <a:r>
              <a:rPr lang="en-US" altLang="en-US" dirty="0"/>
              <a:t>, </a:t>
            </a:r>
            <a:r>
              <a:rPr lang="en-US" altLang="en-US" dirty="0">
                <a:latin typeface="Lucida Sans Typewriter" panose="020B0509030504030204" pitchFamily="49" charset="0"/>
              </a:rPr>
              <a:t>Aft</a:t>
            </a:r>
            <a:r>
              <a:rPr lang="en-US" altLang="en-US" dirty="0"/>
              <a:t>, </a:t>
            </a:r>
            <a:r>
              <a:rPr lang="en-US" altLang="en-US" dirty="0" err="1">
                <a:latin typeface="Lucida Sans Typewriter" panose="020B0509030504030204" pitchFamily="49" charset="0"/>
              </a:rPr>
              <a:t>Exp</a:t>
            </a:r>
            <a:r>
              <a:rPr lang="en-US" altLang="en-US" dirty="0"/>
              <a:t> affecting how many digits appear before and after the decimal point and in the exponent</a:t>
            </a:r>
          </a:p>
          <a:p>
            <a:pPr lvl="2" eaLnBrk="1" hangingPunct="1"/>
            <a:r>
              <a:rPr lang="en-US" altLang="en-US" dirty="0"/>
              <a:t>The </a:t>
            </a:r>
            <a:r>
              <a:rPr lang="en-US" altLang="en-US" dirty="0">
                <a:latin typeface="Lucida Sans Typewriter" panose="020B0509030504030204" pitchFamily="49" charset="0"/>
              </a:rPr>
              <a:t>Fore</a:t>
            </a:r>
            <a:r>
              <a:rPr lang="en-US" altLang="en-US" dirty="0"/>
              <a:t>, </a:t>
            </a:r>
            <a:r>
              <a:rPr lang="en-US" altLang="en-US" dirty="0">
                <a:latin typeface="Lucida Sans Typewriter" panose="020B0509030504030204" pitchFamily="49" charset="0"/>
              </a:rPr>
              <a:t>Aft</a:t>
            </a:r>
            <a:r>
              <a:rPr lang="en-US" altLang="en-US" dirty="0"/>
              <a:t>, and </a:t>
            </a:r>
            <a:r>
              <a:rPr lang="en-US" altLang="en-US" dirty="0" err="1">
                <a:latin typeface="Lucida Sans Typewriter" panose="020B0509030504030204" pitchFamily="49" charset="0"/>
              </a:rPr>
              <a:t>Exp</a:t>
            </a:r>
            <a:r>
              <a:rPr lang="en-US" altLang="en-US" dirty="0"/>
              <a:t> formal parameters have default values</a:t>
            </a:r>
          </a:p>
          <a:p>
            <a:pPr lvl="2" eaLnBrk="1" hangingPunct="1"/>
            <a:r>
              <a:rPr lang="en-US" altLang="en-US" dirty="0"/>
              <a:t>Example </a:t>
            </a:r>
            <a:r>
              <a:rPr lang="en-US" altLang="en-US" dirty="0">
                <a:sym typeface="Wingdings" panose="05000000000000000000" pitchFamily="2" charset="2"/>
              </a:rPr>
              <a:t>(quote marks not included in output)</a:t>
            </a:r>
            <a:endParaRPr lang="en-US" altLang="en-US" sz="1100" dirty="0">
              <a:latin typeface="Lucida Sans Typewriter" panose="020B0509030504030204" pitchFamily="49" charset="0"/>
              <a:sym typeface="Wingdings" panose="05000000000000000000" pitchFamily="2" charset="2"/>
            </a:endParaRP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dirty="0">
                <a:latin typeface="Lucida Sans Typewriter" panose="020B0509030504030204" pitchFamily="49" charset="0"/>
              </a:rPr>
              <a:t>Put(-123.45, Fore =&gt; 5, Aft =&gt; 3, </a:t>
            </a:r>
            <a:r>
              <a:rPr lang="en-US" altLang="en-US" dirty="0" err="1">
                <a:latin typeface="Lucida Sans Typewriter" panose="020B0509030504030204" pitchFamily="49" charset="0"/>
              </a:rPr>
              <a:t>Exp</a:t>
            </a:r>
            <a:r>
              <a:rPr lang="en-US" altLang="en-US" dirty="0">
                <a:latin typeface="Lucida Sans Typewriter" panose="020B0509030504030204" pitchFamily="49" charset="0"/>
              </a:rPr>
              <a:t> =&gt; 0) </a:t>
            </a:r>
            <a:r>
              <a:rPr lang="en-US" altLang="en-US" dirty="0">
                <a:latin typeface="Lucida Sans Typewriter" panose="020B0509030504030204" pitchFamily="49" charset="0"/>
                <a:sym typeface="Wingdings" panose="05000000000000000000" pitchFamily="2" charset="2"/>
              </a:rPr>
              <a:t> </a:t>
            </a:r>
            <a:br>
              <a:rPr lang="en-US" altLang="en-US" dirty="0">
                <a:latin typeface="Lucida Sans Typewriter" panose="020B0509030504030204" pitchFamily="49" charset="0"/>
                <a:sym typeface="Wingdings" panose="05000000000000000000" pitchFamily="2" charset="2"/>
              </a:rPr>
            </a:br>
            <a:r>
              <a:rPr lang="en-US" altLang="en-US" dirty="0">
                <a:latin typeface="Lucida Sans Typewriter" panose="020B0509030504030204" pitchFamily="49" charset="0"/>
                <a:sym typeface="Wingdings" panose="05000000000000000000" pitchFamily="2" charset="2"/>
              </a:rPr>
              <a:t>" -123.450"</a:t>
            </a:r>
            <a:r>
              <a:rPr lang="en-US" altLang="en-US" dirty="0">
                <a:sym typeface="Wingdings" panose="05000000000000000000" pitchFamily="2" charset="2"/>
              </a:rPr>
              <a:t> </a:t>
            </a:r>
          </a:p>
          <a:p>
            <a:pPr lvl="2" eaLnBrk="1" hangingPunct="1"/>
            <a:r>
              <a:rPr lang="en-US" altLang="en-US" dirty="0"/>
              <a:t>There are also more general forms of </a:t>
            </a:r>
            <a:r>
              <a:rPr lang="en-US" altLang="en-US" dirty="0">
                <a:latin typeface="Lucida Sans Typewriter" panose="020B0509030504030204" pitchFamily="49" charset="0"/>
              </a:rPr>
              <a:t>Get</a:t>
            </a:r>
            <a:r>
              <a:rPr lang="en-US" altLang="en-US" dirty="0"/>
              <a:t> and </a:t>
            </a:r>
            <a:r>
              <a:rPr lang="en-US" altLang="en-US" dirty="0">
                <a:latin typeface="Lucida Sans Typewriter" panose="020B0509030504030204" pitchFamily="49" charset="0"/>
              </a:rPr>
              <a:t>Put</a:t>
            </a:r>
            <a:r>
              <a:rPr lang="en-US" altLang="en-US" dirty="0"/>
              <a:t> to input from or output to a file or a </a:t>
            </a:r>
            <a:r>
              <a:rPr lang="en-US" altLang="en-US" dirty="0">
                <a:latin typeface="Lucida Sans Typewriter" panose="020B0509030504030204" pitchFamily="49" charset="0"/>
              </a:rPr>
              <a:t>String</a:t>
            </a:r>
            <a:endParaRPr lang="en-US" altLang="en-US" dirty="0"/>
          </a:p>
          <a:p>
            <a:pPr eaLnBrk="1" hangingPunct="1"/>
            <a:r>
              <a:rPr lang="en-US" altLang="en-US" dirty="0"/>
              <a:t>Be aware of interaction between </a:t>
            </a:r>
            <a:r>
              <a:rPr lang="en-US" altLang="en-US" dirty="0">
                <a:latin typeface="Lucida Sans Typewriter" panose="020B0509030504030204" pitchFamily="49" charset="0"/>
              </a:rPr>
              <a:t>Get(Item)</a:t>
            </a:r>
            <a:r>
              <a:rPr lang="en-US" altLang="en-US" dirty="0"/>
              <a:t> for </a:t>
            </a:r>
            <a:r>
              <a:rPr lang="en-US" altLang="en-US" dirty="0">
                <a:latin typeface="Lucida Sans Typewriter" panose="020B0509030504030204" pitchFamily="49" charset="0"/>
              </a:rPr>
              <a:t>Float</a:t>
            </a:r>
            <a:r>
              <a:rPr lang="en-US" altLang="en-US" dirty="0"/>
              <a:t> input, and </a:t>
            </a:r>
            <a:r>
              <a:rPr lang="en-US" altLang="en-US" dirty="0" err="1">
                <a:latin typeface="Lucida Sans Typewriter" panose="020B0509030504030204" pitchFamily="49" charset="0"/>
              </a:rPr>
              <a:t>Get_Line</a:t>
            </a:r>
            <a:r>
              <a:rPr lang="en-US" altLang="en-US" dirty="0">
                <a:latin typeface="Lucida Sans Typewriter" panose="020B0509030504030204" pitchFamily="49" charset="0"/>
              </a:rPr>
              <a:t>(Line, Index)</a:t>
            </a:r>
            <a:r>
              <a:rPr lang="en-US" altLang="en-US" dirty="0"/>
              <a:t> for a </a:t>
            </a:r>
            <a:r>
              <a:rPr lang="en-US" altLang="en-US" dirty="0">
                <a:latin typeface="Lucida Sans Typewriter" panose="020B0509030504030204" pitchFamily="49" charset="0"/>
              </a:rPr>
              <a:t>String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 Same issue as for </a:t>
            </a:r>
            <a:r>
              <a:rPr lang="en-US" altLang="en-US" dirty="0">
                <a:latin typeface="Lucida Sans Typewriter" panose="020B0509030504030204" pitchFamily="49" charset="0"/>
              </a:rPr>
              <a:t>Integer</a:t>
            </a:r>
            <a:r>
              <a:rPr lang="en-US" altLang="en-US" dirty="0"/>
              <a:t> I/O</a:t>
            </a:r>
          </a:p>
          <a:p>
            <a:pPr marL="0" indent="0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602290-162A-431A-B085-F25D4DBD9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93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C992BB-63BB-4E76-BA6F-570487E018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715000"/>
            <a:ext cx="812802" cy="812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88352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229E5-A476-43C1-9A46-996586829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Scalar I/O through 'Image and 'Value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AFC36-2332-4996-8C7B-BF9D0327A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Basic approach</a:t>
            </a:r>
          </a:p>
          <a:p>
            <a:pPr lvl="1" eaLnBrk="1" hangingPunct="1"/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'Image</a:t>
            </a:r>
            <a:r>
              <a:rPr lang="en-US" altLang="en-US" dirty="0"/>
              <a:t> and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'Value</a:t>
            </a:r>
            <a:r>
              <a:rPr lang="en-US" altLang="en-US" dirty="0"/>
              <a:t> are available for any scalar type</a:t>
            </a:r>
          </a:p>
          <a:p>
            <a:pPr lvl="1" eaLnBrk="1" hangingPunct="1"/>
            <a:r>
              <a:rPr lang="en-US" altLang="en-US" dirty="0"/>
              <a:t>Thus an alternative to using </a:t>
            </a:r>
            <a:r>
              <a:rPr lang="en-US" altLang="en-US" dirty="0">
                <a:latin typeface="Lucida Sans Typewriter" panose="020B0509030504030204" pitchFamily="49" charset="0"/>
              </a:rPr>
              <a:t>Get</a:t>
            </a:r>
            <a:r>
              <a:rPr lang="en-US" altLang="en-US" dirty="0"/>
              <a:t> and </a:t>
            </a:r>
            <a:r>
              <a:rPr lang="en-US" altLang="en-US" dirty="0">
                <a:latin typeface="Lucida Sans Typewriter" panose="020B0509030504030204" pitchFamily="49" charset="0"/>
              </a:rPr>
              <a:t>Put</a:t>
            </a:r>
            <a:r>
              <a:rPr lang="en-US" altLang="en-US" dirty="0"/>
              <a:t> from </a:t>
            </a:r>
            <a:r>
              <a:rPr lang="en-US" altLang="en-US" dirty="0" err="1">
                <a:latin typeface="Lucida Sans Typewriter" panose="020B0509030504030204" pitchFamily="49" charset="0"/>
              </a:rPr>
              <a:t>Ada.Integer_Text_IO</a:t>
            </a:r>
            <a:r>
              <a:rPr lang="en-US" altLang="en-US" dirty="0"/>
              <a:t> and </a:t>
            </a:r>
            <a:r>
              <a:rPr lang="en-US" altLang="en-US" dirty="0" err="1">
                <a:latin typeface="Lucida Sans Typewriter" panose="020B0509030504030204" pitchFamily="49" charset="0"/>
              </a:rPr>
              <a:t>Ada.Float_Text_IO</a:t>
            </a:r>
            <a:r>
              <a:rPr lang="en-US" altLang="en-US" dirty="0"/>
              <a:t> is to use these attribute functions for converting to/from </a:t>
            </a:r>
            <a:r>
              <a:rPr lang="en-US" altLang="en-US" dirty="0">
                <a:latin typeface="Lucida Sans Typewriter" panose="020B0509030504030204" pitchFamily="49" charset="0"/>
              </a:rPr>
              <a:t>String</a:t>
            </a:r>
            <a:r>
              <a:rPr lang="en-US" altLang="en-US" dirty="0"/>
              <a:t>, and then to simply use </a:t>
            </a:r>
            <a:r>
              <a:rPr lang="en-US" altLang="en-US" sz="1200" dirty="0">
                <a:latin typeface="Lucida Sans Typewriter" panose="020B0509030504030204" pitchFamily="49" charset="0"/>
              </a:rPr>
              <a:t>String</a:t>
            </a:r>
            <a:r>
              <a:rPr lang="en-US" altLang="en-US" dirty="0"/>
              <a:t> input-output</a:t>
            </a:r>
          </a:p>
          <a:p>
            <a:pPr eaLnBrk="1" hangingPunct="1"/>
            <a:r>
              <a:rPr lang="en-US" altLang="en-US" dirty="0"/>
              <a:t>GNAT Note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X'Img</a:t>
            </a:r>
            <a:r>
              <a:rPr lang="en-US" altLang="en-US" dirty="0"/>
              <a:t> is equivalent to </a:t>
            </a:r>
            <a:r>
              <a:rPr lang="en-US" altLang="en-US" dirty="0" err="1">
                <a:latin typeface="Lucida Sans Typewriter" panose="020B0509030504030204" pitchFamily="49" charset="0"/>
              </a:rPr>
              <a:t>T'Image</a:t>
            </a:r>
            <a:r>
              <a:rPr lang="en-US" altLang="en-US" dirty="0">
                <a:latin typeface="Lucida Sans Typewriter" panose="020B0509030504030204" pitchFamily="49" charset="0"/>
              </a:rPr>
              <a:t>(X)</a:t>
            </a:r>
            <a:r>
              <a:rPr lang="en-US" altLang="en-US" dirty="0"/>
              <a:t> when </a:t>
            </a:r>
            <a:r>
              <a:rPr lang="en-US" altLang="en-US" dirty="0">
                <a:latin typeface="Lucida Sans Typewriter" panose="020B0509030504030204" pitchFamily="49" charset="0"/>
              </a:rPr>
              <a:t>X</a:t>
            </a:r>
            <a:r>
              <a:rPr lang="en-US" altLang="en-US" dirty="0"/>
              <a:t> is an </a:t>
            </a:r>
            <a:br>
              <a:rPr lang="en-US" altLang="en-US" dirty="0"/>
            </a:br>
            <a:r>
              <a:rPr lang="en-US" altLang="en-US" dirty="0"/>
              <a:t>object of a scalar type </a:t>
            </a:r>
            <a:r>
              <a:rPr lang="en-US" altLang="en-US" dirty="0">
                <a:latin typeface="Lucida Sans Typewriter" panose="020B0509030504030204" pitchFamily="49" charset="0"/>
              </a:rPr>
              <a:t>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602290-162A-431A-B085-F25D4DBD9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94</a:t>
            </a:fld>
            <a:endParaRPr lang="en-US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5445586A-DFF8-4B4C-A7AA-6182712BE2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62800" y="3560762"/>
            <a:ext cx="66040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103289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9D0A2-F043-4F96-9DCA-F6759B129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Scalar I/O through 'Image and 'Value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DCA45-475F-4BFB-B260-CE4A2A313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Accumulate a sum of </a:t>
            </a:r>
            <a:r>
              <a:rPr lang="en-US" altLang="en-US" sz="2000" dirty="0">
                <a:latin typeface="Lucida Sans Typewriter" panose="020B0509030504030204" pitchFamily="49" charset="0"/>
              </a:rPr>
              <a:t>Integer</a:t>
            </a:r>
            <a:r>
              <a:rPr lang="en-US" altLang="en-US" dirty="0"/>
              <a:t> values and display the result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86EFF4-6967-4AD4-A70E-777CDAB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95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B4673F07-5439-42EE-BD71-CB56D5FAA8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105085"/>
            <a:ext cx="7590539" cy="4524315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Sum_Integers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Number     : Integer;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Input_Line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: String(1..80);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Index      : Natural;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Sum        : Integer := 0;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 "Type an integer value when prompted. "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      &amp;  "To exit, hit the ""Enter"" key." );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loop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Put( ": " );  </a:t>
            </a:r>
            <a:r>
              <a:rPr lang="en-US" altLang="en-US" sz="16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Prompt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Get_Line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Input_Line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, Index );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exit when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Index=0;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Number :=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Integer'Value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Input_Line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(1..Index) )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Sum := Sum + Number;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loop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 "Total is: " &amp;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Sum'Img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); </a:t>
            </a:r>
            <a:r>
              <a:rPr lang="en-US" altLang="en-US" sz="16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</a:t>
            </a:r>
            <a:r>
              <a:rPr lang="en-US" altLang="en-US" sz="1600" i="1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Integer'Image</a:t>
            </a:r>
            <a:r>
              <a:rPr lang="en-US" altLang="en-US" sz="16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(Sum)</a:t>
            </a:r>
            <a:r>
              <a:rPr lang="en-US" altLang="en-US" sz="16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Sum_Integers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4C72DC3-D481-4402-969C-FDA01F5DB3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9708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489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278418</TotalTime>
  <Words>7449</Words>
  <Application>Microsoft Office PowerPoint</Application>
  <PresentationFormat>On-screen Show (4:3)</PresentationFormat>
  <Paragraphs>2078</Paragraphs>
  <Slides>96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96</vt:i4>
      </vt:variant>
    </vt:vector>
  </HeadingPairs>
  <TitlesOfParts>
    <vt:vector size="111" baseType="lpstr">
      <vt:lpstr>Arial</vt:lpstr>
      <vt:lpstr>Bookman Old Style</vt:lpstr>
      <vt:lpstr>Calibri</vt:lpstr>
      <vt:lpstr>Comic Sans MS</vt:lpstr>
      <vt:lpstr>Consolas</vt:lpstr>
      <vt:lpstr>Courier New</vt:lpstr>
      <vt:lpstr>Lucida Console</vt:lpstr>
      <vt:lpstr>Lucida Sans Typewriter</vt:lpstr>
      <vt:lpstr>Monotype Sorts</vt:lpstr>
      <vt:lpstr>Symbol</vt:lpstr>
      <vt:lpstr>Times</vt:lpstr>
      <vt:lpstr>Verdana</vt:lpstr>
      <vt:lpstr>Wingdings</vt:lpstr>
      <vt:lpstr>Wingdings 3</vt:lpstr>
      <vt:lpstr>Office Theme</vt:lpstr>
      <vt:lpstr>Part 1: Foundations</vt:lpstr>
      <vt:lpstr>Preface (1)</vt:lpstr>
      <vt:lpstr>Preface (2)</vt:lpstr>
      <vt:lpstr>Course Outline</vt:lpstr>
      <vt:lpstr>Course Outline (2)</vt:lpstr>
      <vt:lpstr>1.1 Introduction</vt:lpstr>
      <vt:lpstr>The “V” Software Life Cycle</vt:lpstr>
      <vt:lpstr>Software Engineering Techniques (a Sampler)</vt:lpstr>
      <vt:lpstr>Ada History / Evolution</vt:lpstr>
      <vt:lpstr>Language Summary (1)</vt:lpstr>
      <vt:lpstr>Language Summary (2)</vt:lpstr>
      <vt:lpstr>Language Summary (3)</vt:lpstr>
      <vt:lpstr>Language Summary (4)</vt:lpstr>
      <vt:lpstr>1.2 Examples of Basic Features</vt:lpstr>
      <vt:lpstr>“Hello World” (1)</vt:lpstr>
      <vt:lpstr>“Hello World” (2)</vt:lpstr>
      <vt:lpstr>Table of Squares</vt:lpstr>
      <vt:lpstr>Features Illustrated (1)</vt:lpstr>
      <vt:lpstr>Features Illustrated (2)</vt:lpstr>
      <vt:lpstr>Print Command Line Arguments</vt:lpstr>
      <vt:lpstr>Test for Prime*</vt:lpstr>
      <vt:lpstr>Features Illustrated (1)</vt:lpstr>
      <vt:lpstr>Features Illustrated (2)</vt:lpstr>
      <vt:lpstr>A Simple Package</vt:lpstr>
      <vt:lpstr>Features Illustrated</vt:lpstr>
      <vt:lpstr>Ada 2012 - Contract-Based Programming</vt:lpstr>
      <vt:lpstr>A Simple Package in Ada 2012</vt:lpstr>
      <vt:lpstr>1.3 Lexical Structure</vt:lpstr>
      <vt:lpstr>Lexical Properties (1)</vt:lpstr>
      <vt:lpstr>Lexical Properties (2)</vt:lpstr>
      <vt:lpstr>Lexical Properties (3): Reserved Words</vt:lpstr>
      <vt:lpstr>Lexical Properties (4)</vt:lpstr>
      <vt:lpstr>Lexical Properties (5)</vt:lpstr>
      <vt:lpstr>1.4 Program Structure</vt:lpstr>
      <vt:lpstr>Composing an Executable (1)</vt:lpstr>
      <vt:lpstr>Composing an Executable (2)</vt:lpstr>
      <vt:lpstr>Composing an Executable (3)</vt:lpstr>
      <vt:lpstr>Program Structure: Ada versus C (1)</vt:lpstr>
      <vt:lpstr>Program Structure: Ada versus C (2)</vt:lpstr>
      <vt:lpstr>Data Allocation Model (1)</vt:lpstr>
      <vt:lpstr>Data Allocation Model (2)</vt:lpstr>
      <vt:lpstr>1.5 Data Types</vt:lpstr>
      <vt:lpstr>Hierarchy of Type Categories</vt:lpstr>
      <vt:lpstr>Predefined Types (1)</vt:lpstr>
      <vt:lpstr>Predefined Types (2)</vt:lpstr>
      <vt:lpstr>Types and Subtypes (1)</vt:lpstr>
      <vt:lpstr>Types and Subtypes (2)</vt:lpstr>
      <vt:lpstr>Subtype Predicates (Ada 2012)</vt:lpstr>
      <vt:lpstr>Static Subtype Predicate (Ada 2012)</vt:lpstr>
      <vt:lpstr>Dynamic Subtype Predicate (Ada 2012)</vt:lpstr>
      <vt:lpstr>Strong Typing</vt:lpstr>
      <vt:lpstr>Type Identity</vt:lpstr>
      <vt:lpstr>Signed Integer Types (1)</vt:lpstr>
      <vt:lpstr>Signed Integer Types (2)</vt:lpstr>
      <vt:lpstr>Signed Integer Types (3)</vt:lpstr>
      <vt:lpstr>Signed Integer Types (4)</vt:lpstr>
      <vt:lpstr>Modular Integer Types (1)</vt:lpstr>
      <vt:lpstr>Modular Integer Types (2)</vt:lpstr>
      <vt:lpstr>Real Types (1)</vt:lpstr>
      <vt:lpstr>Real Types (2)</vt:lpstr>
      <vt:lpstr>Named Numbers (1)</vt:lpstr>
      <vt:lpstr>Named Numbers (2)</vt:lpstr>
      <vt:lpstr>Named Numbers (3)</vt:lpstr>
      <vt:lpstr>Named Numbers (4)</vt:lpstr>
      <vt:lpstr>Enumeration Types (1)</vt:lpstr>
      <vt:lpstr>Enumeration Types (2)</vt:lpstr>
      <vt:lpstr>The Type Boolean (1)</vt:lpstr>
      <vt:lpstr>The Type Boolean (2)</vt:lpstr>
      <vt:lpstr>Character Types (1)</vt:lpstr>
      <vt:lpstr>Character Types (2)</vt:lpstr>
      <vt:lpstr>PowerPoint Presentation</vt:lpstr>
      <vt:lpstr>Array Types</vt:lpstr>
      <vt:lpstr>Constrained Array Types</vt:lpstr>
      <vt:lpstr>Unconstrained Array Types</vt:lpstr>
      <vt:lpstr>Array Type Attributes</vt:lpstr>
      <vt:lpstr>Array Bounds for Parameters</vt:lpstr>
      <vt:lpstr>Array Operations (1)</vt:lpstr>
      <vt:lpstr>Array Operations (2)</vt:lpstr>
      <vt:lpstr>Odd-Parity Finite-State Machine</vt:lpstr>
      <vt:lpstr>Record Types (1)</vt:lpstr>
      <vt:lpstr>Record Types (2)</vt:lpstr>
      <vt:lpstr>“Anonymous” Types (1)</vt:lpstr>
      <vt:lpstr>“Anonymous” Types (2)</vt:lpstr>
      <vt:lpstr>Ada Storage Model (1)</vt:lpstr>
      <vt:lpstr>Ada Storage Model (2)</vt:lpstr>
      <vt:lpstr>Summary / Sampler of Attributes for Types, Objects</vt:lpstr>
      <vt:lpstr>1.6 Basic Interactive I/O</vt:lpstr>
      <vt:lpstr>String I/O (1)</vt:lpstr>
      <vt:lpstr>String I/O (2)</vt:lpstr>
      <vt:lpstr>String I/O (3)</vt:lpstr>
      <vt:lpstr>String I/O (4)</vt:lpstr>
      <vt:lpstr>Integer I/O (1)</vt:lpstr>
      <vt:lpstr>Integer I/O (2)</vt:lpstr>
      <vt:lpstr>Floating-Point I/O</vt:lpstr>
      <vt:lpstr>Scalar I/O through 'Image and 'Value</vt:lpstr>
      <vt:lpstr>Scalar I/O through 'Image and 'Value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brosgol</dc:creator>
  <cp:lastModifiedBy>brosgol</cp:lastModifiedBy>
  <cp:revision>2025</cp:revision>
  <cp:lastPrinted>2018-04-05T18:55:23Z</cp:lastPrinted>
  <dcterms:created xsi:type="dcterms:W3CDTF">2013-03-28T20:49:23Z</dcterms:created>
  <dcterms:modified xsi:type="dcterms:W3CDTF">2018-04-27T20:36:46Z</dcterms:modified>
</cp:coreProperties>
</file>