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18" r:id="rId2"/>
    <p:sldId id="519" r:id="rId3"/>
    <p:sldId id="520" r:id="rId4"/>
    <p:sldId id="521" r:id="rId5"/>
    <p:sldId id="522" r:id="rId6"/>
    <p:sldId id="523" r:id="rId7"/>
    <p:sldId id="524" r:id="rId8"/>
    <p:sldId id="525" r:id="rId9"/>
    <p:sldId id="526" r:id="rId10"/>
    <p:sldId id="530" r:id="rId11"/>
    <p:sldId id="531" r:id="rId12"/>
    <p:sldId id="527" r:id="rId13"/>
    <p:sldId id="528" r:id="rId14"/>
    <p:sldId id="529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6600"/>
    <a:srgbClr val="0099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25" autoAdjust="0"/>
  </p:normalViewPr>
  <p:slideViewPr>
    <p:cSldViewPr>
      <p:cViewPr varScale="1">
        <p:scale>
          <a:sx n="62" d="100"/>
          <a:sy n="62" d="100"/>
        </p:scale>
        <p:origin x="1416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78"/>
    </p:cViewPr>
  </p:sorterViewPr>
  <p:notesViewPr>
    <p:cSldViewPr>
      <p:cViewPr>
        <p:scale>
          <a:sx n="100" d="100"/>
          <a:sy n="100" d="100"/>
        </p:scale>
        <p:origin x="1963" y="6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50"/>
            <a:ext cx="4267200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defRPr sz="1200" i="1" dirty="0">
                <a:cs typeface="Arial" charset="0"/>
              </a:defRPr>
            </a:lvl1pPr>
          </a:lstStyle>
          <a:p>
            <a:pPr>
              <a:defRPr/>
            </a:pP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Ada Programming with GNAT: Fundamentals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343402" y="9120150"/>
            <a:ext cx="2970126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tabLst/>
              <a:defRPr sz="1200" i="1">
                <a:cs typeface="Arial" charset="0"/>
              </a:defRPr>
            </a:lvl1pPr>
          </a:lstStyle>
          <a:p>
            <a:pPr>
              <a:tabLst>
                <a:tab pos="6223094" algn="r"/>
              </a:tabLst>
              <a:defRPr/>
            </a:pPr>
            <a:r>
              <a:rPr lang="en-US" dirty="0"/>
              <a:t>	1 / </a:t>
            </a:r>
            <a:fld id="{092B3718-8748-4B07-B826-8DD5F24E43F9}" type="slidenum">
              <a:rPr lang="en-US"/>
              <a:pPr>
                <a:tabLst>
                  <a:tab pos="6223094" algn="r"/>
                </a:tabLst>
                <a:defRPr/>
              </a:pPr>
              <a:t>‹#›</a:t>
            </a:fld>
            <a:endParaRPr lang="en-US" dirty="0"/>
          </a:p>
        </p:txBody>
      </p:sp>
      <p:pic>
        <p:nvPicPr>
          <p:cNvPr id="137221" name="Picture 8" descr="ac_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61" y="147128"/>
            <a:ext cx="1612760" cy="3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06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87072C-30C3-404D-9073-3CD0C32EE57F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27" tIns="47863" rIns="95727" bIns="4786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6" y="4560903"/>
            <a:ext cx="5851490" cy="4319547"/>
          </a:xfrm>
          <a:prstGeom prst="rect">
            <a:avLst/>
          </a:prstGeom>
        </p:spPr>
        <p:txBody>
          <a:bodyPr vert="horz" lIns="95727" tIns="47863" rIns="95727" bIns="4786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70BC62-CB7D-449B-B4D1-1C419D52B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0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B713-9EC8-461B-86BF-213E283964E8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E9103-169A-4390-8076-3FFAF6F2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E52-3B58-475E-8AD2-C0138D134A7F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A57A-767E-4280-A9B7-7050F3D73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686-0BBB-4191-BCE3-5EDA27C6C9C3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0609-12F8-4BFC-9CC8-AC98DEA1B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990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Clr>
                <a:schemeClr val="tx1"/>
              </a:buClr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8B78B-1514-48AB-BD11-423D7158F7B2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CCEA-E2CD-49A1-A9F1-1E7E4CC53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C47-3DB1-4ECB-9120-99775282930A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8924-A8CB-4BE4-80A2-40EEE284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2E53-EA83-4B5A-8C7A-22EDBB21A50C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779DE-02E0-4D11-A391-861F25F4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4B7D-F21C-4A64-ADC6-D005225B6D99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2301-1D3C-45AE-80E1-B0C8C6C5E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6506-1C9E-4B36-85E1-ECA6E0830457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3547-4AC7-4CBB-8A9B-56A01B97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443A9-E4A4-4F16-AB3D-C64837A88050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F214A-23B3-445F-9654-7033258E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996E-1F14-4B85-A9A5-239ECE5FEA6C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6D9E-83DD-4554-B379-33F7CCEA8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6CAD-F6F4-4204-9291-70769283B11C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6EF9-6154-4A90-9A3A-F08E7DA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3F86F-719F-4F9C-9391-FD142FC5435B}" type="datetime1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D0A1F-31FE-4C0A-B3D0-CC56F3A0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9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1.2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30C51B-62CD-4403-9361-A10A0979F7B3}"/>
              </a:ext>
            </a:extLst>
          </p:cNvPr>
          <p:cNvSpPr txBox="1"/>
          <p:nvPr/>
        </p:nvSpPr>
        <p:spPr>
          <a:xfrm>
            <a:off x="2844668" y="5791200"/>
            <a:ext cx="34546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Basic Features</a:t>
            </a:r>
          </a:p>
        </p:txBody>
      </p:sp>
    </p:spTree>
    <p:extLst>
      <p:ext uri="{BB962C8B-B14F-4D97-AF65-F5344CB8AC3E}">
        <p14:creationId xmlns:p14="http://schemas.microsoft.com/office/powerpoint/2010/main" val="2051421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Enumeration 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90600" y="2209800"/>
            <a:ext cx="7414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 that </a:t>
            </a:r>
            <a:r>
              <a:rPr lang="en-US" dirty="0">
                <a:latin typeface="Consolas" panose="020B0609020204030204" pitchFamily="49" charset="0"/>
              </a:rPr>
              <a:t>E</a:t>
            </a:r>
            <a:r>
              <a:rPr lang="en-US" dirty="0"/>
              <a:t> is an enumeration type.</a:t>
            </a:r>
            <a:br>
              <a:rPr lang="en-US" dirty="0"/>
            </a:br>
            <a:r>
              <a:rPr lang="en-US" dirty="0"/>
              <a:t>True or False:  For any enumeration value </a:t>
            </a:r>
            <a:r>
              <a:rPr lang="en-US" dirty="0">
                <a:latin typeface="Consolas" panose="020B0609020204030204" pitchFamily="49" charset="0"/>
              </a:rPr>
              <a:t>V</a:t>
            </a:r>
            <a:r>
              <a:rPr lang="en-US" dirty="0"/>
              <a:t> in </a:t>
            </a:r>
            <a:r>
              <a:rPr lang="en-US" dirty="0">
                <a:latin typeface="Consolas" panose="020B0609020204030204" pitchFamily="49" charset="0"/>
              </a:rPr>
              <a:t>E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E'Succ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E'Pred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(V)) = 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95400" y="4800600"/>
            <a:ext cx="6047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False. When 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V is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E'First</a:t>
            </a:r>
            <a:r>
              <a:rPr lang="en-US" dirty="0">
                <a:solidFill>
                  <a:srgbClr val="0066FF"/>
                </a:solidFill>
              </a:rPr>
              <a:t>,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E'Pred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(V)</a:t>
            </a:r>
            <a:r>
              <a:rPr lang="en-US" dirty="0">
                <a:solidFill>
                  <a:srgbClr val="0066FF"/>
                </a:solidFill>
              </a:rPr>
              <a:t> raises an exception.</a:t>
            </a:r>
          </a:p>
          <a:p>
            <a:r>
              <a:rPr lang="en-US" dirty="0">
                <a:solidFill>
                  <a:srgbClr val="0066FF"/>
                </a:solidFill>
              </a:rPr>
              <a:t>Analogously for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E'Last</a:t>
            </a:r>
            <a:r>
              <a:rPr lang="en-US" dirty="0">
                <a:solidFill>
                  <a:srgbClr val="0066FF"/>
                </a:solidFill>
              </a:rPr>
              <a:t> and </a:t>
            </a:r>
            <a:r>
              <a:rPr 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E'Succ</a:t>
            </a:r>
            <a:r>
              <a:rPr lang="en-US" dirty="0">
                <a:solidFill>
                  <a:srgbClr val="0066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350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Enumeration 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90600" y="2209800"/>
            <a:ext cx="7287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 that </a:t>
            </a:r>
            <a:r>
              <a:rPr lang="en-US" dirty="0">
                <a:latin typeface="Consolas" panose="020B0609020204030204" pitchFamily="49" charset="0"/>
              </a:rPr>
              <a:t>E</a:t>
            </a:r>
            <a:r>
              <a:rPr lang="en-US" dirty="0"/>
              <a:t> is an enumeration type.</a:t>
            </a:r>
            <a:br>
              <a:rPr lang="en-US" dirty="0"/>
            </a:br>
            <a:r>
              <a:rPr lang="en-US" dirty="0"/>
              <a:t>True or False:  For any enumeration value </a:t>
            </a:r>
            <a:r>
              <a:rPr lang="en-US" dirty="0">
                <a:latin typeface="Consolas" panose="020B0609020204030204" pitchFamily="49" charset="0"/>
              </a:rPr>
              <a:t>V</a:t>
            </a:r>
            <a:r>
              <a:rPr lang="en-US" dirty="0"/>
              <a:t> in </a:t>
            </a:r>
            <a:r>
              <a:rPr lang="en-US" dirty="0">
                <a:latin typeface="Consolas" panose="020B0609020204030204" pitchFamily="49" charset="0"/>
              </a:rPr>
              <a:t>E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E'Val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E'Pos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(V)) = 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4048228" y="4038600"/>
            <a:ext cx="599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62880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conversion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676400"/>
            <a:ext cx="2967479" cy="1169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type</a:t>
            </a:r>
            <a:r>
              <a:rPr lang="en-US" sz="1400" dirty="0">
                <a:latin typeface="Consolas" panose="020B0609020204030204" pitchFamily="49" charset="0"/>
              </a:rPr>
              <a:t> Score </a:t>
            </a:r>
            <a:r>
              <a:rPr lang="en-US" sz="1400" b="1" dirty="0">
                <a:latin typeface="Consolas" panose="020B0609020204030204" pitchFamily="49" charset="0"/>
              </a:rPr>
              <a:t>is range</a:t>
            </a:r>
            <a:r>
              <a:rPr lang="en-US" sz="1400" dirty="0">
                <a:latin typeface="Consolas" panose="020B0609020204030204" pitchFamily="49" charset="0"/>
              </a:rPr>
              <a:t> 0..100;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S : Score;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N : </a:t>
            </a:r>
            <a:r>
              <a:rPr lang="en-US" sz="1400" b="1" dirty="0">
                <a:latin typeface="Consolas" panose="020B0609020204030204" pitchFamily="49" charset="0"/>
              </a:rPr>
              <a:t>constant</a:t>
            </a:r>
            <a:r>
              <a:rPr lang="en-US" sz="1400" dirty="0">
                <a:latin typeface="Consolas" panose="020B0609020204030204" pitchFamily="49" charset="0"/>
              </a:rPr>
              <a:t> Integer := 500;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...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S := Score(N); </a:t>
            </a:r>
            <a:r>
              <a:rPr lang="en-US" sz="1400" i="1" dirty="0">
                <a:latin typeface="Consolas" panose="020B0609020204030204" pitchFamily="49" charset="0"/>
              </a:rPr>
              <a:t>--?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318071" y="3200400"/>
            <a:ext cx="62580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is the effect of the assignment to S?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Compilation error since Score and Integer are incompatible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N is converted to </a:t>
            </a:r>
            <a:r>
              <a:rPr lang="en-US" dirty="0" err="1"/>
              <a:t>Score'Last</a:t>
            </a:r>
            <a:r>
              <a:rPr lang="en-US" dirty="0"/>
              <a:t> and thus 100 is assigned to S</a:t>
            </a:r>
            <a:endParaRPr lang="en-US" dirty="0">
              <a:latin typeface="Consolas" panose="020B0609020204030204" pitchFamily="49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An exception is raised since N is outside of the range of Score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95400" y="4800600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(c)</a:t>
            </a:r>
          </a:p>
        </p:txBody>
      </p:sp>
    </p:spTree>
    <p:extLst>
      <p:ext uri="{BB962C8B-B14F-4D97-AF65-F5344CB8AC3E}">
        <p14:creationId xmlns:p14="http://schemas.microsoft.com/office/powerpoint/2010/main" val="198274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Arrays / Strings: True or False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14400" y="2057400"/>
            <a:ext cx="73568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dirty="0"/>
              <a:t>An array object can grow or shrink dynamically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The size of an any array object might not be known at compile time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Each String object is implicitly terminated with a </a:t>
            </a:r>
            <a:r>
              <a:rPr lang="en-US" dirty="0" err="1"/>
              <a:t>Nul</a:t>
            </a:r>
            <a:r>
              <a:rPr lang="en-US" dirty="0"/>
              <a:t> character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Assigning one string to another requires that they have the same bounds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502181" y="3886200"/>
            <a:ext cx="1263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is False.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BF3A98-C797-4ECD-A62E-792E329B61B9}"/>
              </a:ext>
            </a:extLst>
          </p:cNvPr>
          <p:cNvSpPr txBox="1"/>
          <p:nvPr/>
        </p:nvSpPr>
        <p:spPr>
          <a:xfrm>
            <a:off x="1502181" y="4309269"/>
            <a:ext cx="1221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 ) is True.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CC8CE5-79D9-45E2-8668-4C76408EFF13}"/>
              </a:ext>
            </a:extLst>
          </p:cNvPr>
          <p:cNvSpPr txBox="1"/>
          <p:nvPr/>
        </p:nvSpPr>
        <p:spPr>
          <a:xfrm>
            <a:off x="1502181" y="4732338"/>
            <a:ext cx="6347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(c) is False. If you need </a:t>
            </a:r>
            <a:r>
              <a:rPr lang="en-US" dirty="0" err="1">
                <a:solidFill>
                  <a:srgbClr val="0066FF"/>
                </a:solidFill>
              </a:rPr>
              <a:t>Nul</a:t>
            </a:r>
            <a:r>
              <a:rPr lang="en-US" dirty="0">
                <a:solidFill>
                  <a:srgbClr val="0066FF"/>
                </a:solidFill>
              </a:rPr>
              <a:t> termination you have to do it explicitly.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3AED34-C95B-4781-9FCE-4425E90CC029}"/>
              </a:ext>
            </a:extLst>
          </p:cNvPr>
          <p:cNvSpPr txBox="1"/>
          <p:nvPr/>
        </p:nvSpPr>
        <p:spPr>
          <a:xfrm>
            <a:off x="1502181" y="5155407"/>
            <a:ext cx="6727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(d) is False. The lengths have to be the same but the bounds can differ.</a:t>
            </a:r>
          </a:p>
        </p:txBody>
      </p:sp>
    </p:spTree>
    <p:extLst>
      <p:ext uri="{BB962C8B-B14F-4D97-AF65-F5344CB8AC3E}">
        <p14:creationId xmlns:p14="http://schemas.microsoft.com/office/powerpoint/2010/main" val="402691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code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143000"/>
            <a:ext cx="5650906" cy="2893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>
                <a:latin typeface="Consolas" panose="020B0609020204030204" pitchFamily="49" charset="0"/>
              </a:rPr>
              <a:t>Proc is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function</a:t>
            </a:r>
            <a:r>
              <a:rPr lang="en-US" sz="1400" dirty="0">
                <a:latin typeface="Consolas" panose="020B0609020204030204" pitchFamily="49" charset="0"/>
              </a:rPr>
              <a:t> Distance(T : Integer) </a:t>
            </a:r>
            <a:r>
              <a:rPr lang="en-US" sz="1400" b="1" dirty="0">
                <a:latin typeface="Consolas" panose="020B0609020204030204" pitchFamily="49" charset="0"/>
              </a:rPr>
              <a:t>return</a:t>
            </a:r>
            <a:r>
              <a:rPr lang="en-US" sz="1400" dirty="0">
                <a:latin typeface="Consolas" panose="020B0609020204030204" pitchFamily="49" charset="0"/>
              </a:rPr>
              <a:t> Float is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i="1" dirty="0">
                <a:latin typeface="Consolas" panose="020B0609020204030204" pitchFamily="49" charset="0"/>
              </a:rPr>
              <a:t>   -- Distance that a falling body travels in T seconds</a:t>
            </a:r>
            <a:br>
              <a:rPr lang="en-US" sz="1400" i="1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D : Float;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g : </a:t>
            </a:r>
            <a:r>
              <a:rPr lang="en-US" sz="1400" b="1" dirty="0">
                <a:latin typeface="Consolas" panose="020B0609020204030204" pitchFamily="49" charset="0"/>
              </a:rPr>
              <a:t>constant</a:t>
            </a:r>
            <a:r>
              <a:rPr lang="en-US" sz="1400" dirty="0">
                <a:latin typeface="Consolas" panose="020B0609020204030204" pitchFamily="49" charset="0"/>
              </a:rPr>
              <a:t> Float := 32.0;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begin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D := g * (T*T/2);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b="1" dirty="0">
                <a:latin typeface="Consolas" panose="020B0609020204030204" pitchFamily="49" charset="0"/>
              </a:rPr>
              <a:t>return</a:t>
            </a:r>
            <a:r>
              <a:rPr lang="en-US" sz="1400" dirty="0">
                <a:latin typeface="Consolas" panose="020B0609020204030204" pitchFamily="49" charset="0"/>
              </a:rPr>
              <a:t> D;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Distance;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Answer : Float;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begin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Answer := Distance(1):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Proc; </a:t>
            </a:r>
            <a:endParaRPr lang="en-US" sz="1400" i="1" dirty="0"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255568" y="4237672"/>
            <a:ext cx="87493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dirty="0"/>
              <a:t>Compilation error since there is no built-in "*" operator that takes a Float and an Integer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The expression (T*T/2) gives the value 0 when T = </a:t>
            </a:r>
            <a:r>
              <a:rPr lang="en-US"/>
              <a:t>1, and </a:t>
            </a:r>
            <a:r>
              <a:rPr lang="en-US" dirty="0"/>
              <a:t>thus 0.0 is assigned to Answer</a:t>
            </a:r>
            <a:endParaRPr lang="en-US" dirty="0">
              <a:latin typeface="Consolas" panose="020B0609020204030204" pitchFamily="49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 is implicitly converted to Float, so the computation T*T/2 is performed in</a:t>
            </a:r>
            <a:br>
              <a:rPr lang="en-US" dirty="0"/>
            </a:br>
            <a:r>
              <a:rPr lang="en-US" dirty="0"/>
              <a:t>floating-point arithmetic giving 0.5, and thus 16.0 is assigned to Answer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588993" y="5791200"/>
            <a:ext cx="8250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(a). To get the desired effect in Ada the assignment could be expressed:</a:t>
            </a:r>
          </a:p>
          <a:p>
            <a:r>
              <a:rPr lang="en-US" dirty="0">
                <a:solidFill>
                  <a:srgbClr val="0066FF"/>
                </a:solidFill>
              </a:rPr>
              <a:t>   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D := g * Float(T)*Float(T) / 2.0;</a:t>
            </a:r>
          </a:p>
        </p:txBody>
      </p:sp>
    </p:spTree>
    <p:extLst>
      <p:ext uri="{BB962C8B-B14F-4D97-AF65-F5344CB8AC3E}">
        <p14:creationId xmlns:p14="http://schemas.microsoft.com/office/powerpoint/2010/main" val="167663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 code correct?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676400"/>
            <a:ext cx="4259499" cy="1169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  <a:r>
              <a:rPr lang="en-US" sz="1400" b="1" dirty="0">
                <a:latin typeface="Consolas" panose="020B0609020204030204" pitchFamily="49" charset="0"/>
              </a:rPr>
              <a:t>use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Greet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Ada.Text_IO.Put_Line</a:t>
            </a:r>
            <a:r>
              <a:rPr lang="en-US" sz="1400" dirty="0">
                <a:latin typeface="Consolas" panose="020B0609020204030204" pitchFamily="49" charset="0"/>
              </a:rPr>
              <a:t>("Hello, world!");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Greet;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318071" y="3200400"/>
            <a:ext cx="6073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above code: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Will compile correctly and display the string "Hello, world!"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Has one or more compilation errors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332918" y="4535269"/>
            <a:ext cx="6744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(a)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The </a:t>
            </a:r>
            <a:r>
              <a:rPr lang="en-US" b="1" dirty="0">
                <a:solidFill>
                  <a:srgbClr val="0066FF"/>
                </a:solidFill>
              </a:rPr>
              <a:t>use</a:t>
            </a:r>
            <a:r>
              <a:rPr lang="en-US" dirty="0">
                <a:solidFill>
                  <a:srgbClr val="0066FF"/>
                </a:solidFill>
              </a:rPr>
              <a:t> clause allows but does not require omitting the package name</a:t>
            </a:r>
          </a:p>
        </p:txBody>
      </p:sp>
    </p:spTree>
    <p:extLst>
      <p:ext uri="{BB962C8B-B14F-4D97-AF65-F5344CB8AC3E}">
        <p14:creationId xmlns:p14="http://schemas.microsoft.com/office/powerpoint/2010/main" val="368669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 code correct?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676400"/>
            <a:ext cx="4657044" cy="16004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Check_Ordered</a:t>
            </a:r>
            <a:r>
              <a:rPr lang="en-US" sz="1400" dirty="0">
                <a:latin typeface="Consolas" panose="020B0609020204030204" pitchFamily="49" charset="0"/>
              </a:rPr>
              <a:t>(I, J, K : Integer)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if</a:t>
            </a:r>
            <a:r>
              <a:rPr lang="en-US" sz="1400" dirty="0">
                <a:latin typeface="Consolas" panose="020B0609020204030204" pitchFamily="49" charset="0"/>
              </a:rPr>
              <a:t> I &lt;= J </a:t>
            </a:r>
            <a:r>
              <a:rPr lang="en-US" sz="1400" b="1" dirty="0">
                <a:latin typeface="Consolas" panose="020B0609020204030204" pitchFamily="49" charset="0"/>
              </a:rPr>
              <a:t>and</a:t>
            </a:r>
            <a:r>
              <a:rPr lang="en-US" sz="1400" dirty="0">
                <a:latin typeface="Consolas" panose="020B0609020204030204" pitchFamily="49" charset="0"/>
              </a:rPr>
              <a:t> J &lt;= K </a:t>
            </a:r>
            <a:r>
              <a:rPr lang="en-US" sz="1400" b="1" dirty="0">
                <a:latin typeface="Consolas" panose="020B0609020204030204" pitchFamily="49" charset="0"/>
              </a:rPr>
              <a:t>then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b="1" dirty="0">
                <a:latin typeface="Consolas" panose="020B0609020204030204" pitchFamily="49" charset="0"/>
              </a:rPr>
              <a:t>return</a:t>
            </a:r>
            <a:r>
              <a:rPr lang="en-US" sz="1400" dirty="0">
                <a:latin typeface="Consolas" panose="020B0609020204030204" pitchFamily="49" charset="0"/>
              </a:rPr>
              <a:t> True;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else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   return</a:t>
            </a:r>
            <a:r>
              <a:rPr lang="en-US" sz="1400" dirty="0">
                <a:latin typeface="Consolas" panose="020B0609020204030204" pitchFamily="49" charset="0"/>
              </a:rPr>
              <a:t> False;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Check_Ordered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557765" y="3600271"/>
            <a:ext cx="52516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above code: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Will compile correctly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Has one or more compilation errors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Will compile correctly but with a warning message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66079" y="4873585"/>
            <a:ext cx="6667595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(b)</a:t>
            </a:r>
          </a:p>
          <a:p>
            <a:r>
              <a:rPr lang="en-US" dirty="0">
                <a:solidFill>
                  <a:srgbClr val="0066FF"/>
                </a:solidFill>
              </a:rPr>
              <a:t>A procedure cannot return a value.  It should be written as a function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(and the logic could be simplified):</a:t>
            </a:r>
          </a:p>
          <a:p>
            <a:r>
              <a:rPr 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</a:t>
            </a:r>
            <a:r>
              <a:rPr 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Is_Ordered</a:t>
            </a:r>
            <a:r>
              <a:rPr 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(I, J, K : Integer) </a:t>
            </a:r>
            <a:r>
              <a:rPr 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Boolean </a:t>
            </a:r>
            <a:r>
              <a:rPr 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   begin</a:t>
            </a:r>
            <a:br>
              <a:rPr 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      return</a:t>
            </a:r>
            <a:r>
              <a:rPr 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I&lt;=J and J&lt;=K;</a:t>
            </a:r>
            <a:br>
              <a:rPr 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sz="14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66FF"/>
                </a:solidFill>
                <a:latin typeface="Consolas" panose="020B0609020204030204" pitchFamily="49" charset="0"/>
              </a:rPr>
              <a:t>Is_Ordered</a:t>
            </a:r>
            <a:r>
              <a:rPr lang="en-US" sz="14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3107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1.3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126B09-AC54-4EF8-9C2C-9E0CFB104389}"/>
              </a:ext>
            </a:extLst>
          </p:cNvPr>
          <p:cNvSpPr txBox="1"/>
          <p:nvPr/>
        </p:nvSpPr>
        <p:spPr>
          <a:xfrm>
            <a:off x="2470239" y="5791200"/>
            <a:ext cx="42035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Lexical Properties</a:t>
            </a:r>
          </a:p>
        </p:txBody>
      </p:sp>
    </p:spTree>
    <p:extLst>
      <p:ext uri="{BB962C8B-B14F-4D97-AF65-F5344CB8AC3E}">
        <p14:creationId xmlns:p14="http://schemas.microsoft.com/office/powerpoint/2010/main" val="3156109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 code correct?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676400"/>
            <a:ext cx="2569934" cy="13849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Proc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Id1 : Integer := 100;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ID1 : Integer;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ID1 := Id1;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Proc;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318071" y="3200400"/>
            <a:ext cx="52516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above code: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Will compile correctly and assign 100 to </a:t>
            </a:r>
            <a:r>
              <a:rPr lang="en-US" dirty="0">
                <a:latin typeface="Consolas" panose="020B0609020204030204" pitchFamily="49" charset="0"/>
              </a:rPr>
              <a:t>ID1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Has one or more compilation errors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Will compile correctly but with a warning message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95400" y="4800600"/>
            <a:ext cx="66661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(b)</a:t>
            </a:r>
          </a:p>
          <a:p>
            <a:r>
              <a:rPr lang="en-US" dirty="0">
                <a:solidFill>
                  <a:srgbClr val="0066FF"/>
                </a:solidFill>
              </a:rPr>
              <a:t>The identifiers 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Id1</a:t>
            </a:r>
            <a:r>
              <a:rPr lang="en-US" dirty="0">
                <a:solidFill>
                  <a:srgbClr val="0066FF"/>
                </a:solidFill>
              </a:rPr>
              <a:t> and 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ID1</a:t>
            </a:r>
            <a:r>
              <a:rPr lang="en-US" dirty="0">
                <a:solidFill>
                  <a:srgbClr val="0066FF"/>
                </a:solidFill>
              </a:rPr>
              <a:t> are equivalent since Ada identifiers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are not case sensitive, and it is illegal to declare equivalent identifiers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in the same scope</a:t>
            </a:r>
          </a:p>
        </p:txBody>
      </p:sp>
    </p:spTree>
    <p:extLst>
      <p:ext uri="{BB962C8B-B14F-4D97-AF65-F5344CB8AC3E}">
        <p14:creationId xmlns:p14="http://schemas.microsoft.com/office/powerpoint/2010/main" val="122152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literals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318071" y="1295400"/>
            <a:ext cx="5048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of the following are legitimate String literals?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95400" y="4800600"/>
            <a:ext cx="2542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(a) and (d)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A2ACFF-FE87-4C2F-96A1-BF45EE4AE0C2}"/>
              </a:ext>
            </a:extLst>
          </p:cNvPr>
          <p:cNvSpPr txBox="1"/>
          <p:nvPr/>
        </p:nvSpPr>
        <p:spPr>
          <a:xfrm>
            <a:off x="2340044" y="2011978"/>
            <a:ext cx="3365024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"The ASCII value of '""' is 34"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633521-4676-42F5-9DF3-7CB5AE8C8CC2}"/>
              </a:ext>
            </a:extLst>
          </p:cNvPr>
          <p:cNvSpPr txBox="1"/>
          <p:nvPr/>
        </p:nvSpPr>
        <p:spPr>
          <a:xfrm>
            <a:off x="1393661" y="198120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2AD2B8-C6AA-465E-8C51-69DF1CE3BB81}"/>
              </a:ext>
            </a:extLst>
          </p:cNvPr>
          <p:cNvSpPr txBox="1"/>
          <p:nvPr/>
        </p:nvSpPr>
        <p:spPr>
          <a:xfrm>
            <a:off x="2373041" y="2582982"/>
            <a:ext cx="4657044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'They shouted "Help!" when they saw the Yeti'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7E5FF2-2BFA-4592-B67A-7B47913323B6}"/>
              </a:ext>
            </a:extLst>
          </p:cNvPr>
          <p:cNvSpPr txBox="1"/>
          <p:nvPr/>
        </p:nvSpPr>
        <p:spPr>
          <a:xfrm>
            <a:off x="1382441" y="255220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17E070-661A-4773-BC40-6EBB25491970}"/>
              </a:ext>
            </a:extLst>
          </p:cNvPr>
          <p:cNvSpPr txBox="1"/>
          <p:nvPr/>
        </p:nvSpPr>
        <p:spPr>
          <a:xfrm>
            <a:off x="2345119" y="3153986"/>
            <a:ext cx="4557658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"This is a literal with an embedded \" mark"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DF90C-E806-4530-B449-240C7A270943}"/>
              </a:ext>
            </a:extLst>
          </p:cNvPr>
          <p:cNvSpPr txBox="1"/>
          <p:nvPr/>
        </p:nvSpPr>
        <p:spPr>
          <a:xfrm>
            <a:off x="1406485" y="3123208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5038E0-EDFA-4B1A-AAE9-AA98FC6E36F3}"/>
              </a:ext>
            </a:extLst>
          </p:cNvPr>
          <p:cNvSpPr txBox="1"/>
          <p:nvPr/>
        </p:nvSpPr>
        <p:spPr>
          <a:xfrm>
            <a:off x="2340044" y="3724989"/>
            <a:ext cx="383438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""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81996C-D8A6-485A-8D36-6169A46F9EAB}"/>
              </a:ext>
            </a:extLst>
          </p:cNvPr>
          <p:cNvSpPr txBox="1"/>
          <p:nvPr/>
        </p:nvSpPr>
        <p:spPr>
          <a:xfrm>
            <a:off x="1382441" y="3694211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349070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literals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965597" y="2130623"/>
            <a:ext cx="2073003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N : Integer := 077;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318071" y="3200400"/>
            <a:ext cx="3589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is the value of N (in decimal)?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77</a:t>
            </a:r>
            <a:endParaRPr lang="en-US" dirty="0">
              <a:latin typeface="Consolas" panose="020B0609020204030204" pitchFamily="49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63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The literal is not legal Ada syntax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95400" y="4800600"/>
            <a:ext cx="7363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(a). </a:t>
            </a:r>
          </a:p>
          <a:p>
            <a:r>
              <a:rPr lang="en-US" dirty="0">
                <a:solidFill>
                  <a:srgbClr val="0066FF"/>
                </a:solidFill>
              </a:rPr>
              <a:t>A leading 0 has no significance in Ada (in particular it does not denote octal).</a:t>
            </a:r>
          </a:p>
          <a:p>
            <a:r>
              <a:rPr lang="en-US" dirty="0">
                <a:solidFill>
                  <a:srgbClr val="0066FF"/>
                </a:solidFill>
              </a:rPr>
              <a:t>The form for an octal literal is 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8#77#</a:t>
            </a:r>
          </a:p>
        </p:txBody>
      </p:sp>
    </p:spTree>
    <p:extLst>
      <p:ext uri="{BB962C8B-B14F-4D97-AF65-F5344CB8AC3E}">
        <p14:creationId xmlns:p14="http://schemas.microsoft.com/office/powerpoint/2010/main" val="101589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1.5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03FF4A-8C5A-4D46-9E22-5DE27A749047}"/>
              </a:ext>
            </a:extLst>
          </p:cNvPr>
          <p:cNvSpPr txBox="1"/>
          <p:nvPr/>
        </p:nvSpPr>
        <p:spPr>
          <a:xfrm>
            <a:off x="3230575" y="5791200"/>
            <a:ext cx="26828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Data Types</a:t>
            </a:r>
          </a:p>
        </p:txBody>
      </p:sp>
    </p:spTree>
    <p:extLst>
      <p:ext uri="{BB962C8B-B14F-4D97-AF65-F5344CB8AC3E}">
        <p14:creationId xmlns:p14="http://schemas.microsoft.com/office/powerpoint/2010/main" val="1748555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arithmetic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676400"/>
            <a:ext cx="3365024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N : Integer := </a:t>
            </a:r>
            <a:r>
              <a:rPr lang="en-US" sz="1400" dirty="0" err="1">
                <a:latin typeface="Consolas" panose="020B0609020204030204" pitchFamily="49" charset="0"/>
              </a:rPr>
              <a:t>Integer'Last</a:t>
            </a:r>
            <a:r>
              <a:rPr lang="en-US" sz="1400" dirty="0">
                <a:latin typeface="Consolas" panose="020B0609020204030204" pitchFamily="49" charset="0"/>
              </a:rPr>
              <a:t> + 1;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318071" y="3200400"/>
            <a:ext cx="53324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above code: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Has one or more compilation errors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Will raise an exception because of the overflow</a:t>
            </a:r>
            <a:endParaRPr lang="en-US" dirty="0">
              <a:latin typeface="Consolas" panose="020B0609020204030204" pitchFamily="49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Will wrap around and assign </a:t>
            </a:r>
            <a:r>
              <a:rPr lang="en-US" dirty="0" err="1">
                <a:latin typeface="Consolas" panose="020B0609020204030204" pitchFamily="49" charset="0"/>
              </a:rPr>
              <a:t>Integer'First</a:t>
            </a:r>
            <a:r>
              <a:rPr lang="en-US" dirty="0"/>
              <a:t> to </a:t>
            </a:r>
            <a:r>
              <a:rPr lang="en-US" dirty="0">
                <a:latin typeface="Consolas" panose="020B0609020204030204" pitchFamily="49" charset="0"/>
              </a:rPr>
              <a:t>N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Has an implementation-dependent effect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95400" y="4800600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(b)</a:t>
            </a:r>
          </a:p>
        </p:txBody>
      </p:sp>
    </p:spTree>
    <p:extLst>
      <p:ext uri="{BB962C8B-B14F-4D97-AF65-F5344CB8AC3E}">
        <p14:creationId xmlns:p14="http://schemas.microsoft.com/office/powerpoint/2010/main" val="3904501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280119</TotalTime>
  <Words>702</Words>
  <Application>Microsoft Office PowerPoint</Application>
  <PresentationFormat>On-screen Show (4:3)</PresentationFormat>
  <Paragraphs>115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Consolas</vt:lpstr>
      <vt:lpstr>Courier New</vt:lpstr>
      <vt:lpstr>Wingdings</vt:lpstr>
      <vt:lpstr>Office Theme</vt:lpstr>
      <vt:lpstr>Quiz 1.2</vt:lpstr>
      <vt:lpstr>Is the code correct?</vt:lpstr>
      <vt:lpstr>Is the code correct?</vt:lpstr>
      <vt:lpstr>Quiz 1.3</vt:lpstr>
      <vt:lpstr>Is the code correct?</vt:lpstr>
      <vt:lpstr>String literals</vt:lpstr>
      <vt:lpstr>Integer literals</vt:lpstr>
      <vt:lpstr>Quiz 1.5</vt:lpstr>
      <vt:lpstr>Integer arithmetic</vt:lpstr>
      <vt:lpstr>Enumeration Types</vt:lpstr>
      <vt:lpstr>Enumeration Types</vt:lpstr>
      <vt:lpstr>Type conversion</vt:lpstr>
      <vt:lpstr>Arrays / Strings: True or False</vt:lpstr>
      <vt:lpstr>What does this code do?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2039</cp:revision>
  <cp:lastPrinted>2018-04-05T18:55:23Z</cp:lastPrinted>
  <dcterms:created xsi:type="dcterms:W3CDTF">2013-03-28T20:49:23Z</dcterms:created>
  <dcterms:modified xsi:type="dcterms:W3CDTF">2018-04-27T20:47:13Z</dcterms:modified>
</cp:coreProperties>
</file>