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" r:id="rId2"/>
    <p:sldId id="362" r:id="rId3"/>
    <p:sldId id="357" r:id="rId4"/>
    <p:sldId id="358" r:id="rId5"/>
    <p:sldId id="359" r:id="rId6"/>
    <p:sldId id="360" r:id="rId7"/>
    <p:sldId id="361" r:id="rId8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10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6C4DC"/>
    <a:srgbClr val="404040"/>
    <a:srgbClr val="5F6F81"/>
    <a:srgbClr val="E8F0F6"/>
    <a:srgbClr val="FF0000"/>
    <a:srgbClr val="3366FF"/>
    <a:srgbClr val="00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94660" autoAdjust="0"/>
  </p:normalViewPr>
  <p:slideViewPr>
    <p:cSldViewPr>
      <p:cViewPr varScale="1">
        <p:scale>
          <a:sx n="62" d="100"/>
          <a:sy n="62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076" y="-2508"/>
      </p:cViewPr>
      <p:guideLst>
        <p:guide orient="horz" pos="2910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ACF42DCB-DC43-4902-BA85-6D36C1AEAB1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t" anchorCtr="0" compatLnSpc="1">
            <a:prstTxWarp prst="textNoShape">
              <a:avLst/>
            </a:prstTxWarp>
          </a:bodyPr>
          <a:lstStyle>
            <a:lvl1pPr defTabSz="912871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67BA2683-F5E8-4238-BD5A-2C5F2968633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1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t" anchorCtr="0" compatLnSpc="1">
            <a:prstTxWarp prst="textNoShape">
              <a:avLst/>
            </a:prstTxWarp>
          </a:bodyPr>
          <a:lstStyle>
            <a:lvl1pPr algn="r" defTabSz="912871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A1415669-3EFB-43D3-A4EE-A1CF60DA5E7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4705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b" anchorCtr="0" compatLnSpc="1">
            <a:prstTxWarp prst="textNoShape">
              <a:avLst/>
            </a:prstTxWarp>
          </a:bodyPr>
          <a:lstStyle>
            <a:lvl1pPr defTabSz="91287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Workshop Information</a:t>
            </a:r>
          </a:p>
          <a:p>
            <a:pPr>
              <a:defRPr/>
            </a:pPr>
            <a:r>
              <a:rPr lang="en-US"/>
              <a:t>© 2018 Ada Core Technologies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2743B5B-39A9-4228-A5E4-92D1B6D3C4E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548063" y="8774113"/>
            <a:ext cx="3402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b" anchorCtr="0" compatLnSpc="1">
            <a:prstTxWarp prst="textNoShape">
              <a:avLst/>
            </a:prstTxWarp>
          </a:bodyPr>
          <a:lstStyle>
            <a:lvl1pPr algn="r" defTabSz="91287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Ada Programming with GNAT: Fundamentals</a:t>
            </a:r>
          </a:p>
          <a:p>
            <a:pPr>
              <a:defRPr/>
            </a:pPr>
            <a:endParaRPr lang="en-US"/>
          </a:p>
        </p:txBody>
      </p:sp>
      <p:pic>
        <p:nvPicPr>
          <p:cNvPr id="3078" name="Picture 8" descr="ac_bw">
            <a:extLst>
              <a:ext uri="{FF2B5EF4-FFF2-40B4-BE49-F238E27FC236}">
                <a16:creationId xmlns:a16="http://schemas.microsoft.com/office/drawing/2014/main" id="{37805EF8-4E21-4A84-A25D-D320531D7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41288"/>
            <a:ext cx="14811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F06BE7C-4E42-44ED-A042-C538AE961BA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t" anchorCtr="0" compatLnSpc="1">
            <a:prstTxWarp prst="textNoShape">
              <a:avLst/>
            </a:prstTxWarp>
          </a:bodyPr>
          <a:lstStyle>
            <a:lvl1pPr defTabSz="912871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5A8C3D6-553B-40B5-915B-6519718B415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0"/>
            <a:ext cx="3011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t" anchorCtr="0" compatLnSpc="1">
            <a:prstTxWarp prst="textNoShape">
              <a:avLst/>
            </a:prstTxWarp>
          </a:bodyPr>
          <a:lstStyle>
            <a:lvl1pPr algn="r" defTabSz="912871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83EE063-42AF-405B-BE7A-39DC32DBB3D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68400" y="693738"/>
            <a:ext cx="4614863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34625B86-076F-43C8-8082-20481723D32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87850"/>
            <a:ext cx="509905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5C8ACFB7-5608-4480-909D-770E156FBFC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11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b" anchorCtr="0" compatLnSpc="1">
            <a:prstTxWarp prst="textNoShape">
              <a:avLst/>
            </a:prstTxWarp>
          </a:bodyPr>
          <a:lstStyle>
            <a:lvl1pPr defTabSz="912871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5F59FEB8-73E9-49E3-B917-EDB6E94F9D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78" tIns="45639" rIns="91278" bIns="4563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F93EA7E5-7163-4329-8458-EBB06FE5A4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379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12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76200"/>
            <a:ext cx="2228850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534150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651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45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411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180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900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3528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98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444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8721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ac_banner">
            <a:extLst>
              <a:ext uri="{FF2B5EF4-FFF2-40B4-BE49-F238E27FC236}">
                <a16:creationId xmlns:a16="http://schemas.microsoft.com/office/drawing/2014/main" id="{E1754093-F2C6-4D01-905B-5FA2FD6DA4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746F7EF6-A7EF-4086-B90C-2F688731B9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goes here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CA17B30-A0A4-49CE-9C08-7EF120953F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533400"/>
            <a:ext cx="8763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Text Box 16">
            <a:extLst>
              <a:ext uri="{FF2B5EF4-FFF2-40B4-BE49-F238E27FC236}">
                <a16:creationId xmlns:a16="http://schemas.microsoft.com/office/drawing/2014/main" id="{4283E7F1-943E-4852-B8F6-65976B4D4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endParaRPr lang="fr-FR" altLang="en-US" sz="1000">
              <a:latin typeface="Verdana" pitchFamily="34" charset="0"/>
            </a:endParaRPr>
          </a:p>
        </p:txBody>
      </p:sp>
      <p:sp>
        <p:nvSpPr>
          <p:cNvPr id="1030" name="Text Box 18">
            <a:extLst>
              <a:ext uri="{FF2B5EF4-FFF2-40B4-BE49-F238E27FC236}">
                <a16:creationId xmlns:a16="http://schemas.microsoft.com/office/drawing/2014/main" id="{C711492E-2109-4C38-BE7A-159C9433D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0" y="6635750"/>
            <a:ext cx="4270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defRPr/>
            </a:pPr>
            <a:fld id="{8AB99368-36FE-4599-B96C-05C940D913F8}" type="slidenum">
              <a:rPr lang="en-US" altLang="en-US" sz="900" smtClean="0">
                <a:latin typeface="Verdana" panose="020B0604030504040204" pitchFamily="34" charset="0"/>
              </a:rPr>
              <a:pPr>
                <a:defRPr/>
              </a:pPr>
              <a:t>‹#›</a:t>
            </a:fld>
            <a:r>
              <a:rPr lang="en-US" altLang="en-US" sz="1000">
                <a:latin typeface="Verdana" panose="020B0604030504040204" pitchFamily="34" charset="0"/>
              </a:rPr>
              <a:t> </a:t>
            </a:r>
            <a:endParaRPr lang="fr-FR" altLang="en-US" sz="1000">
              <a:latin typeface="Verdana" panose="020B0604030504040204" pitchFamily="34" charset="0"/>
            </a:endParaRPr>
          </a:p>
        </p:txBody>
      </p:sp>
      <p:pic>
        <p:nvPicPr>
          <p:cNvPr id="1031" name="Picture 19" descr="ada">
            <a:extLst>
              <a:ext uri="{FF2B5EF4-FFF2-40B4-BE49-F238E27FC236}">
                <a16:creationId xmlns:a16="http://schemas.microsoft.com/office/drawing/2014/main" id="{29EC2A2E-6AEF-4CF2-881B-AFBD77D56A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7325"/>
            <a:ext cx="914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9pPr>
    </p:titleStyle>
    <p:bodyStyle>
      <a:lvl1pPr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tx1"/>
        </a:buClr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0000CC"/>
          </a:solidFill>
          <a:latin typeface="+mn-lt"/>
        </a:defRPr>
      </a:lvl2pPr>
      <a:lvl3pPr marL="749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rgbClr val="0066FF"/>
          </a:solidFill>
          <a:latin typeface="+mn-lt"/>
        </a:defRPr>
      </a:lvl3pPr>
      <a:lvl4pPr marL="1028700" indent="-1651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4pPr>
      <a:lvl5pPr marL="1320800" indent="-1778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5pPr>
      <a:lvl6pPr marL="17780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6pPr>
      <a:lvl7pPr marL="22352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7pPr>
      <a:lvl8pPr marL="26924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8pPr>
      <a:lvl9pPr marL="31496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A32E863-18A0-410A-A69D-461BEE2A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25" y="2714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fr-FR" altLang="en-US"/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12C13110-B100-4323-858E-FC7B39173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0388" y="1173163"/>
            <a:ext cx="6196012" cy="1570037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B8B8B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Ada Programming with GNAT:</a:t>
            </a:r>
          </a:p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Fundamentals</a:t>
            </a:r>
          </a:p>
          <a:p>
            <a:endParaRPr lang="en-US" altLang="en-US" b="1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Workshop Information</a:t>
            </a:r>
            <a:endParaRPr lang="en-US" altLang="en-US" sz="22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6614E619-4734-48C3-819D-F90C30A8A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2190750"/>
            <a:ext cx="33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FFFFFF"/>
                </a:solidFill>
                <a:latin typeface="Verdana" panose="020B0604030504040204" pitchFamily="34" charset="0"/>
              </a:rPr>
              <a:t>  </a:t>
            </a:r>
          </a:p>
        </p:txBody>
      </p:sp>
      <p:sp>
        <p:nvSpPr>
          <p:cNvPr id="4101" name="Line 8">
            <a:extLst>
              <a:ext uri="{FF2B5EF4-FFF2-40B4-BE49-F238E27FC236}">
                <a16:creationId xmlns:a16="http://schemas.microsoft.com/office/drawing/2014/main" id="{C29749DF-EBDC-4D2C-994C-07B82A1346F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5500" y="2095500"/>
            <a:ext cx="57785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9">
            <a:extLst>
              <a:ext uri="{FF2B5EF4-FFF2-40B4-BE49-F238E27FC236}">
                <a16:creationId xmlns:a16="http://schemas.microsoft.com/office/drawing/2014/main" id="{F4660F97-8B0A-4129-A37A-014E45365D5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879600" cy="381000"/>
          </a:xfrm>
        </p:spPr>
        <p:txBody>
          <a:bodyPr/>
          <a:lstStyle/>
          <a:p>
            <a:pPr eaLnBrk="1" hangingPunct="1"/>
            <a:r>
              <a:rPr lang="en-US" altLang="en-US" sz="1200">
                <a:solidFill>
                  <a:srgbClr val="FFFFFF"/>
                </a:solidFill>
              </a:rPr>
              <a:t>Presentation cover page EU</a:t>
            </a:r>
            <a:endParaRPr lang="en-US" altLang="en-US"/>
          </a:p>
        </p:txBody>
      </p:sp>
      <p:pic>
        <p:nvPicPr>
          <p:cNvPr id="4103" name="Picture 14" descr="front-strip">
            <a:extLst>
              <a:ext uri="{FF2B5EF4-FFF2-40B4-BE49-F238E27FC236}">
                <a16:creationId xmlns:a16="http://schemas.microsoft.com/office/drawing/2014/main" id="{D9038BDF-BFB1-4065-9955-037A2011E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0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04" name="Object 1">
            <a:extLst>
              <a:ext uri="{FF2B5EF4-FFF2-40B4-BE49-F238E27FC236}">
                <a16:creationId xmlns:a16="http://schemas.microsoft.com/office/drawing/2014/main" id="{8990B18E-FDB4-4565-8794-50C2CA6CEB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3062288"/>
          <a:ext cx="1987550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Micrografx Windows Draw 4.0 Drawing" r:id="rId6" imgW="3591426" imgH="4652220" progId="Draw.Document.4">
                  <p:embed/>
                </p:oleObj>
              </mc:Choice>
              <mc:Fallback>
                <p:oleObj name="Micrografx Windows Draw 4.0 Drawing" r:id="rId6" imgW="3591426" imgH="4652220" progId="Draw.Document.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62288"/>
                        <a:ext cx="1987550" cy="257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5" name="Picture 12" descr="C:\Users\brosgol\AppData\Local\Microsoft\Windows\Temporary Internet Files\Content.IE5\LMGL7SVX\MC900060140[1].wmf">
            <a:extLst>
              <a:ext uri="{FF2B5EF4-FFF2-40B4-BE49-F238E27FC236}">
                <a16:creationId xmlns:a16="http://schemas.microsoft.com/office/drawing/2014/main" id="{6834604A-9027-4CC3-8C66-1C3DBA12B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563" y="3124200"/>
            <a:ext cx="2713037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5D60DFB8-BCE1-4557-BA37-892AC2FFE9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General Information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6D23E4A-C271-49EE-8EEB-8D1243B2A2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Use either the command line or GPS, whichever you prefer</a:t>
            </a:r>
          </a:p>
          <a:p>
            <a:pPr lvl="1"/>
            <a:r>
              <a:rPr lang="en-US" altLang="en-US"/>
              <a:t>For simple programs the command line may be easier, but for debugging you will want to use GPS</a:t>
            </a:r>
          </a:p>
          <a:p>
            <a:r>
              <a:rPr lang="en-US" altLang="en-US"/>
              <a:t>Before you start writing code, check if there is an existing file that you can start from and adapt</a:t>
            </a:r>
          </a:p>
          <a:p>
            <a:pPr lvl="1"/>
            <a:r>
              <a:rPr lang="en-US" altLang="en-US"/>
              <a:t>The remaining slides in this section identify the purpose of each source file in each workshop directory</a:t>
            </a:r>
          </a:p>
          <a:p>
            <a:pPr lvl="1"/>
            <a:r>
              <a:rPr lang="en-US" altLang="en-US"/>
              <a:t>Some are intended to be used as is, and others are there for you to adapt</a:t>
            </a:r>
          </a:p>
          <a:p>
            <a:r>
              <a:rPr lang="en-US" altLang="en-US"/>
              <a:t>If you have questions about syntax, ask!</a:t>
            </a:r>
          </a:p>
          <a:p>
            <a:pPr lvl="1"/>
            <a:r>
              <a:rPr lang="en-US" altLang="en-US"/>
              <a:t>Feel free to ask the instructor if some compiler error messages are not clear or if you have any questions about the Ada language  </a:t>
            </a:r>
          </a:p>
          <a:p>
            <a:r>
              <a:rPr lang="en-US" altLang="en-US"/>
              <a:t>Don't expect to complete all the exercises</a:t>
            </a:r>
          </a:p>
          <a:p>
            <a:pPr lvl="1"/>
            <a:r>
              <a:rPr lang="en-US" altLang="en-US"/>
              <a:t>They vary in difficulty, so choose the ones that you are comfortable with</a:t>
            </a:r>
          </a:p>
          <a:p>
            <a:pPr lvl="1"/>
            <a:r>
              <a:rPr lang="en-US" altLang="en-US"/>
              <a:t>It's OK to "peek" at the solutions if that helps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6B7800C-4366-473F-B8A7-622C12EF3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1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23D7BBE-D8E5-4F22-BF59-35D86EDE696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hello.adb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display_primes.adb</a:t>
            </a:r>
            <a:endParaRPr lang="en-US" altLang="en-US" sz="1600" b="1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display_squares.adb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is_prime.adb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puzzler-hint.txt</a:t>
            </a:r>
          </a:p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parity_pkg.ads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parity_pkg.adb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test_parity.adb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6148" name="Rectangle 5">
            <a:extLst>
              <a:ext uri="{FF2B5EF4-FFF2-40B4-BE49-F238E27FC236}">
                <a16:creationId xmlns:a16="http://schemas.microsoft.com/office/drawing/2014/main" id="{3D1B6CFF-2534-42C7-B811-E1D77C1E5FA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dice_simulation.adb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random_numbers.adb</a:t>
            </a:r>
          </a:p>
          <a:p>
            <a:pPr eaLnBrk="1" hangingPunct="1"/>
            <a:r>
              <a:rPr lang="en-US" altLang="en-US" sz="1800"/>
              <a:t>Exercise 6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checksum.adb</a:t>
            </a:r>
            <a:endParaRPr lang="en-US" altLang="en-US" sz="160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checksum_test.adb</a:t>
            </a:r>
          </a:p>
          <a:p>
            <a:pPr eaLnBrk="1" hangingPunct="1"/>
            <a:r>
              <a:rPr lang="en-US" altLang="en-US" sz="1800"/>
              <a:t>Exercise 7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char_frequencies.adb</a:t>
            </a:r>
            <a:endParaRPr lang="en-US" altLang="en-US" sz="1600" b="1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2" eaLnBrk="1" hangingPunct="1"/>
            <a:r>
              <a:rPr lang="en-US" altLang="en-US" sz="1600"/>
              <a:t>Batch file to delete files that can be regenerated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work1.gpr</a:t>
            </a:r>
            <a:r>
              <a:rPr lang="en-US" altLang="en-US" sz="1600"/>
              <a:t> </a:t>
            </a:r>
          </a:p>
          <a:p>
            <a:pPr lvl="2" eaLnBrk="1" hangingPunct="1"/>
            <a:r>
              <a:rPr lang="en-US" altLang="en-US" sz="1600"/>
              <a:t>Project file for GPS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6149" name="Text Box 6">
            <a:extLst>
              <a:ext uri="{FF2B5EF4-FFF2-40B4-BE49-F238E27FC236}">
                <a16:creationId xmlns:a16="http://schemas.microsoft.com/office/drawing/2014/main" id="{81FBC967-4701-44A7-A1CF-185FF19B5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…\AdaFundamentals\Workshops\Work1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6150" name="Text Box 8">
            <a:extLst>
              <a:ext uri="{FF2B5EF4-FFF2-40B4-BE49-F238E27FC236}">
                <a16:creationId xmlns:a16="http://schemas.microsoft.com/office/drawing/2014/main" id="{E2656CE6-46ED-43F2-9CBC-3F7969F763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AA9F86C5-9FF4-44B0-BFA6-27E84E1C32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2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53CFED80-B054-42E1-8B03-A205E512571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day_pkg.ads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day_pkg.adb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day_test.adb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vector_pkg.ads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vector_test.adb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random_numbers.adb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array_handling.ads</a:t>
            </a:r>
            <a:endParaRPr lang="en-US" altLang="en-US" sz="1600">
              <a:solidFill>
                <a:schemeClr val="accent2"/>
              </a:solidFill>
            </a:endParaRP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array_handling.adb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array_test.adb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06475A5-88CB-43B8-AA36-F7D6AE53D0A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No source files</a:t>
            </a:r>
          </a:p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vector_pkg_2.ads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vector_pkg_2.adb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vector_test_2.adb</a:t>
            </a:r>
          </a:p>
          <a:p>
            <a:pPr eaLnBrk="1" hangingPunct="1"/>
            <a:r>
              <a:rPr lang="en-US" altLang="en-US" sz="1800"/>
              <a:t>Exercise 6</a:t>
            </a:r>
          </a:p>
          <a:p>
            <a:pPr lvl="1" eaLnBrk="1" hangingPunct="1"/>
            <a:r>
              <a:rPr lang="en-US" altLang="en-US" sz="1600"/>
              <a:t>Similar to Exercise 5 but for vector_pkg_3 and vector_test_3</a:t>
            </a:r>
          </a:p>
          <a:p>
            <a:pPr eaLnBrk="1" hangingPunct="1"/>
            <a:r>
              <a:rPr lang="en-US" altLang="en-US" sz="1800"/>
              <a:t>Exercise 7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string_conversion_example.adb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integer_value.adb</a:t>
            </a:r>
            <a:endParaRPr lang="en-US" altLang="en-US" sz="160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work2.gpr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B3B06214-6E21-47B6-9708-D51918B47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…\AdaFundamentals\Workshops\Work2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7174" name="Text Box 8">
            <a:extLst>
              <a:ext uri="{FF2B5EF4-FFF2-40B4-BE49-F238E27FC236}">
                <a16:creationId xmlns:a16="http://schemas.microsoft.com/office/drawing/2014/main" id="{E6C8D1C9-856D-4C07-90B1-38EBD978C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0A65F98-1C47-47C3-99A2-2EAAD3D7F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3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EEDB5E1-58AB-4C0F-914D-660EF4C4C5A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person_pkg.ads</a:t>
            </a:r>
          </a:p>
          <a:p>
            <a:pPr lvl="1" eaLnBrk="1" hangingPunct="1"/>
            <a:r>
              <a:rPr lang="en-US" altLang="en-US" sz="1600"/>
              <a:t> person_pkg.adb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person_test.adb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</a:rPr>
              <a:t>employee_test.adb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mutant_string_pkg.ads</a:t>
            </a:r>
            <a:endParaRPr lang="en-US" altLang="en-US" sz="1600"/>
          </a:p>
          <a:p>
            <a:pPr eaLnBrk="1" hangingPunct="1"/>
            <a:r>
              <a:rPr lang="en-US" altLang="en-US" sz="1800"/>
              <a:t>Exercise 3a, 3b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int_list_pkg.ads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int_list_pkg.adb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int_list_test.adb</a:t>
            </a:r>
          </a:p>
          <a:p>
            <a:pPr eaLnBrk="1" hangingPunct="1"/>
            <a:r>
              <a:rPr lang="en-US" altLang="en-US" sz="1800"/>
              <a:t>Exercise 3c</a:t>
            </a:r>
          </a:p>
          <a:p>
            <a:pPr lvl="1" eaLnBrk="1" hangingPunct="1"/>
            <a:r>
              <a:rPr lang="en-US" altLang="en-US" sz="1600"/>
              <a:t> str</a:t>
            </a:r>
            <a:r>
              <a:rPr lang="en-US" altLang="en-US" sz="1600">
                <a:latin typeface="Lucida Sans Typewriter" panose="020B0509030504030204" pitchFamily="49" charset="0"/>
              </a:rPr>
              <a:t>ing_list_pkg.ads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  <a:latin typeface="Lucida Sans Typewriter" panose="020B0509030504030204" pitchFamily="49" charset="0"/>
              </a:rPr>
              <a:t>string_list_pkg.adb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>
                <a:latin typeface="Lucida Sans Typewriter" panose="020B0509030504030204" pitchFamily="49" charset="0"/>
              </a:rPr>
              <a:t>string_list_test.adb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F0473C85-083B-4D23-9FCF-94BB388C83C5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integrate_pkg.ads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integrate_pkg.adb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</a:rPr>
              <a:t>integrate_functions_pkg.ads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</a:rPr>
              <a:t>integrate_functions_pkg.adb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integrate_test.adb</a:t>
            </a:r>
          </a:p>
          <a:p>
            <a:pPr eaLnBrk="1" hangingPunct="1"/>
            <a:r>
              <a:rPr lang="en-US" altLang="en-US" sz="1800"/>
              <a:t>Exercise 5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rgbClr val="FF0000"/>
                </a:solidFill>
              </a:rPr>
              <a:t>action_</a:t>
            </a:r>
            <a:r>
              <a:rPr lang="en-US" altLang="en-US" sz="1600">
                <a:solidFill>
                  <a:srgbClr val="FF0000"/>
                </a:solidFill>
                <a:latin typeface="Lucida Sans Typewriter" panose="020B0509030504030204" pitchFamily="49" charset="0"/>
              </a:rPr>
              <a:t>vector_pkg.ads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action_</a:t>
            </a:r>
            <a:r>
              <a:rPr lang="en-US" altLang="en-US" sz="1600">
                <a:latin typeface="Lucida Sans Typewriter" panose="020B0509030504030204" pitchFamily="49" charset="0"/>
              </a:rPr>
              <a:t>func_pkg.ads</a:t>
            </a:r>
            <a:endParaRPr lang="en-US" altLang="en-US" sz="1600"/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rgbClr val="FF0000"/>
                </a:solidFill>
              </a:rPr>
              <a:t>action_</a:t>
            </a:r>
            <a:r>
              <a:rPr lang="en-US" altLang="en-US" sz="1600">
                <a:solidFill>
                  <a:srgbClr val="FF0000"/>
                </a:solidFill>
                <a:latin typeface="Lucida Sans Typewriter" panose="020B0509030504030204" pitchFamily="49" charset="0"/>
              </a:rPr>
              <a:t>func_pkg.adb</a:t>
            </a:r>
            <a:endParaRPr lang="en-US" altLang="en-US" sz="160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action_vector_test.adb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work3.gpr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5FDE5821-8C01-4350-9D83-5896CA6F1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…\AdaFundamentals\Workshops\Work3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8198" name="Text Box 8">
            <a:extLst>
              <a:ext uri="{FF2B5EF4-FFF2-40B4-BE49-F238E27FC236}">
                <a16:creationId xmlns:a16="http://schemas.microsoft.com/office/drawing/2014/main" id="{016BD9A1-409B-4E82-A397-199CCD90B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E8ACE11-CF14-47E1-BD87-2443823BA9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4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0CCD951-CB83-4F03-A1EF-2703A8BBEA8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No source files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int_stack_pkg-utilities.ads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i="1">
                <a:solidFill>
                  <a:srgbClr val="FF0000"/>
                </a:solidFill>
              </a:rPr>
              <a:t>int_stack_pkg-utilities.adb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int_stack_child_test.adb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work4.gpr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 b="1">
              <a:latin typeface="Lucida Sans Typewriter" panose="020B0509030504030204" pitchFamily="49" charset="0"/>
            </a:endParaRP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C05A48F2-3811-4900-AEDD-BE575A0AF7A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9221" name="Text Box 5">
            <a:extLst>
              <a:ext uri="{FF2B5EF4-FFF2-40B4-BE49-F238E27FC236}">
                <a16:creationId xmlns:a16="http://schemas.microsoft.com/office/drawing/2014/main" id="{CC1265E1-4CF2-48B0-8504-6B58BA7B7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…\AdaFundamentals\Workshops\Work4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9222" name="Text Box 8">
            <a:extLst>
              <a:ext uri="{FF2B5EF4-FFF2-40B4-BE49-F238E27FC236}">
                <a16:creationId xmlns:a16="http://schemas.microsoft.com/office/drawing/2014/main" id="{A8C317F8-091F-45A1-A827-0BC8377EF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3A27E2E0-8BB3-4DFA-BED1-C1AD9C8A38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Workshop 5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6A2B7F6-6A94-4AF9-8775-44CDC40C0D5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305300" cy="5867400"/>
          </a:xfrm>
        </p:spPr>
        <p:txBody>
          <a:bodyPr/>
          <a:lstStyle/>
          <a:p>
            <a:pPr eaLnBrk="1" hangingPunct="1"/>
            <a:r>
              <a:rPr lang="en-US" altLang="en-US" sz="1800"/>
              <a:t>Exercise 1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 b="1"/>
              <a:t>int_stack_test.adb</a:t>
            </a:r>
          </a:p>
          <a:p>
            <a:pPr eaLnBrk="1" hangingPunct="1"/>
            <a:r>
              <a:rPr lang="en-US" altLang="en-US" sz="1800"/>
              <a:t>Exercise 2</a:t>
            </a:r>
          </a:p>
          <a:p>
            <a:pPr lvl="1" eaLnBrk="1" hangingPunct="1"/>
            <a:r>
              <a:rPr lang="en-US" altLang="en-US" sz="1600"/>
              <a:t> No source files</a:t>
            </a:r>
          </a:p>
          <a:p>
            <a:pPr eaLnBrk="1" hangingPunct="1"/>
            <a:r>
              <a:rPr lang="en-US" altLang="en-US" sz="1800"/>
              <a:t>Exercise 3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generic_integrate.ads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integrate_functions_pkg.ads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integrate_functions_pkg.adb</a:t>
            </a:r>
          </a:p>
          <a:p>
            <a:pPr lvl="1" eaLnBrk="1" hangingPunct="1"/>
            <a:r>
              <a:rPr lang="en-US" altLang="en-US" sz="1600">
                <a:solidFill>
                  <a:schemeClr val="accent2"/>
                </a:solidFill>
              </a:rPr>
              <a:t> </a:t>
            </a:r>
            <a:r>
              <a:rPr lang="en-US" altLang="en-US" sz="1600" b="1">
                <a:solidFill>
                  <a:schemeClr val="accent2"/>
                </a:solidFill>
                <a:latin typeface="Lucida Sans Typewriter" panose="020B0509030504030204" pitchFamily="49" charset="0"/>
              </a:rPr>
              <a:t>integrate_test.adb</a:t>
            </a:r>
          </a:p>
          <a:p>
            <a:pPr eaLnBrk="1" hangingPunct="1"/>
            <a:r>
              <a:rPr lang="en-US" altLang="en-US" sz="1800"/>
              <a:t>Exercise 4</a:t>
            </a:r>
          </a:p>
          <a:p>
            <a:pPr lvl="1" eaLnBrk="1" hangingPunct="1"/>
            <a:r>
              <a:rPr lang="en-US" altLang="en-US" sz="1600"/>
              <a:t> No source files</a:t>
            </a:r>
          </a:p>
          <a:p>
            <a:pPr eaLnBrk="1" hangingPunct="1"/>
            <a:r>
              <a:rPr lang="en-US" altLang="en-US" sz="1800"/>
              <a:t>Other files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clean.bat</a:t>
            </a:r>
          </a:p>
          <a:p>
            <a:pPr lvl="1" eaLnBrk="1" hangingPunct="1"/>
            <a:r>
              <a:rPr lang="en-US" altLang="en-US" sz="1600"/>
              <a:t> </a:t>
            </a:r>
            <a:r>
              <a:rPr lang="en-US" altLang="en-US" sz="1600">
                <a:latin typeface="Lucida Sans Typewriter" panose="020B0509030504030204" pitchFamily="49" charset="0"/>
              </a:rPr>
              <a:t>work5.gpr</a:t>
            </a:r>
            <a:r>
              <a:rPr lang="en-US" altLang="en-US" sz="1600"/>
              <a:t> </a:t>
            </a:r>
          </a:p>
          <a:p>
            <a:pPr lvl="1" eaLnBrk="1" hangingPunct="1"/>
            <a:endParaRPr lang="en-US" altLang="en-US" sz="1600" b="1">
              <a:latin typeface="Lucida Sans Typewriter" panose="020B0509030504030204" pitchFamily="49" charset="0"/>
            </a:endParaRPr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  <a:p>
            <a:pPr eaLnBrk="1" hangingPunct="1"/>
            <a:endParaRPr lang="en-US" altLang="en-US" sz="1800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C48328D-C3FD-4A9B-B5B3-BCC412ED9248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686300" y="914400"/>
            <a:ext cx="4305300" cy="5867400"/>
          </a:xfrm>
        </p:spPr>
        <p:txBody>
          <a:bodyPr/>
          <a:lstStyle/>
          <a:p>
            <a:pPr lvl="1" eaLnBrk="1" hangingPunct="1"/>
            <a:endParaRPr lang="en-US" altLang="en-US" sz="1600"/>
          </a:p>
          <a:p>
            <a:pPr lvl="1" eaLnBrk="1" hangingPunct="1"/>
            <a:endParaRPr lang="en-US" altLang="en-US" sz="1600"/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3EDB3A60-8AAD-4408-85B1-795994873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9850" y="511175"/>
            <a:ext cx="54165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en-US" sz="2000" b="1">
                <a:latin typeface="Lucida Sans Typewriter" panose="020B0509030504030204" pitchFamily="49" charset="0"/>
              </a:rPr>
              <a:t>…\AdaFundamentals\Workshops\Work5</a:t>
            </a:r>
            <a:endParaRPr lang="en-US" altLang="en-US" sz="2000">
              <a:latin typeface="Lucida Sans Typewriter" panose="020B0509030504030204" pitchFamily="49" charset="0"/>
            </a:endParaRPr>
          </a:p>
        </p:txBody>
      </p:sp>
      <p:sp>
        <p:nvSpPr>
          <p:cNvPr id="10246" name="Text Box 8">
            <a:extLst>
              <a:ext uri="{FF2B5EF4-FFF2-40B4-BE49-F238E27FC236}">
                <a16:creationId xmlns:a16="http://schemas.microsoft.com/office/drawing/2014/main" id="{A7B8D8A9-8C71-4A4F-8D08-AA0C1EC0F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6248400"/>
            <a:ext cx="7092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i="1">
                <a:solidFill>
                  <a:srgbClr val="FF0000"/>
                </a:solidFill>
                <a:latin typeface="Verdana" panose="020B0604030504040204" pitchFamily="34" charset="0"/>
              </a:rPr>
              <a:t>italics</a:t>
            </a:r>
            <a:r>
              <a:rPr lang="en-US" altLang="en-US" sz="1600">
                <a:latin typeface="Verdana" panose="020B0604030504040204" pitchFamily="34" charset="0"/>
              </a:rPr>
              <a:t> contain code that needs to be completed or modified</a:t>
            </a:r>
          </a:p>
          <a:p>
            <a:pPr algn="ctr"/>
            <a:r>
              <a:rPr lang="en-US" altLang="en-US" sz="1600">
                <a:latin typeface="Verdana" panose="020B0604030504040204" pitchFamily="34" charset="0"/>
              </a:rPr>
              <a:t>Files in </a:t>
            </a:r>
            <a:r>
              <a:rPr lang="en-US" altLang="en-US" sz="1600" b="1">
                <a:solidFill>
                  <a:schemeClr val="accent2"/>
                </a:solidFill>
                <a:latin typeface="Verdana" panose="020B0604030504040204" pitchFamily="34" charset="0"/>
              </a:rPr>
              <a:t>boldface</a:t>
            </a:r>
            <a:r>
              <a:rPr lang="en-US" altLang="en-US" sz="1600">
                <a:latin typeface="Verdana" panose="020B0604030504040204" pitchFamily="34" charset="0"/>
              </a:rPr>
              <a:t> or </a:t>
            </a:r>
            <a:r>
              <a:rPr lang="en-US" altLang="en-US" sz="1600" b="1" i="1">
                <a:solidFill>
                  <a:srgbClr val="FF0000"/>
                </a:solidFill>
                <a:latin typeface="Verdana" panose="020B0604030504040204" pitchFamily="34" charset="0"/>
              </a:rPr>
              <a:t>italic boldface</a:t>
            </a:r>
            <a:r>
              <a:rPr lang="en-US" altLang="en-US" sz="1600">
                <a:latin typeface="Verdana" panose="020B0604030504040204" pitchFamily="34" charset="0"/>
              </a:rPr>
              <a:t> are main procedures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aCore_template">
  <a:themeElements>
    <a:clrScheme name="AdaCore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daCore_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D0CDE8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4E3F2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5469</TotalTime>
  <Words>874</Words>
  <Application>Microsoft Office PowerPoint</Application>
  <PresentationFormat>On-screen Show (4:3)</PresentationFormat>
  <Paragraphs>165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</vt:lpstr>
      <vt:lpstr>Arial</vt:lpstr>
      <vt:lpstr>Verdana</vt:lpstr>
      <vt:lpstr>Wingdings</vt:lpstr>
      <vt:lpstr>Lucida Sans Typewriter</vt:lpstr>
      <vt:lpstr>AdaCore_template</vt:lpstr>
      <vt:lpstr>Micrografx Windows Draw 4.0 Drawing</vt:lpstr>
      <vt:lpstr>Presentation cover page EU</vt:lpstr>
      <vt:lpstr>General Information</vt:lpstr>
      <vt:lpstr>Workshop 1</vt:lpstr>
      <vt:lpstr>Workshop 2</vt:lpstr>
      <vt:lpstr>Workshop 3</vt:lpstr>
      <vt:lpstr>Workshop 4</vt:lpstr>
      <vt:lpstr>Workshop 5</vt:lpstr>
    </vt:vector>
  </TitlesOfParts>
  <Manager/>
  <Company>ACT Europe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 page EU</dc:title>
  <dc:subject/>
  <dc:creator>Franco Gasperoni</dc:creator>
  <cp:keywords/>
  <dc:description/>
  <cp:lastModifiedBy>brosgol</cp:lastModifiedBy>
  <cp:revision>118</cp:revision>
  <cp:lastPrinted>2014-07-08T20:07:23Z</cp:lastPrinted>
  <dcterms:created xsi:type="dcterms:W3CDTF">2004-10-05T09:31:08Z</dcterms:created>
  <dcterms:modified xsi:type="dcterms:W3CDTF">2018-04-27T21:02:15Z</dcterms:modified>
  <cp:category/>
</cp:coreProperties>
</file>