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18" r:id="rId2"/>
    <p:sldId id="519" r:id="rId3"/>
    <p:sldId id="537" r:id="rId4"/>
    <p:sldId id="521" r:id="rId5"/>
    <p:sldId id="538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6600"/>
    <a:srgbClr val="0099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25" autoAdjust="0"/>
  </p:normalViewPr>
  <p:slideViewPr>
    <p:cSldViewPr>
      <p:cViewPr varScale="1">
        <p:scale>
          <a:sx n="62" d="100"/>
          <a:sy n="62" d="100"/>
        </p:scale>
        <p:origin x="1416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1963" y="6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50"/>
            <a:ext cx="4267200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defRPr sz="1200" i="1" dirty="0">
                <a:cs typeface="Arial" charset="0"/>
              </a:defRPr>
            </a:lvl1pPr>
          </a:lstStyle>
          <a:p>
            <a:pPr>
              <a:defRPr/>
            </a:pP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Ada Programming with GNAT: Fundamentals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343402" y="9120150"/>
            <a:ext cx="2970126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tabLst/>
              <a:defRPr sz="1200" i="1">
                <a:cs typeface="Arial" charset="0"/>
              </a:defRPr>
            </a:lvl1pPr>
          </a:lstStyle>
          <a:p>
            <a:pPr>
              <a:tabLst>
                <a:tab pos="6223094" algn="r"/>
              </a:tabLst>
              <a:defRPr/>
            </a:pPr>
            <a:r>
              <a:rPr lang="en-US" dirty="0"/>
              <a:t>	1 / </a:t>
            </a:r>
            <a:fld id="{092B3718-8748-4B07-B826-8DD5F24E43F9}" type="slidenum">
              <a:rPr lang="en-US"/>
              <a:pPr>
                <a:tabLst>
                  <a:tab pos="6223094" algn="r"/>
                </a:tabLst>
                <a:defRPr/>
              </a:pPr>
              <a:t>‹#›</a:t>
            </a:fld>
            <a:endParaRPr lang="en-US" dirty="0"/>
          </a:p>
        </p:txBody>
      </p:sp>
      <p:pic>
        <p:nvPicPr>
          <p:cNvPr id="137221" name="Picture 8" descr="ac_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61" y="147128"/>
            <a:ext cx="1612760" cy="31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506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27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87072C-30C3-404D-9073-3CD0C32EE57F}" type="datetimeFigureOut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27" tIns="47863" rIns="95727" bIns="4786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56" y="4560903"/>
            <a:ext cx="5851490" cy="4319547"/>
          </a:xfrm>
          <a:prstGeom prst="rect">
            <a:avLst/>
          </a:prstGeom>
        </p:spPr>
        <p:txBody>
          <a:bodyPr vert="horz" lIns="95727" tIns="47863" rIns="95727" bIns="4786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27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70BC62-CB7D-449B-B4D1-1C419D52B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00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B713-9EC8-461B-86BF-213E283964E8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E9103-169A-4390-8076-3FFAF6F2B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8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4E52-3B58-475E-8AD2-C0138D134A7F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A57A-767E-4280-A9B7-7050F3D73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1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C2686-0BBB-4191-BCE3-5EDA27C6C9C3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80609-12F8-4BFC-9CC8-AC98DEA1B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990600"/>
            <a:ext cx="8229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1"/>
              </a:buCl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Clr>
                <a:schemeClr val="tx1"/>
              </a:buClr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8B78B-1514-48AB-BD11-423D7158F7B2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ECCEA-E2CD-49A1-A9F1-1E7E4CC53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6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C47-3DB1-4ECB-9120-99775282930A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8924-A8CB-4BE4-80A2-40EEE2846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2E53-EA83-4B5A-8C7A-22EDBB21A50C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779DE-02E0-4D11-A391-861F25F4D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0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4B7D-F21C-4A64-ADC6-D005225B6D99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2301-1D3C-45AE-80E1-B0C8C6C5E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7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6506-1C9E-4B36-85E1-ECA6E0830457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3547-4AC7-4CBB-8A9B-56A01B972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4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443A9-E4A4-4F16-AB3D-C64837A88050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F214A-23B3-445F-9654-7033258E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0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996E-1F14-4B85-A9A5-239ECE5FEA6C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46D9E-83DD-4554-B379-33F7CCEA8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5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36CAD-F6F4-4204-9291-70769283B11C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6EF9-6154-4A90-9A3A-F08E7DA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3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B3F86F-719F-4F9C-9391-FD142FC5435B}" type="datetime1">
              <a:rPr lang="en-US"/>
              <a:pPr>
                <a:defRPr/>
              </a:pPr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D0A1F-31FE-4C0A-B3D0-CC56F3A0A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9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miling-pony.deviantart.com/art/Question-marks-cutie-mark-2619461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miling-pony.deviantart.com/art/Question-marks-cutie-mark-2619461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Quiz 4.1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292DF83-A1C9-48AB-A2E5-206267C48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62300" y="2845714"/>
            <a:ext cx="2819400" cy="27930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A1C0C0-7F6C-432B-B83D-C28D29357528}"/>
              </a:ext>
            </a:extLst>
          </p:cNvPr>
          <p:cNvSpPr txBox="1"/>
          <p:nvPr/>
        </p:nvSpPr>
        <p:spPr>
          <a:xfrm>
            <a:off x="3444512" y="5791200"/>
            <a:ext cx="22549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Packages</a:t>
            </a:r>
          </a:p>
        </p:txBody>
      </p:sp>
    </p:spTree>
    <p:extLst>
      <p:ext uri="{BB962C8B-B14F-4D97-AF65-F5344CB8AC3E}">
        <p14:creationId xmlns:p14="http://schemas.microsoft.com/office/powerpoint/2010/main" val="2051421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52400" y="1219200"/>
            <a:ext cx="4955203" cy="2462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package </a:t>
            </a:r>
            <a:r>
              <a:rPr lang="en-US" sz="1400" dirty="0" err="1">
                <a:latin typeface="Consolas" panose="020B0609020204030204" pitchFamily="49" charset="0"/>
              </a:rPr>
              <a:t>Point_Pkg</a:t>
            </a:r>
            <a:r>
              <a:rPr lang="en-US" sz="1400" b="1" dirty="0">
                <a:latin typeface="Consolas" panose="020B0609020204030204" pitchFamily="49" charset="0"/>
              </a:rPr>
              <a:t> is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type </a:t>
            </a:r>
            <a:r>
              <a:rPr lang="en-US" sz="1400" dirty="0">
                <a:latin typeface="Consolas" panose="020B0609020204030204" pitchFamily="49" charset="0"/>
              </a:rPr>
              <a:t>Point </a:t>
            </a:r>
            <a:r>
              <a:rPr lang="en-US" sz="1400" b="1" dirty="0">
                <a:latin typeface="Consolas" panose="020B0609020204030204" pitchFamily="49" charset="0"/>
              </a:rPr>
              <a:t>is private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function </a:t>
            </a:r>
            <a:r>
              <a:rPr lang="en-US" sz="1400" dirty="0" err="1">
                <a:latin typeface="Consolas" panose="020B0609020204030204" pitchFamily="49" charset="0"/>
              </a:rPr>
              <a:t>X_Coord</a:t>
            </a:r>
            <a:r>
              <a:rPr lang="en-US" sz="1400" dirty="0">
                <a:latin typeface="Consolas" panose="020B0609020204030204" pitchFamily="49" charset="0"/>
              </a:rPr>
              <a:t>(P : Point) </a:t>
            </a:r>
            <a:r>
              <a:rPr lang="en-US" sz="1400" b="1" dirty="0">
                <a:latin typeface="Consolas" panose="020B0609020204030204" pitchFamily="49" charset="0"/>
              </a:rPr>
              <a:t>return </a:t>
            </a:r>
            <a:r>
              <a:rPr lang="en-US" sz="1400" dirty="0">
                <a:latin typeface="Consolas" panose="020B0609020204030204" pitchFamily="49" charset="0"/>
              </a:rPr>
              <a:t>Float;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function </a:t>
            </a:r>
            <a:r>
              <a:rPr lang="en-US" sz="1400" dirty="0" err="1">
                <a:latin typeface="Consolas" panose="020B0609020204030204" pitchFamily="49" charset="0"/>
              </a:rPr>
              <a:t>Y_Coord</a:t>
            </a:r>
            <a:r>
              <a:rPr lang="en-US" sz="1400" dirty="0">
                <a:latin typeface="Consolas" panose="020B0609020204030204" pitchFamily="49" charset="0"/>
              </a:rPr>
              <a:t>(P : Point) </a:t>
            </a:r>
            <a:r>
              <a:rPr lang="en-US" sz="1400" b="1" dirty="0">
                <a:latin typeface="Consolas" panose="020B0609020204030204" pitchFamily="49" charset="0"/>
              </a:rPr>
              <a:t>return </a:t>
            </a:r>
            <a:r>
              <a:rPr lang="en-US" sz="1400" dirty="0">
                <a:latin typeface="Consolas" panose="020B0609020204030204" pitchFamily="49" charset="0"/>
              </a:rPr>
              <a:t>Float;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function </a:t>
            </a:r>
            <a:r>
              <a:rPr lang="en-US" sz="1400" dirty="0" err="1">
                <a:latin typeface="Consolas" panose="020B0609020204030204" pitchFamily="49" charset="0"/>
              </a:rPr>
              <a:t>To_Point</a:t>
            </a:r>
            <a:r>
              <a:rPr lang="en-US" sz="1400" dirty="0">
                <a:latin typeface="Consolas" panose="020B0609020204030204" pitchFamily="49" charset="0"/>
              </a:rPr>
              <a:t>(X, Y : Float) </a:t>
            </a:r>
            <a:r>
              <a:rPr lang="en-US" sz="1400" b="1" dirty="0">
                <a:latin typeface="Consolas" panose="020B0609020204030204" pitchFamily="49" charset="0"/>
              </a:rPr>
              <a:t>return </a:t>
            </a:r>
            <a:r>
              <a:rPr lang="en-US" sz="1400" dirty="0">
                <a:latin typeface="Consolas" panose="020B0609020204030204" pitchFamily="49" charset="0"/>
              </a:rPr>
              <a:t>Point;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private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type </a:t>
            </a:r>
            <a:r>
              <a:rPr lang="en-US" sz="1400" dirty="0">
                <a:latin typeface="Consolas" panose="020B0609020204030204" pitchFamily="49" charset="0"/>
              </a:rPr>
              <a:t>Point </a:t>
            </a:r>
            <a:r>
              <a:rPr lang="en-US" sz="1400" b="1" dirty="0">
                <a:latin typeface="Consolas" panose="020B0609020204030204" pitchFamily="49" charset="0"/>
              </a:rPr>
              <a:t>is 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   record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   </a:t>
            </a:r>
            <a:r>
              <a:rPr lang="en-US" sz="1400" dirty="0">
                <a:latin typeface="Consolas" panose="020B0609020204030204" pitchFamily="49" charset="0"/>
              </a:rPr>
              <a:t>   X, Y</a:t>
            </a:r>
            <a:r>
              <a:rPr lang="en-US" sz="1400" b="1" dirty="0">
                <a:latin typeface="Consolas" panose="020B0609020204030204" pitchFamily="49" charset="0"/>
              </a:rPr>
              <a:t> : </a:t>
            </a:r>
            <a:r>
              <a:rPr lang="en-US" sz="1400" dirty="0">
                <a:latin typeface="Consolas" panose="020B0609020204030204" pitchFamily="49" charset="0"/>
              </a:rPr>
              <a:t>Float;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b="1" dirty="0">
                <a:latin typeface="Consolas" panose="020B0609020204030204" pitchFamily="49" charset="0"/>
              </a:rPr>
              <a:t>end record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Point_Pkg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188661" y="4038600"/>
            <a:ext cx="5703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Which of the following is/are legal Ada (in the "…" of Proc) 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F := P1.X;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P2 := P1;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Consolas" panose="020B0609020204030204" pitchFamily="49" charset="0"/>
              </a:rPr>
              <a:t>F := </a:t>
            </a:r>
            <a:r>
              <a:rPr lang="en-US" dirty="0" err="1">
                <a:latin typeface="Consolas" panose="020B0609020204030204" pitchFamily="49" charset="0"/>
              </a:rPr>
              <a:t>Point_Pkg.X_Coord</a:t>
            </a:r>
            <a:r>
              <a:rPr lang="en-US" dirty="0">
                <a:latin typeface="Consolas" panose="020B0609020204030204" pitchFamily="49" charset="0"/>
              </a:rPr>
              <a:t>(P1);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306B83-E5AB-4A5D-BE8A-45C82B89EF85}"/>
              </a:ext>
            </a:extLst>
          </p:cNvPr>
          <p:cNvSpPr txBox="1"/>
          <p:nvPr/>
        </p:nvSpPr>
        <p:spPr>
          <a:xfrm>
            <a:off x="5182659" y="1384518"/>
            <a:ext cx="3961341" cy="18158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 </a:t>
            </a:r>
            <a:r>
              <a:rPr lang="en-US" sz="1400" dirty="0" err="1">
                <a:latin typeface="Consolas" panose="020B0609020204030204" pitchFamily="49" charset="0"/>
              </a:rPr>
              <a:t>Point_Pkg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Proc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</a:t>
            </a:r>
            <a:r>
              <a:rPr lang="en-US" sz="1400" dirty="0">
                <a:latin typeface="Consolas" panose="020B0609020204030204" pitchFamily="49" charset="0"/>
              </a:rPr>
              <a:t>P1, P2 : </a:t>
            </a:r>
            <a:r>
              <a:rPr lang="en-US" sz="1400" dirty="0" err="1">
                <a:latin typeface="Consolas" panose="020B0609020204030204" pitchFamily="49" charset="0"/>
              </a:rPr>
              <a:t>Point_Pkg.Point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F : Float;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P1 := </a:t>
            </a:r>
            <a:r>
              <a:rPr lang="en-US" sz="1400" dirty="0" err="1">
                <a:latin typeface="Consolas" panose="020B0609020204030204" pitchFamily="49" charset="0"/>
              </a:rPr>
              <a:t>Point_Pkg.To_Point</a:t>
            </a:r>
            <a:r>
              <a:rPr lang="en-US" sz="1400" dirty="0">
                <a:latin typeface="Consolas" panose="020B0609020204030204" pitchFamily="49" charset="0"/>
              </a:rPr>
              <a:t>(1.0, 1.0);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… </a:t>
            </a:r>
            <a:r>
              <a:rPr lang="en-US" sz="1400" i="1" dirty="0">
                <a:latin typeface="Consolas" panose="020B0609020204030204" pitchFamily="49" charset="0"/>
              </a:rPr>
              <a:t>-- see questions below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Proc;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3951C-26A7-4E7F-B413-6F166BAB3609}"/>
              </a:ext>
            </a:extLst>
          </p:cNvPr>
          <p:cNvSpPr txBox="1"/>
          <p:nvPr/>
        </p:nvSpPr>
        <p:spPr>
          <a:xfrm>
            <a:off x="1447800" y="5421868"/>
            <a:ext cx="6389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 ) is illegal. A </a:t>
            </a:r>
            <a:r>
              <a:rPr lang="en-US" dirty="0" err="1">
                <a:solidFill>
                  <a:srgbClr val="0066FF"/>
                </a:solidFill>
              </a:rPr>
              <a:t>withing</a:t>
            </a:r>
            <a:r>
              <a:rPr lang="en-US" dirty="0">
                <a:solidFill>
                  <a:srgbClr val="0066FF"/>
                </a:solidFill>
              </a:rPr>
              <a:t> unit cannot see the full declaration of Point.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EBECE4-1E01-4DF5-886E-7FD105DA1513}"/>
              </a:ext>
            </a:extLst>
          </p:cNvPr>
          <p:cNvSpPr txBox="1"/>
          <p:nvPr/>
        </p:nvSpPr>
        <p:spPr>
          <a:xfrm>
            <a:off x="1447800" y="5764768"/>
            <a:ext cx="5108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(b ) is legal. Assignment is available for private types.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FCB739-3544-4A26-B249-1EF5332DD8A8}"/>
              </a:ext>
            </a:extLst>
          </p:cNvPr>
          <p:cNvSpPr txBox="1"/>
          <p:nvPr/>
        </p:nvSpPr>
        <p:spPr>
          <a:xfrm>
            <a:off x="1447800" y="6107668"/>
            <a:ext cx="116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(c) is legal.</a:t>
            </a:r>
          </a:p>
        </p:txBody>
      </p:sp>
    </p:spTree>
    <p:extLst>
      <p:ext uri="{BB962C8B-B14F-4D97-AF65-F5344CB8AC3E}">
        <p14:creationId xmlns:p14="http://schemas.microsoft.com/office/powerpoint/2010/main" val="368669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800" y="6492875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914400" y="1981200"/>
            <a:ext cx="736098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True or False: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+mn-lt"/>
              </a:rPr>
              <a:t>A package always consists of a specification and a body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+mn-lt"/>
              </a:rPr>
              <a:t>The subprograms in a package body can access all the declarations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in the package specification (both in the visible part and the private part)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+mn-lt"/>
              </a:rPr>
              <a:t>A package specification can contain a subprogram body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+mn-lt"/>
              </a:rPr>
              <a:t>If a package spec P </a:t>
            </a:r>
            <a:r>
              <a:rPr lang="en-US" dirty="0" err="1">
                <a:latin typeface="+mn-lt"/>
              </a:rPr>
              <a:t>withs</a:t>
            </a:r>
            <a:r>
              <a:rPr lang="en-US" dirty="0">
                <a:latin typeface="+mn-lt"/>
              </a:rPr>
              <a:t> package Q, then the package spec for Q is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not allowed to with 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3951C-26A7-4E7F-B413-6F166BAB3609}"/>
              </a:ext>
            </a:extLst>
          </p:cNvPr>
          <p:cNvSpPr txBox="1"/>
          <p:nvPr/>
        </p:nvSpPr>
        <p:spPr>
          <a:xfrm>
            <a:off x="1066800" y="4572000"/>
            <a:ext cx="7675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 ) False. For example a package containing only type and constant declarations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does not have a body.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EBECE4-1E01-4DF5-886E-7FD105DA1513}"/>
              </a:ext>
            </a:extLst>
          </p:cNvPr>
          <p:cNvSpPr txBox="1"/>
          <p:nvPr/>
        </p:nvSpPr>
        <p:spPr>
          <a:xfrm>
            <a:off x="1066800" y="5259968"/>
            <a:ext cx="973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(b) True.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FCB739-3544-4A26-B249-1EF5332DD8A8}"/>
              </a:ext>
            </a:extLst>
          </p:cNvPr>
          <p:cNvSpPr txBox="1"/>
          <p:nvPr/>
        </p:nvSpPr>
        <p:spPr>
          <a:xfrm>
            <a:off x="1066800" y="5670937"/>
            <a:ext cx="100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(c) False.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984B73-556F-4186-A420-EAE4F46CF0C5}"/>
              </a:ext>
            </a:extLst>
          </p:cNvPr>
          <p:cNvSpPr txBox="1"/>
          <p:nvPr/>
        </p:nvSpPr>
        <p:spPr>
          <a:xfrm>
            <a:off x="1066800" y="6081906"/>
            <a:ext cx="590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(d) True. Mutually dependent package specs are not allowed.</a:t>
            </a:r>
          </a:p>
        </p:txBody>
      </p:sp>
    </p:spTree>
    <p:extLst>
      <p:ext uri="{BB962C8B-B14F-4D97-AF65-F5344CB8AC3E}">
        <p14:creationId xmlns:p14="http://schemas.microsoft.com/office/powerpoint/2010/main" val="342119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Quiz 4.2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292DF83-A1C9-48AB-A2E5-206267C48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62300" y="2845714"/>
            <a:ext cx="2819400" cy="2793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34745A-663A-41CE-B4D4-240C2925E9AE}"/>
              </a:ext>
            </a:extLst>
          </p:cNvPr>
          <p:cNvSpPr txBox="1"/>
          <p:nvPr/>
        </p:nvSpPr>
        <p:spPr>
          <a:xfrm>
            <a:off x="2011492" y="5715000"/>
            <a:ext cx="51210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Separate Compilation</a:t>
            </a:r>
          </a:p>
        </p:txBody>
      </p:sp>
    </p:spTree>
    <p:extLst>
      <p:ext uri="{BB962C8B-B14F-4D97-AF65-F5344CB8AC3E}">
        <p14:creationId xmlns:p14="http://schemas.microsoft.com/office/powerpoint/2010/main" val="165189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Separate compilation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800" y="6492875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914400" y="1981200"/>
            <a:ext cx="776719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True or False: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latin typeface="+mn-lt"/>
              </a:rPr>
              <a:t>If you make a change to the private part of a package P, then source code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changes may be required in the units in the hierarchy rooted at P 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If you make a change to the body of a package P, then source code</a:t>
            </a:r>
            <a:br>
              <a:rPr lang="en-US" dirty="0"/>
            </a:br>
            <a:r>
              <a:rPr lang="en-US" dirty="0"/>
              <a:t>changes may be required in the units in the hierarchy rooted at P 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If you make a change to the body of a package P, then source code</a:t>
            </a:r>
            <a:br>
              <a:rPr lang="en-US" dirty="0"/>
            </a:br>
            <a:r>
              <a:rPr lang="en-US" dirty="0"/>
              <a:t>changes may be required in the subunits of the package body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If you </a:t>
            </a:r>
            <a:r>
              <a:rPr lang="en-US" b="1" dirty="0"/>
              <a:t>with</a:t>
            </a:r>
            <a:r>
              <a:rPr lang="en-US" dirty="0"/>
              <a:t> a package P, then you automatically with all of the child units of P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3951C-26A7-4E7F-B413-6F166BAB3609}"/>
              </a:ext>
            </a:extLst>
          </p:cNvPr>
          <p:cNvSpPr txBox="1"/>
          <p:nvPr/>
        </p:nvSpPr>
        <p:spPr>
          <a:xfrm>
            <a:off x="1066800" y="4588237"/>
            <a:ext cx="1015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 ) True.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EBECE4-1E01-4DF5-886E-7FD105DA1513}"/>
              </a:ext>
            </a:extLst>
          </p:cNvPr>
          <p:cNvSpPr txBox="1"/>
          <p:nvPr/>
        </p:nvSpPr>
        <p:spPr>
          <a:xfrm>
            <a:off x="1066800" y="5091539"/>
            <a:ext cx="102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(b) False.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FCB739-3544-4A26-B249-1EF5332DD8A8}"/>
              </a:ext>
            </a:extLst>
          </p:cNvPr>
          <p:cNvSpPr txBox="1"/>
          <p:nvPr/>
        </p:nvSpPr>
        <p:spPr>
          <a:xfrm>
            <a:off x="1066800" y="5594841"/>
            <a:ext cx="949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(c) True.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984B73-556F-4186-A420-EAE4F46CF0C5}"/>
              </a:ext>
            </a:extLst>
          </p:cNvPr>
          <p:cNvSpPr txBox="1"/>
          <p:nvPr/>
        </p:nvSpPr>
        <p:spPr>
          <a:xfrm>
            <a:off x="1066800" y="6098143"/>
            <a:ext cx="7863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(d</a:t>
            </a:r>
            <a:r>
              <a:rPr lang="en-US">
                <a:solidFill>
                  <a:srgbClr val="0066FF"/>
                </a:solidFill>
              </a:rPr>
              <a:t>) False. </a:t>
            </a:r>
            <a:r>
              <a:rPr lang="en-US" dirty="0">
                <a:solidFill>
                  <a:srgbClr val="0066FF"/>
                </a:solidFill>
              </a:rPr>
              <a:t>It's the other way around: </a:t>
            </a:r>
            <a:r>
              <a:rPr lang="en-US" b="1" dirty="0" err="1">
                <a:solidFill>
                  <a:srgbClr val="0066FF"/>
                </a:solidFill>
              </a:rPr>
              <a:t>with</a:t>
            </a:r>
            <a:r>
              <a:rPr lang="en-US" dirty="0" err="1">
                <a:solidFill>
                  <a:srgbClr val="0066FF"/>
                </a:solidFill>
              </a:rPr>
              <a:t>ing</a:t>
            </a:r>
            <a:r>
              <a:rPr lang="en-US" dirty="0">
                <a:solidFill>
                  <a:srgbClr val="0066FF"/>
                </a:solidFill>
              </a:rPr>
              <a:t> a child automatically </a:t>
            </a:r>
            <a:r>
              <a:rPr lang="en-US" b="1" dirty="0" err="1">
                <a:solidFill>
                  <a:srgbClr val="0066FF"/>
                </a:solidFill>
              </a:rPr>
              <a:t>with</a:t>
            </a:r>
            <a:r>
              <a:rPr lang="en-US" dirty="0" err="1">
                <a:solidFill>
                  <a:srgbClr val="0066FF"/>
                </a:solidFill>
              </a:rPr>
              <a:t>s</a:t>
            </a:r>
            <a:r>
              <a:rPr lang="en-US" dirty="0">
                <a:solidFill>
                  <a:srgbClr val="0066FF"/>
                </a:solidFill>
              </a:rPr>
              <a:t> the parent</a:t>
            </a:r>
          </a:p>
        </p:txBody>
      </p:sp>
    </p:spTree>
    <p:extLst>
      <p:ext uri="{BB962C8B-B14F-4D97-AF65-F5344CB8AC3E}">
        <p14:creationId xmlns:p14="http://schemas.microsoft.com/office/powerpoint/2010/main" val="155379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290733</TotalTime>
  <Words>215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Consolas</vt:lpstr>
      <vt:lpstr>Courier New</vt:lpstr>
      <vt:lpstr>Wingdings</vt:lpstr>
      <vt:lpstr>Office Theme</vt:lpstr>
      <vt:lpstr>Quiz 4.1</vt:lpstr>
      <vt:lpstr>Packages</vt:lpstr>
      <vt:lpstr>Packages</vt:lpstr>
      <vt:lpstr>Quiz 4.2</vt:lpstr>
      <vt:lpstr>Separate compilation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brosgol</dc:creator>
  <cp:lastModifiedBy>brosgol</cp:lastModifiedBy>
  <cp:revision>2073</cp:revision>
  <cp:lastPrinted>2018-04-05T18:55:23Z</cp:lastPrinted>
  <dcterms:created xsi:type="dcterms:W3CDTF">2013-03-28T20:49:23Z</dcterms:created>
  <dcterms:modified xsi:type="dcterms:W3CDTF">2018-04-27T20:57:33Z</dcterms:modified>
</cp:coreProperties>
</file>