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18" r:id="rId2"/>
    <p:sldId id="519" r:id="rId3"/>
    <p:sldId id="520" r:id="rId4"/>
    <p:sldId id="521" r:id="rId5"/>
    <p:sldId id="522" r:id="rId6"/>
    <p:sldId id="524" r:id="rId7"/>
    <p:sldId id="528" r:id="rId8"/>
    <p:sldId id="523" r:id="rId9"/>
    <p:sldId id="529" r:id="rId10"/>
    <p:sldId id="530" r:id="rId11"/>
    <p:sldId id="532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25" autoAdjust="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78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2.1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1B7C5B-4B41-436A-8573-B1BA48D34553}"/>
              </a:ext>
            </a:extLst>
          </p:cNvPr>
          <p:cNvSpPr txBox="1"/>
          <p:nvPr/>
        </p:nvSpPr>
        <p:spPr>
          <a:xfrm>
            <a:off x="3177740" y="5791200"/>
            <a:ext cx="27885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Statements</a:t>
            </a:r>
          </a:p>
        </p:txBody>
      </p:sp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 handling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2362200" y="1234857"/>
            <a:ext cx="3563796" cy="31085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Exceptions_Quiz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N : Integer;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</a:t>
            </a:r>
            <a:r>
              <a:rPr lang="en-US" sz="1400" dirty="0">
                <a:latin typeface="Consolas" panose="020B0609020204030204" pitchFamily="49" charset="0"/>
              </a:rPr>
              <a:t>N := -1;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declare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M : Natural := N;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Integer'Image</a:t>
            </a:r>
            <a:r>
              <a:rPr lang="en-US" sz="1400" dirty="0">
                <a:latin typeface="Consolas" panose="020B0609020204030204" pitchFamily="49" charset="0"/>
              </a:rPr>
              <a:t>(M));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exception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   when </a:t>
            </a:r>
            <a:r>
              <a:rPr lang="en-US" sz="1400" dirty="0" err="1">
                <a:latin typeface="Consolas" panose="020B0609020204030204" pitchFamily="49" charset="0"/>
              </a:rPr>
              <a:t>Constraint_Error</a:t>
            </a:r>
            <a:r>
              <a:rPr lang="en-US" sz="1400" dirty="0">
                <a:latin typeface="Consolas" panose="020B0609020204030204" pitchFamily="49" charset="0"/>
              </a:rPr>
              <a:t> =&gt;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"Oops" 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end;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Exceptions_Quiz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2140851" y="4639270"/>
            <a:ext cx="4259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does this program do?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Display the string "Oops"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Terminate with an unhandled exception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600200" y="570607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(b)</a:t>
            </a:r>
          </a:p>
        </p:txBody>
      </p:sp>
    </p:spTree>
    <p:extLst>
      <p:ext uri="{BB962C8B-B14F-4D97-AF65-F5344CB8AC3E}">
        <p14:creationId xmlns:p14="http://schemas.microsoft.com/office/powerpoint/2010/main" val="146949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Exceptions vs status flags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1295400"/>
            <a:ext cx="6289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are reasons to use status flags rather than</a:t>
            </a:r>
            <a:br>
              <a:rPr lang="en-US" dirty="0"/>
            </a:br>
            <a:r>
              <a:rPr lang="en-US" dirty="0"/>
              <a:t>exceptions to model the handling of some condition?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(a), (b) and (d)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A2ACFF-FE87-4C2F-96A1-BF45EE4AE0C2}"/>
              </a:ext>
            </a:extLst>
          </p:cNvPr>
          <p:cNvSpPr txBox="1"/>
          <p:nvPr/>
        </p:nvSpPr>
        <p:spPr>
          <a:xfrm>
            <a:off x="2340044" y="2011978"/>
            <a:ext cx="336630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Occurrence of the condition is not an error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633521-4676-42F5-9DF3-7CB5AE8C8CC2}"/>
              </a:ext>
            </a:extLst>
          </p:cNvPr>
          <p:cNvSpPr txBox="1"/>
          <p:nvPr/>
        </p:nvSpPr>
        <p:spPr>
          <a:xfrm>
            <a:off x="1393661" y="19812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2AD2B8-C6AA-465E-8C51-69DF1CE3BB81}"/>
              </a:ext>
            </a:extLst>
          </p:cNvPr>
          <p:cNvSpPr txBox="1"/>
          <p:nvPr/>
        </p:nvSpPr>
        <p:spPr>
          <a:xfrm>
            <a:off x="2373041" y="2582982"/>
            <a:ext cx="5306261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Occurrence of the condition does not cause a break in the control flow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7E5FF2-2BFA-4592-B67A-7B47913323B6}"/>
              </a:ext>
            </a:extLst>
          </p:cNvPr>
          <p:cNvSpPr txBox="1"/>
          <p:nvPr/>
        </p:nvSpPr>
        <p:spPr>
          <a:xfrm>
            <a:off x="1382441" y="25522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17E070-661A-4773-BC40-6EBB25491970}"/>
              </a:ext>
            </a:extLst>
          </p:cNvPr>
          <p:cNvSpPr txBox="1"/>
          <p:nvPr/>
        </p:nvSpPr>
        <p:spPr>
          <a:xfrm>
            <a:off x="2345119" y="3153986"/>
            <a:ext cx="5837111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If the condition is ignored, the program may fail to compute the correct result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FDF90C-E806-4530-B449-240C7A270943}"/>
              </a:ext>
            </a:extLst>
          </p:cNvPr>
          <p:cNvSpPr txBox="1"/>
          <p:nvPr/>
        </p:nvSpPr>
        <p:spPr>
          <a:xfrm>
            <a:off x="1406485" y="3123208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5038E0-EDFA-4B1A-AAE9-AA98FC6E36F3}"/>
              </a:ext>
            </a:extLst>
          </p:cNvPr>
          <p:cNvSpPr txBox="1"/>
          <p:nvPr/>
        </p:nvSpPr>
        <p:spPr>
          <a:xfrm>
            <a:off x="2340044" y="3724989"/>
            <a:ext cx="595092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It's hard to verify code with exception handlers since the control flow is implicit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81996C-D8A6-485A-8D36-6169A46F9EAB}"/>
              </a:ext>
            </a:extLst>
          </p:cNvPr>
          <p:cNvSpPr txBox="1"/>
          <p:nvPr/>
        </p:nvSpPr>
        <p:spPr>
          <a:xfrm>
            <a:off x="1382441" y="3694211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49070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code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3563796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Loop_Quiz1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begin   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for </a:t>
            </a:r>
            <a:r>
              <a:rPr lang="en-US" sz="1400" dirty="0">
                <a:latin typeface="Consolas" panose="020B0609020204030204" pitchFamily="49" charset="0"/>
              </a:rPr>
              <a:t>I </a:t>
            </a:r>
            <a:r>
              <a:rPr lang="en-US" sz="1400" b="1" dirty="0">
                <a:latin typeface="Consolas" panose="020B0609020204030204" pitchFamily="49" charset="0"/>
              </a:rPr>
              <a:t>in reverse </a:t>
            </a:r>
            <a:r>
              <a:rPr lang="en-US" sz="1400" dirty="0">
                <a:latin typeface="Consolas" panose="020B0609020204030204" pitchFamily="49" charset="0"/>
              </a:rPr>
              <a:t>4..1 </a:t>
            </a:r>
            <a:r>
              <a:rPr lang="en-US" sz="1400" b="1" dirty="0">
                <a:latin typeface="Consolas" panose="020B0609020204030204" pitchFamily="49" charset="0"/>
              </a:rPr>
              <a:t>loop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Integer'Image</a:t>
            </a:r>
            <a:r>
              <a:rPr lang="en-US" sz="1400" dirty="0">
                <a:latin typeface="Consolas" panose="020B0609020204030204" pitchFamily="49" charset="0"/>
              </a:rPr>
              <a:t>(I));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Loop_Quiz1;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524071"/>
            <a:ext cx="58743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this program's output?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Displays the values 4, 3, 2, and 1, one value per line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Displays the values 1, 2, 3, and 4, one value per line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Displays no output values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Trick question, since the program has a compilation error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600200" y="5325070"/>
            <a:ext cx="6037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(c)</a:t>
            </a:r>
          </a:p>
          <a:p>
            <a:r>
              <a:rPr lang="en-US" dirty="0">
                <a:solidFill>
                  <a:srgbClr val="0066FF"/>
                </a:solidFill>
              </a:rPr>
              <a:t>Since the upper bound (1) is less then the lower bound (4),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the loop is never executed.  The </a:t>
            </a:r>
            <a:r>
              <a:rPr lang="en-US" b="1" dirty="0">
                <a:solidFill>
                  <a:srgbClr val="0066FF"/>
                </a:solidFill>
              </a:rPr>
              <a:t>reverse</a:t>
            </a:r>
            <a:r>
              <a:rPr lang="en-US" dirty="0">
                <a:solidFill>
                  <a:srgbClr val="0066FF"/>
                </a:solidFill>
              </a:rPr>
              <a:t> keyword has no effect.</a:t>
            </a:r>
          </a:p>
        </p:txBody>
      </p:sp>
    </p:spTree>
    <p:extLst>
      <p:ext uri="{BB962C8B-B14F-4D97-AF65-F5344CB8AC3E}">
        <p14:creationId xmlns:p14="http://schemas.microsoft.com/office/powerpoint/2010/main" val="36866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code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600200" y="1219200"/>
            <a:ext cx="5949064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 </a:t>
            </a:r>
            <a:r>
              <a:rPr lang="en-US" sz="1400" b="1" dirty="0">
                <a:latin typeface="Consolas" panose="020B0609020204030204" pitchFamily="49" charset="0"/>
              </a:rPr>
              <a:t>use </a:t>
            </a:r>
            <a:r>
              <a:rPr lang="en-US" sz="1400" dirty="0" err="1">
                <a:latin typeface="Consolas" panose="020B0609020204030204" pitchFamily="49" charset="0"/>
              </a:rPr>
              <a:t>Ada.Text_IO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Loop_Quiz2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</a:t>
            </a:r>
            <a:r>
              <a:rPr lang="en-US" sz="1400" dirty="0">
                <a:latin typeface="Consolas" panose="020B0609020204030204" pitchFamily="49" charset="0"/>
              </a:rPr>
              <a:t>S : String := "Hello, world";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I : Integer;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begin </a:t>
            </a:r>
            <a:r>
              <a:rPr lang="en-US" sz="1400" i="1" dirty="0">
                <a:latin typeface="Consolas" panose="020B0609020204030204" pitchFamily="49" charset="0"/>
              </a:rPr>
              <a:t>-- Find and display index of 1st occurrence of 'o'</a:t>
            </a:r>
            <a:r>
              <a:rPr lang="en-US" sz="1400" b="1" dirty="0">
                <a:latin typeface="Consolas" panose="020B0609020204030204" pitchFamily="49" charset="0"/>
              </a:rPr>
              <a:t>  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for </a:t>
            </a:r>
            <a:r>
              <a:rPr lang="en-US" sz="1400" dirty="0">
                <a:latin typeface="Consolas" panose="020B0609020204030204" pitchFamily="49" charset="0"/>
              </a:rPr>
              <a:t>I </a:t>
            </a:r>
            <a:r>
              <a:rPr lang="en-US" sz="1400" b="1" dirty="0">
                <a:latin typeface="Consolas" panose="020B0609020204030204" pitchFamily="49" charset="0"/>
              </a:rPr>
              <a:t>in </a:t>
            </a:r>
            <a:r>
              <a:rPr lang="en-US" sz="1400" dirty="0" err="1">
                <a:latin typeface="Consolas" panose="020B0609020204030204" pitchFamily="49" charset="0"/>
              </a:rPr>
              <a:t>S'Range</a:t>
            </a:r>
            <a:r>
              <a:rPr lang="en-US" sz="1400" b="1" dirty="0">
                <a:latin typeface="Consolas" panose="020B0609020204030204" pitchFamily="49" charset="0"/>
              </a:rPr>
              <a:t> loop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   exit when</a:t>
            </a:r>
            <a:r>
              <a:rPr lang="en-US" sz="1400" dirty="0">
                <a:latin typeface="Consolas" panose="020B0609020204030204" pitchFamily="49" charset="0"/>
              </a:rPr>
              <a:t> S(I) = 'o';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 loop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Put_Line</a:t>
            </a:r>
            <a:r>
              <a:rPr lang="en-US" sz="1400" dirty="0">
                <a:latin typeface="Consolas" panose="020B0609020204030204" pitchFamily="49" charset="0"/>
              </a:rPr>
              <a:t>( </a:t>
            </a:r>
            <a:r>
              <a:rPr lang="en-US" sz="1400" dirty="0" err="1">
                <a:latin typeface="Consolas" panose="020B0609020204030204" pitchFamily="49" charset="0"/>
              </a:rPr>
              <a:t>Integer'Image</a:t>
            </a:r>
            <a:r>
              <a:rPr lang="en-US" sz="1400" dirty="0">
                <a:latin typeface="Consolas" panose="020B0609020204030204" pitchFamily="49" charset="0"/>
              </a:rPr>
              <a:t>(I) );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Loop_Quiz2;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318071" y="3733800"/>
            <a:ext cx="66695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is correct?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output of the program cannot be predicted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program outputs the value 5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The program is illegal because a loop index is not allowed to hide </a:t>
            </a:r>
            <a:br>
              <a:rPr lang="en-US" dirty="0"/>
            </a:br>
            <a:r>
              <a:rPr lang="en-US" dirty="0"/>
              <a:t>an outer declaration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600200" y="5325070"/>
            <a:ext cx="7224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The answer is  (a)</a:t>
            </a:r>
          </a:p>
          <a:p>
            <a:r>
              <a:rPr lang="en-US" dirty="0">
                <a:solidFill>
                  <a:srgbClr val="0066FF"/>
                </a:solidFill>
              </a:rPr>
              <a:t>The variable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66FF"/>
                </a:solidFill>
              </a:rPr>
              <a:t> that is output is the </a:t>
            </a:r>
            <a:r>
              <a:rPr lang="en-US" dirty="0" err="1">
                <a:solidFill>
                  <a:srgbClr val="0066FF"/>
                </a:solidFill>
              </a:rPr>
              <a:t>unitialized</a:t>
            </a:r>
            <a:r>
              <a:rPr lang="en-US" dirty="0">
                <a:solidFill>
                  <a:srgbClr val="0066FF"/>
                </a:solidFill>
              </a:rPr>
              <a:t> </a:t>
            </a:r>
            <a:r>
              <a:rPr lang="en-US" dirty="0">
                <a:solidFill>
                  <a:srgbClr val="0066FF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66FF"/>
                </a:solidFill>
              </a:rPr>
              <a:t> declared in the outer scope</a:t>
            </a:r>
          </a:p>
        </p:txBody>
      </p:sp>
    </p:spTree>
    <p:extLst>
      <p:ext uri="{BB962C8B-B14F-4D97-AF65-F5344CB8AC3E}">
        <p14:creationId xmlns:p14="http://schemas.microsoft.com/office/powerpoint/2010/main" val="396098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2.2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5E3AA3-BDAB-4F79-92A1-CBA67DBB4ED6}"/>
              </a:ext>
            </a:extLst>
          </p:cNvPr>
          <p:cNvSpPr txBox="1"/>
          <p:nvPr/>
        </p:nvSpPr>
        <p:spPr>
          <a:xfrm>
            <a:off x="2964733" y="5791200"/>
            <a:ext cx="32145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Subprograms</a:t>
            </a:r>
          </a:p>
        </p:txBody>
      </p:sp>
    </p:spTree>
    <p:extLst>
      <p:ext uri="{BB962C8B-B14F-4D97-AF65-F5344CB8AC3E}">
        <p14:creationId xmlns:p14="http://schemas.microsoft.com/office/powerpoint/2010/main" val="25658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passing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371600"/>
            <a:ext cx="6247223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Proc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function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Incr</a:t>
            </a:r>
            <a:r>
              <a:rPr lang="en-US" sz="1400" dirty="0">
                <a:latin typeface="Consolas" panose="020B0609020204030204" pitchFamily="49" charset="0"/>
              </a:rPr>
              <a:t>(N : Integer; By : Integer)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Integer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begin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N := N + By;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</a:t>
            </a:r>
            <a:r>
              <a:rPr lang="en-US" sz="1400" b="1" dirty="0">
                <a:latin typeface="Consolas" panose="020B0609020204030204" pitchFamily="49" charset="0"/>
              </a:rPr>
              <a:t>return</a:t>
            </a:r>
            <a:r>
              <a:rPr lang="en-US" sz="1400" dirty="0">
                <a:latin typeface="Consolas" panose="020B0609020204030204" pitchFamily="49" charset="0"/>
              </a:rPr>
              <a:t> N;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Incr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My_Int</a:t>
            </a:r>
            <a:r>
              <a:rPr lang="en-US" sz="1400" dirty="0">
                <a:latin typeface="Consolas" panose="020B0609020204030204" pitchFamily="49" charset="0"/>
              </a:rPr>
              <a:t> : Integer := 10;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My_Int</a:t>
            </a:r>
            <a:r>
              <a:rPr lang="en-US" sz="1400" dirty="0">
                <a:latin typeface="Consolas" panose="020B0609020204030204" pitchFamily="49" charset="0"/>
              </a:rPr>
              <a:t> := </a:t>
            </a:r>
            <a:r>
              <a:rPr lang="en-US" sz="1400" dirty="0" err="1">
                <a:latin typeface="Consolas" panose="020B0609020204030204" pitchFamily="49" charset="0"/>
              </a:rPr>
              <a:t>Incr</a:t>
            </a:r>
            <a:r>
              <a:rPr lang="en-US" sz="1400" dirty="0">
                <a:latin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</a:rPr>
              <a:t>My_Int</a:t>
            </a:r>
            <a:r>
              <a:rPr lang="en-US" sz="1400" dirty="0">
                <a:latin typeface="Consolas" panose="020B0609020204030204" pitchFamily="49" charset="0"/>
              </a:rPr>
              <a:t>, 3);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Proc;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438132" y="3914656"/>
            <a:ext cx="41165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of the following statements is true: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Compilation error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err="1"/>
              <a:t>My_Int</a:t>
            </a:r>
            <a:r>
              <a:rPr lang="en-US" dirty="0"/>
              <a:t> is assigned the value 13</a:t>
            </a:r>
          </a:p>
          <a:p>
            <a:pPr marL="342900" indent="-342900">
              <a:buFont typeface="+mj-lt"/>
              <a:buAutoNum type="alphaLcParenR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19200" y="5105400"/>
            <a:ext cx="6271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(a) Is True, since N is an </a:t>
            </a:r>
            <a:r>
              <a:rPr lang="en-US" b="1" dirty="0">
                <a:solidFill>
                  <a:srgbClr val="0066FF"/>
                </a:solidFill>
              </a:rPr>
              <a:t>in</a:t>
            </a:r>
            <a:r>
              <a:rPr lang="en-US" dirty="0">
                <a:solidFill>
                  <a:srgbClr val="0066FF"/>
                </a:solidFill>
              </a:rPr>
              <a:t> parameter and cannot be assigned to</a:t>
            </a:r>
          </a:p>
        </p:txBody>
      </p:sp>
    </p:spTree>
    <p:extLst>
      <p:ext uri="{BB962C8B-B14F-4D97-AF65-F5344CB8AC3E}">
        <p14:creationId xmlns:p14="http://schemas.microsoft.com/office/powerpoint/2010/main" val="235358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passing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969094" y="1219200"/>
            <a:ext cx="5650906" cy="246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procedure</a:t>
            </a:r>
            <a:r>
              <a:rPr lang="en-US" sz="1400" dirty="0">
                <a:latin typeface="Consolas" panose="020B0609020204030204" pitchFamily="49" charset="0"/>
              </a:rPr>
              <a:t> Negate ( M : </a:t>
            </a:r>
            <a:r>
              <a:rPr lang="en-US" sz="1400" b="1" dirty="0">
                <a:latin typeface="Consolas" panose="020B0609020204030204" pitchFamily="49" charset="0"/>
              </a:rPr>
              <a:t>in</a:t>
            </a:r>
            <a:r>
              <a:rPr lang="en-US" sz="1400" dirty="0">
                <a:latin typeface="Consolas" panose="020B0609020204030204" pitchFamily="49" charset="0"/>
              </a:rPr>
              <a:t> Integer; N : </a:t>
            </a:r>
            <a:r>
              <a:rPr lang="en-US" sz="1400" b="1" dirty="0">
                <a:latin typeface="Consolas" panose="020B0609020204030204" pitchFamily="49" charset="0"/>
              </a:rPr>
              <a:t>out</a:t>
            </a:r>
            <a:r>
              <a:rPr lang="en-US" sz="1400" dirty="0">
                <a:latin typeface="Consolas" panose="020B0609020204030204" pitchFamily="49" charset="0"/>
              </a:rPr>
              <a:t> Integer ) </a:t>
            </a:r>
            <a:r>
              <a:rPr lang="en-US" sz="1400" b="1" dirty="0">
                <a:latin typeface="Consolas" panose="020B0609020204030204" pitchFamily="49" charset="0"/>
              </a:rPr>
              <a:t>is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begin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if</a:t>
            </a:r>
            <a:r>
              <a:rPr lang="en-US" sz="1400" dirty="0">
                <a:latin typeface="Consolas" panose="020B0609020204030204" pitchFamily="49" charset="0"/>
              </a:rPr>
              <a:t> M &lt; 0 </a:t>
            </a:r>
            <a:r>
              <a:rPr lang="en-US" sz="1400" b="1" dirty="0">
                <a:latin typeface="Consolas" panose="020B0609020204030204" pitchFamily="49" charset="0"/>
              </a:rPr>
              <a:t>then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      N := -M;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   end if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end</a:t>
            </a:r>
            <a:r>
              <a:rPr lang="en-US" sz="1400" dirty="0">
                <a:latin typeface="Consolas" panose="020B0609020204030204" pitchFamily="49" charset="0"/>
              </a:rPr>
              <a:t> Negate;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MM : Integer := 100;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NN : Integer := 0;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…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Negate(MM, NN);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1939882" y="3905071"/>
            <a:ext cx="53753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is the value of NN on return from Negate?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0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Unspecified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Trick question, since Negate has a compilation error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517098" y="5401270"/>
            <a:ext cx="6255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(b)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N is a copy-out parameter. Since it was never assigned in Negate,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its uninitialized value will be copied back to NN on return</a:t>
            </a:r>
          </a:p>
        </p:txBody>
      </p:sp>
    </p:spTree>
    <p:extLst>
      <p:ext uri="{BB962C8B-B14F-4D97-AF65-F5344CB8AC3E}">
        <p14:creationId xmlns:p14="http://schemas.microsoft.com/office/powerpoint/2010/main" val="78317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passing: True or False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95400" y="6492875"/>
            <a:ext cx="2133600" cy="365125"/>
          </a:xfrm>
        </p:spPr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14400" y="2057400"/>
            <a:ext cx="74075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dirty="0"/>
              <a:t>Objects of type </a:t>
            </a:r>
            <a:r>
              <a:rPr lang="en-US" dirty="0" err="1"/>
              <a:t>Long_Float</a:t>
            </a:r>
            <a:r>
              <a:rPr lang="en-US" dirty="0"/>
              <a:t> are passed by copy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Arrays are always passed by reference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A function may have </a:t>
            </a:r>
            <a:r>
              <a:rPr lang="en-US" b="1" dirty="0"/>
              <a:t>out</a:t>
            </a:r>
            <a:r>
              <a:rPr lang="en-US" dirty="0"/>
              <a:t> or </a:t>
            </a:r>
            <a:r>
              <a:rPr lang="en-US" b="1" dirty="0"/>
              <a:t>in out</a:t>
            </a:r>
            <a:r>
              <a:rPr lang="en-US" dirty="0"/>
              <a:t> parameters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/>
              <a:t>Whether an object is passed by copy or by reference is only an</a:t>
            </a:r>
            <a:br>
              <a:rPr lang="en-US" dirty="0"/>
            </a:br>
            <a:r>
              <a:rPr lang="en-US" dirty="0"/>
              <a:t>efficiency issue and does not affect the result computed by a subprogram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95400" y="4800600"/>
            <a:ext cx="1210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True.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BF3A98-C797-4ECD-A62E-792E329B61B9}"/>
              </a:ext>
            </a:extLst>
          </p:cNvPr>
          <p:cNvSpPr txBox="1"/>
          <p:nvPr/>
        </p:nvSpPr>
        <p:spPr>
          <a:xfrm>
            <a:off x="1295400" y="5223669"/>
            <a:ext cx="127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False.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CC8CE5-79D9-45E2-8668-4C76408EFF13}"/>
              </a:ext>
            </a:extLst>
          </p:cNvPr>
          <p:cNvSpPr txBox="1"/>
          <p:nvPr/>
        </p:nvSpPr>
        <p:spPr>
          <a:xfrm>
            <a:off x="1295400" y="5646738"/>
            <a:ext cx="5406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(c) is True for Ada 2012, and False for all earlier versions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3AED34-C95B-4781-9FCE-4425E90CC029}"/>
              </a:ext>
            </a:extLst>
          </p:cNvPr>
          <p:cNvSpPr txBox="1"/>
          <p:nvPr/>
        </p:nvSpPr>
        <p:spPr>
          <a:xfrm>
            <a:off x="1295400" y="6069807"/>
            <a:ext cx="4588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(d) is False. Aliasing can have a semantic effect.</a:t>
            </a:r>
          </a:p>
        </p:txBody>
      </p:sp>
    </p:spTree>
    <p:extLst>
      <p:ext uri="{BB962C8B-B14F-4D97-AF65-F5344CB8AC3E}">
        <p14:creationId xmlns:p14="http://schemas.microsoft.com/office/powerpoint/2010/main" val="402691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760301" y="1676400"/>
            <a:ext cx="5452134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type </a:t>
            </a:r>
            <a:r>
              <a:rPr lang="en-US" sz="1400" dirty="0">
                <a:latin typeface="Consolas" panose="020B0609020204030204" pitchFamily="49" charset="0"/>
              </a:rPr>
              <a:t>Vector </a:t>
            </a:r>
            <a:r>
              <a:rPr lang="en-US" sz="1400" b="1" dirty="0">
                <a:latin typeface="Consolas" panose="020B0609020204030204" pitchFamily="49" charset="0"/>
              </a:rPr>
              <a:t>is array </a:t>
            </a:r>
            <a:r>
              <a:rPr lang="en-US" sz="1400" dirty="0">
                <a:latin typeface="Consolas" panose="020B0609020204030204" pitchFamily="49" charset="0"/>
              </a:rPr>
              <a:t>(1..5) of Float;</a:t>
            </a:r>
            <a:r>
              <a:rPr lang="en-US" sz="1400" b="1" dirty="0">
                <a:latin typeface="Consolas" panose="020B0609020204030204" pitchFamily="49" charset="0"/>
              </a:rPr>
              <a:t> </a:t>
            </a:r>
            <a:br>
              <a:rPr lang="en-US" sz="1400" b="1" dirty="0">
                <a:latin typeface="Consolas" panose="020B0609020204030204" pitchFamily="49" charset="0"/>
              </a:rPr>
            </a:br>
            <a:r>
              <a:rPr lang="en-US" sz="1400" dirty="0">
                <a:latin typeface="Consolas" panose="020B0609020204030204" pitchFamily="49" charset="0"/>
              </a:rPr>
              <a:t>V : Vector := (2.3, -1.0, 5.6, 2.3, 10.7);</a:t>
            </a:r>
            <a:endParaRPr lang="en-US" sz="1400" b="1" dirty="0">
              <a:latin typeface="Consolas" panose="020B0609020204030204" pitchFamily="49" charset="0"/>
            </a:endParaRP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Sort(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 : </a:t>
            </a:r>
            <a:r>
              <a:rPr lang="en-US" sz="1400" b="1" dirty="0">
                <a:latin typeface="Consolas" panose="020B0609020204030204" pitchFamily="49" charset="0"/>
              </a:rPr>
              <a:t>in out</a:t>
            </a:r>
            <a:r>
              <a:rPr lang="en-US" sz="1400" dirty="0">
                <a:latin typeface="Consolas" panose="020B0609020204030204" pitchFamily="49" charset="0"/>
              </a:rPr>
              <a:t> Vector)</a:t>
            </a:r>
            <a:br>
              <a:rPr lang="en-US" sz="1400" dirty="0">
                <a:latin typeface="Consolas" panose="020B0609020204030204" pitchFamily="49" charset="0"/>
              </a:rPr>
            </a:br>
            <a:r>
              <a:rPr lang="en-US" sz="1400" b="1" dirty="0">
                <a:latin typeface="Consolas" panose="020B0609020204030204" pitchFamily="49" charset="0"/>
              </a:rPr>
              <a:t>with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</a:t>
            </a:r>
            <a:r>
              <a:rPr lang="en-US" sz="1400" dirty="0">
                <a:latin typeface="Consolas" panose="020B0609020204030204" pitchFamily="49" charset="0"/>
              </a:rPr>
              <a:t>Post</a:t>
            </a:r>
            <a:r>
              <a:rPr lang="en-US" sz="1400" b="1" dirty="0">
                <a:latin typeface="Consolas" panose="020B0609020204030204" pitchFamily="49" charset="0"/>
              </a:rPr>
              <a:t> =&gt; (for all </a:t>
            </a:r>
            <a:r>
              <a:rPr lang="en-US" sz="1400" dirty="0">
                <a:latin typeface="Consolas" panose="020B0609020204030204" pitchFamily="49" charset="0"/>
              </a:rPr>
              <a:t>I in 1 ..4 =&gt; 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(I) &lt;= </a:t>
            </a:r>
            <a:r>
              <a:rPr lang="en-US" sz="1400" dirty="0" err="1">
                <a:latin typeface="Consolas" panose="020B0609020204030204" pitchFamily="49" charset="0"/>
              </a:rPr>
              <a:t>Vec</a:t>
            </a:r>
            <a:r>
              <a:rPr lang="en-US" sz="1400" dirty="0">
                <a:latin typeface="Consolas" panose="020B0609020204030204" pitchFamily="49" charset="0"/>
              </a:rPr>
              <a:t>(I+1));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990600" y="3600271"/>
            <a:ext cx="5815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Suppose that Sort(V) is called, and on return V has the value</a:t>
            </a:r>
            <a:br>
              <a:rPr lang="en-US" dirty="0"/>
            </a:br>
            <a:r>
              <a:rPr lang="en-US" dirty="0"/>
              <a:t>(1.0, 2.0, 3.0, 4.0, 5.0)</a:t>
            </a:r>
          </a:p>
          <a:p>
            <a:endParaRPr lang="en-US" dirty="0"/>
          </a:p>
          <a:p>
            <a:r>
              <a:rPr lang="en-US" dirty="0"/>
              <a:t>True or False: This result satisfies the postcondition shown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729EAC-15F2-4FD9-B034-8044C8E3F1C6}"/>
              </a:ext>
            </a:extLst>
          </p:cNvPr>
          <p:cNvSpPr txBox="1"/>
          <p:nvPr/>
        </p:nvSpPr>
        <p:spPr>
          <a:xfrm>
            <a:off x="1219200" y="5105400"/>
            <a:ext cx="70570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True</a:t>
            </a:r>
          </a:p>
          <a:p>
            <a:r>
              <a:rPr lang="en-US" dirty="0">
                <a:solidFill>
                  <a:srgbClr val="0066FF"/>
                </a:solidFill>
              </a:rPr>
              <a:t>The postcondition does not reflect the complete functional correctness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for the procedure. The requirement that the sorted vector have the same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elements as the original vector needs to be verified separately from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the postcondition.</a:t>
            </a:r>
          </a:p>
        </p:txBody>
      </p:sp>
    </p:spTree>
    <p:extLst>
      <p:ext uri="{BB962C8B-B14F-4D97-AF65-F5344CB8AC3E}">
        <p14:creationId xmlns:p14="http://schemas.microsoft.com/office/powerpoint/2010/main" val="89475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2.3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6D871C-A266-4CF1-9260-10DAF2C7DCF8}"/>
              </a:ext>
            </a:extLst>
          </p:cNvPr>
          <p:cNvSpPr txBox="1"/>
          <p:nvPr/>
        </p:nvSpPr>
        <p:spPr>
          <a:xfrm>
            <a:off x="2279930" y="5791200"/>
            <a:ext cx="4584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Exception Handling</a:t>
            </a:r>
          </a:p>
        </p:txBody>
      </p:sp>
    </p:spTree>
    <p:extLst>
      <p:ext uri="{BB962C8B-B14F-4D97-AF65-F5344CB8AC3E}">
        <p14:creationId xmlns:p14="http://schemas.microsoft.com/office/powerpoint/2010/main" val="1759944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279977</TotalTime>
  <Words>544</Words>
  <Application>Microsoft Office PowerPoint</Application>
  <PresentationFormat>On-screen Show (4:3)</PresentationFormat>
  <Paragraphs>104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Consolas</vt:lpstr>
      <vt:lpstr>Courier New</vt:lpstr>
      <vt:lpstr>Wingdings</vt:lpstr>
      <vt:lpstr>Office Theme</vt:lpstr>
      <vt:lpstr>Quiz 2.1</vt:lpstr>
      <vt:lpstr>What does this code do?</vt:lpstr>
      <vt:lpstr>What does this code do?</vt:lpstr>
      <vt:lpstr>Quiz 2.2</vt:lpstr>
      <vt:lpstr>Parameter passing</vt:lpstr>
      <vt:lpstr>Parameter passing</vt:lpstr>
      <vt:lpstr>Parameter passing: True or False</vt:lpstr>
      <vt:lpstr>Contracts</vt:lpstr>
      <vt:lpstr>Quiz 2.3</vt:lpstr>
      <vt:lpstr>Exception handling</vt:lpstr>
      <vt:lpstr>Exceptions vs status flags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2052</cp:revision>
  <cp:lastPrinted>2018-04-05T18:55:23Z</cp:lastPrinted>
  <dcterms:created xsi:type="dcterms:W3CDTF">2013-03-28T20:49:23Z</dcterms:created>
  <dcterms:modified xsi:type="dcterms:W3CDTF">2018-04-27T20:55:19Z</dcterms:modified>
</cp:coreProperties>
</file>