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11" r:id="rId2"/>
    <p:sldId id="357" r:id="rId3"/>
    <p:sldId id="384" r:id="rId4"/>
    <p:sldId id="359" r:id="rId5"/>
    <p:sldId id="360" r:id="rId6"/>
    <p:sldId id="361" r:id="rId7"/>
    <p:sldId id="353" r:id="rId8"/>
    <p:sldId id="354" r:id="rId9"/>
    <p:sldId id="370" r:id="rId10"/>
    <p:sldId id="371" r:id="rId11"/>
    <p:sldId id="372" r:id="rId12"/>
    <p:sldId id="362" r:id="rId13"/>
    <p:sldId id="363" r:id="rId14"/>
    <p:sldId id="356" r:id="rId15"/>
    <p:sldId id="346" r:id="rId16"/>
    <p:sldId id="345" r:id="rId17"/>
    <p:sldId id="347" r:id="rId18"/>
    <p:sldId id="366" r:id="rId19"/>
    <p:sldId id="348" r:id="rId20"/>
    <p:sldId id="350" r:id="rId21"/>
    <p:sldId id="351" r:id="rId22"/>
    <p:sldId id="352" r:id="rId23"/>
    <p:sldId id="376" r:id="rId24"/>
    <p:sldId id="377" r:id="rId25"/>
    <p:sldId id="379" r:id="rId26"/>
    <p:sldId id="380" r:id="rId27"/>
    <p:sldId id="378" r:id="rId28"/>
    <p:sldId id="382" r:id="rId29"/>
    <p:sldId id="383" r:id="rId30"/>
    <p:sldId id="375" r:id="rId3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006600"/>
    <a:srgbClr val="339933"/>
    <a:srgbClr val="D60093"/>
    <a:srgbClr val="A6C4DC"/>
    <a:srgbClr val="404040"/>
    <a:srgbClr val="5F6F81"/>
    <a:srgbClr val="E8F0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0" autoAdjust="0"/>
    <p:restoredTop sz="94660" autoAdjust="0"/>
  </p:normalViewPr>
  <p:slideViewPr>
    <p:cSldViewPr>
      <p:cViewPr varScale="1">
        <p:scale>
          <a:sx n="62" d="100"/>
          <a:sy n="62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1962" y="-273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35C857EE-1921-4BC3-B758-4ADC34F4A9C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t" anchorCtr="0" compatLnSpc="1">
            <a:prstTxWarp prst="textNoShape">
              <a:avLst/>
            </a:prstTxWarp>
          </a:bodyPr>
          <a:lstStyle>
            <a:lvl1pPr defTabSz="953954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046572F9-EFAC-45F5-8675-1B387613A55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t" anchorCtr="0" compatLnSpc="1">
            <a:prstTxWarp prst="textNoShape">
              <a:avLst/>
            </a:prstTxWarp>
          </a:bodyPr>
          <a:lstStyle>
            <a:lvl1pPr algn="r" defTabSz="953954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7D07B9C0-4BF0-4771-B8C3-C6881F8DF87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b" anchorCtr="0" compatLnSpc="1">
            <a:prstTxWarp prst="textNoShape">
              <a:avLst/>
            </a:prstTxWarp>
          </a:bodyPr>
          <a:lstStyle>
            <a:lvl1pPr defTabSz="953954">
              <a:defRPr sz="1000" dirty="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Getting Started with GNAT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0777F0FA-E547-4F17-B630-722D349FCAC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b" anchorCtr="0" compatLnSpc="1">
            <a:prstTxWarp prst="textNoShape">
              <a:avLst/>
            </a:prstTxWarp>
          </a:bodyPr>
          <a:lstStyle>
            <a:lvl1pPr algn="r" defTabSz="952500">
              <a:defRPr sz="1000" dirty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Page </a:t>
            </a:r>
            <a:fld id="{8C36E09B-11F2-49C8-8E95-807983865D4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3078" name="Picture 8" descr="ac_bw">
            <a:extLst>
              <a:ext uri="{FF2B5EF4-FFF2-40B4-BE49-F238E27FC236}">
                <a16:creationId xmlns:a16="http://schemas.microsoft.com/office/drawing/2014/main" id="{1391ABAF-4678-40D3-B55E-474E5E4EE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47638"/>
            <a:ext cx="15589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BFAC994-C61E-45B8-9D62-BE071AE0AC1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t" anchorCtr="0" compatLnSpc="1">
            <a:prstTxWarp prst="textNoShape">
              <a:avLst/>
            </a:prstTxWarp>
          </a:bodyPr>
          <a:lstStyle>
            <a:lvl1pPr defTabSz="953954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5ACCEB21-3867-4DC5-8CE9-2530DC4F14A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t" anchorCtr="0" compatLnSpc="1">
            <a:prstTxWarp prst="textNoShape">
              <a:avLst/>
            </a:prstTxWarp>
          </a:bodyPr>
          <a:lstStyle>
            <a:lvl1pPr algn="r" defTabSz="953954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9590269D-659F-4FCB-909C-F6964CF542BE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60475" y="722313"/>
            <a:ext cx="4795838" cy="3597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29D47AE1-C72C-45FA-9DCB-3591B535123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A536643F-2D9C-4378-A6EB-9AA8D820EB4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b" anchorCtr="0" compatLnSpc="1">
            <a:prstTxWarp prst="textNoShape">
              <a:avLst/>
            </a:prstTxWarp>
          </a:bodyPr>
          <a:lstStyle>
            <a:lvl1pPr defTabSz="953954">
              <a:defRPr sz="13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1F5BA78A-DFB5-4855-965D-53545388DC4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86" tIns="47693" rIns="95386" bIns="47693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 smtClean="0"/>
            </a:lvl1pPr>
          </a:lstStyle>
          <a:p>
            <a:pPr>
              <a:defRPr/>
            </a:pPr>
            <a:fld id="{4D91F67E-6403-4AD5-8ED1-A79BF8C73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8EB32F67-E5D7-4455-9F90-38F9C6EDD8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F7B4750C-9D3C-4B2D-AE4A-75B06CB35760}" type="slidenum">
              <a:rPr lang="en-US" altLang="en-US" sz="1300"/>
              <a:pPr/>
              <a:t>2</a:t>
            </a:fld>
            <a:endParaRPr lang="en-US" altLang="en-US" sz="13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41267759-37FE-4CD0-9912-7D939CAD3DD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260475" y="722313"/>
            <a:ext cx="4797425" cy="3597275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44F0FBDA-ED62-4C88-B4F8-912978F34F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68276691-0B2F-41A5-80BC-AB14D4B3D2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4628B50-1301-47FC-8A3A-426C26F22248}" type="slidenum">
              <a:rPr lang="en-US" altLang="en-US" sz="1300"/>
              <a:pPr/>
              <a:t>3</a:t>
            </a:fld>
            <a:endParaRPr lang="en-US" altLang="en-US" sz="1300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73D6BFB6-2FC4-41C9-9D26-739EFF09147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260475" y="722313"/>
            <a:ext cx="4797425" cy="3597275"/>
          </a:xfrm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B324AED8-2836-4D0D-8C8B-D06C0FAF5A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723446BF-5701-48BC-94CE-1039ADB2DE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3A6D5006-3527-4B76-AF90-E66F4A023612}" type="slidenum">
              <a:rPr lang="en-US" altLang="en-US" sz="1300"/>
              <a:pPr/>
              <a:t>6</a:t>
            </a:fld>
            <a:endParaRPr lang="en-US" altLang="en-US" sz="13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37B4504-B943-4027-940C-DAB4B61320E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620BC43-131F-4A88-B1B0-60C7D4EB3E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In Ada95Fundmentals/Examples/Part-1 directory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4CC5E474-854D-450D-9863-E0C203CC5A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97F99DE-79C8-485E-B7FE-6F0CC927464B}" type="slidenum">
              <a:rPr lang="en-US" altLang="en-US" sz="1300"/>
              <a:pPr/>
              <a:t>14</a:t>
            </a:fld>
            <a:endParaRPr lang="en-US" altLang="en-US" sz="130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0818DE04-9AD7-409D-B41D-769E05A5319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D451E525-E106-4262-8D03-B2F8E96732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pretty printer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499C2EB0-EB35-46B9-90EB-115CC7A01D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75D6C46-2F1E-4DF3-8127-AFA0FED19773}" type="slidenum">
              <a:rPr lang="en-US" altLang="en-US" sz="1300"/>
              <a:pPr/>
              <a:t>18</a:t>
            </a:fld>
            <a:endParaRPr lang="en-US" altLang="en-US" sz="13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2570F07B-D4AE-4C49-9569-D4F4EF20709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46D3753A-6631-4E8B-8294-DFC0A0C36F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“All” means all project files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E90BDFE8-772C-4D72-8288-241FCDE462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574D0596-20E7-4F32-9524-03090B536E00}" type="slidenum">
              <a:rPr lang="en-US" altLang="en-US" sz="1300"/>
              <a:pPr/>
              <a:t>20</a:t>
            </a:fld>
            <a:endParaRPr lang="en-US" altLang="en-US" sz="13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E044F8EF-3BE6-43C4-9F24-A0C612282E6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36F9151A-8D52-4FDB-976C-C98BC5CEA1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>
                <a:latin typeface="Times" panose="02020603050405020304" pitchFamily="18" charset="0"/>
              </a:rPr>
              <a:t>Don’t rebuild while debug session in progress (can’t overwrite executable)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7916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789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76200"/>
            <a:ext cx="2228850" cy="632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534150" cy="632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2931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082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175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33400"/>
            <a:ext cx="4305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533400"/>
            <a:ext cx="43053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472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4358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739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91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660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0157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1" descr="ac_banner">
            <a:extLst>
              <a:ext uri="{FF2B5EF4-FFF2-40B4-BE49-F238E27FC236}">
                <a16:creationId xmlns:a16="http://schemas.microsoft.com/office/drawing/2014/main" id="{90F7308C-D5A5-45D9-9E40-B92B567571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0B04FF5B-22D7-45FC-B0AB-7385147789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Title goes here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9851163C-DE15-4227-BCE8-21D1F93E2E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533400"/>
            <a:ext cx="8763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Text Box 16">
            <a:extLst>
              <a:ext uri="{FF2B5EF4-FFF2-40B4-BE49-F238E27FC236}">
                <a16:creationId xmlns:a16="http://schemas.microsoft.com/office/drawing/2014/main" id="{510CFF2E-1447-4AA0-BF1C-002F0843F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600" y="6613525"/>
            <a:ext cx="184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endParaRPr lang="fr-FR" altLang="en-US" sz="1000">
              <a:latin typeface="Verdana" pitchFamily="34" charset="0"/>
            </a:endParaRPr>
          </a:p>
        </p:txBody>
      </p:sp>
      <p:sp>
        <p:nvSpPr>
          <p:cNvPr id="1030" name="Text Box 18">
            <a:extLst>
              <a:ext uri="{FF2B5EF4-FFF2-40B4-BE49-F238E27FC236}">
                <a16:creationId xmlns:a16="http://schemas.microsoft.com/office/drawing/2014/main" id="{45D1C773-B541-48D0-AA3C-610FCCE9B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0" y="6635750"/>
            <a:ext cx="4270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defRPr/>
            </a:pPr>
            <a:fld id="{260532DB-19E7-4368-8426-A96AD8FFD4E4}" type="slidenum">
              <a:rPr lang="en-US" altLang="en-US" sz="900" smtClean="0">
                <a:latin typeface="Verdana" panose="020B0604030504040204" pitchFamily="34" charset="0"/>
              </a:rPr>
              <a:pPr>
                <a:defRPr/>
              </a:pPr>
              <a:t>‹#›</a:t>
            </a:fld>
            <a:r>
              <a:rPr lang="en-US" altLang="en-US" sz="1000">
                <a:latin typeface="Verdana" panose="020B0604030504040204" pitchFamily="34" charset="0"/>
              </a:rPr>
              <a:t> </a:t>
            </a:r>
            <a:endParaRPr lang="fr-FR" altLang="en-US" sz="1000">
              <a:latin typeface="Verdana" panose="020B0604030504040204" pitchFamily="34" charset="0"/>
            </a:endParaRPr>
          </a:p>
        </p:txBody>
      </p:sp>
      <p:pic>
        <p:nvPicPr>
          <p:cNvPr id="1031" name="Picture 19" descr="ada">
            <a:extLst>
              <a:ext uri="{FF2B5EF4-FFF2-40B4-BE49-F238E27FC236}">
                <a16:creationId xmlns:a16="http://schemas.microsoft.com/office/drawing/2014/main" id="{B57489F1-2608-45C9-B604-DBF40B806D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7325"/>
            <a:ext cx="914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tx1"/>
        </a:buClr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29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>
          <a:solidFill>
            <a:srgbClr val="0000CC"/>
          </a:solidFill>
          <a:latin typeface="+mn-lt"/>
        </a:defRPr>
      </a:lvl2pPr>
      <a:lvl3pPr marL="7493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rgbClr val="0066FF"/>
          </a:solidFill>
          <a:latin typeface="+mn-lt"/>
        </a:defRPr>
      </a:lvl3pPr>
      <a:lvl4pPr marL="1028700" indent="-1651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0066FF"/>
          </a:solidFill>
          <a:latin typeface="+mn-lt"/>
        </a:defRPr>
      </a:lvl4pPr>
      <a:lvl5pPr marL="1320800" indent="-1778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0066FF"/>
          </a:solidFill>
          <a:latin typeface="+mn-lt"/>
        </a:defRPr>
      </a:lvl5pPr>
      <a:lvl6pPr marL="17780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6pPr>
      <a:lvl7pPr marL="22352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7pPr>
      <a:lvl8pPr marL="26924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8pPr>
      <a:lvl9pPr marL="3149600" indent="-177800" algn="l" rtl="0" fontAlgn="base"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rgbClr val="00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DF95F21-89BF-4892-80E6-93DF410DB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25" y="27146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fr-FR" altLang="en-US"/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CBE7D470-1D25-4CA2-A996-1E36BE044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725" y="1600200"/>
            <a:ext cx="5562600" cy="457200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rgbClr val="B8B8B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FFFFFF"/>
                </a:solidFill>
                <a:latin typeface="Verdana" panose="020B0604030504040204" pitchFamily="34" charset="0"/>
              </a:rPr>
              <a:t>Getting Started with GNAT</a:t>
            </a:r>
            <a:endParaRPr lang="en-US" altLang="en-US" sz="22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214884D9-3886-4A3A-A607-C2A1ABA9F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725" y="2190750"/>
            <a:ext cx="339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>
                <a:solidFill>
                  <a:srgbClr val="FFFFFF"/>
                </a:solidFill>
                <a:latin typeface="Verdana" panose="020B0604030504040204" pitchFamily="34" charset="0"/>
              </a:rPr>
              <a:t>  </a:t>
            </a:r>
          </a:p>
        </p:txBody>
      </p:sp>
      <p:sp>
        <p:nvSpPr>
          <p:cNvPr id="4101" name="Line 8">
            <a:extLst>
              <a:ext uri="{FF2B5EF4-FFF2-40B4-BE49-F238E27FC236}">
                <a16:creationId xmlns:a16="http://schemas.microsoft.com/office/drawing/2014/main" id="{700EB75F-82A6-47F0-874F-F069CD80DB9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5500" y="2095500"/>
            <a:ext cx="57785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9">
            <a:extLst>
              <a:ext uri="{FF2B5EF4-FFF2-40B4-BE49-F238E27FC236}">
                <a16:creationId xmlns:a16="http://schemas.microsoft.com/office/drawing/2014/main" id="{C5955FA1-007F-4155-AA48-BC3E0A4C7BA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879600" cy="381000"/>
          </a:xfrm>
        </p:spPr>
        <p:txBody>
          <a:bodyPr/>
          <a:lstStyle/>
          <a:p>
            <a:pPr eaLnBrk="1" hangingPunct="1"/>
            <a:r>
              <a:rPr lang="en-US" altLang="en-US" sz="1200">
                <a:solidFill>
                  <a:srgbClr val="FFFFFF"/>
                </a:solidFill>
              </a:rPr>
              <a:t>Presentation cover page EU</a:t>
            </a:r>
            <a:endParaRPr lang="en-US" altLang="en-US"/>
          </a:p>
        </p:txBody>
      </p:sp>
      <p:pic>
        <p:nvPicPr>
          <p:cNvPr id="4103" name="Picture 14" descr="front-strip">
            <a:extLst>
              <a:ext uri="{FF2B5EF4-FFF2-40B4-BE49-F238E27FC236}">
                <a16:creationId xmlns:a16="http://schemas.microsoft.com/office/drawing/2014/main" id="{26EA0CA4-6ECF-44F4-BFF0-99CFEE4B6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00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15">
            <a:extLst>
              <a:ext uri="{FF2B5EF4-FFF2-40B4-BE49-F238E27FC236}">
                <a16:creationId xmlns:a16="http://schemas.microsoft.com/office/drawing/2014/main" id="{78C4760A-CB4D-43DB-AC9F-99DBA18B8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3" y="4648200"/>
            <a:ext cx="251936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 i="1">
                <a:latin typeface="Verdana" panose="020B0604030504040204" pitchFamily="34" charset="0"/>
              </a:rPr>
              <a:t>US Headquarters:</a:t>
            </a:r>
          </a:p>
          <a:p>
            <a:pPr algn="ctr"/>
            <a:endParaRPr lang="en-US" altLang="en-US" sz="800" i="1">
              <a:latin typeface="Verdana" panose="020B0604030504040204" pitchFamily="34" charset="0"/>
            </a:endParaRPr>
          </a:p>
          <a:p>
            <a:pPr algn="ctr"/>
            <a:r>
              <a:rPr lang="en-US" altLang="en-US" sz="1400">
                <a:latin typeface="Verdana" panose="020B0604030504040204" pitchFamily="34" charset="0"/>
              </a:rPr>
              <a:t>150 W. 30</a:t>
            </a:r>
            <a:r>
              <a:rPr lang="en-US" altLang="en-US" sz="1400" baseline="30000">
                <a:latin typeface="Verdana" panose="020B0604030504040204" pitchFamily="34" charset="0"/>
              </a:rPr>
              <a:t>th</a:t>
            </a:r>
            <a:r>
              <a:rPr lang="en-US" altLang="en-US" sz="1400">
                <a:latin typeface="Verdana" panose="020B0604030504040204" pitchFamily="34" charset="0"/>
              </a:rPr>
              <a:t> St., 16</a:t>
            </a:r>
            <a:r>
              <a:rPr lang="en-US" altLang="en-US" sz="1400" baseline="30000">
                <a:latin typeface="Verdana" panose="020B0604030504040204" pitchFamily="34" charset="0"/>
              </a:rPr>
              <a:t>th</a:t>
            </a:r>
            <a:r>
              <a:rPr lang="en-US" altLang="en-US" sz="1400">
                <a:latin typeface="Verdana" panose="020B0604030504040204" pitchFamily="34" charset="0"/>
              </a:rPr>
              <a:t> Floor</a:t>
            </a:r>
          </a:p>
          <a:p>
            <a:pPr algn="ctr"/>
            <a:r>
              <a:rPr lang="en-US" altLang="en-US" sz="1400">
                <a:latin typeface="Verdana" panose="020B0604030504040204" pitchFamily="34" charset="0"/>
              </a:rPr>
              <a:t>New York, NY 10001</a:t>
            </a:r>
          </a:p>
          <a:p>
            <a:pPr algn="ctr"/>
            <a:br>
              <a:rPr lang="en-US" altLang="en-US" sz="1400">
                <a:latin typeface="Verdana" panose="020B0604030504040204" pitchFamily="34" charset="0"/>
              </a:rPr>
            </a:br>
            <a:r>
              <a:rPr lang="en-US" altLang="en-US" sz="1400">
                <a:latin typeface="Verdana" panose="020B0604030504040204" pitchFamily="34" charset="0"/>
              </a:rPr>
              <a:t>+1-212-620-7300 (voice)</a:t>
            </a:r>
          </a:p>
          <a:p>
            <a:pPr algn="ctr"/>
            <a:r>
              <a:rPr lang="en-US" altLang="en-US" sz="1400">
                <a:latin typeface="Verdana" panose="020B0604030504040204" pitchFamily="34" charset="0"/>
              </a:rPr>
              <a:t>+1-212-807-0162 (FAX)</a:t>
            </a:r>
          </a:p>
        </p:txBody>
      </p:sp>
      <p:sp>
        <p:nvSpPr>
          <p:cNvPr id="4105" name="Text Box 12">
            <a:extLst>
              <a:ext uri="{FF2B5EF4-FFF2-40B4-BE49-F238E27FC236}">
                <a16:creationId xmlns:a16="http://schemas.microsoft.com/office/drawing/2014/main" id="{0C26FC96-FD6E-4FE1-A039-E31C89179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6254750"/>
            <a:ext cx="1608138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rgbClr val="404040"/>
                </a:solidFill>
                <a:latin typeface="Verdana" panose="020B0604030504040204" pitchFamily="34" charset="0"/>
              </a:rPr>
              <a:t>www.adacore.com</a:t>
            </a:r>
            <a:endParaRPr lang="en-US" altLang="en-US" sz="1200" b="1">
              <a:solidFill>
                <a:srgbClr val="404040"/>
              </a:solidFill>
            </a:endParaRPr>
          </a:p>
        </p:txBody>
      </p:sp>
      <p:sp>
        <p:nvSpPr>
          <p:cNvPr id="4106" name="Text Box 17">
            <a:extLst>
              <a:ext uri="{FF2B5EF4-FFF2-40B4-BE49-F238E27FC236}">
                <a16:creationId xmlns:a16="http://schemas.microsoft.com/office/drawing/2014/main" id="{B4103EBA-813E-49F8-90B7-D4635AD51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725" y="6253163"/>
            <a:ext cx="1608138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rgbClr val="404040"/>
                </a:solidFill>
                <a:latin typeface="Verdana" panose="020B0604030504040204" pitchFamily="34" charset="0"/>
              </a:rPr>
              <a:t>Ben Brosgol </a:t>
            </a:r>
            <a:r>
              <a:rPr lang="en-US" altLang="en-US" sz="1200">
                <a:solidFill>
                  <a:srgbClr val="404040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 brosgol@adacore.com</a:t>
            </a:r>
            <a:endParaRPr lang="en-US" altLang="en-US" sz="1200" b="1">
              <a:solidFill>
                <a:srgbClr val="404040"/>
              </a:solidFill>
              <a:sym typeface="Wingdings" panose="05000000000000000000" pitchFamily="2" charset="2"/>
            </a:endParaRPr>
          </a:p>
        </p:txBody>
      </p:sp>
      <p:sp>
        <p:nvSpPr>
          <p:cNvPr id="4107" name="Text Box 18">
            <a:extLst>
              <a:ext uri="{FF2B5EF4-FFF2-40B4-BE49-F238E27FC236}">
                <a16:creationId xmlns:a16="http://schemas.microsoft.com/office/drawing/2014/main" id="{17D7F434-E601-4E0C-AFD7-D1AE6D308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0725" y="2190750"/>
            <a:ext cx="5540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i="1">
                <a:solidFill>
                  <a:srgbClr val="FFFFFF"/>
                </a:solidFill>
                <a:latin typeface="Verdana" panose="020B0604030504040204" pitchFamily="34" charset="0"/>
              </a:rPr>
              <a:t>An introduction to the command-line</a:t>
            </a:r>
          </a:p>
          <a:p>
            <a:r>
              <a:rPr lang="en-US" altLang="en-US" sz="1800" b="1" i="1">
                <a:solidFill>
                  <a:srgbClr val="FFFFFF"/>
                </a:solidFill>
                <a:latin typeface="Verdana" panose="020B0604030504040204" pitchFamily="34" charset="0"/>
              </a:rPr>
              <a:t>interface and GNAT Programming Studio </a:t>
            </a:r>
            <a:br>
              <a:rPr lang="en-US" altLang="en-US" sz="1800" b="1" i="1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en-US" altLang="en-US" sz="1800" b="1" i="1">
                <a:solidFill>
                  <a:srgbClr val="FFFFFF"/>
                </a:solidFill>
                <a:latin typeface="Verdana" panose="020B0604030504040204" pitchFamily="34" charset="0"/>
              </a:rPr>
              <a:t>(GPS)</a:t>
            </a:r>
          </a:p>
        </p:txBody>
      </p:sp>
      <p:pic>
        <p:nvPicPr>
          <p:cNvPr id="4108" name="Picture 12" descr="C:\Users\brosgol\AppData\Local\Microsoft\Windows\Temporary Internet Files\Content.IE5\LMGL7SVX\MC900019332[1].wmf">
            <a:extLst>
              <a:ext uri="{FF2B5EF4-FFF2-40B4-BE49-F238E27FC236}">
                <a16:creationId xmlns:a16="http://schemas.microsoft.com/office/drawing/2014/main" id="{C4B353A0-4C1C-4EB7-A03B-2B60F63F5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3643313"/>
            <a:ext cx="282098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1B7F6BF4-12A8-443D-82BD-10470294C6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useful command switches (2)</a:t>
            </a:r>
          </a:p>
        </p:txBody>
      </p:sp>
      <p:sp>
        <p:nvSpPr>
          <p:cNvPr id="16387" name="Content Placeholder 1">
            <a:extLst>
              <a:ext uri="{FF2B5EF4-FFF2-40B4-BE49-F238E27FC236}">
                <a16:creationId xmlns:a16="http://schemas.microsoft.com/office/drawing/2014/main" id="{44DB8518-E811-47EC-96EB-D70D9E8390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Notes</a:t>
            </a:r>
          </a:p>
          <a:p>
            <a:pPr lvl="1"/>
            <a:r>
              <a:rPr lang="en-US" altLang="en-US"/>
              <a:t>Many switches may be passed to gnatmake directly (e.g., -gnat95) without needing the mode switches</a:t>
            </a:r>
          </a:p>
          <a:p>
            <a:pPr lvl="1"/>
            <a:r>
              <a:rPr lang="en-US" altLang="en-US"/>
              <a:t>No need to supply –c to gnatmake; it is used by default</a:t>
            </a:r>
          </a:p>
          <a:p>
            <a:pPr lvl="1"/>
            <a:r>
              <a:rPr lang="en-US" altLang="en-US"/>
              <a:t>Example</a:t>
            </a:r>
          </a:p>
          <a:p>
            <a:pPr lvl="1"/>
            <a:endParaRPr lang="en-US" alt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AB735D5-4A09-4319-9F77-2C8F3B7616EF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685800"/>
          <a:ext cx="7848600" cy="2595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795">
                <a:tc gridSpan="2"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Some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</a:rPr>
                        <a:t>gnatmake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switches*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-f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Force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recompilation even if all units are up to 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Generate debug information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-s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Recompile if any compiler switch changed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cargs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 </a:t>
                      </a:r>
                      <a:r>
                        <a:rPr lang="en-US" sz="1800" i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switches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Pass switches to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gcc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bargs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 </a:t>
                      </a:r>
                      <a:r>
                        <a:rPr lang="en-US" sz="1800" i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switches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Pass switches to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gnatbind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largs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 </a:t>
                      </a:r>
                      <a:r>
                        <a:rPr lang="en-US" sz="1800" i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switches</a:t>
                      </a:r>
                    </a:p>
                  </a:txBody>
                  <a:tcPr marT="45715" marB="45715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Pass switches to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gnatlink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413" name="Text Box 6">
            <a:extLst>
              <a:ext uri="{FF2B5EF4-FFF2-40B4-BE49-F238E27FC236}">
                <a16:creationId xmlns:a16="http://schemas.microsoft.com/office/drawing/2014/main" id="{FC5E1A12-32EA-4FFE-B8FB-33BB64D50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6477000"/>
            <a:ext cx="3484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i="1">
                <a:latin typeface="Verdana" panose="020B0604030504040204" pitchFamily="34" charset="0"/>
              </a:rPr>
              <a:t>* All switches are case sensitive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39DFF-A6F4-4D8C-9D44-3D26A6180A79}"/>
              </a:ext>
            </a:extLst>
          </p:cNvPr>
          <p:cNvSpPr txBox="1"/>
          <p:nvPr/>
        </p:nvSpPr>
        <p:spPr>
          <a:xfrm>
            <a:off x="1538288" y="5649913"/>
            <a:ext cx="4786312" cy="3698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gnatmake</a:t>
            </a:r>
            <a:r>
              <a:rPr lang="en-US" sz="1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 –f </a:t>
            </a:r>
            <a:r>
              <a:rPr lang="en-US" sz="1800" b="1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my_prog</a:t>
            </a:r>
            <a:r>
              <a:rPr lang="en-US" sz="1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 –</a:t>
            </a:r>
            <a:r>
              <a:rPr lang="en-US" sz="1800" b="1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cargs</a:t>
            </a:r>
            <a:r>
              <a:rPr lang="en-US" sz="1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 -</a:t>
            </a:r>
            <a:r>
              <a:rPr lang="en-US" sz="1800" b="1" dirty="0" err="1">
                <a:solidFill>
                  <a:srgbClr val="FF0000"/>
                </a:solidFill>
                <a:latin typeface="Lucida Console" panose="020B0609040504020204" pitchFamily="49" charset="0"/>
              </a:rPr>
              <a:t>gnatl</a:t>
            </a:r>
            <a:endParaRPr lang="en-US" sz="1800" b="1" dirty="0">
              <a:solidFill>
                <a:srgbClr val="FF0000"/>
              </a:solidFill>
              <a:latin typeface="Lucida Console" panose="020B0609040504020204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4B2C7CF9-1245-472E-83F2-61A34F2A64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Command-line switches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13A4B22-7B1C-4800-BAC5-FCC3FBE1C1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Forcing recompilation with gnatmake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>
                <a:latin typeface="Lucida Sans Typewriter" panose="020B0509030504030204" pitchFamily="49" charset="0"/>
              </a:rPr>
              <a:t>gnatmake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</a:rPr>
              <a:t>–f</a:t>
            </a:r>
            <a:r>
              <a:rPr lang="en-US" altLang="en-US" b="1">
                <a:latin typeface="Lucida Sans Typewriter" panose="020B0509030504030204" pitchFamily="49" charset="0"/>
              </a:rPr>
              <a:t> </a:t>
            </a:r>
            <a:r>
              <a:rPr lang="en-US" altLang="en-US" b="1" i="1">
                <a:latin typeface="Lucida Sans Typewriter" panose="020B0509030504030204" pitchFamily="49" charset="0"/>
              </a:rPr>
              <a:t>prog_name</a:t>
            </a:r>
          </a:p>
          <a:p>
            <a:pPr marL="0" indent="0" eaLnBrk="1" hangingPunct="1"/>
            <a:r>
              <a:rPr lang="en-US" altLang="en-US"/>
              <a:t>Getting full source listing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>
                <a:latin typeface="Lucida Sans Typewriter" panose="020B0509030504030204" pitchFamily="49" charset="0"/>
              </a:rPr>
              <a:t>gcc –c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</a:rPr>
              <a:t>–gnatl</a:t>
            </a:r>
            <a:r>
              <a:rPr lang="en-US" altLang="en-US" b="1">
                <a:latin typeface="Lucida Sans Typewriter" panose="020B0509030504030204" pitchFamily="49" charset="0"/>
              </a:rPr>
              <a:t> </a:t>
            </a:r>
            <a:r>
              <a:rPr lang="en-US" altLang="en-US" b="1" i="1">
                <a:latin typeface="Lucida Sans Typewriter" panose="020B0509030504030204" pitchFamily="49" charset="0"/>
              </a:rPr>
              <a:t>file_name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>
                <a:latin typeface="Lucida Sans Typewriter" panose="020B0509030504030204" pitchFamily="49" charset="0"/>
              </a:rPr>
              <a:t>gnatmake </a:t>
            </a:r>
            <a:r>
              <a:rPr lang="en-US" altLang="en-US" b="1" i="1">
                <a:latin typeface="Lucida Sans Typewriter" panose="020B0509030504030204" pitchFamily="49" charset="0"/>
              </a:rPr>
              <a:t>prog_name</a:t>
            </a:r>
            <a:r>
              <a:rPr lang="en-US" altLang="en-US" b="1">
                <a:latin typeface="Lucida Sans Typewriter" panose="020B0509030504030204" pitchFamily="49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</a:rPr>
              <a:t>–cargs –gnatl</a:t>
            </a:r>
          </a:p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Generating assembly language file</a:t>
            </a:r>
          </a:p>
          <a:p>
            <a:pPr lvl="1" eaLnBrk="1" hangingPunct="1"/>
            <a:r>
              <a:rPr lang="en-US" altLang="en-US"/>
              <a:t> </a:t>
            </a:r>
            <a:r>
              <a:rPr lang="en-US" altLang="en-US" b="1">
                <a:latin typeface="Lucida Sans Typewriter" panose="020B0509030504030204" pitchFamily="49" charset="0"/>
              </a:rPr>
              <a:t>gcc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</a:rPr>
              <a:t>–S</a:t>
            </a:r>
            <a:r>
              <a:rPr lang="en-US" altLang="en-US" b="1">
                <a:latin typeface="Lucida Sans Typewriter" panose="020B0509030504030204" pitchFamily="49" charset="0"/>
              </a:rPr>
              <a:t> </a:t>
            </a:r>
            <a:r>
              <a:rPr lang="en-US" altLang="en-US" b="1" i="1">
                <a:latin typeface="Lucida Sans Typewriter" panose="020B0509030504030204" pitchFamily="49" charset="0"/>
              </a:rPr>
              <a:t>file_name</a:t>
            </a:r>
          </a:p>
          <a:p>
            <a:pPr lvl="2" eaLnBrk="1" hangingPunct="1"/>
            <a:r>
              <a:rPr lang="en-US" altLang="en-US"/>
              <a:t>Produces “.s” rather than “.o” file </a:t>
            </a:r>
          </a:p>
          <a:p>
            <a:pPr marL="0" indent="0" eaLnBrk="1" hangingPunct="1"/>
            <a:r>
              <a:rPr lang="en-US" altLang="en-US"/>
              <a:t>GNAT Pro supports all four versions of the Ada standard</a:t>
            </a:r>
          </a:p>
          <a:p>
            <a:pPr lvl="1" eaLnBrk="1" hangingPunct="1"/>
            <a:r>
              <a:rPr lang="en-US" altLang="en-US"/>
              <a:t>The switches </a:t>
            </a:r>
            <a:r>
              <a:rPr lang="en-US" altLang="en-US">
                <a:solidFill>
                  <a:srgbClr val="FF0000"/>
                </a:solidFill>
              </a:rPr>
              <a:t>–gnat83</a:t>
            </a:r>
            <a:r>
              <a:rPr lang="en-US" altLang="en-US"/>
              <a:t>, </a:t>
            </a:r>
            <a:r>
              <a:rPr lang="en-US" altLang="en-US">
                <a:solidFill>
                  <a:srgbClr val="FF0000"/>
                </a:solidFill>
              </a:rPr>
              <a:t>-gnat95</a:t>
            </a:r>
            <a:r>
              <a:rPr lang="en-US" altLang="en-US"/>
              <a:t>, </a:t>
            </a:r>
            <a:r>
              <a:rPr lang="en-US" altLang="en-US">
                <a:solidFill>
                  <a:srgbClr val="FF0000"/>
                </a:solidFill>
              </a:rPr>
              <a:t>–gnat05 </a:t>
            </a:r>
            <a:r>
              <a:rPr lang="en-US" altLang="en-US"/>
              <a:t>and </a:t>
            </a:r>
            <a:r>
              <a:rPr lang="en-US" altLang="en-US">
                <a:solidFill>
                  <a:srgbClr val="FF0000"/>
                </a:solidFill>
              </a:rPr>
              <a:t>–gnat12</a:t>
            </a:r>
            <a:r>
              <a:rPr lang="en-US" altLang="en-US"/>
              <a:t> may be supplied to several GNAT Pro tools to select the language version</a:t>
            </a:r>
          </a:p>
          <a:p>
            <a:pPr lvl="2" eaLnBrk="1" hangingPunct="1"/>
            <a:r>
              <a:rPr lang="en-US" altLang="en-US"/>
              <a:t>gcc</a:t>
            </a:r>
          </a:p>
          <a:p>
            <a:pPr lvl="2" eaLnBrk="1" hangingPunct="1"/>
            <a:r>
              <a:rPr lang="en-US" altLang="en-US"/>
              <a:t>gnatmake</a:t>
            </a:r>
          </a:p>
          <a:p>
            <a:pPr lvl="2" eaLnBrk="1" hangingPunct="1"/>
            <a:r>
              <a:rPr lang="en-US" altLang="en-US"/>
              <a:t>gnatchop (see below)</a:t>
            </a:r>
          </a:p>
          <a:p>
            <a:pPr lvl="1" eaLnBrk="1" hangingPunct="1"/>
            <a:r>
              <a:rPr lang="en-US" altLang="en-US"/>
              <a:t>By default, Ada 2012 is assumed</a:t>
            </a:r>
          </a:p>
          <a:p>
            <a:pPr lvl="1" eaLnBrk="1" hangingPunct="1"/>
            <a:r>
              <a:rPr lang="en-US" altLang="en-US"/>
              <a:t>Different language versions should not be mixed in same executable</a:t>
            </a:r>
          </a:p>
          <a:p>
            <a:pPr lvl="1" eaLnBrk="1" hangingPunct="1"/>
            <a:endParaRPr lang="en-US" altLang="en-US" b="1">
              <a:solidFill>
                <a:srgbClr val="FF0000"/>
              </a:solidFill>
              <a:latin typeface="Lucida Sans Typewriter" panose="020B0509030504030204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FB677D9-42EC-41CC-858A-E233F8D7DE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</a:t>
            </a:r>
            <a:r>
              <a:rPr lang="en-US" altLang="en-US">
                <a:latin typeface="Lucida Console" panose="020B0609040504020204" pitchFamily="49" charset="0"/>
              </a:rPr>
              <a:t>gnatchop</a:t>
            </a:r>
            <a:r>
              <a:rPr lang="en-US" altLang="en-US"/>
              <a:t> tool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D722D6D-9F17-49C9-9DC9-5082066931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Default GNAT conventions for file names and extensions</a:t>
            </a:r>
          </a:p>
          <a:p>
            <a:pPr lvl="1" eaLnBrk="1" hangingPunct="1"/>
            <a:r>
              <a:rPr lang="en-US" altLang="en-US"/>
              <a:t>One compilation unit per source file</a:t>
            </a:r>
          </a:p>
          <a:p>
            <a:pPr lvl="1" eaLnBrk="1" hangingPunct="1"/>
            <a:r>
              <a:rPr lang="en-US" altLang="en-US"/>
              <a:t>File has same name as Ada unit, but in lower case and with each period replaced by a hyphen</a:t>
            </a:r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r>
              <a:rPr lang="en-US" altLang="en-US"/>
              <a:t>File extension is “</a:t>
            </a:r>
            <a:r>
              <a:rPr lang="en-US" altLang="en-US" sz="1600">
                <a:latin typeface="Lucida Sans Typewriter" panose="020B0509030504030204" pitchFamily="49" charset="0"/>
              </a:rPr>
              <a:t>ads</a:t>
            </a:r>
            <a:r>
              <a:rPr lang="en-US" altLang="en-US"/>
              <a:t>” for spec, “</a:t>
            </a:r>
            <a:r>
              <a:rPr lang="en-US" altLang="en-US" sz="1600">
                <a:latin typeface="Lucida Sans Typewriter" panose="020B0509030504030204" pitchFamily="49" charset="0"/>
              </a:rPr>
              <a:t>adb</a:t>
            </a:r>
            <a:r>
              <a:rPr lang="en-US" altLang="en-US"/>
              <a:t>” for body</a:t>
            </a:r>
          </a:p>
          <a:p>
            <a:pPr marL="0" indent="0" eaLnBrk="1" hangingPunct="1"/>
            <a:r>
              <a:rPr lang="en-US" altLang="en-US">
                <a:latin typeface="Lucida Console" panose="020B0609040504020204" pitchFamily="49" charset="0"/>
                <a:sym typeface="Wingdings" panose="05000000000000000000" pitchFamily="2" charset="2"/>
              </a:rPr>
              <a:t>gnatchop</a:t>
            </a:r>
            <a:r>
              <a:rPr lang="en-US" altLang="en-US">
                <a:sym typeface="Wingdings" panose="05000000000000000000" pitchFamily="2" charset="2"/>
              </a:rPr>
              <a:t> generates correctly-named source files from a syntactically correct file with arbitrary name and extension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If file </a:t>
            </a:r>
            <a:r>
              <a:rPr lang="en-US" altLang="en-US">
                <a:latin typeface="Lucida Sans Typewriter" panose="020B0509030504030204" pitchFamily="49" charset="0"/>
                <a:sym typeface="Wingdings" panose="05000000000000000000" pitchFamily="2" charset="2"/>
              </a:rPr>
              <a:t>foo.txt</a:t>
            </a:r>
            <a:r>
              <a:rPr lang="en-US" altLang="en-US">
                <a:sym typeface="Wingdings" panose="05000000000000000000" pitchFamily="2" charset="2"/>
              </a:rPr>
              <a:t> contains one or more Ada compilation units, then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the command 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  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  <a:sym typeface="Wingdings" panose="05000000000000000000" pitchFamily="2" charset="2"/>
              </a:rPr>
              <a:t>gnatchop foo.txt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will generate correctly-named files, one compilation unit per file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Use the command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  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  <a:sym typeface="Wingdings" panose="05000000000000000000" pitchFamily="2" charset="2"/>
              </a:rPr>
              <a:t>gnatchop –w foo.txt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to overwrite existing file(s)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Example for a file that consists of Ada 95 code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   </a:t>
            </a:r>
            <a:r>
              <a:rPr lang="en-US" altLang="en-US" b="1">
                <a:solidFill>
                  <a:srgbClr val="FF0000"/>
                </a:solidFill>
                <a:latin typeface="Lucida Sans Typewriter" panose="020B0509030504030204" pitchFamily="49" charset="0"/>
                <a:sym typeface="Wingdings" panose="05000000000000000000" pitchFamily="2" charset="2"/>
              </a:rPr>
              <a:t>gnatchop –w –gnat95 foo.txt</a:t>
            </a:r>
            <a:endParaRPr lang="en-US" altLang="en-US"/>
          </a:p>
          <a:p>
            <a:pPr marL="0" indent="0" eaLnBrk="1" hangingPunct="1"/>
            <a:endParaRPr lang="en-US" altLang="en-US">
              <a:latin typeface="Lucida Sans Typewriter" panose="020B0509030504030204" pitchFamily="49" charset="0"/>
            </a:endParaRPr>
          </a:p>
          <a:p>
            <a:pPr marL="0" indent="0" eaLnBrk="1" hangingPunct="1"/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0ADC495-81E5-4772-93B0-3F548943E0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The </a:t>
            </a:r>
            <a:r>
              <a:rPr lang="en-US" altLang="en-US">
                <a:latin typeface="Lucida Sans Typewriter" panose="020B0509030504030204" pitchFamily="49" charset="0"/>
              </a:rPr>
              <a:t>gnatclean</a:t>
            </a:r>
            <a:r>
              <a:rPr lang="en-US" altLang="en-US"/>
              <a:t> tool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8724405-3D2F-4070-AC94-DEC889F148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Deletes regeneratable files</a:t>
            </a:r>
          </a:p>
          <a:p>
            <a:pPr marL="0" indent="0" eaLnBrk="1" hangingPunct="1"/>
            <a:r>
              <a:rPr lang="en-US" altLang="en-US"/>
              <a:t>Examples of command-line usage</a:t>
            </a:r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marL="0" indent="0" eaLnBrk="1" hangingPunct="1"/>
            <a:r>
              <a:rPr lang="en-US" altLang="en-US"/>
              <a:t>Can also invoke from GPS</a:t>
            </a:r>
          </a:p>
          <a:p>
            <a:pPr lvl="1" eaLnBrk="1" hangingPunct="1"/>
            <a:r>
              <a:rPr lang="en-US" altLang="en-US"/>
              <a:t>Build </a:t>
            </a:r>
            <a:r>
              <a:rPr lang="en-US" altLang="en-US">
                <a:sym typeface="Wingdings" panose="05000000000000000000" pitchFamily="2" charset="2"/>
              </a:rPr>
              <a:t> Clean</a:t>
            </a:r>
            <a:r>
              <a:rPr lang="en-US" altLang="en-US"/>
              <a:t> </a:t>
            </a:r>
            <a:r>
              <a:rPr lang="en-US" altLang="en-US">
                <a:sym typeface="Wingdings" panose="05000000000000000000" pitchFamily="2" charset="2"/>
              </a:rPr>
              <a:t> All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Deletes b~*.*, .ali, .o, .exe files</a:t>
            </a:r>
          </a:p>
        </p:txBody>
      </p:sp>
      <p:graphicFrame>
        <p:nvGraphicFramePr>
          <p:cNvPr id="402436" name="Group 4">
            <a:extLst>
              <a:ext uri="{FF2B5EF4-FFF2-40B4-BE49-F238E27FC236}">
                <a16:creationId xmlns:a16="http://schemas.microsoft.com/office/drawing/2014/main" id="{4295F653-B0C6-424B-BBAF-1D33B9E69A5B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1447800"/>
          <a:ext cx="8077200" cy="4156075"/>
        </p:xfrm>
        <a:graphic>
          <a:graphicData uri="http://schemas.openxmlformats.org/drawingml/2006/table">
            <a:tbl>
              <a:tblPr/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41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Command line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Effect on current directory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Lucida Sans Typewriter" pitchFamily="49" charset="0"/>
                        </a:rPr>
                        <a:t>gnatclean foo.adb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Deletes b~foo.*, foo.ali, foo.o, foo.exe files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Lucida Sans Typewriter" pitchFamily="49" charset="0"/>
                        </a:rPr>
                        <a:t>gnatclean –c foo.adb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Deletes b~foo.*, foo.ali, foo.o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Does not delete foo.exe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Lucida Sans Typewriter" pitchFamily="49" charset="0"/>
                        </a:rPr>
                        <a:t>gnatclean *.adb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Deletes b~*.*, .ali, .o, .exe files generated from Ada sources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3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Lucida Sans Typewriter" pitchFamily="49" charset="0"/>
                        </a:rPr>
                        <a:t>gnatclean –c *.adb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Deletes b~*.*, .ali and .o files generated from Ada sources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Does not delete .exe files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9A796778-1130-4D6F-970B-4F0857EBCD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GNAT compilation model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89B3FDE-A060-4B44-8FD7-0CEC7CBFF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013" y="2466975"/>
            <a:ext cx="384175" cy="377825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solidFill>
                  <a:schemeClr val="tx2"/>
                </a:solidFill>
                <a:latin typeface="Arial" panose="020B0604020202020204" pitchFamily="34" charset="0"/>
              </a:rPr>
              <a:t>package P is</a:t>
            </a:r>
          </a:p>
          <a:p>
            <a:r>
              <a:rPr lang="en-US" altLang="en-US" sz="300">
                <a:solidFill>
                  <a:schemeClr val="tx2"/>
                </a:solidFill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Arial" panose="020B0604020202020204" pitchFamily="34" charset="0"/>
              </a:rPr>
              <a:t>end P;</a:t>
            </a:r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620A09EE-F385-4040-A5E1-6276BF775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6300" y="2619375"/>
            <a:ext cx="384175" cy="377825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package P is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end P;</a:t>
            </a:r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2A168B17-5B74-4D96-847E-BF75329CB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7588" y="2771775"/>
            <a:ext cx="382587" cy="377825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package P is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   ...</a:t>
            </a:r>
          </a:p>
          <a:p>
            <a:r>
              <a:rPr lang="en-US" altLang="en-US" sz="300">
                <a:solidFill>
                  <a:schemeClr val="tx2"/>
                </a:solidFill>
                <a:latin typeface="Comic Sans MS" panose="030F0702030302020204" pitchFamily="66" charset="0"/>
              </a:rPr>
              <a:t>end P;</a:t>
            </a:r>
          </a:p>
        </p:txBody>
      </p:sp>
      <p:sp>
        <p:nvSpPr>
          <p:cNvPr id="20486" name="AutoShape 6">
            <a:extLst>
              <a:ext uri="{FF2B5EF4-FFF2-40B4-BE49-F238E27FC236}">
                <a16:creationId xmlns:a16="http://schemas.microsoft.com/office/drawing/2014/main" id="{147A62F3-D191-4EB6-B2BC-C1AC364E6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3255963"/>
            <a:ext cx="973137" cy="368300"/>
          </a:xfrm>
          <a:prstGeom prst="hexagon">
            <a:avLst>
              <a:gd name="adj" fmla="val 64869"/>
              <a:gd name="vf" fmla="val 115470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Verdana" panose="020B0604030504040204" pitchFamily="34" charset="0"/>
              </a:rPr>
              <a:t>   gcc   </a:t>
            </a:r>
          </a:p>
        </p:txBody>
      </p:sp>
      <p:sp>
        <p:nvSpPr>
          <p:cNvPr id="20487" name="AutoShape 7">
            <a:extLst>
              <a:ext uri="{FF2B5EF4-FFF2-40B4-BE49-F238E27FC236}">
                <a16:creationId xmlns:a16="http://schemas.microsoft.com/office/drawing/2014/main" id="{7EE42D90-28F9-48D7-BDE2-AD49C9003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475" y="3255963"/>
            <a:ext cx="1112838" cy="368300"/>
          </a:xfrm>
          <a:prstGeom prst="hexagon">
            <a:avLst>
              <a:gd name="adj" fmla="val 61886"/>
              <a:gd name="vf" fmla="val 115470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Verdana" panose="020B0604030504040204" pitchFamily="34" charset="0"/>
              </a:rPr>
              <a:t>gnatbind</a:t>
            </a:r>
          </a:p>
        </p:txBody>
      </p:sp>
      <p:sp>
        <p:nvSpPr>
          <p:cNvPr id="20488" name="AutoShape 8">
            <a:extLst>
              <a:ext uri="{FF2B5EF4-FFF2-40B4-BE49-F238E27FC236}">
                <a16:creationId xmlns:a16="http://schemas.microsoft.com/office/drawing/2014/main" id="{52D78B5E-B81E-48BA-99B1-3563CED28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3255963"/>
            <a:ext cx="1112838" cy="368300"/>
          </a:xfrm>
          <a:prstGeom prst="hexagon">
            <a:avLst>
              <a:gd name="adj" fmla="val 69230"/>
              <a:gd name="vf" fmla="val 115470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Verdana" panose="020B0604030504040204" pitchFamily="34" charset="0"/>
              </a:rPr>
              <a:t>gnatlink</a:t>
            </a:r>
          </a:p>
        </p:txBody>
      </p:sp>
      <p:sp>
        <p:nvSpPr>
          <p:cNvPr id="20489" name="AutoShape 9">
            <a:extLst>
              <a:ext uri="{FF2B5EF4-FFF2-40B4-BE49-F238E27FC236}">
                <a16:creationId xmlns:a16="http://schemas.microsoft.com/office/drawing/2014/main" id="{D9859CBA-49A3-4F84-BC21-75B9AE0564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186113"/>
            <a:ext cx="4191000" cy="508000"/>
          </a:xfrm>
          <a:prstGeom prst="hexagon">
            <a:avLst>
              <a:gd name="adj" fmla="val 76542"/>
              <a:gd name="vf" fmla="val 115470"/>
            </a:avLst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id="{597A9BF2-1C9F-4379-BCBD-436938562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2135188"/>
            <a:ext cx="10541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latin typeface="Verdana" panose="020B0604030504040204" pitchFamily="34" charset="0"/>
              </a:rPr>
              <a:t>sources</a:t>
            </a:r>
          </a:p>
        </p:txBody>
      </p:sp>
      <p:sp>
        <p:nvSpPr>
          <p:cNvPr id="20491" name="AutoShape 11">
            <a:extLst>
              <a:ext uri="{FF2B5EF4-FFF2-40B4-BE49-F238E27FC236}">
                <a16:creationId xmlns:a16="http://schemas.microsoft.com/office/drawing/2014/main" id="{42577F0A-F52A-4233-85C1-4390DEB57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50" y="3332163"/>
            <a:ext cx="334963" cy="215900"/>
          </a:xfrm>
          <a:prstGeom prst="rightArrow">
            <a:avLst>
              <a:gd name="adj1" fmla="val 50000"/>
              <a:gd name="adj2" fmla="val 7758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492" name="AutoShape 12">
            <a:extLst>
              <a:ext uri="{FF2B5EF4-FFF2-40B4-BE49-F238E27FC236}">
                <a16:creationId xmlns:a16="http://schemas.microsoft.com/office/drawing/2014/main" id="{22688E8E-E162-4532-835A-9131245AF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8075" y="3332163"/>
            <a:ext cx="334963" cy="215900"/>
          </a:xfrm>
          <a:prstGeom prst="rightArrow">
            <a:avLst>
              <a:gd name="adj1" fmla="val 50000"/>
              <a:gd name="adj2" fmla="val 77581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grpSp>
        <p:nvGrpSpPr>
          <p:cNvPr id="20493" name="Group 13">
            <a:extLst>
              <a:ext uri="{FF2B5EF4-FFF2-40B4-BE49-F238E27FC236}">
                <a16:creationId xmlns:a16="http://schemas.microsoft.com/office/drawing/2014/main" id="{A0A40623-1930-4926-A88F-6E55F3EF9BCE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5057775"/>
            <a:ext cx="677863" cy="728663"/>
            <a:chOff x="541" y="3971"/>
            <a:chExt cx="462" cy="459"/>
          </a:xfrm>
        </p:grpSpPr>
        <p:sp>
          <p:nvSpPr>
            <p:cNvPr id="20527" name="Rectangle 14">
              <a:extLst>
                <a:ext uri="{FF2B5EF4-FFF2-40B4-BE49-F238E27FC236}">
                  <a16:creationId xmlns:a16="http://schemas.microsoft.com/office/drawing/2014/main" id="{4E2516C5-BFCE-414E-9948-9CF2BCF50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" y="3971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0001110111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000111100101010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0000111101</a:t>
              </a:r>
            </a:p>
          </p:txBody>
        </p:sp>
        <p:sp>
          <p:nvSpPr>
            <p:cNvPr id="20528" name="Rectangle 15">
              <a:extLst>
                <a:ext uri="{FF2B5EF4-FFF2-40B4-BE49-F238E27FC236}">
                  <a16:creationId xmlns:a16="http://schemas.microsoft.com/office/drawing/2014/main" id="{283B3DC0-CB83-4C94-BB1A-2F21C1284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" y="4067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0001110111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000111100101010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0000111101</a:t>
              </a:r>
            </a:p>
          </p:txBody>
        </p:sp>
        <p:sp>
          <p:nvSpPr>
            <p:cNvPr id="20529" name="Rectangle 16">
              <a:extLst>
                <a:ext uri="{FF2B5EF4-FFF2-40B4-BE49-F238E27FC236}">
                  <a16:creationId xmlns:a16="http://schemas.microsoft.com/office/drawing/2014/main" id="{B3D8D003-C5A2-4187-A5B6-FB1D5920B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" y="4163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0001110111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000111100101010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0000111101</a:t>
              </a:r>
            </a:p>
          </p:txBody>
        </p:sp>
      </p:grpSp>
      <p:sp>
        <p:nvSpPr>
          <p:cNvPr id="20494" name="Rectangle 17">
            <a:extLst>
              <a:ext uri="{FF2B5EF4-FFF2-40B4-BE49-F238E27FC236}">
                <a16:creationId xmlns:a16="http://schemas.microsoft.com/office/drawing/2014/main" id="{4EC8873B-7383-40B4-AB12-AC96FA595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325" y="4724400"/>
            <a:ext cx="10064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latin typeface="Verdana" panose="020B0604030504040204" pitchFamily="34" charset="0"/>
              </a:rPr>
              <a:t>objects</a:t>
            </a:r>
          </a:p>
        </p:txBody>
      </p:sp>
      <p:sp>
        <p:nvSpPr>
          <p:cNvPr id="20495" name="Arc 18">
            <a:extLst>
              <a:ext uri="{FF2B5EF4-FFF2-40B4-BE49-F238E27FC236}">
                <a16:creationId xmlns:a16="http://schemas.microsoft.com/office/drawing/2014/main" id="{98803D67-2AEB-4B53-AAB8-486EA3B694E0}"/>
              </a:ext>
            </a:extLst>
          </p:cNvPr>
          <p:cNvSpPr>
            <a:spLocks/>
          </p:cNvSpPr>
          <p:nvPr/>
        </p:nvSpPr>
        <p:spPr bwMode="auto">
          <a:xfrm>
            <a:off x="1852613" y="2827338"/>
            <a:ext cx="530225" cy="720725"/>
          </a:xfrm>
          <a:custGeom>
            <a:avLst/>
            <a:gdLst>
              <a:gd name="T0" fmla="*/ 2147483646 w 30000"/>
              <a:gd name="T1" fmla="*/ 2147483646 h 39096"/>
              <a:gd name="T2" fmla="*/ 2147483646 w 30000"/>
              <a:gd name="T3" fmla="*/ 0 h 39096"/>
              <a:gd name="T4" fmla="*/ 2147483646 w 30000"/>
              <a:gd name="T5" fmla="*/ 2147483646 h 39096"/>
              <a:gd name="T6" fmla="*/ 0 60000 65536"/>
              <a:gd name="T7" fmla="*/ 0 60000 65536"/>
              <a:gd name="T8" fmla="*/ 0 60000 65536"/>
              <a:gd name="T9" fmla="*/ 0 w 30000"/>
              <a:gd name="T10" fmla="*/ 0 h 39096"/>
              <a:gd name="T11" fmla="*/ 30000 w 30000"/>
              <a:gd name="T12" fmla="*/ 39096 h 390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000" h="39096" fill="none" extrusionOk="0">
                <a:moveTo>
                  <a:pt x="29999" y="37395"/>
                </a:moveTo>
                <a:cubicBezTo>
                  <a:pt x="27341" y="38517"/>
                  <a:pt x="24485" y="39095"/>
                  <a:pt x="21600" y="39096"/>
                </a:cubicBezTo>
                <a:cubicBezTo>
                  <a:pt x="9670" y="39096"/>
                  <a:pt x="0" y="29425"/>
                  <a:pt x="0" y="17496"/>
                </a:cubicBezTo>
                <a:cubicBezTo>
                  <a:pt x="-1" y="10569"/>
                  <a:pt x="3322" y="4062"/>
                  <a:pt x="8933" y="0"/>
                </a:cubicBezTo>
              </a:path>
              <a:path w="30000" h="39096" stroke="0" extrusionOk="0">
                <a:moveTo>
                  <a:pt x="29999" y="37395"/>
                </a:moveTo>
                <a:cubicBezTo>
                  <a:pt x="27341" y="38517"/>
                  <a:pt x="24485" y="39095"/>
                  <a:pt x="21600" y="39096"/>
                </a:cubicBezTo>
                <a:cubicBezTo>
                  <a:pt x="9670" y="39096"/>
                  <a:pt x="0" y="29425"/>
                  <a:pt x="0" y="17496"/>
                </a:cubicBezTo>
                <a:cubicBezTo>
                  <a:pt x="-1" y="10569"/>
                  <a:pt x="3322" y="4062"/>
                  <a:pt x="8933" y="0"/>
                </a:cubicBezTo>
                <a:lnTo>
                  <a:pt x="21600" y="17496"/>
                </a:lnTo>
                <a:lnTo>
                  <a:pt x="29999" y="37395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496" name="Group 19">
            <a:extLst>
              <a:ext uri="{FF2B5EF4-FFF2-40B4-BE49-F238E27FC236}">
                <a16:creationId xmlns:a16="http://schemas.microsoft.com/office/drawing/2014/main" id="{9D15941F-53DA-4FB6-9EC6-A7459EFAEBD3}"/>
              </a:ext>
            </a:extLst>
          </p:cNvPr>
          <p:cNvGrpSpPr>
            <a:grpSpLocks/>
          </p:cNvGrpSpPr>
          <p:nvPr/>
        </p:nvGrpSpPr>
        <p:grpSpPr bwMode="auto">
          <a:xfrm>
            <a:off x="3201988" y="5057775"/>
            <a:ext cx="676275" cy="728663"/>
            <a:chOff x="1213" y="3971"/>
            <a:chExt cx="462" cy="459"/>
          </a:xfrm>
        </p:grpSpPr>
        <p:sp>
          <p:nvSpPr>
            <p:cNvPr id="20524" name="Rectangle 20">
              <a:extLst>
                <a:ext uri="{FF2B5EF4-FFF2-40B4-BE49-F238E27FC236}">
                  <a16:creationId xmlns:a16="http://schemas.microsoft.com/office/drawing/2014/main" id="{50D6E02D-7FAA-460C-8C54-9AB24AF86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3971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0001110111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000111100101010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0000111101</a:t>
              </a:r>
            </a:p>
          </p:txBody>
        </p:sp>
        <p:sp>
          <p:nvSpPr>
            <p:cNvPr id="20525" name="Rectangle 21">
              <a:extLst>
                <a:ext uri="{FF2B5EF4-FFF2-40B4-BE49-F238E27FC236}">
                  <a16:creationId xmlns:a16="http://schemas.microsoft.com/office/drawing/2014/main" id="{64E81619-596F-4253-9B5C-5A2F962D8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4067"/>
              <a:ext cx="268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0001110111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000111100101010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0000111101</a:t>
              </a:r>
            </a:p>
          </p:txBody>
        </p:sp>
        <p:sp>
          <p:nvSpPr>
            <p:cNvPr id="20526" name="Rectangle 22">
              <a:extLst>
                <a:ext uri="{FF2B5EF4-FFF2-40B4-BE49-F238E27FC236}">
                  <a16:creationId xmlns:a16="http://schemas.microsoft.com/office/drawing/2014/main" id="{07D89DB4-3567-4715-8AE7-A32379484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5" y="4163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0001110111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000111100101010</a:t>
              </a:r>
            </a:p>
            <a:p>
              <a:r>
                <a:rPr lang="en-US" altLang="en-US" sz="300">
                  <a:solidFill>
                    <a:schemeClr val="tx2"/>
                  </a:solidFill>
                  <a:latin typeface="Verdana" panose="020B0604030504040204" pitchFamily="34" charset="0"/>
                </a:rPr>
                <a:t>0000111101</a:t>
              </a:r>
            </a:p>
          </p:txBody>
        </p:sp>
      </p:grpSp>
      <p:sp>
        <p:nvSpPr>
          <p:cNvPr id="20497" name="Rectangle 23">
            <a:extLst>
              <a:ext uri="{FF2B5EF4-FFF2-40B4-BE49-F238E27FC236}">
                <a16:creationId xmlns:a16="http://schemas.microsoft.com/office/drawing/2014/main" id="{1D6C1B49-3FCB-4D77-BF9F-7BFAF9952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724400"/>
            <a:ext cx="110490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latin typeface="Verdana" panose="020B0604030504040204" pitchFamily="34" charset="0"/>
              </a:rPr>
              <a:t>ALI files</a:t>
            </a:r>
          </a:p>
        </p:txBody>
      </p:sp>
      <p:sp>
        <p:nvSpPr>
          <p:cNvPr id="20498" name="Rectangle 24">
            <a:extLst>
              <a:ext uri="{FF2B5EF4-FFF2-40B4-BE49-F238E27FC236}">
                <a16:creationId xmlns:a16="http://schemas.microsoft.com/office/drawing/2014/main" id="{4C77B6D7-B00E-41C9-B46F-E9FA4D2AC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4779963"/>
            <a:ext cx="384175" cy="515937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main ()</a:t>
            </a:r>
          </a:p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{</a:t>
            </a: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....</a:t>
            </a:r>
          </a:p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}</a:t>
            </a:r>
          </a:p>
          <a:p>
            <a:pPr latinLnBrk="1"/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ccc</a:t>
            </a:r>
          </a:p>
        </p:txBody>
      </p:sp>
      <p:sp>
        <p:nvSpPr>
          <p:cNvPr id="20499" name="Rectangle 25">
            <a:extLst>
              <a:ext uri="{FF2B5EF4-FFF2-40B4-BE49-F238E27FC236}">
                <a16:creationId xmlns:a16="http://schemas.microsoft.com/office/drawing/2014/main" id="{23BB69A8-413C-4D8E-B730-6F31045EB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2263" y="5438775"/>
            <a:ext cx="20129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Verdana" panose="020B0604030504040204" pitchFamily="34" charset="0"/>
              </a:rPr>
              <a:t>elaboration files</a:t>
            </a:r>
          </a:p>
          <a:p>
            <a:pPr algn="ctr"/>
            <a:r>
              <a:rPr lang="en-US" altLang="en-US" sz="1800">
                <a:latin typeface="Verdana" panose="020B0604030504040204" pitchFamily="34" charset="0"/>
              </a:rPr>
              <a:t>(b~xxx.ad*)</a:t>
            </a:r>
          </a:p>
        </p:txBody>
      </p:sp>
      <p:sp>
        <p:nvSpPr>
          <p:cNvPr id="20500" name="AutoShape 26">
            <a:extLst>
              <a:ext uri="{FF2B5EF4-FFF2-40B4-BE49-F238E27FC236}">
                <a16:creationId xmlns:a16="http://schemas.microsoft.com/office/drawing/2014/main" id="{CE50D61F-B5FF-4AA5-8171-134509A60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5450" y="3657600"/>
            <a:ext cx="692150" cy="749300"/>
          </a:xfrm>
          <a:prstGeom prst="star16">
            <a:avLst>
              <a:gd name="adj" fmla="val 37500"/>
            </a:avLst>
          </a:prstGeom>
          <a:solidFill>
            <a:srgbClr val="FF66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Verdana" panose="020B0604030504040204" pitchFamily="34" charset="0"/>
              </a:rPr>
              <a:t>EXE</a:t>
            </a:r>
          </a:p>
        </p:txBody>
      </p:sp>
      <p:sp>
        <p:nvSpPr>
          <p:cNvPr id="20501" name="Arc 27">
            <a:extLst>
              <a:ext uri="{FF2B5EF4-FFF2-40B4-BE49-F238E27FC236}">
                <a16:creationId xmlns:a16="http://schemas.microsoft.com/office/drawing/2014/main" id="{5B1C8F30-C13C-4989-BEB1-4737BAC86D45}"/>
              </a:ext>
            </a:extLst>
          </p:cNvPr>
          <p:cNvSpPr>
            <a:spLocks/>
          </p:cNvSpPr>
          <p:nvPr/>
        </p:nvSpPr>
        <p:spPr bwMode="auto">
          <a:xfrm>
            <a:off x="2689225" y="3627438"/>
            <a:ext cx="234950" cy="1169987"/>
          </a:xfrm>
          <a:custGeom>
            <a:avLst/>
            <a:gdLst>
              <a:gd name="T0" fmla="*/ 2147483646 w 21600"/>
              <a:gd name="T1" fmla="*/ 0 h 24339"/>
              <a:gd name="T2" fmla="*/ 2147483646 w 21600"/>
              <a:gd name="T3" fmla="*/ 2147483646 h 24339"/>
              <a:gd name="T4" fmla="*/ 0 w 21600"/>
              <a:gd name="T5" fmla="*/ 2147483646 h 24339"/>
              <a:gd name="T6" fmla="*/ 0 60000 65536"/>
              <a:gd name="T7" fmla="*/ 0 60000 65536"/>
              <a:gd name="T8" fmla="*/ 0 60000 65536"/>
              <a:gd name="T9" fmla="*/ 0 w 21600"/>
              <a:gd name="T10" fmla="*/ 0 h 24339"/>
              <a:gd name="T11" fmla="*/ 21600 w 21600"/>
              <a:gd name="T12" fmla="*/ 24339 h 2433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339" fill="none" extrusionOk="0">
                <a:moveTo>
                  <a:pt x="21388" y="-1"/>
                </a:moveTo>
                <a:cubicBezTo>
                  <a:pt x="21529" y="999"/>
                  <a:pt x="21600" y="2008"/>
                  <a:pt x="21600" y="3018"/>
                </a:cubicBezTo>
                <a:cubicBezTo>
                  <a:pt x="21600" y="13611"/>
                  <a:pt x="13918" y="22640"/>
                  <a:pt x="3461" y="24338"/>
                </a:cubicBezTo>
              </a:path>
              <a:path w="21600" h="24339" stroke="0" extrusionOk="0">
                <a:moveTo>
                  <a:pt x="21388" y="-1"/>
                </a:moveTo>
                <a:cubicBezTo>
                  <a:pt x="21529" y="999"/>
                  <a:pt x="21600" y="2008"/>
                  <a:pt x="21600" y="3018"/>
                </a:cubicBezTo>
                <a:cubicBezTo>
                  <a:pt x="21600" y="13611"/>
                  <a:pt x="13918" y="22640"/>
                  <a:pt x="3461" y="24338"/>
                </a:cubicBezTo>
                <a:lnTo>
                  <a:pt x="0" y="3018"/>
                </a:lnTo>
                <a:lnTo>
                  <a:pt x="21388" y="-1"/>
                </a:lnTo>
                <a:close/>
              </a:path>
            </a:pathLst>
          </a:custGeom>
          <a:noFill/>
          <a:ln w="9525" cap="rnd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2" name="Arc 28">
            <a:extLst>
              <a:ext uri="{FF2B5EF4-FFF2-40B4-BE49-F238E27FC236}">
                <a16:creationId xmlns:a16="http://schemas.microsoft.com/office/drawing/2014/main" id="{6C66FB63-5F97-4037-9803-39C3785788AB}"/>
              </a:ext>
            </a:extLst>
          </p:cNvPr>
          <p:cNvSpPr>
            <a:spLocks/>
          </p:cNvSpPr>
          <p:nvPr/>
        </p:nvSpPr>
        <p:spPr bwMode="auto">
          <a:xfrm>
            <a:off x="2984500" y="3629025"/>
            <a:ext cx="234950" cy="1135063"/>
          </a:xfrm>
          <a:custGeom>
            <a:avLst/>
            <a:gdLst>
              <a:gd name="T0" fmla="*/ 2147483646 w 21600"/>
              <a:gd name="T1" fmla="*/ 2147483646 h 23647"/>
              <a:gd name="T2" fmla="*/ 2147483646 w 21600"/>
              <a:gd name="T3" fmla="*/ 0 h 23647"/>
              <a:gd name="T4" fmla="*/ 2147483646 w 21600"/>
              <a:gd name="T5" fmla="*/ 2147483646 h 23647"/>
              <a:gd name="T6" fmla="*/ 0 60000 65536"/>
              <a:gd name="T7" fmla="*/ 0 60000 65536"/>
              <a:gd name="T8" fmla="*/ 0 60000 65536"/>
              <a:gd name="T9" fmla="*/ 0 w 21600"/>
              <a:gd name="T10" fmla="*/ 0 h 23647"/>
              <a:gd name="T11" fmla="*/ 21600 w 21600"/>
              <a:gd name="T12" fmla="*/ 23647 h 236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647" fill="none" extrusionOk="0">
                <a:moveTo>
                  <a:pt x="15253" y="23646"/>
                </a:moveTo>
                <a:cubicBezTo>
                  <a:pt x="6187" y="20859"/>
                  <a:pt x="0" y="12484"/>
                  <a:pt x="0" y="3000"/>
                </a:cubicBezTo>
                <a:cubicBezTo>
                  <a:pt x="-1" y="1996"/>
                  <a:pt x="69" y="993"/>
                  <a:pt x="209" y="0"/>
                </a:cubicBezTo>
              </a:path>
              <a:path w="21600" h="23647" stroke="0" extrusionOk="0">
                <a:moveTo>
                  <a:pt x="15253" y="23646"/>
                </a:moveTo>
                <a:cubicBezTo>
                  <a:pt x="6187" y="20859"/>
                  <a:pt x="0" y="12484"/>
                  <a:pt x="0" y="3000"/>
                </a:cubicBezTo>
                <a:cubicBezTo>
                  <a:pt x="-1" y="1996"/>
                  <a:pt x="69" y="993"/>
                  <a:pt x="209" y="0"/>
                </a:cubicBezTo>
                <a:lnTo>
                  <a:pt x="21600" y="3000"/>
                </a:lnTo>
                <a:lnTo>
                  <a:pt x="15253" y="23646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3" name="Arc 29">
            <a:extLst>
              <a:ext uri="{FF2B5EF4-FFF2-40B4-BE49-F238E27FC236}">
                <a16:creationId xmlns:a16="http://schemas.microsoft.com/office/drawing/2014/main" id="{FD0EF769-F3D2-4025-B3A7-61C71734B091}"/>
              </a:ext>
            </a:extLst>
          </p:cNvPr>
          <p:cNvSpPr>
            <a:spLocks/>
          </p:cNvSpPr>
          <p:nvPr/>
        </p:nvSpPr>
        <p:spPr bwMode="auto">
          <a:xfrm rot="10800000">
            <a:off x="3533775" y="3702050"/>
            <a:ext cx="522288" cy="1141413"/>
          </a:xfrm>
          <a:custGeom>
            <a:avLst/>
            <a:gdLst>
              <a:gd name="T0" fmla="*/ 2147483646 w 21600"/>
              <a:gd name="T1" fmla="*/ 0 h 23690"/>
              <a:gd name="T2" fmla="*/ 2147483646 w 21600"/>
              <a:gd name="T3" fmla="*/ 2147483646 h 23690"/>
              <a:gd name="T4" fmla="*/ 0 w 21600"/>
              <a:gd name="T5" fmla="*/ 2147483646 h 23690"/>
              <a:gd name="T6" fmla="*/ 0 60000 65536"/>
              <a:gd name="T7" fmla="*/ 0 60000 65536"/>
              <a:gd name="T8" fmla="*/ 0 60000 65536"/>
              <a:gd name="T9" fmla="*/ 0 w 21600"/>
              <a:gd name="T10" fmla="*/ 0 h 23690"/>
              <a:gd name="T11" fmla="*/ 21600 w 21600"/>
              <a:gd name="T12" fmla="*/ 23690 h 236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690" fill="none" extrusionOk="0">
                <a:moveTo>
                  <a:pt x="21385" y="0"/>
                </a:moveTo>
                <a:cubicBezTo>
                  <a:pt x="21528" y="1004"/>
                  <a:pt x="21600" y="2018"/>
                  <a:pt x="21600" y="3033"/>
                </a:cubicBezTo>
                <a:cubicBezTo>
                  <a:pt x="21600" y="12530"/>
                  <a:pt x="15396" y="20913"/>
                  <a:pt x="6313" y="23689"/>
                </a:cubicBezTo>
              </a:path>
              <a:path w="21600" h="23690" stroke="0" extrusionOk="0">
                <a:moveTo>
                  <a:pt x="21385" y="0"/>
                </a:moveTo>
                <a:cubicBezTo>
                  <a:pt x="21528" y="1004"/>
                  <a:pt x="21600" y="2018"/>
                  <a:pt x="21600" y="3033"/>
                </a:cubicBezTo>
                <a:cubicBezTo>
                  <a:pt x="21600" y="12530"/>
                  <a:pt x="15396" y="20913"/>
                  <a:pt x="6313" y="23689"/>
                </a:cubicBezTo>
                <a:lnTo>
                  <a:pt x="0" y="3033"/>
                </a:lnTo>
                <a:lnTo>
                  <a:pt x="21385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4" name="Arc 30">
            <a:extLst>
              <a:ext uri="{FF2B5EF4-FFF2-40B4-BE49-F238E27FC236}">
                <a16:creationId xmlns:a16="http://schemas.microsoft.com/office/drawing/2014/main" id="{4A5D5AC6-01AE-4BD7-A32F-70B4E4E55B3C}"/>
              </a:ext>
            </a:extLst>
          </p:cNvPr>
          <p:cNvSpPr>
            <a:spLocks/>
          </p:cNvSpPr>
          <p:nvPr/>
        </p:nvSpPr>
        <p:spPr bwMode="auto">
          <a:xfrm>
            <a:off x="4460875" y="3705225"/>
            <a:ext cx="234950" cy="1135063"/>
          </a:xfrm>
          <a:custGeom>
            <a:avLst/>
            <a:gdLst>
              <a:gd name="T0" fmla="*/ 2147483646 w 21600"/>
              <a:gd name="T1" fmla="*/ 2147483646 h 23647"/>
              <a:gd name="T2" fmla="*/ 2147483646 w 21600"/>
              <a:gd name="T3" fmla="*/ 0 h 23647"/>
              <a:gd name="T4" fmla="*/ 2147483646 w 21600"/>
              <a:gd name="T5" fmla="*/ 2147483646 h 23647"/>
              <a:gd name="T6" fmla="*/ 0 60000 65536"/>
              <a:gd name="T7" fmla="*/ 0 60000 65536"/>
              <a:gd name="T8" fmla="*/ 0 60000 65536"/>
              <a:gd name="T9" fmla="*/ 0 w 21600"/>
              <a:gd name="T10" fmla="*/ 0 h 23647"/>
              <a:gd name="T11" fmla="*/ 21600 w 21600"/>
              <a:gd name="T12" fmla="*/ 23647 h 236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647" fill="none" extrusionOk="0">
                <a:moveTo>
                  <a:pt x="15253" y="23646"/>
                </a:moveTo>
                <a:cubicBezTo>
                  <a:pt x="6187" y="20859"/>
                  <a:pt x="0" y="12484"/>
                  <a:pt x="0" y="3000"/>
                </a:cubicBezTo>
                <a:cubicBezTo>
                  <a:pt x="-1" y="1996"/>
                  <a:pt x="69" y="993"/>
                  <a:pt x="209" y="0"/>
                </a:cubicBezTo>
              </a:path>
              <a:path w="21600" h="23647" stroke="0" extrusionOk="0">
                <a:moveTo>
                  <a:pt x="15253" y="23646"/>
                </a:moveTo>
                <a:cubicBezTo>
                  <a:pt x="6187" y="20859"/>
                  <a:pt x="0" y="12484"/>
                  <a:pt x="0" y="3000"/>
                </a:cubicBezTo>
                <a:cubicBezTo>
                  <a:pt x="-1" y="1996"/>
                  <a:pt x="69" y="993"/>
                  <a:pt x="209" y="0"/>
                </a:cubicBezTo>
                <a:lnTo>
                  <a:pt x="21600" y="3000"/>
                </a:lnTo>
                <a:lnTo>
                  <a:pt x="15253" y="23646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Freeform 31">
            <a:extLst>
              <a:ext uri="{FF2B5EF4-FFF2-40B4-BE49-F238E27FC236}">
                <a16:creationId xmlns:a16="http://schemas.microsoft.com/office/drawing/2014/main" id="{E7C6D145-EC19-4238-837C-31E0E251CB4A}"/>
              </a:ext>
            </a:extLst>
          </p:cNvPr>
          <p:cNvSpPr>
            <a:spLocks/>
          </p:cNvSpPr>
          <p:nvPr/>
        </p:nvSpPr>
        <p:spPr bwMode="auto">
          <a:xfrm>
            <a:off x="2819400" y="3783013"/>
            <a:ext cx="3352800" cy="2541587"/>
          </a:xfrm>
          <a:custGeom>
            <a:avLst/>
            <a:gdLst>
              <a:gd name="T0" fmla="*/ 0 w 2137"/>
              <a:gd name="T1" fmla="*/ 2147483646 h 1457"/>
              <a:gd name="T2" fmla="*/ 2147483646 w 2137"/>
              <a:gd name="T3" fmla="*/ 2147483646 h 1457"/>
              <a:gd name="T4" fmla="*/ 2147483646 w 2137"/>
              <a:gd name="T5" fmla="*/ 2147483646 h 1457"/>
              <a:gd name="T6" fmla="*/ 2147483646 w 2137"/>
              <a:gd name="T7" fmla="*/ 2147483646 h 1457"/>
              <a:gd name="T8" fmla="*/ 2147483646 w 2137"/>
              <a:gd name="T9" fmla="*/ 2147483646 h 1457"/>
              <a:gd name="T10" fmla="*/ 2147483646 w 2137"/>
              <a:gd name="T11" fmla="*/ 2147483646 h 1457"/>
              <a:gd name="T12" fmla="*/ 2147483646 w 2137"/>
              <a:gd name="T13" fmla="*/ 2147483646 h 1457"/>
              <a:gd name="T14" fmla="*/ 2147483646 w 2137"/>
              <a:gd name="T15" fmla="*/ 2147483646 h 1457"/>
              <a:gd name="T16" fmla="*/ 2147483646 w 2137"/>
              <a:gd name="T17" fmla="*/ 2147483646 h 1457"/>
              <a:gd name="T18" fmla="*/ 2147483646 w 2137"/>
              <a:gd name="T19" fmla="*/ 2147483646 h 1457"/>
              <a:gd name="T20" fmla="*/ 2147483646 w 2137"/>
              <a:gd name="T21" fmla="*/ 2147483646 h 1457"/>
              <a:gd name="T22" fmla="*/ 2147483646 w 2137"/>
              <a:gd name="T23" fmla="*/ 2147483646 h 1457"/>
              <a:gd name="T24" fmla="*/ 2147483646 w 2137"/>
              <a:gd name="T25" fmla="*/ 2147483646 h 1457"/>
              <a:gd name="T26" fmla="*/ 2147483646 w 2137"/>
              <a:gd name="T27" fmla="*/ 2147483646 h 1457"/>
              <a:gd name="T28" fmla="*/ 2147483646 w 2137"/>
              <a:gd name="T29" fmla="*/ 2147483646 h 1457"/>
              <a:gd name="T30" fmla="*/ 2147483646 w 2137"/>
              <a:gd name="T31" fmla="*/ 2147483646 h 1457"/>
              <a:gd name="T32" fmla="*/ 2147483646 w 2137"/>
              <a:gd name="T33" fmla="*/ 2147483646 h 1457"/>
              <a:gd name="T34" fmla="*/ 2147483646 w 2137"/>
              <a:gd name="T35" fmla="*/ 2147483646 h 1457"/>
              <a:gd name="T36" fmla="*/ 2147483646 w 2137"/>
              <a:gd name="T37" fmla="*/ 2147483646 h 1457"/>
              <a:gd name="T38" fmla="*/ 2147483646 w 2137"/>
              <a:gd name="T39" fmla="*/ 2147483646 h 1457"/>
              <a:gd name="T40" fmla="*/ 2147483646 w 2137"/>
              <a:gd name="T41" fmla="*/ 2147483646 h 1457"/>
              <a:gd name="T42" fmla="*/ 2147483646 w 2137"/>
              <a:gd name="T43" fmla="*/ 2147483646 h 1457"/>
              <a:gd name="T44" fmla="*/ 2147483646 w 2137"/>
              <a:gd name="T45" fmla="*/ 2147483646 h 1457"/>
              <a:gd name="T46" fmla="*/ 2147483646 w 2137"/>
              <a:gd name="T47" fmla="*/ 2147483646 h 1457"/>
              <a:gd name="T48" fmla="*/ 2147483646 w 2137"/>
              <a:gd name="T49" fmla="*/ 2147483646 h 1457"/>
              <a:gd name="T50" fmla="*/ 2147483646 w 2137"/>
              <a:gd name="T51" fmla="*/ 2147483646 h 1457"/>
              <a:gd name="T52" fmla="*/ 2147483646 w 2137"/>
              <a:gd name="T53" fmla="*/ 2147483646 h 1457"/>
              <a:gd name="T54" fmla="*/ 2147483646 w 2137"/>
              <a:gd name="T55" fmla="*/ 2147483646 h 1457"/>
              <a:gd name="T56" fmla="*/ 2147483646 w 2137"/>
              <a:gd name="T57" fmla="*/ 2147483646 h 1457"/>
              <a:gd name="T58" fmla="*/ 2147483646 w 2137"/>
              <a:gd name="T59" fmla="*/ 2147483646 h 1457"/>
              <a:gd name="T60" fmla="*/ 2147483646 w 2137"/>
              <a:gd name="T61" fmla="*/ 2147483646 h 1457"/>
              <a:gd name="T62" fmla="*/ 2147483646 w 2137"/>
              <a:gd name="T63" fmla="*/ 2147483646 h 1457"/>
              <a:gd name="T64" fmla="*/ 2147483646 w 2137"/>
              <a:gd name="T65" fmla="*/ 2147483646 h 1457"/>
              <a:gd name="T66" fmla="*/ 2147483646 w 2137"/>
              <a:gd name="T67" fmla="*/ 2147483646 h 1457"/>
              <a:gd name="T68" fmla="*/ 2147483646 w 2137"/>
              <a:gd name="T69" fmla="*/ 2147483646 h 1457"/>
              <a:gd name="T70" fmla="*/ 2147483646 w 2137"/>
              <a:gd name="T71" fmla="*/ 2147483646 h 1457"/>
              <a:gd name="T72" fmla="*/ 2147483646 w 2137"/>
              <a:gd name="T73" fmla="*/ 2147483646 h 1457"/>
              <a:gd name="T74" fmla="*/ 2147483646 w 2137"/>
              <a:gd name="T75" fmla="*/ 2147483646 h 1457"/>
              <a:gd name="T76" fmla="*/ 2147483646 w 2137"/>
              <a:gd name="T77" fmla="*/ 2147483646 h 1457"/>
              <a:gd name="T78" fmla="*/ 2147483646 w 2137"/>
              <a:gd name="T79" fmla="*/ 2147483646 h 1457"/>
              <a:gd name="T80" fmla="*/ 2147483646 w 2137"/>
              <a:gd name="T81" fmla="*/ 2147483646 h 1457"/>
              <a:gd name="T82" fmla="*/ 2147483646 w 2137"/>
              <a:gd name="T83" fmla="*/ 2147483646 h 1457"/>
              <a:gd name="T84" fmla="*/ 2147483646 w 2137"/>
              <a:gd name="T85" fmla="*/ 2147483646 h 1457"/>
              <a:gd name="T86" fmla="*/ 2147483646 w 2137"/>
              <a:gd name="T87" fmla="*/ 2147483646 h 1457"/>
              <a:gd name="T88" fmla="*/ 2147483646 w 2137"/>
              <a:gd name="T89" fmla="*/ 2147483646 h 1457"/>
              <a:gd name="T90" fmla="*/ 2147483646 w 2137"/>
              <a:gd name="T91" fmla="*/ 2147483646 h 1457"/>
              <a:gd name="T92" fmla="*/ 2147483646 w 2137"/>
              <a:gd name="T93" fmla="*/ 2147483646 h 1457"/>
              <a:gd name="T94" fmla="*/ 2147483646 w 2137"/>
              <a:gd name="T95" fmla="*/ 2147483646 h 1457"/>
              <a:gd name="T96" fmla="*/ 2147483646 w 2137"/>
              <a:gd name="T97" fmla="*/ 2147483646 h 1457"/>
              <a:gd name="T98" fmla="*/ 2147483646 w 2137"/>
              <a:gd name="T99" fmla="*/ 2147483646 h 1457"/>
              <a:gd name="T100" fmla="*/ 2147483646 w 2137"/>
              <a:gd name="T101" fmla="*/ 2147483646 h 145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37"/>
              <a:gd name="T154" fmla="*/ 0 h 1457"/>
              <a:gd name="T155" fmla="*/ 2137 w 2137"/>
              <a:gd name="T156" fmla="*/ 1457 h 145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37" h="1457">
                <a:moveTo>
                  <a:pt x="16" y="1152"/>
                </a:moveTo>
                <a:lnTo>
                  <a:pt x="0" y="1152"/>
                </a:lnTo>
                <a:lnTo>
                  <a:pt x="16" y="1160"/>
                </a:lnTo>
                <a:lnTo>
                  <a:pt x="32" y="1168"/>
                </a:lnTo>
                <a:lnTo>
                  <a:pt x="48" y="1176"/>
                </a:lnTo>
                <a:lnTo>
                  <a:pt x="104" y="1192"/>
                </a:lnTo>
                <a:lnTo>
                  <a:pt x="120" y="1200"/>
                </a:lnTo>
                <a:lnTo>
                  <a:pt x="136" y="1208"/>
                </a:lnTo>
                <a:lnTo>
                  <a:pt x="168" y="1216"/>
                </a:lnTo>
                <a:lnTo>
                  <a:pt x="184" y="1224"/>
                </a:lnTo>
                <a:lnTo>
                  <a:pt x="200" y="1232"/>
                </a:lnTo>
                <a:lnTo>
                  <a:pt x="248" y="1240"/>
                </a:lnTo>
                <a:lnTo>
                  <a:pt x="264" y="1248"/>
                </a:lnTo>
                <a:lnTo>
                  <a:pt x="280" y="1256"/>
                </a:lnTo>
                <a:lnTo>
                  <a:pt x="304" y="1264"/>
                </a:lnTo>
                <a:lnTo>
                  <a:pt x="344" y="1272"/>
                </a:lnTo>
                <a:lnTo>
                  <a:pt x="464" y="1320"/>
                </a:lnTo>
                <a:lnTo>
                  <a:pt x="536" y="1344"/>
                </a:lnTo>
                <a:lnTo>
                  <a:pt x="592" y="1352"/>
                </a:lnTo>
                <a:lnTo>
                  <a:pt x="640" y="1368"/>
                </a:lnTo>
                <a:lnTo>
                  <a:pt x="656" y="1376"/>
                </a:lnTo>
                <a:lnTo>
                  <a:pt x="680" y="1384"/>
                </a:lnTo>
                <a:lnTo>
                  <a:pt x="696" y="1384"/>
                </a:lnTo>
                <a:lnTo>
                  <a:pt x="728" y="1392"/>
                </a:lnTo>
                <a:lnTo>
                  <a:pt x="752" y="1400"/>
                </a:lnTo>
                <a:lnTo>
                  <a:pt x="768" y="1408"/>
                </a:lnTo>
                <a:lnTo>
                  <a:pt x="784" y="1416"/>
                </a:lnTo>
                <a:lnTo>
                  <a:pt x="816" y="1416"/>
                </a:lnTo>
                <a:lnTo>
                  <a:pt x="856" y="1432"/>
                </a:lnTo>
                <a:lnTo>
                  <a:pt x="880" y="1432"/>
                </a:lnTo>
                <a:lnTo>
                  <a:pt x="896" y="1440"/>
                </a:lnTo>
                <a:lnTo>
                  <a:pt x="912" y="1440"/>
                </a:lnTo>
                <a:lnTo>
                  <a:pt x="936" y="1440"/>
                </a:lnTo>
                <a:lnTo>
                  <a:pt x="952" y="1440"/>
                </a:lnTo>
                <a:lnTo>
                  <a:pt x="968" y="1440"/>
                </a:lnTo>
                <a:lnTo>
                  <a:pt x="992" y="1440"/>
                </a:lnTo>
                <a:lnTo>
                  <a:pt x="1008" y="1448"/>
                </a:lnTo>
                <a:lnTo>
                  <a:pt x="1032" y="1448"/>
                </a:lnTo>
                <a:lnTo>
                  <a:pt x="1056" y="1456"/>
                </a:lnTo>
                <a:lnTo>
                  <a:pt x="1072" y="1456"/>
                </a:lnTo>
                <a:lnTo>
                  <a:pt x="1096" y="1456"/>
                </a:lnTo>
                <a:lnTo>
                  <a:pt x="1144" y="1456"/>
                </a:lnTo>
                <a:lnTo>
                  <a:pt x="1176" y="1456"/>
                </a:lnTo>
                <a:lnTo>
                  <a:pt x="1216" y="1448"/>
                </a:lnTo>
                <a:lnTo>
                  <a:pt x="1256" y="1448"/>
                </a:lnTo>
                <a:lnTo>
                  <a:pt x="1288" y="1448"/>
                </a:lnTo>
                <a:lnTo>
                  <a:pt x="1304" y="1440"/>
                </a:lnTo>
                <a:lnTo>
                  <a:pt x="1320" y="1440"/>
                </a:lnTo>
                <a:lnTo>
                  <a:pt x="1352" y="1432"/>
                </a:lnTo>
                <a:lnTo>
                  <a:pt x="1368" y="1432"/>
                </a:lnTo>
                <a:lnTo>
                  <a:pt x="1392" y="1432"/>
                </a:lnTo>
                <a:lnTo>
                  <a:pt x="1416" y="1432"/>
                </a:lnTo>
                <a:lnTo>
                  <a:pt x="1440" y="1424"/>
                </a:lnTo>
                <a:lnTo>
                  <a:pt x="1464" y="1424"/>
                </a:lnTo>
                <a:lnTo>
                  <a:pt x="1488" y="1416"/>
                </a:lnTo>
                <a:lnTo>
                  <a:pt x="1520" y="1416"/>
                </a:lnTo>
                <a:lnTo>
                  <a:pt x="1536" y="1416"/>
                </a:lnTo>
                <a:lnTo>
                  <a:pt x="1568" y="1408"/>
                </a:lnTo>
                <a:lnTo>
                  <a:pt x="1592" y="1400"/>
                </a:lnTo>
                <a:lnTo>
                  <a:pt x="1624" y="1392"/>
                </a:lnTo>
                <a:lnTo>
                  <a:pt x="1648" y="1384"/>
                </a:lnTo>
                <a:lnTo>
                  <a:pt x="1672" y="1376"/>
                </a:lnTo>
                <a:lnTo>
                  <a:pt x="1688" y="1368"/>
                </a:lnTo>
                <a:lnTo>
                  <a:pt x="1704" y="1360"/>
                </a:lnTo>
                <a:lnTo>
                  <a:pt x="1720" y="1352"/>
                </a:lnTo>
                <a:lnTo>
                  <a:pt x="1760" y="1344"/>
                </a:lnTo>
                <a:lnTo>
                  <a:pt x="1784" y="1328"/>
                </a:lnTo>
                <a:lnTo>
                  <a:pt x="1800" y="1320"/>
                </a:lnTo>
                <a:lnTo>
                  <a:pt x="1824" y="1312"/>
                </a:lnTo>
                <a:lnTo>
                  <a:pt x="1840" y="1304"/>
                </a:lnTo>
                <a:lnTo>
                  <a:pt x="1856" y="1296"/>
                </a:lnTo>
                <a:lnTo>
                  <a:pt x="1872" y="1288"/>
                </a:lnTo>
                <a:lnTo>
                  <a:pt x="1888" y="1280"/>
                </a:lnTo>
                <a:lnTo>
                  <a:pt x="2016" y="1192"/>
                </a:lnTo>
                <a:lnTo>
                  <a:pt x="2032" y="1184"/>
                </a:lnTo>
                <a:lnTo>
                  <a:pt x="2064" y="1152"/>
                </a:lnTo>
                <a:lnTo>
                  <a:pt x="2080" y="1136"/>
                </a:lnTo>
                <a:lnTo>
                  <a:pt x="2096" y="1112"/>
                </a:lnTo>
                <a:lnTo>
                  <a:pt x="2112" y="1080"/>
                </a:lnTo>
                <a:lnTo>
                  <a:pt x="2128" y="1056"/>
                </a:lnTo>
                <a:lnTo>
                  <a:pt x="2128" y="984"/>
                </a:lnTo>
                <a:lnTo>
                  <a:pt x="2128" y="936"/>
                </a:lnTo>
                <a:lnTo>
                  <a:pt x="2128" y="920"/>
                </a:lnTo>
                <a:lnTo>
                  <a:pt x="2128" y="904"/>
                </a:lnTo>
                <a:lnTo>
                  <a:pt x="2136" y="888"/>
                </a:lnTo>
                <a:lnTo>
                  <a:pt x="2128" y="792"/>
                </a:lnTo>
                <a:lnTo>
                  <a:pt x="2120" y="712"/>
                </a:lnTo>
                <a:lnTo>
                  <a:pt x="2096" y="544"/>
                </a:lnTo>
                <a:lnTo>
                  <a:pt x="2080" y="456"/>
                </a:lnTo>
                <a:lnTo>
                  <a:pt x="2072" y="400"/>
                </a:lnTo>
                <a:lnTo>
                  <a:pt x="2072" y="376"/>
                </a:lnTo>
                <a:lnTo>
                  <a:pt x="2072" y="360"/>
                </a:lnTo>
                <a:lnTo>
                  <a:pt x="2064" y="320"/>
                </a:lnTo>
                <a:lnTo>
                  <a:pt x="2056" y="264"/>
                </a:lnTo>
                <a:lnTo>
                  <a:pt x="2056" y="248"/>
                </a:lnTo>
                <a:lnTo>
                  <a:pt x="2056" y="216"/>
                </a:lnTo>
                <a:lnTo>
                  <a:pt x="2056" y="200"/>
                </a:lnTo>
                <a:lnTo>
                  <a:pt x="2048" y="168"/>
                </a:lnTo>
                <a:lnTo>
                  <a:pt x="2048" y="152"/>
                </a:lnTo>
                <a:lnTo>
                  <a:pt x="2048" y="136"/>
                </a:lnTo>
                <a:lnTo>
                  <a:pt x="2048" y="120"/>
                </a:lnTo>
                <a:lnTo>
                  <a:pt x="2048" y="104"/>
                </a:lnTo>
                <a:lnTo>
                  <a:pt x="2032" y="0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06" name="Arc 32">
            <a:extLst>
              <a:ext uri="{FF2B5EF4-FFF2-40B4-BE49-F238E27FC236}">
                <a16:creationId xmlns:a16="http://schemas.microsoft.com/office/drawing/2014/main" id="{6DB84D1F-EC51-46BE-9691-69B4F186D42E}"/>
              </a:ext>
            </a:extLst>
          </p:cNvPr>
          <p:cNvSpPr>
            <a:spLocks/>
          </p:cNvSpPr>
          <p:nvPr/>
        </p:nvSpPr>
        <p:spPr bwMode="auto">
          <a:xfrm>
            <a:off x="5151438" y="4724400"/>
            <a:ext cx="944562" cy="3746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7" name="AutoShape 33">
            <a:extLst>
              <a:ext uri="{FF2B5EF4-FFF2-40B4-BE49-F238E27FC236}">
                <a16:creationId xmlns:a16="http://schemas.microsoft.com/office/drawing/2014/main" id="{A79B7F42-79BC-45C8-B2BE-F052993501BA}"/>
              </a:ext>
            </a:extLst>
          </p:cNvPr>
          <p:cNvSpPr>
            <a:spLocks noChangeArrowheads="1"/>
          </p:cNvSpPr>
          <p:nvPr/>
        </p:nvSpPr>
        <p:spPr bwMode="auto">
          <a:xfrm rot="2220000">
            <a:off x="6448425" y="3594100"/>
            <a:ext cx="409575" cy="215900"/>
          </a:xfrm>
          <a:prstGeom prst="rightArrow">
            <a:avLst>
              <a:gd name="adj1" fmla="val 50000"/>
              <a:gd name="adj2" fmla="val 9486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508" name="Rectangle 34">
            <a:extLst>
              <a:ext uri="{FF2B5EF4-FFF2-40B4-BE49-F238E27FC236}">
                <a16:creationId xmlns:a16="http://schemas.microsoft.com/office/drawing/2014/main" id="{77E37803-EB7D-47B4-AC93-BD8542B19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5525" y="1174750"/>
            <a:ext cx="1958975" cy="722313"/>
          </a:xfrm>
          <a:prstGeom prst="rect">
            <a:avLst/>
          </a:prstGeom>
          <a:solidFill>
            <a:srgbClr val="66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509" name="Rectangle 35">
            <a:extLst>
              <a:ext uri="{FF2B5EF4-FFF2-40B4-BE49-F238E27FC236}">
                <a16:creationId xmlns:a16="http://schemas.microsoft.com/office/drawing/2014/main" id="{F041C4F1-9827-4DE5-B2C5-E9D0985C6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0613" y="1289050"/>
            <a:ext cx="382587" cy="377825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latin typeface="Arial" panose="020B0604020202020204" pitchFamily="34" charset="0"/>
              </a:rPr>
              <a:t>package P is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end P;</a:t>
            </a:r>
          </a:p>
        </p:txBody>
      </p:sp>
      <p:sp>
        <p:nvSpPr>
          <p:cNvPr id="20510" name="Rectangle 36">
            <a:extLst>
              <a:ext uri="{FF2B5EF4-FFF2-40B4-BE49-F238E27FC236}">
                <a16:creationId xmlns:a16="http://schemas.microsoft.com/office/drawing/2014/main" id="{77B2480B-570B-4BE7-B90C-455F3190D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3325" y="1376363"/>
            <a:ext cx="384175" cy="377825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latin typeface="Arial" panose="020B0604020202020204" pitchFamily="34" charset="0"/>
              </a:rPr>
              <a:t>package P is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end P;</a:t>
            </a:r>
          </a:p>
        </p:txBody>
      </p:sp>
      <p:sp>
        <p:nvSpPr>
          <p:cNvPr id="20511" name="Rectangle 37">
            <a:extLst>
              <a:ext uri="{FF2B5EF4-FFF2-40B4-BE49-F238E27FC236}">
                <a16:creationId xmlns:a16="http://schemas.microsoft.com/office/drawing/2014/main" id="{DF5E7096-BB75-4EF8-96BC-DB74DE599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7625" y="1462088"/>
            <a:ext cx="384175" cy="377825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latin typeface="Arial" panose="020B0604020202020204" pitchFamily="34" charset="0"/>
              </a:rPr>
              <a:t>package P is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   ...</a:t>
            </a:r>
          </a:p>
          <a:p>
            <a:r>
              <a:rPr lang="en-US" altLang="en-US" sz="300">
                <a:latin typeface="Arial" panose="020B0604020202020204" pitchFamily="34" charset="0"/>
              </a:rPr>
              <a:t>end P;</a:t>
            </a:r>
          </a:p>
        </p:txBody>
      </p:sp>
      <p:grpSp>
        <p:nvGrpSpPr>
          <p:cNvPr id="20512" name="Group 38">
            <a:extLst>
              <a:ext uri="{FF2B5EF4-FFF2-40B4-BE49-F238E27FC236}">
                <a16:creationId xmlns:a16="http://schemas.microsoft.com/office/drawing/2014/main" id="{8C02C1BD-C0D0-4A65-AD6B-8BBC5F3824B6}"/>
              </a:ext>
            </a:extLst>
          </p:cNvPr>
          <p:cNvGrpSpPr>
            <a:grpSpLocks/>
          </p:cNvGrpSpPr>
          <p:nvPr/>
        </p:nvGrpSpPr>
        <p:grpSpPr bwMode="auto">
          <a:xfrm>
            <a:off x="5986463" y="1279525"/>
            <a:ext cx="622300" cy="595313"/>
            <a:chOff x="3113" y="1777"/>
            <a:chExt cx="425" cy="375"/>
          </a:xfrm>
        </p:grpSpPr>
        <p:sp>
          <p:nvSpPr>
            <p:cNvPr id="20521" name="Rectangle 39">
              <a:extLst>
                <a:ext uri="{FF2B5EF4-FFF2-40B4-BE49-F238E27FC236}">
                  <a16:creationId xmlns:a16="http://schemas.microsoft.com/office/drawing/2014/main" id="{E35CA11E-6188-44B6-8F00-F9234E565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3" y="1777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latin typeface="Arial" panose="020B0604020202020204" pitchFamily="34" charset="0"/>
                </a:rPr>
                <a:t>0001110111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000110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000111100101010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0000111101</a:t>
              </a:r>
            </a:p>
          </p:txBody>
        </p:sp>
        <p:sp>
          <p:nvSpPr>
            <p:cNvPr id="20522" name="Rectangle 40">
              <a:extLst>
                <a:ext uri="{FF2B5EF4-FFF2-40B4-BE49-F238E27FC236}">
                  <a16:creationId xmlns:a16="http://schemas.microsoft.com/office/drawing/2014/main" id="{AA739824-4ECE-42EF-90D4-A4692B0D5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1" y="1831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latin typeface="Arial" panose="020B0604020202020204" pitchFamily="34" charset="0"/>
                </a:rPr>
                <a:t>0001110111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000110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000111100101010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0000111101</a:t>
              </a:r>
            </a:p>
          </p:txBody>
        </p:sp>
        <p:sp>
          <p:nvSpPr>
            <p:cNvPr id="20523" name="Rectangle 41">
              <a:extLst>
                <a:ext uri="{FF2B5EF4-FFF2-40B4-BE49-F238E27FC236}">
                  <a16:creationId xmlns:a16="http://schemas.microsoft.com/office/drawing/2014/main" id="{48F32123-46A5-42D0-B0AE-40B05507B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8" y="1885"/>
              <a:ext cx="270" cy="267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300">
                  <a:latin typeface="Arial" panose="020B0604020202020204" pitchFamily="34" charset="0"/>
                </a:rPr>
                <a:t>0001110111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000110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000111100101010</a:t>
              </a:r>
            </a:p>
            <a:p>
              <a:r>
                <a:rPr lang="en-US" altLang="en-US" sz="300">
                  <a:latin typeface="Arial" panose="020B0604020202020204" pitchFamily="34" charset="0"/>
                </a:rPr>
                <a:t>0000111101</a:t>
              </a:r>
            </a:p>
          </p:txBody>
        </p:sp>
      </p:grpSp>
      <p:sp>
        <p:nvSpPr>
          <p:cNvPr id="20513" name="Rectangle 42">
            <a:extLst>
              <a:ext uri="{FF2B5EF4-FFF2-40B4-BE49-F238E27FC236}">
                <a16:creationId xmlns:a16="http://schemas.microsoft.com/office/drawing/2014/main" id="{9974D057-759F-4FF5-8464-8B16B5F18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838200"/>
            <a:ext cx="2593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>
                <a:latin typeface="Verdana" panose="020B0604030504040204" pitchFamily="34" charset="0"/>
              </a:rPr>
              <a:t>gnat run-time library</a:t>
            </a:r>
          </a:p>
        </p:txBody>
      </p:sp>
      <p:sp>
        <p:nvSpPr>
          <p:cNvPr id="20514" name="Freeform 43">
            <a:extLst>
              <a:ext uri="{FF2B5EF4-FFF2-40B4-BE49-F238E27FC236}">
                <a16:creationId xmlns:a16="http://schemas.microsoft.com/office/drawing/2014/main" id="{24853991-6F06-47E4-97FF-C73521E11A72}"/>
              </a:ext>
            </a:extLst>
          </p:cNvPr>
          <p:cNvSpPr>
            <a:spLocks/>
          </p:cNvSpPr>
          <p:nvPr/>
        </p:nvSpPr>
        <p:spPr bwMode="auto">
          <a:xfrm>
            <a:off x="3135313" y="1878013"/>
            <a:ext cx="1947862" cy="1304925"/>
          </a:xfrm>
          <a:custGeom>
            <a:avLst/>
            <a:gdLst>
              <a:gd name="T0" fmla="*/ 2147483646 w 1329"/>
              <a:gd name="T1" fmla="*/ 0 h 822"/>
              <a:gd name="T2" fmla="*/ 2147483646 w 1329"/>
              <a:gd name="T3" fmla="*/ 2147483646 h 822"/>
              <a:gd name="T4" fmla="*/ 2147483646 w 1329"/>
              <a:gd name="T5" fmla="*/ 2147483646 h 822"/>
              <a:gd name="T6" fmla="*/ 2147483646 w 1329"/>
              <a:gd name="T7" fmla="*/ 2147483646 h 822"/>
              <a:gd name="T8" fmla="*/ 2147483646 w 1329"/>
              <a:gd name="T9" fmla="*/ 2147483646 h 822"/>
              <a:gd name="T10" fmla="*/ 2147483646 w 1329"/>
              <a:gd name="T11" fmla="*/ 2147483646 h 822"/>
              <a:gd name="T12" fmla="*/ 2147483646 w 1329"/>
              <a:gd name="T13" fmla="*/ 2147483646 h 822"/>
              <a:gd name="T14" fmla="*/ 2147483646 w 1329"/>
              <a:gd name="T15" fmla="*/ 2147483646 h 822"/>
              <a:gd name="T16" fmla="*/ 2147483646 w 1329"/>
              <a:gd name="T17" fmla="*/ 2147483646 h 822"/>
              <a:gd name="T18" fmla="*/ 2147483646 w 1329"/>
              <a:gd name="T19" fmla="*/ 2147483646 h 822"/>
              <a:gd name="T20" fmla="*/ 2147483646 w 1329"/>
              <a:gd name="T21" fmla="*/ 2147483646 h 822"/>
              <a:gd name="T22" fmla="*/ 2147483646 w 1329"/>
              <a:gd name="T23" fmla="*/ 2147483646 h 822"/>
              <a:gd name="T24" fmla="*/ 2147483646 w 1329"/>
              <a:gd name="T25" fmla="*/ 2147483646 h 822"/>
              <a:gd name="T26" fmla="*/ 2147483646 w 1329"/>
              <a:gd name="T27" fmla="*/ 2147483646 h 822"/>
              <a:gd name="T28" fmla="*/ 2147483646 w 1329"/>
              <a:gd name="T29" fmla="*/ 2147483646 h 822"/>
              <a:gd name="T30" fmla="*/ 2147483646 w 1329"/>
              <a:gd name="T31" fmla="*/ 2147483646 h 822"/>
              <a:gd name="T32" fmla="*/ 2147483646 w 1329"/>
              <a:gd name="T33" fmla="*/ 2147483646 h 822"/>
              <a:gd name="T34" fmla="*/ 2147483646 w 1329"/>
              <a:gd name="T35" fmla="*/ 2147483646 h 822"/>
              <a:gd name="T36" fmla="*/ 2147483646 w 1329"/>
              <a:gd name="T37" fmla="*/ 2147483646 h 822"/>
              <a:gd name="T38" fmla="*/ 2147483646 w 1329"/>
              <a:gd name="T39" fmla="*/ 2147483646 h 822"/>
              <a:gd name="T40" fmla="*/ 2147483646 w 1329"/>
              <a:gd name="T41" fmla="*/ 2147483646 h 822"/>
              <a:gd name="T42" fmla="*/ 2147483646 w 1329"/>
              <a:gd name="T43" fmla="*/ 2147483646 h 822"/>
              <a:gd name="T44" fmla="*/ 2147483646 w 1329"/>
              <a:gd name="T45" fmla="*/ 2147483646 h 822"/>
              <a:gd name="T46" fmla="*/ 2147483646 w 1329"/>
              <a:gd name="T47" fmla="*/ 2147483646 h 822"/>
              <a:gd name="T48" fmla="*/ 2147483646 w 1329"/>
              <a:gd name="T49" fmla="*/ 2147483646 h 822"/>
              <a:gd name="T50" fmla="*/ 2147483646 w 1329"/>
              <a:gd name="T51" fmla="*/ 2147483646 h 822"/>
              <a:gd name="T52" fmla="*/ 2147483646 w 1329"/>
              <a:gd name="T53" fmla="*/ 2147483646 h 822"/>
              <a:gd name="T54" fmla="*/ 2147483646 w 1329"/>
              <a:gd name="T55" fmla="*/ 2147483646 h 822"/>
              <a:gd name="T56" fmla="*/ 2147483646 w 1329"/>
              <a:gd name="T57" fmla="*/ 2147483646 h 822"/>
              <a:gd name="T58" fmla="*/ 2147483646 w 1329"/>
              <a:gd name="T59" fmla="*/ 2147483646 h 822"/>
              <a:gd name="T60" fmla="*/ 2147483646 w 1329"/>
              <a:gd name="T61" fmla="*/ 2147483646 h 822"/>
              <a:gd name="T62" fmla="*/ 2147483646 w 1329"/>
              <a:gd name="T63" fmla="*/ 2147483646 h 822"/>
              <a:gd name="T64" fmla="*/ 2147483646 w 1329"/>
              <a:gd name="T65" fmla="*/ 2147483646 h 822"/>
              <a:gd name="T66" fmla="*/ 0 w 1329"/>
              <a:gd name="T67" fmla="*/ 2147483646 h 822"/>
              <a:gd name="T68" fmla="*/ 0 w 1329"/>
              <a:gd name="T69" fmla="*/ 2147483646 h 82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29"/>
              <a:gd name="T106" fmla="*/ 0 h 822"/>
              <a:gd name="T107" fmla="*/ 1329 w 1329"/>
              <a:gd name="T108" fmla="*/ 822 h 82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29" h="822">
                <a:moveTo>
                  <a:pt x="1328" y="0"/>
                </a:moveTo>
                <a:lnTo>
                  <a:pt x="1304" y="20"/>
                </a:lnTo>
                <a:lnTo>
                  <a:pt x="1259" y="41"/>
                </a:lnTo>
                <a:lnTo>
                  <a:pt x="1224" y="63"/>
                </a:lnTo>
                <a:lnTo>
                  <a:pt x="1166" y="105"/>
                </a:lnTo>
                <a:lnTo>
                  <a:pt x="1143" y="126"/>
                </a:lnTo>
                <a:lnTo>
                  <a:pt x="1120" y="126"/>
                </a:lnTo>
                <a:lnTo>
                  <a:pt x="1086" y="146"/>
                </a:lnTo>
                <a:lnTo>
                  <a:pt x="1016" y="168"/>
                </a:lnTo>
                <a:lnTo>
                  <a:pt x="958" y="189"/>
                </a:lnTo>
                <a:lnTo>
                  <a:pt x="912" y="209"/>
                </a:lnTo>
                <a:lnTo>
                  <a:pt x="843" y="253"/>
                </a:lnTo>
                <a:lnTo>
                  <a:pt x="785" y="272"/>
                </a:lnTo>
                <a:lnTo>
                  <a:pt x="739" y="272"/>
                </a:lnTo>
                <a:lnTo>
                  <a:pt x="705" y="294"/>
                </a:lnTo>
                <a:lnTo>
                  <a:pt x="670" y="294"/>
                </a:lnTo>
                <a:lnTo>
                  <a:pt x="635" y="316"/>
                </a:lnTo>
                <a:lnTo>
                  <a:pt x="601" y="316"/>
                </a:lnTo>
                <a:lnTo>
                  <a:pt x="531" y="336"/>
                </a:lnTo>
                <a:lnTo>
                  <a:pt x="450" y="357"/>
                </a:lnTo>
                <a:lnTo>
                  <a:pt x="369" y="357"/>
                </a:lnTo>
                <a:lnTo>
                  <a:pt x="324" y="379"/>
                </a:lnTo>
                <a:lnTo>
                  <a:pt x="277" y="399"/>
                </a:lnTo>
                <a:lnTo>
                  <a:pt x="231" y="420"/>
                </a:lnTo>
                <a:lnTo>
                  <a:pt x="161" y="462"/>
                </a:lnTo>
                <a:lnTo>
                  <a:pt x="139" y="484"/>
                </a:lnTo>
                <a:lnTo>
                  <a:pt x="116" y="505"/>
                </a:lnTo>
                <a:lnTo>
                  <a:pt x="92" y="525"/>
                </a:lnTo>
                <a:lnTo>
                  <a:pt x="69" y="568"/>
                </a:lnTo>
                <a:lnTo>
                  <a:pt x="47" y="588"/>
                </a:lnTo>
                <a:lnTo>
                  <a:pt x="35" y="632"/>
                </a:lnTo>
                <a:lnTo>
                  <a:pt x="23" y="673"/>
                </a:lnTo>
                <a:lnTo>
                  <a:pt x="12" y="714"/>
                </a:lnTo>
                <a:lnTo>
                  <a:pt x="0" y="778"/>
                </a:lnTo>
                <a:lnTo>
                  <a:pt x="0" y="821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15" name="Arc 44">
            <a:extLst>
              <a:ext uri="{FF2B5EF4-FFF2-40B4-BE49-F238E27FC236}">
                <a16:creationId xmlns:a16="http://schemas.microsoft.com/office/drawing/2014/main" id="{D710F6AC-8DFD-487A-AFAA-AEECACE9FB6D}"/>
              </a:ext>
            </a:extLst>
          </p:cNvPr>
          <p:cNvSpPr>
            <a:spLocks/>
          </p:cNvSpPr>
          <p:nvPr/>
        </p:nvSpPr>
        <p:spPr bwMode="auto">
          <a:xfrm>
            <a:off x="5611813" y="1885950"/>
            <a:ext cx="596900" cy="1296988"/>
          </a:xfrm>
          <a:custGeom>
            <a:avLst/>
            <a:gdLst>
              <a:gd name="T0" fmla="*/ 0 w 21600"/>
              <a:gd name="T1" fmla="*/ 2147483646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91"/>
                  <a:pt x="9638" y="29"/>
                  <a:pt x="21547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91"/>
                  <a:pt x="9638" y="29"/>
                  <a:pt x="21547" y="0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6" name="Rectangle 45">
            <a:extLst>
              <a:ext uri="{FF2B5EF4-FFF2-40B4-BE49-F238E27FC236}">
                <a16:creationId xmlns:a16="http://schemas.microsoft.com/office/drawing/2014/main" id="{2CA2EE17-B630-45D6-A35C-AFFA14A32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2819400"/>
            <a:ext cx="132556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i="1">
                <a:latin typeface="Verdana" panose="020B0604030504040204" pitchFamily="34" charset="0"/>
              </a:rPr>
              <a:t>gnatmake</a:t>
            </a:r>
          </a:p>
        </p:txBody>
      </p:sp>
      <p:sp>
        <p:nvSpPr>
          <p:cNvPr id="20517" name="Rectangle 46">
            <a:extLst>
              <a:ext uri="{FF2B5EF4-FFF2-40B4-BE49-F238E27FC236}">
                <a16:creationId xmlns:a16="http://schemas.microsoft.com/office/drawing/2014/main" id="{94176327-B57F-4EC5-9407-5A86A1BF1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488" y="4932363"/>
            <a:ext cx="384175" cy="515937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main ()</a:t>
            </a:r>
          </a:p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{</a:t>
            </a: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endParaRPr lang="en-US" altLang="en-US" sz="300">
              <a:solidFill>
                <a:schemeClr val="tx2"/>
              </a:solidFill>
              <a:latin typeface="Verdana" panose="020B0604030504040204" pitchFamily="34" charset="0"/>
            </a:endParaRPr>
          </a:p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....</a:t>
            </a:r>
          </a:p>
          <a:p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}</a:t>
            </a:r>
          </a:p>
          <a:p>
            <a:pPr latinLnBrk="1"/>
            <a:r>
              <a:rPr lang="en-US" altLang="en-US" sz="300">
                <a:solidFill>
                  <a:schemeClr val="tx2"/>
                </a:solidFill>
                <a:latin typeface="Verdana" panose="020B0604030504040204" pitchFamily="34" charset="0"/>
              </a:rPr>
              <a:t>ccc</a:t>
            </a:r>
          </a:p>
        </p:txBody>
      </p:sp>
      <p:pic>
        <p:nvPicPr>
          <p:cNvPr id="20518" name="Picture 47">
            <a:extLst>
              <a:ext uri="{FF2B5EF4-FFF2-40B4-BE49-F238E27FC236}">
                <a16:creationId xmlns:a16="http://schemas.microsoft.com/office/drawing/2014/main" id="{73544325-D8FF-43A3-8918-34CFB06EB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3200400"/>
            <a:ext cx="1349375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0519" name="Rectangle 17">
            <a:extLst>
              <a:ext uri="{FF2B5EF4-FFF2-40B4-BE49-F238E27FC236}">
                <a16:creationId xmlns:a16="http://schemas.microsoft.com/office/drawing/2014/main" id="{22065D44-1ABE-4051-9A76-81137FAA2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1088" y="2286000"/>
            <a:ext cx="1890712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Include object files</a:t>
            </a:r>
          </a:p>
        </p:txBody>
      </p:sp>
      <p:sp>
        <p:nvSpPr>
          <p:cNvPr id="20520" name="Rectangle 17">
            <a:extLst>
              <a:ext uri="{FF2B5EF4-FFF2-40B4-BE49-F238E27FC236}">
                <a16:creationId xmlns:a16="http://schemas.microsoft.com/office/drawing/2014/main" id="{7C02689B-C44D-460B-B13E-495810B2F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298700"/>
            <a:ext cx="1951038" cy="520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Check conformance</a:t>
            </a:r>
            <a:br>
              <a:rPr lang="en-US" altLang="en-US" sz="1400">
                <a:latin typeface="Verdana" panose="020B0604030504040204" pitchFamily="34" charset="0"/>
              </a:rPr>
            </a:br>
            <a:r>
              <a:rPr lang="en-US" altLang="en-US" sz="1400">
                <a:latin typeface="Verdana" panose="020B0604030504040204" pitchFamily="34" charset="0"/>
              </a:rPr>
              <a:t>with unit specs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F3DB3ADA-E109-4F1A-92D7-7BE2CA28E9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Overview of GPS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6CBBD955-F085-4A61-9E6C-5CCA987F62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GNAT IDE: “GNAT Programming Studio”</a:t>
            </a:r>
          </a:p>
          <a:p>
            <a:pPr lvl="1" eaLnBrk="1" hangingPunct="1"/>
            <a:r>
              <a:rPr lang="en-US" altLang="en-US"/>
              <a:t>Context-sensitive, language-aware, configurable editor</a:t>
            </a:r>
          </a:p>
          <a:p>
            <a:pPr lvl="1" eaLnBrk="1" hangingPunct="1"/>
            <a:r>
              <a:rPr lang="en-US" altLang="en-US"/>
              <a:t>Browsing, source navigation</a:t>
            </a:r>
          </a:p>
          <a:p>
            <a:pPr lvl="1" eaLnBrk="1" hangingPunct="1"/>
            <a:r>
              <a:rPr lang="en-US" altLang="en-US"/>
              <a:t>Pretty printing / reformatting</a:t>
            </a:r>
          </a:p>
          <a:p>
            <a:pPr lvl="1" eaLnBrk="1" hangingPunct="1"/>
            <a:r>
              <a:rPr lang="en-US" altLang="en-US"/>
              <a:t>Interface to Version Control System</a:t>
            </a:r>
          </a:p>
          <a:p>
            <a:pPr lvl="1" eaLnBrk="1" hangingPunct="1"/>
            <a:r>
              <a:rPr lang="en-US" altLang="en-US"/>
              <a:t>Control over compile / build / run</a:t>
            </a:r>
          </a:p>
          <a:p>
            <a:pPr lvl="1" eaLnBrk="1" hangingPunct="1"/>
            <a:r>
              <a:rPr lang="en-US" altLang="en-US"/>
              <a:t>Interface to visual debugger</a:t>
            </a:r>
          </a:p>
          <a:p>
            <a:pPr lvl="1" eaLnBrk="1" hangingPunct="1"/>
            <a:r>
              <a:rPr lang="en-US" altLang="en-US"/>
              <a:t>Interface to other tools</a:t>
            </a:r>
          </a:p>
          <a:p>
            <a:pPr lvl="1" eaLnBrk="1" hangingPunct="1"/>
            <a:r>
              <a:rPr lang="en-US" altLang="en-US"/>
              <a:t>Control over window topography</a:t>
            </a:r>
          </a:p>
          <a:p>
            <a:pPr marL="0" indent="0" eaLnBrk="1" hangingPunct="1"/>
            <a:r>
              <a:rPr lang="en-US" altLang="en-US"/>
              <a:t>Underlying concept for program development is a </a:t>
            </a:r>
            <a:r>
              <a:rPr lang="en-US" altLang="en-US" i="1"/>
              <a:t>project</a:t>
            </a:r>
            <a:endParaRPr lang="en-US" altLang="en-US"/>
          </a:p>
          <a:p>
            <a:pPr lvl="1" eaLnBrk="1" hangingPunct="1"/>
            <a:r>
              <a:rPr lang="en-US" altLang="en-US"/>
              <a:t>Directories to use for source files, object files, executables</a:t>
            </a:r>
          </a:p>
          <a:p>
            <a:pPr lvl="1" eaLnBrk="1" hangingPunct="1"/>
            <a:r>
              <a:rPr lang="en-US" altLang="en-US"/>
              <a:t>Switch settings</a:t>
            </a:r>
          </a:p>
          <a:p>
            <a:pPr lvl="1" eaLnBrk="1" hangingPunct="1"/>
            <a:r>
              <a:rPr lang="en-US" altLang="en-US"/>
              <a:t>Identification of main program(s)</a:t>
            </a:r>
          </a:p>
          <a:p>
            <a:pPr lvl="1" eaLnBrk="1" hangingPunct="1"/>
            <a:r>
              <a:rPr lang="en-US" altLang="en-US"/>
              <a:t>File naming conventions</a:t>
            </a:r>
          </a:p>
          <a:p>
            <a:pPr marL="0" indent="0" eaLnBrk="1" hangingPunct="1"/>
            <a:r>
              <a:rPr lang="en-US" altLang="en-US"/>
              <a:t>A GPS session is controlled by an associated </a:t>
            </a:r>
            <a:r>
              <a:rPr lang="en-US" altLang="en-US" i="1"/>
              <a:t>project file</a:t>
            </a:r>
          </a:p>
          <a:p>
            <a:pPr lvl="1" eaLnBrk="1" hangingPunct="1"/>
            <a:r>
              <a:rPr lang="en-US" altLang="en-US"/>
              <a:t>You can define your own, or use/edit one that GPS provides by default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B7C2237-F068-44E2-A69B-183653B791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Creating and building a program (1)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E9C43FEC-FE8C-4AAB-B4AD-841A0505E8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Start GPS</a:t>
            </a:r>
          </a:p>
          <a:p>
            <a:pPr lvl="1" eaLnBrk="1" hangingPunct="1"/>
            <a:r>
              <a:rPr lang="en-US" altLang="en-US" i="1"/>
              <a:t> </a:t>
            </a:r>
            <a:r>
              <a:rPr lang="en-US" altLang="en-US" i="1">
                <a:solidFill>
                  <a:srgbClr val="FF0000"/>
                </a:solidFill>
              </a:rPr>
              <a:t>GNAT Pro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GPS</a:t>
            </a:r>
          </a:p>
          <a:p>
            <a:pPr lvl="1" eaLnBrk="1" hangingPunct="1"/>
            <a:r>
              <a:rPr lang="en-US" altLang="en-US"/>
              <a:t> Choose </a:t>
            </a:r>
            <a:r>
              <a:rPr lang="en-US" altLang="en-US" i="1">
                <a:solidFill>
                  <a:srgbClr val="FF0000"/>
                </a:solidFill>
              </a:rPr>
              <a:t>Start with default project in directory:</a:t>
            </a:r>
          </a:p>
          <a:p>
            <a:pPr marL="625475" lvl="2" indent="-168275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Browse</a:t>
            </a:r>
            <a:r>
              <a:rPr lang="en-US" altLang="en-US"/>
              <a:t> </a:t>
            </a:r>
            <a:br>
              <a:rPr lang="en-US" altLang="en-US"/>
            </a:br>
            <a:r>
              <a:rPr lang="en-US" altLang="en-US"/>
              <a:t>and go to / </a:t>
            </a:r>
            <a:br>
              <a:rPr lang="en-US" altLang="en-US"/>
            </a:br>
            <a:r>
              <a:rPr lang="en-US" altLang="en-US"/>
              <a:t>select the </a:t>
            </a:r>
            <a:br>
              <a:rPr lang="en-US" altLang="en-US"/>
            </a:br>
            <a:r>
              <a:rPr lang="en-US" altLang="en-US"/>
              <a:t>relevant </a:t>
            </a:r>
            <a:br>
              <a:rPr lang="en-US" altLang="en-US"/>
            </a:br>
            <a:r>
              <a:rPr lang="en-US" altLang="en-US"/>
              <a:t>directory</a:t>
            </a:r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marL="625475" lvl="2" indent="-168275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OK</a:t>
            </a:r>
          </a:p>
          <a:p>
            <a:pPr marL="974725" lvl="3" indent="-223838" eaLnBrk="1" hangingPunct="1"/>
            <a:r>
              <a:rPr lang="en-US" altLang="en-US"/>
              <a:t>After a “tip of the day”, the main GPS screen will be displayed</a:t>
            </a:r>
          </a:p>
          <a:p>
            <a:pPr marL="974725" lvl="3" indent="-223838" eaLnBrk="1" hangingPunct="1"/>
            <a:r>
              <a:rPr lang="en-US" altLang="en-US"/>
              <a:t>Principal area is a greyed-out region that will serve as editor window</a:t>
            </a:r>
          </a:p>
        </p:txBody>
      </p:sp>
      <p:pic>
        <p:nvPicPr>
          <p:cNvPr id="23556" name="Picture 4">
            <a:extLst>
              <a:ext uri="{FF2B5EF4-FFF2-40B4-BE49-F238E27FC236}">
                <a16:creationId xmlns:a16="http://schemas.microsoft.com/office/drawing/2014/main" id="{B58A7A1C-0585-4768-902E-768A92B9A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963" y="1752600"/>
            <a:ext cx="6370637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648F88E2-7B80-42ED-A5AD-F4FEEC512F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Creating and building a program (2)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0DE6ED1-2EC3-4DAD-82ED-C9873927D6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Create a new file</a:t>
            </a:r>
          </a:p>
          <a:p>
            <a:pPr lvl="1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File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</a:rPr>
              <a:t>New</a:t>
            </a:r>
          </a:p>
          <a:p>
            <a:pPr lvl="1" eaLnBrk="1" hangingPunct="1"/>
            <a:r>
              <a:rPr lang="en-US" altLang="en-US"/>
              <a:t>Vertical rule in edit window shows 80 character boundary</a:t>
            </a:r>
          </a:p>
          <a:p>
            <a:pPr marL="0" indent="0" eaLnBrk="1" hangingPunct="1"/>
            <a:r>
              <a:rPr lang="en-US" altLang="en-US"/>
              <a:t>Enter the source text for a simple “Hello world” program</a:t>
            </a:r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r>
              <a:rPr lang="en-US" altLang="en-US"/>
              <a:t>Save the file</a:t>
            </a:r>
          </a:p>
          <a:p>
            <a:pPr lvl="1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File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</a:rPr>
              <a:t>Save As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hello.adb</a:t>
            </a:r>
          </a:p>
          <a:p>
            <a:pPr marL="0" indent="0" eaLnBrk="1" hangingPunct="1"/>
            <a:r>
              <a:rPr lang="en-US" altLang="en-US"/>
              <a:t>Attempt to build an executable</a:t>
            </a:r>
          </a:p>
          <a:p>
            <a:pPr lvl="1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Build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</a:rPr>
              <a:t>Project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</a:rPr>
              <a:t>Build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</a:rPr>
              <a:t>&lt;current file&gt;</a:t>
            </a:r>
          </a:p>
          <a:p>
            <a:pPr lvl="1" eaLnBrk="1" hangingPunct="1"/>
            <a:r>
              <a:rPr lang="en-US" altLang="en-US"/>
              <a:t>A new window shows the build options; select </a:t>
            </a:r>
            <a:r>
              <a:rPr lang="en-US" altLang="en-US" i="1">
                <a:solidFill>
                  <a:srgbClr val="FF0000"/>
                </a:solidFill>
              </a:rPr>
              <a:t>Execute</a:t>
            </a:r>
          </a:p>
          <a:p>
            <a:pPr lvl="1" eaLnBrk="1" hangingPunct="1"/>
            <a:r>
              <a:rPr lang="en-US" altLang="en-US"/>
              <a:t>An error message appears in the Locations window</a:t>
            </a:r>
          </a:p>
          <a:p>
            <a:pPr lvl="2" eaLnBrk="1" hangingPunct="1"/>
            <a:r>
              <a:rPr lang="en-US" altLang="en-US"/>
              <a:t>Click the wrench icon on the source line to see proposed corrections</a:t>
            </a:r>
          </a:p>
          <a:p>
            <a:pPr lvl="1" eaLnBrk="1" hangingPunct="1"/>
            <a:r>
              <a:rPr lang="en-US" altLang="en-US"/>
              <a:t>Fix the error manually or by clicking one of the proposed repairs</a:t>
            </a:r>
          </a:p>
          <a:p>
            <a:pPr lvl="1" eaLnBrk="1" hangingPunct="1"/>
            <a:r>
              <a:rPr lang="en-US" altLang="en-US"/>
              <a:t>Save the file</a:t>
            </a:r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</p:txBody>
      </p:sp>
      <p:sp>
        <p:nvSpPr>
          <p:cNvPr id="24580" name="Text Box 7">
            <a:extLst>
              <a:ext uri="{FF2B5EF4-FFF2-40B4-BE49-F238E27FC236}">
                <a16:creationId xmlns:a16="http://schemas.microsoft.com/office/drawing/2014/main" id="{06A34CDA-1CC0-4A48-96EE-45EB79E4B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133600"/>
            <a:ext cx="3406775" cy="116998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latin typeface="Lucida Sans Typewriter" panose="020B0509030504030204" pitchFamily="49" charset="0"/>
              </a:rPr>
              <a:t>with Ada.Text_IO;</a:t>
            </a:r>
          </a:p>
          <a:p>
            <a:pPr eaLnBrk="1" hangingPunct="1"/>
            <a:r>
              <a:rPr lang="en-US" altLang="en-US" sz="1400">
                <a:latin typeface="Lucida Sans Typewriter" panose="020B0509030504030204" pitchFamily="49" charset="0"/>
              </a:rPr>
              <a:t>procedure Hello is</a:t>
            </a:r>
          </a:p>
          <a:p>
            <a:pPr eaLnBrk="1" hangingPunct="1"/>
            <a:r>
              <a:rPr lang="en-US" altLang="en-US" sz="1400">
                <a:latin typeface="Lucida Sans Typewriter" panose="020B0509030504030204" pitchFamily="49" charset="0"/>
              </a:rPr>
              <a:t>begin</a:t>
            </a:r>
          </a:p>
          <a:p>
            <a:pPr eaLnBrk="1" hangingPunct="1"/>
            <a:r>
              <a:rPr lang="en-US" altLang="en-US" sz="1400">
                <a:latin typeface="Lucida Sans Typewriter" panose="020B0509030504030204" pitchFamily="49" charset="0"/>
              </a:rPr>
              <a:t>   Put_Line(</a:t>
            </a:r>
            <a:r>
              <a:rPr lang="en-US" altLang="en-US" sz="1400">
                <a:latin typeface="Lucida Sans Typewriter" panose="020B0509030504030204" pitchFamily="49" charset="0"/>
                <a:cs typeface="Arial" panose="020B0604020202020204" pitchFamily="34" charset="0"/>
              </a:rPr>
              <a:t>"Hello from GPS");</a:t>
            </a:r>
          </a:p>
          <a:p>
            <a:pPr eaLnBrk="1" hangingPunct="1"/>
            <a:r>
              <a:rPr lang="en-US" altLang="en-US" sz="1400">
                <a:latin typeface="Lucida Sans Typewriter" panose="020B0509030504030204" pitchFamily="49" charset="0"/>
                <a:cs typeface="Arial" panose="020B0604020202020204" pitchFamily="34" charset="0"/>
              </a:rPr>
              <a:t>end Hello;</a:t>
            </a:r>
          </a:p>
        </p:txBody>
      </p:sp>
      <p:sp>
        <p:nvSpPr>
          <p:cNvPr id="24581" name="AutoShape 10">
            <a:extLst>
              <a:ext uri="{FF2B5EF4-FFF2-40B4-BE49-F238E27FC236}">
                <a16:creationId xmlns:a16="http://schemas.microsoft.com/office/drawing/2014/main" id="{A47DB130-3065-474B-B9FD-86D35DA93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2133600"/>
            <a:ext cx="2895600" cy="1600200"/>
          </a:xfrm>
          <a:prstGeom prst="irregularSeal2">
            <a:avLst/>
          </a:prstGeom>
          <a:solidFill>
            <a:schemeClr val="bg1"/>
          </a:solidFill>
          <a:ln w="9525" algn="ctr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solidFill>
                  <a:srgbClr val="FF0000"/>
                </a:solidFill>
                <a:latin typeface="Comic Sans MS" panose="030F0702030302020204" pitchFamily="66" charset="0"/>
              </a:rPr>
              <a:t>This program has</a:t>
            </a:r>
          </a:p>
          <a:p>
            <a:pPr algn="ctr"/>
            <a:r>
              <a:rPr lang="en-US" altLang="en-US" sz="1400">
                <a:solidFill>
                  <a:srgbClr val="FF0000"/>
                </a:solidFill>
                <a:latin typeface="Comic Sans MS" panose="030F0702030302020204" pitchFamily="66" charset="0"/>
              </a:rPr>
              <a:t>an intentional error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33E801A-A98A-438F-8255-D59C2156F6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Creating and building a program (3)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97AD790-59F0-4641-9690-223C9D8BAD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Try again to build an executable</a:t>
            </a:r>
          </a:p>
          <a:p>
            <a:pPr lvl="1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Build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</a:rPr>
              <a:t>Project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Build </a:t>
            </a:r>
            <a:r>
              <a:rPr lang="en-US" altLang="en-US" i="1">
                <a:solidFill>
                  <a:srgbClr val="FF0000"/>
                </a:solidFill>
              </a:rPr>
              <a:t>&lt;current file&gt;</a:t>
            </a:r>
          </a:p>
          <a:p>
            <a:pPr lvl="1" eaLnBrk="1" hangingPunct="1"/>
            <a:r>
              <a:rPr lang="en-US" altLang="en-US"/>
              <a:t>Successful completion indicated in the Messages area</a:t>
            </a:r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marL="0" indent="0" eaLnBrk="1" hangingPunct="1"/>
            <a:endParaRPr lang="en-US" altLang="en-US"/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DFE094E6-044A-42EE-ABF9-D21535D91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1905000"/>
            <a:ext cx="8207375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162F7F31-F950-43BA-8482-5B06D4C3AF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Running the program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82BCF5D7-237A-4276-8343-88D10B16E7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I</a:t>
            </a:r>
            <a:r>
              <a:rPr lang="en-US" altLang="en-US">
                <a:sym typeface="Wingdings" panose="05000000000000000000" pitchFamily="2" charset="2"/>
              </a:rPr>
              <a:t>n order to make GPS aware of your main procedure you need to add its source as a “main file” to the project*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Click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Project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 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Properties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Main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Click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“+”</a:t>
            </a:r>
            <a:r>
              <a:rPr lang="en-US" altLang="en-US">
                <a:sym typeface="Wingdings" panose="05000000000000000000" pitchFamily="2" charset="2"/>
              </a:rPr>
              <a:t>, choose </a:t>
            </a:r>
            <a:r>
              <a:rPr lang="en-US" altLang="en-US">
                <a:solidFill>
                  <a:schemeClr val="tx1"/>
                </a:solidFill>
                <a:latin typeface="Lucida Sans Typewriter" panose="020B0509030504030204" pitchFamily="49" charset="0"/>
                <a:sym typeface="Wingdings" panose="05000000000000000000" pitchFamily="2" charset="2"/>
              </a:rPr>
              <a:t>hello.adb</a:t>
            </a:r>
            <a:r>
              <a:rPr lang="en-US" altLang="en-US">
                <a:sym typeface="Wingdings" panose="05000000000000000000" pitchFamily="2" charset="2"/>
              </a:rPr>
              <a:t>, and click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OK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The </a:t>
            </a:r>
            <a:r>
              <a:rPr lang="en-US" altLang="en-US" i="1">
                <a:sym typeface="Wingdings" panose="05000000000000000000" pitchFamily="2" charset="2"/>
              </a:rPr>
              <a:t>Executable names</a:t>
            </a:r>
            <a:r>
              <a:rPr lang="en-US" altLang="en-US">
                <a:sym typeface="Wingdings" panose="05000000000000000000" pitchFamily="2" charset="2"/>
              </a:rPr>
              <a:t> list will show </a:t>
            </a:r>
            <a:r>
              <a:rPr lang="en-US" altLang="en-US">
                <a:solidFill>
                  <a:schemeClr val="tx1"/>
                </a:solidFill>
                <a:latin typeface="Lucida Sans Typewriter" panose="020B0509030504030204" pitchFamily="49" charset="0"/>
                <a:sym typeface="Wingdings" panose="05000000000000000000" pitchFamily="2" charset="2"/>
              </a:rPr>
              <a:t>hello.adb</a:t>
            </a:r>
            <a:r>
              <a:rPr lang="en-US" altLang="en-US">
                <a:sym typeface="Wingdings" panose="05000000000000000000" pitchFamily="2" charset="2"/>
              </a:rPr>
              <a:t> as a main file; click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OK</a:t>
            </a:r>
            <a:endParaRPr lang="en-US" altLang="en-US">
              <a:sym typeface="Wingdings" panose="05000000000000000000" pitchFamily="2" charset="2"/>
            </a:endParaRPr>
          </a:p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To run the program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Click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Build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 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Run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Select </a:t>
            </a:r>
            <a:r>
              <a:rPr lang="en-US" altLang="en-US">
                <a:solidFill>
                  <a:schemeClr val="tx1"/>
                </a:solidFill>
                <a:latin typeface="Lucida Sans Typewriter" panose="020B0509030504030204" pitchFamily="49" charset="0"/>
                <a:sym typeface="Wingdings" panose="05000000000000000000" pitchFamily="2" charset="2"/>
              </a:rPr>
              <a:t>hello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If it does not appear, then it was not correctly added to the project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Do not supply any arguments in the argument window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You may either check “Run in executables directory” or “Run in an external terminal”, and then click “Execute”</a:t>
            </a:r>
          </a:p>
          <a:p>
            <a:pPr lvl="3" eaLnBrk="1" hangingPunct="1"/>
            <a:r>
              <a:rPr lang="en-US" altLang="en-US">
                <a:sym typeface="Wingdings" panose="05000000000000000000" pitchFamily="2" charset="2"/>
              </a:rPr>
              <a:t>“Run in external terminal” is recommended, to avoid an output bug that will be corrected in a later release</a:t>
            </a: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/>
          </a:p>
        </p:txBody>
      </p:sp>
      <p:sp>
        <p:nvSpPr>
          <p:cNvPr id="26628" name="Text Box 8">
            <a:extLst>
              <a:ext uri="{FF2B5EF4-FFF2-40B4-BE49-F238E27FC236}">
                <a16:creationId xmlns:a16="http://schemas.microsoft.com/office/drawing/2014/main" id="{EA9AAAF5-36EA-45E3-B8F8-A87E607C4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470650"/>
            <a:ext cx="7226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latin typeface="Verdana" panose="020B0604030504040204" pitchFamily="34" charset="0"/>
              </a:rPr>
              <a:t>* Recall that you started GPS with a “default” project in the specified directory</a:t>
            </a:r>
          </a:p>
        </p:txBody>
      </p:sp>
      <p:sp>
        <p:nvSpPr>
          <p:cNvPr id="26629" name="Line 9">
            <a:extLst>
              <a:ext uri="{FF2B5EF4-FFF2-40B4-BE49-F238E27FC236}">
                <a16:creationId xmlns:a16="http://schemas.microsoft.com/office/drawing/2014/main" id="{43DBC805-CB0F-41FC-B1B2-79DDC7C713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77000"/>
            <a:ext cx="6781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6E0325F-A68D-4D7C-B7C5-BB6BBEAFE3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Topics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C0D6C34-FC34-47BE-BE47-637665477F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Installing the lab files</a:t>
            </a:r>
          </a:p>
          <a:p>
            <a:pPr marL="0" indent="0" eaLnBrk="1" hangingPunct="1"/>
            <a:r>
              <a:rPr lang="en-US" altLang="en-US"/>
              <a:t>Quick Start with GNAT Pro</a:t>
            </a:r>
          </a:p>
          <a:p>
            <a:pPr marL="0" indent="0" eaLnBrk="1" hangingPunct="1"/>
            <a:r>
              <a:rPr lang="en-US" altLang="en-US"/>
              <a:t>Command line interface</a:t>
            </a:r>
          </a:p>
          <a:p>
            <a:pPr lvl="1" eaLnBrk="1" hangingPunct="1"/>
            <a:r>
              <a:rPr lang="en-US" altLang="en-US"/>
              <a:t>Basic tools: </a:t>
            </a:r>
            <a:r>
              <a:rPr lang="en-US" altLang="en-US" b="1">
                <a:latin typeface="Lucida Console" panose="020B0609040504020204" pitchFamily="49" charset="0"/>
              </a:rPr>
              <a:t>gcc</a:t>
            </a:r>
            <a:r>
              <a:rPr lang="en-US" altLang="en-US"/>
              <a:t>, </a:t>
            </a:r>
            <a:r>
              <a:rPr lang="en-US" altLang="en-US" b="1">
                <a:latin typeface="Lucida Console" panose="020B0609040504020204" pitchFamily="49" charset="0"/>
              </a:rPr>
              <a:t>gnatbind</a:t>
            </a:r>
            <a:r>
              <a:rPr lang="en-US" altLang="en-US"/>
              <a:t>, </a:t>
            </a:r>
            <a:r>
              <a:rPr lang="en-US" altLang="en-US" b="1">
                <a:latin typeface="Lucida Console" panose="020B0609040504020204" pitchFamily="49" charset="0"/>
              </a:rPr>
              <a:t>gnatlink</a:t>
            </a:r>
          </a:p>
          <a:p>
            <a:pPr lvl="1" eaLnBrk="1" hangingPunct="1"/>
            <a:r>
              <a:rPr lang="en-US" altLang="en-US"/>
              <a:t>Automating the build process: </a:t>
            </a:r>
            <a:r>
              <a:rPr lang="en-US" altLang="en-US" b="1">
                <a:latin typeface="Lucida Console" panose="020B0609040504020204" pitchFamily="49" charset="0"/>
              </a:rPr>
              <a:t>gnatmake</a:t>
            </a:r>
          </a:p>
          <a:p>
            <a:pPr lvl="1" eaLnBrk="1" hangingPunct="1"/>
            <a:r>
              <a:rPr lang="en-US" altLang="en-US"/>
              <a:t>Some useful switches</a:t>
            </a:r>
          </a:p>
          <a:p>
            <a:pPr lvl="1" eaLnBrk="1" hangingPunct="1"/>
            <a:r>
              <a:rPr lang="en-US" altLang="en-US"/>
              <a:t>Other tools: </a:t>
            </a:r>
            <a:r>
              <a:rPr lang="en-US" altLang="en-US" b="1"/>
              <a:t>gnatchop</a:t>
            </a:r>
            <a:r>
              <a:rPr lang="en-US" altLang="en-US"/>
              <a:t>, </a:t>
            </a:r>
            <a:r>
              <a:rPr lang="en-US" altLang="en-US" b="1"/>
              <a:t>gnatclean</a:t>
            </a:r>
          </a:p>
          <a:p>
            <a:pPr marL="0" indent="0" eaLnBrk="1" hangingPunct="1"/>
            <a:r>
              <a:rPr lang="en-US" altLang="en-US"/>
              <a:t>GNAT compilation model</a:t>
            </a:r>
          </a:p>
          <a:p>
            <a:pPr marL="0" indent="0" eaLnBrk="1" hangingPunct="1"/>
            <a:r>
              <a:rPr lang="en-US" altLang="en-US"/>
              <a:t>GPS (“GNAT Programming Studio”) IDE </a:t>
            </a:r>
          </a:p>
          <a:p>
            <a:pPr lvl="1" eaLnBrk="1" hangingPunct="1"/>
            <a:r>
              <a:rPr lang="en-US" altLang="en-US"/>
              <a:t>Capabilities</a:t>
            </a:r>
          </a:p>
          <a:p>
            <a:pPr lvl="1" eaLnBrk="1" hangingPunct="1"/>
            <a:r>
              <a:rPr lang="en-US" altLang="en-US"/>
              <a:t>Creating and building a program</a:t>
            </a:r>
          </a:p>
          <a:p>
            <a:pPr lvl="1" eaLnBrk="1" hangingPunct="1"/>
            <a:r>
              <a:rPr lang="en-US" altLang="en-US"/>
              <a:t>Running the program</a:t>
            </a:r>
          </a:p>
          <a:p>
            <a:pPr lvl="1" eaLnBrk="1" hangingPunct="1"/>
            <a:r>
              <a:rPr lang="en-US" altLang="en-US"/>
              <a:t>Dealing with existing source files</a:t>
            </a:r>
          </a:p>
          <a:p>
            <a:pPr lvl="1" eaLnBrk="1" hangingPunct="1"/>
            <a:r>
              <a:rPr lang="en-US" altLang="en-US"/>
              <a:t>Debugging</a:t>
            </a:r>
          </a:p>
          <a:p>
            <a:pPr lvl="1" eaLnBrk="1" hangingPunct="1"/>
            <a:r>
              <a:rPr lang="en-US" altLang="en-US"/>
              <a:t>GNAT Project Manager</a:t>
            </a:r>
          </a:p>
          <a:p>
            <a:pPr lvl="1" eaLnBrk="1" hangingPunct="1"/>
            <a:r>
              <a:rPr lang="en-US" altLang="en-US"/>
              <a:t>On-line documentation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52E05F6C-3DF7-4EE5-A8D3-26DDA1E9C2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Dealing with existing source files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F699BFFB-A7FF-41C1-B6F6-F27E50A266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You can bring existing files into GPS in several ways</a:t>
            </a:r>
          </a:p>
          <a:p>
            <a:pPr lvl="1" eaLnBrk="1" hangingPunct="1"/>
            <a:r>
              <a:rPr lang="en-US" altLang="en-US"/>
              <a:t>Open implicitly</a:t>
            </a:r>
          </a:p>
          <a:p>
            <a:pPr lvl="2" eaLnBrk="1" hangingPunct="1"/>
            <a:r>
              <a:rPr lang="en-US" altLang="en-US"/>
              <a:t>In Window Explorer, double-click on an Ada source file</a:t>
            </a:r>
          </a:p>
          <a:p>
            <a:pPr lvl="3" eaLnBrk="1" hangingPunct="1"/>
            <a:r>
              <a:rPr lang="en-US" altLang="en-US"/>
              <a:t>This will invoke GPS (assuming that it has been associated with files having the relevant extension)</a:t>
            </a:r>
          </a:p>
          <a:p>
            <a:pPr lvl="2" eaLnBrk="1" hangingPunct="1"/>
            <a:r>
              <a:rPr lang="en-US" altLang="en-US"/>
              <a:t>An edit window will appear, containing the selected file</a:t>
            </a:r>
          </a:p>
          <a:p>
            <a:pPr lvl="2" eaLnBrk="1" hangingPunct="1"/>
            <a:r>
              <a:rPr lang="en-US" altLang="en-US"/>
              <a:t>A default project will be created</a:t>
            </a:r>
          </a:p>
          <a:p>
            <a:pPr lvl="1" eaLnBrk="1" hangingPunct="1"/>
            <a:r>
              <a:rPr lang="en-US" altLang="en-US"/>
              <a:t>Open explicitly</a:t>
            </a:r>
          </a:p>
          <a:p>
            <a:pPr lvl="2" eaLnBrk="1" hangingPunct="1"/>
            <a:r>
              <a:rPr lang="en-US" altLang="en-US"/>
              <a:t>Invoke GPS</a:t>
            </a:r>
          </a:p>
          <a:p>
            <a:pPr lvl="2" eaLnBrk="1" hangingPunct="1"/>
            <a:r>
              <a:rPr lang="en-US" altLang="en-US"/>
              <a:t>Choose </a:t>
            </a:r>
            <a:r>
              <a:rPr lang="en-US" altLang="en-US" i="1">
                <a:solidFill>
                  <a:srgbClr val="FF0000"/>
                </a:solidFill>
              </a:rPr>
              <a:t>Start with default project in directory: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3366FF"/>
                </a:solidFill>
              </a:rPr>
              <a:t>and select the directory containing the desired file</a:t>
            </a:r>
          </a:p>
          <a:p>
            <a:pPr lvl="2" eaLnBrk="1" hangingPunct="1"/>
            <a:r>
              <a:rPr lang="en-US" altLang="en-US">
                <a:solidFill>
                  <a:srgbClr val="3366FF"/>
                </a:solidFill>
              </a:rPr>
              <a:t>Click </a:t>
            </a:r>
            <a:r>
              <a:rPr lang="en-US" altLang="en-US" i="1">
                <a:solidFill>
                  <a:srgbClr val="FF0000"/>
                </a:solidFill>
              </a:rPr>
              <a:t>File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</a:rPr>
              <a:t>Open</a:t>
            </a:r>
            <a:r>
              <a:rPr lang="en-US" altLang="en-US" i="1">
                <a:solidFill>
                  <a:srgbClr val="3366FF"/>
                </a:solidFill>
              </a:rPr>
              <a:t> </a:t>
            </a:r>
            <a:r>
              <a:rPr lang="en-US" altLang="en-US">
                <a:solidFill>
                  <a:srgbClr val="3366FF"/>
                </a:solidFill>
              </a:rPr>
              <a:t>to open the desired file</a:t>
            </a:r>
            <a:endParaRPr lang="en-US" altLang="en-US" i="1">
              <a:solidFill>
                <a:srgbClr val="3366FF"/>
              </a:solidFill>
            </a:endParaRPr>
          </a:p>
          <a:p>
            <a:pPr marL="0" indent="0" eaLnBrk="1" hangingPunct="1"/>
            <a:r>
              <a:rPr lang="en-US" altLang="en-US"/>
              <a:t>In either case, if the file is for a main procedure then:</a:t>
            </a:r>
          </a:p>
          <a:p>
            <a:pPr lvl="1" eaLnBrk="1" hangingPunct="1"/>
            <a:r>
              <a:rPr lang="en-US" altLang="en-US"/>
              <a:t>Add it as a main file in the project as described earlier</a:t>
            </a:r>
          </a:p>
          <a:p>
            <a:pPr lvl="1" eaLnBrk="1" hangingPunct="1"/>
            <a:r>
              <a:rPr lang="en-US" altLang="en-US"/>
              <a:t>You can now build / run the program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61464FA5-C228-444E-993F-9CCFB82934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Debugging (1)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BB67BDA9-3B45-4983-A736-0637C6BB65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Make sure that the main procedure to be debugged has been identified as a main file in your GPS project </a:t>
            </a:r>
          </a:p>
          <a:p>
            <a:pPr marL="0" indent="0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Debug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Initialize</a:t>
            </a:r>
            <a:r>
              <a:rPr lang="en-US" altLang="en-US">
                <a:sym typeface="Wingdings" panose="05000000000000000000" pitchFamily="2" charset="2"/>
              </a:rPr>
              <a:t> and select the main procedure</a:t>
            </a:r>
          </a:p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Basic commands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Set/reset breakpoint by toggling indicator next to line number in left margin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Start program: </a:t>
            </a:r>
            <a:r>
              <a:rPr lang="en-US" altLang="en-US" i="1">
                <a:solidFill>
                  <a:srgbClr val="FF0000"/>
                </a:solidFill>
              </a:rPr>
              <a:t>Debug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Run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At breakpoint, examine/set variable: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Right click on any occurrence of the variable name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Examine variable: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Debug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Display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000" i="1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&lt;&lt;vbl&gt;&gt; in Variables view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Assign new value to variable: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Debug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Set value of </a:t>
            </a:r>
            <a:r>
              <a:rPr lang="en-US" altLang="en-US" sz="2000" i="1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&lt;&lt;vbl&gt;&gt;</a:t>
            </a:r>
            <a:endParaRPr lang="en-US" altLang="en-US">
              <a:solidFill>
                <a:srgbClr val="FF0000"/>
              </a:solidFill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Resume after breakpoint: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Debug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Continue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End debug session: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Debug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Terminate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Do this before editing file or</a:t>
            </a:r>
            <a:br>
              <a:rPr lang="en-US" altLang="en-US">
                <a:sym typeface="Wingdings" panose="05000000000000000000" pitchFamily="2" charset="2"/>
              </a:rPr>
            </a:br>
            <a:r>
              <a:rPr lang="en-US" altLang="en-US">
                <a:sym typeface="Wingdings" panose="05000000000000000000" pitchFamily="2" charset="2"/>
              </a:rPr>
              <a:t>building new executable</a:t>
            </a:r>
          </a:p>
        </p:txBody>
      </p:sp>
      <p:sp>
        <p:nvSpPr>
          <p:cNvPr id="4" name="Explosion 1 3">
            <a:extLst>
              <a:ext uri="{FF2B5EF4-FFF2-40B4-BE49-F238E27FC236}">
                <a16:creationId xmlns:a16="http://schemas.microsoft.com/office/drawing/2014/main" id="{8DC20C4F-06DF-4BB2-8542-C608C34A3259}"/>
              </a:ext>
            </a:extLst>
          </p:cNvPr>
          <p:cNvSpPr/>
          <p:nvPr/>
        </p:nvSpPr>
        <p:spPr bwMode="auto">
          <a:xfrm>
            <a:off x="4267200" y="5715000"/>
            <a:ext cx="2362200" cy="914400"/>
          </a:xfrm>
          <a:prstGeom prst="irregularSeal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1400" b="1" dirty="0">
                <a:latin typeface="+mn-lt"/>
              </a:rPr>
              <a:t>Important!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87C9F0D8-00CB-4CF6-A80A-DDAE7196FD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Debugging (2)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72EB0505-5E5F-4E9A-B5E0-84685540A7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Note on program termination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Execution window will close automatically when program terminates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Generally inconvenient since you don’t have time to view the program output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Solutions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Put a breakpoint on the “end”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Alternatively, insert a </a:t>
            </a:r>
            <a:r>
              <a:rPr lang="en-US" altLang="en-US">
                <a:latin typeface="Lucida Sans Typewriter" panose="020B0509030504030204" pitchFamily="49" charset="0"/>
                <a:sym typeface="Wingdings" panose="05000000000000000000" pitchFamily="2" charset="2"/>
              </a:rPr>
              <a:t>delay</a:t>
            </a:r>
            <a:r>
              <a:rPr lang="en-US" altLang="en-US">
                <a:sym typeface="Wingdings" panose="05000000000000000000" pitchFamily="2" charset="2"/>
              </a:rPr>
              <a:t> statement before the return from the main subprogram</a:t>
            </a:r>
          </a:p>
          <a:p>
            <a:pPr marL="0" indent="0" eaLnBrk="1" hangingPunct="1"/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D5660763-A741-4198-8E07-CE8D0DC935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GNAT Project Manager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E5AD8-133A-458A-AFE4-4A53E4B02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en-US" dirty="0"/>
              <a:t>A </a:t>
            </a:r>
            <a:r>
              <a:rPr lang="en-US" i="1" dirty="0"/>
              <a:t>project</a:t>
            </a:r>
            <a:r>
              <a:rPr lang="en-US" dirty="0"/>
              <a:t> is a configurable set of properties for a collection of Ada source files</a:t>
            </a:r>
          </a:p>
          <a:p>
            <a:pPr>
              <a:defRPr/>
            </a:pPr>
            <a:r>
              <a:rPr lang="en-US" dirty="0"/>
              <a:t>Developer can specify various properties including</a:t>
            </a:r>
          </a:p>
          <a:p>
            <a:pPr lvl="1">
              <a:defRPr/>
            </a:pPr>
            <a:r>
              <a:rPr lang="en-US" dirty="0"/>
              <a:t>Source directory / set of directories or specific source files</a:t>
            </a:r>
          </a:p>
          <a:p>
            <a:pPr lvl="1">
              <a:defRPr/>
            </a:pPr>
            <a:r>
              <a:rPr lang="en-US" dirty="0"/>
              <a:t>The directory for object modules / .</a:t>
            </a:r>
            <a:r>
              <a:rPr lang="en-US" dirty="0" err="1"/>
              <a:t>ali</a:t>
            </a:r>
            <a:r>
              <a:rPr lang="en-US" dirty="0"/>
              <a:t> files</a:t>
            </a:r>
          </a:p>
          <a:p>
            <a:pPr lvl="1">
              <a:defRPr/>
            </a:pPr>
            <a:r>
              <a:rPr lang="en-US" dirty="0"/>
              <a:t>The directory for executable programs</a:t>
            </a:r>
          </a:p>
          <a:p>
            <a:pPr lvl="1">
              <a:defRPr/>
            </a:pPr>
            <a:r>
              <a:rPr lang="en-US" dirty="0"/>
              <a:t>Which source files can be used for main subprograms</a:t>
            </a:r>
          </a:p>
          <a:p>
            <a:pPr lvl="1">
              <a:defRPr/>
            </a:pPr>
            <a:r>
              <a:rPr lang="en-US" dirty="0"/>
              <a:t>Source file naming conventions (per-unit or global)</a:t>
            </a:r>
          </a:p>
          <a:p>
            <a:pPr lvl="1">
              <a:defRPr/>
            </a:pPr>
            <a:r>
              <a:rPr lang="en-US" dirty="0"/>
              <a:t>Switch settings for GNAT tools</a:t>
            </a:r>
          </a:p>
          <a:p>
            <a:pPr lvl="2">
              <a:defRPr/>
            </a:pPr>
            <a:r>
              <a:rPr lang="en-US" dirty="0"/>
              <a:t>May be applied per-unit or globally</a:t>
            </a:r>
          </a:p>
          <a:p>
            <a:pPr marL="0" indent="0">
              <a:defRPr/>
            </a:pPr>
            <a:r>
              <a:rPr lang="en-US" dirty="0"/>
              <a:t>Allows retrieval of values for command-line switches, environment variables</a:t>
            </a:r>
          </a:p>
          <a:p>
            <a:pPr lvl="1">
              <a:defRPr/>
            </a:pPr>
            <a:r>
              <a:rPr lang="en-US" dirty="0"/>
              <a:t>Project properties can be set conditionally based on the values of such "external" variables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1E50C89B-F99F-4BC5-BBF8-4DCA400D17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GNAT Project Manager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6469A-E764-47AB-8293-A977202E6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en-US" dirty="0"/>
              <a:t>Project may </a:t>
            </a:r>
            <a:r>
              <a:rPr lang="en-US" i="1" dirty="0"/>
              <a:t>import</a:t>
            </a:r>
            <a:r>
              <a:rPr lang="en-US" dirty="0"/>
              <a:t> other projects containing required source files</a:t>
            </a:r>
          </a:p>
          <a:p>
            <a:pPr lvl="1">
              <a:defRPr/>
            </a:pPr>
            <a:r>
              <a:rPr lang="en-US" dirty="0"/>
              <a:t>Allows sharing of common files, avoids problems associated with copying</a:t>
            </a:r>
          </a:p>
          <a:p>
            <a:pPr>
              <a:defRPr/>
            </a:pPr>
            <a:r>
              <a:rPr lang="en-US" dirty="0"/>
              <a:t>Hierarchical organization</a:t>
            </a:r>
          </a:p>
          <a:p>
            <a:pPr lvl="1">
              <a:defRPr/>
            </a:pPr>
            <a:r>
              <a:rPr lang="en-US" dirty="0"/>
              <a:t>Project may </a:t>
            </a:r>
            <a:r>
              <a:rPr lang="en-US" i="1" dirty="0"/>
              <a:t>extend</a:t>
            </a:r>
            <a:r>
              <a:rPr lang="en-US" dirty="0"/>
              <a:t> a base project to inherit / override source files</a:t>
            </a:r>
          </a:p>
          <a:p>
            <a:pPr lvl="1">
              <a:defRPr/>
            </a:pPr>
            <a:r>
              <a:rPr lang="en-US" dirty="0"/>
              <a:t>Supports alternative implementations of common interface</a:t>
            </a:r>
          </a:p>
          <a:p>
            <a:pPr>
              <a:defRPr/>
            </a:pPr>
            <a:r>
              <a:rPr lang="en-US" dirty="0"/>
              <a:t>Represented as text file with Ada-like syntax</a:t>
            </a:r>
          </a:p>
          <a:p>
            <a:pPr>
              <a:defRPr/>
            </a:pPr>
            <a:r>
              <a:rPr lang="en-US" dirty="0"/>
              <a:t>Some uses</a:t>
            </a:r>
          </a:p>
          <a:p>
            <a:pPr lvl="1">
              <a:defRPr/>
            </a:pPr>
            <a:r>
              <a:rPr lang="en-US" dirty="0"/>
              <a:t>Common set of sources generates object files in different directories, via different switches</a:t>
            </a:r>
          </a:p>
          <a:p>
            <a:pPr lvl="1">
              <a:defRPr/>
            </a:pPr>
            <a:r>
              <a:rPr lang="en-US" dirty="0"/>
              <a:t>Multiple versions of the body for a package spec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62E98A50-974B-46E9-9544-D993074C98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of a simple project (1)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2A14D192-9C2D-49DC-AF6E-62930D90BB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Assumptions</a:t>
            </a:r>
          </a:p>
          <a:p>
            <a:pPr lvl="1"/>
            <a:r>
              <a:rPr lang="en-US" altLang="en-US"/>
              <a:t>Same directory for project file, source files, object files, executable</a:t>
            </a:r>
          </a:p>
          <a:p>
            <a:pPr lvl="1"/>
            <a:r>
              <a:rPr lang="en-US" altLang="en-US"/>
              <a:t>Compiler option is “</a:t>
            </a:r>
            <a:r>
              <a:rPr lang="en-US" altLang="en-US">
                <a:latin typeface="Lucida Sans Typewriter" panose="020B0509030504030204" pitchFamily="49" charset="0"/>
              </a:rPr>
              <a:t>-gnata</a:t>
            </a:r>
            <a:r>
              <a:rPr lang="en-US" altLang="en-US"/>
              <a:t>” (enable assertion checks)</a:t>
            </a:r>
          </a:p>
          <a:p>
            <a:pPr lvl="1"/>
            <a:r>
              <a:rPr lang="en-US" altLang="en-US"/>
              <a:t>Builder options are “</a:t>
            </a:r>
            <a:r>
              <a:rPr lang="en-US" altLang="en-US">
                <a:latin typeface="Lucida Sans Typewriter" panose="020B0509030504030204" pitchFamily="49" charset="0"/>
              </a:rPr>
              <a:t>-g</a:t>
            </a:r>
            <a:r>
              <a:rPr lang="en-US" altLang="en-US"/>
              <a:t>” (output debug data), “</a:t>
            </a:r>
            <a:r>
              <a:rPr lang="en-US" altLang="en-US">
                <a:latin typeface="Lucida Sans Typewriter" panose="020B0509030504030204" pitchFamily="49" charset="0"/>
              </a:rPr>
              <a:t>-f</a:t>
            </a:r>
            <a:r>
              <a:rPr lang="en-US" altLang="en-US"/>
              <a:t>” (force recompilation even if all object files are up to date)</a:t>
            </a:r>
          </a:p>
          <a:p>
            <a:pPr lvl="1"/>
            <a:r>
              <a:rPr lang="en-US" altLang="en-US"/>
              <a:t>File containing main program is </a:t>
            </a:r>
            <a:r>
              <a:rPr lang="en-US" altLang="en-US">
                <a:latin typeface="Lucida Sans Typewriter" panose="020B0509030504030204" pitchFamily="49" charset="0"/>
              </a:rPr>
              <a:t>prog.adb</a:t>
            </a:r>
          </a:p>
          <a:p>
            <a:r>
              <a:rPr lang="en-US" altLang="en-US"/>
              <a:t>Project file</a:t>
            </a:r>
          </a:p>
          <a:p>
            <a:pPr lvl="1"/>
            <a:endParaRPr lang="en-US" altLang="en-US"/>
          </a:p>
        </p:txBody>
      </p:sp>
      <p:sp>
        <p:nvSpPr>
          <p:cNvPr id="34820" name="TextBox 3">
            <a:extLst>
              <a:ext uri="{FF2B5EF4-FFF2-40B4-BE49-F238E27FC236}">
                <a16:creationId xmlns:a16="http://schemas.microsoft.com/office/drawing/2014/main" id="{54D3CE1F-A122-40E5-9F07-B1A177BDF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463925"/>
            <a:ext cx="8577263" cy="30464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project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Simple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package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Compiler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 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  for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Default_Switches("Ada")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("-gnata"); </a:t>
            </a:r>
            <a:r>
              <a:rPr lang="en-US" altLang="en-US" sz="1600" i="1">
                <a:solidFill>
                  <a:srgbClr val="0066FF"/>
                </a:solidFill>
                <a:latin typeface="Lucida Sans Typewriter" panose="020B0509030504030204" pitchFamily="49" charset="0"/>
              </a:rPr>
              <a:t>-- Assertion checks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Compiler;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Builder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  for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Default_Switches("Ada")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("-g", "-f"); </a:t>
            </a:r>
          </a:p>
          <a:p>
            <a:r>
              <a:rPr lang="en-US" altLang="en-US" sz="1600" i="1">
                <a:solidFill>
                  <a:srgbClr val="0066FF"/>
                </a:solidFill>
                <a:latin typeface="Lucida Sans Typewriter" panose="020B0509030504030204" pitchFamily="49" charset="0"/>
              </a:rPr>
              <a:t>     -- -g =&gt; Debugging, -f =&gt; force recompilation 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Builder;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Main </a:t>
            </a:r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 ("prog.adb");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end Simple;</a:t>
            </a:r>
          </a:p>
        </p:txBody>
      </p:sp>
      <p:sp>
        <p:nvSpPr>
          <p:cNvPr id="34821" name="Text Box 7">
            <a:extLst>
              <a:ext uri="{FF2B5EF4-FFF2-40B4-BE49-F238E27FC236}">
                <a16:creationId xmlns:a16="http://schemas.microsoft.com/office/drawing/2014/main" id="{B4D983F1-DDAD-4B82-A995-E70050FF3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900" y="3124200"/>
            <a:ext cx="1419225" cy="338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0066FF"/>
                </a:solidFill>
                <a:latin typeface="Lucida Sans Typewriter" panose="020B0509030504030204" pitchFamily="49" charset="0"/>
              </a:rPr>
              <a:t>simple.gpr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E2D15F26-0E34-404B-A1D5-E00AC95981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of a simple project (2)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9724BD28-77B1-4C1C-AD83-0ADDDA9512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Directory structure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Building executable by using project file: “-P” switch</a:t>
            </a:r>
          </a:p>
          <a:p>
            <a:pPr lvl="1"/>
            <a:r>
              <a:rPr lang="en-US" altLang="en-US"/>
              <a:t>Build with GPRbuild (generic build tool supporting multiple languages)</a:t>
            </a:r>
          </a:p>
          <a:p>
            <a:pPr lvl="1"/>
            <a:endParaRPr lang="en-US" altLang="en-US"/>
          </a:p>
          <a:p>
            <a:pPr lvl="1"/>
            <a:endParaRPr lang="en-US" altLang="en-US"/>
          </a:p>
          <a:p>
            <a:pPr lvl="1"/>
            <a:r>
              <a:rPr lang="en-US" altLang="en-US"/>
              <a:t>Build with gnatmake</a:t>
            </a:r>
          </a:p>
        </p:txBody>
      </p:sp>
      <p:sp>
        <p:nvSpPr>
          <p:cNvPr id="35844" name="Text Box 7">
            <a:extLst>
              <a:ext uri="{FF2B5EF4-FFF2-40B4-BE49-F238E27FC236}">
                <a16:creationId xmlns:a16="http://schemas.microsoft.com/office/drawing/2014/main" id="{2EA1C9B9-F31D-471F-92B2-272DF5A89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95400"/>
            <a:ext cx="1789113" cy="1570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Console" panose="020B0609040504020204" pitchFamily="49" charset="0"/>
              </a:rPr>
              <a:t>… some_dir/</a:t>
            </a:r>
          </a:p>
          <a:p>
            <a:r>
              <a:rPr lang="en-US" altLang="en-US" sz="1600">
                <a:latin typeface="Lucida Console" panose="020B0609040504020204" pitchFamily="49" charset="0"/>
              </a:rPr>
              <a:t>   pack.ads</a:t>
            </a:r>
            <a:endParaRPr lang="en-US" altLang="en-US" sz="1600">
              <a:solidFill>
                <a:srgbClr val="66CCFF"/>
              </a:solidFill>
              <a:latin typeface="Lucida Console" panose="020B0609040504020204" pitchFamily="49" charset="0"/>
            </a:endParaRPr>
          </a:p>
          <a:p>
            <a:r>
              <a:rPr lang="en-US" altLang="en-US" sz="1600">
                <a:latin typeface="Lucida Console" panose="020B0609040504020204" pitchFamily="49" charset="0"/>
              </a:rPr>
              <a:t>   pack.adb</a:t>
            </a:r>
            <a:endParaRPr lang="en-US" altLang="en-US" sz="1600">
              <a:solidFill>
                <a:schemeClr val="accent2"/>
              </a:solidFill>
              <a:latin typeface="Lucida Console" panose="020B0609040504020204" pitchFamily="49" charset="0"/>
            </a:endParaRPr>
          </a:p>
          <a:p>
            <a:r>
              <a:rPr lang="en-US" altLang="en-US" sz="1600">
                <a:latin typeface="Lucida Console" panose="020B0609040504020204" pitchFamily="49" charset="0"/>
              </a:rPr>
              <a:t>   prog.adb</a:t>
            </a:r>
          </a:p>
          <a:p>
            <a:endParaRPr lang="en-US" altLang="en-US" sz="1600">
              <a:latin typeface="Lucida Console" panose="020B0609040504020204" pitchFamily="49" charset="0"/>
            </a:endParaRPr>
          </a:p>
          <a:p>
            <a:r>
              <a:rPr lang="en-US" altLang="en-US" sz="1600">
                <a:latin typeface="Lucida Console" panose="020B0609040504020204" pitchFamily="49" charset="0"/>
              </a:rPr>
              <a:t>   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simple.gpr</a:t>
            </a:r>
          </a:p>
        </p:txBody>
      </p:sp>
      <p:sp>
        <p:nvSpPr>
          <p:cNvPr id="35845" name="Text Box 7">
            <a:extLst>
              <a:ext uri="{FF2B5EF4-FFF2-40B4-BE49-F238E27FC236}">
                <a16:creationId xmlns:a16="http://schemas.microsoft.com/office/drawing/2014/main" id="{799C4C12-7899-4FB5-84CD-45D30590D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7425" y="1328738"/>
            <a:ext cx="2036763" cy="83185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package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Pack </a:t>
            </a:r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  …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end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Pack;</a:t>
            </a:r>
          </a:p>
        </p:txBody>
      </p:sp>
      <p:sp>
        <p:nvSpPr>
          <p:cNvPr id="35846" name="Text Box 7">
            <a:extLst>
              <a:ext uri="{FF2B5EF4-FFF2-40B4-BE49-F238E27FC236}">
                <a16:creationId xmlns:a16="http://schemas.microsoft.com/office/drawing/2014/main" id="{74A7F304-D65C-42FA-8084-963B7434C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9450" y="2598738"/>
            <a:ext cx="2652713" cy="83026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package body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Pack </a:t>
            </a:r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  …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end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Pack;</a:t>
            </a:r>
          </a:p>
        </p:txBody>
      </p:sp>
      <p:sp>
        <p:nvSpPr>
          <p:cNvPr id="35847" name="Text Box 7">
            <a:extLst>
              <a:ext uri="{FF2B5EF4-FFF2-40B4-BE49-F238E27FC236}">
                <a16:creationId xmlns:a16="http://schemas.microsoft.com/office/drawing/2014/main" id="{3FBE31A2-4E01-4FEA-A611-86C11AC25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1328738"/>
            <a:ext cx="2282825" cy="107791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with 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Pack;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procedure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Prog </a:t>
            </a:r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is</a:t>
            </a:r>
          </a:p>
          <a:p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  …</a:t>
            </a:r>
          </a:p>
          <a:p>
            <a:r>
              <a:rPr lang="en-US" altLang="en-US" sz="1600" b="1">
                <a:solidFill>
                  <a:srgbClr val="0066FF"/>
                </a:solidFill>
                <a:latin typeface="Lucida Console" panose="020B0609040504020204" pitchFamily="49" charset="0"/>
              </a:rPr>
              <a:t>end</a:t>
            </a:r>
            <a:r>
              <a:rPr lang="en-US" altLang="en-US" sz="1600">
                <a:solidFill>
                  <a:srgbClr val="0066FF"/>
                </a:solidFill>
                <a:latin typeface="Lucida Console" panose="020B0609040504020204" pitchFamily="49" charset="0"/>
              </a:rPr>
              <a:t> Prog;</a:t>
            </a:r>
          </a:p>
        </p:txBody>
      </p:sp>
      <p:sp>
        <p:nvSpPr>
          <p:cNvPr id="35848" name="Text Box 7">
            <a:extLst>
              <a:ext uri="{FF2B5EF4-FFF2-40B4-BE49-F238E27FC236}">
                <a16:creationId xmlns:a16="http://schemas.microsoft.com/office/drawing/2014/main" id="{223C90A5-8383-4C27-8BAD-6B7BDDA6E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9225" y="990600"/>
            <a:ext cx="1171575" cy="338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Console" panose="020B0609040504020204" pitchFamily="49" charset="0"/>
              </a:rPr>
              <a:t>pack.ads</a:t>
            </a:r>
          </a:p>
        </p:txBody>
      </p:sp>
      <p:sp>
        <p:nvSpPr>
          <p:cNvPr id="35849" name="Text Box 7">
            <a:extLst>
              <a:ext uri="{FF2B5EF4-FFF2-40B4-BE49-F238E27FC236}">
                <a16:creationId xmlns:a16="http://schemas.microsoft.com/office/drawing/2014/main" id="{EF368F27-B2E8-497B-AFC2-6345B8BCA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9225" y="2252663"/>
            <a:ext cx="1171575" cy="338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Console" panose="020B0609040504020204" pitchFamily="49" charset="0"/>
              </a:rPr>
              <a:t>pack.adb</a:t>
            </a:r>
          </a:p>
        </p:txBody>
      </p:sp>
      <p:sp>
        <p:nvSpPr>
          <p:cNvPr id="35850" name="Text Box 7">
            <a:extLst>
              <a:ext uri="{FF2B5EF4-FFF2-40B4-BE49-F238E27FC236}">
                <a16:creationId xmlns:a16="http://schemas.microsoft.com/office/drawing/2014/main" id="{1FD588BB-7940-41F7-B069-ECF279ED7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225" y="990600"/>
            <a:ext cx="1171575" cy="338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Console" panose="020B0609040504020204" pitchFamily="49" charset="0"/>
              </a:rPr>
              <a:t>prog.adb</a:t>
            </a:r>
          </a:p>
        </p:txBody>
      </p:sp>
      <p:sp>
        <p:nvSpPr>
          <p:cNvPr id="35851" name="Text Box 7">
            <a:extLst>
              <a:ext uri="{FF2B5EF4-FFF2-40B4-BE49-F238E27FC236}">
                <a16:creationId xmlns:a16="http://schemas.microsoft.com/office/drawing/2014/main" id="{10BB71EC-C330-439B-8D57-A7F5B0E139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4495800"/>
            <a:ext cx="3024188" cy="338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Console" panose="020B0609040504020204" pitchFamily="49" charset="0"/>
              </a:rPr>
              <a:t>$ </a:t>
            </a:r>
            <a:r>
              <a:rPr lang="en-US" altLang="en-US" sz="1600" b="1">
                <a:latin typeface="Lucida Console" panose="020B0609040504020204" pitchFamily="49" charset="0"/>
              </a:rPr>
              <a:t>gprbuild -Psimple.gpr</a:t>
            </a:r>
          </a:p>
        </p:txBody>
      </p:sp>
      <p:sp>
        <p:nvSpPr>
          <p:cNvPr id="35852" name="Text Box 7">
            <a:extLst>
              <a:ext uri="{FF2B5EF4-FFF2-40B4-BE49-F238E27FC236}">
                <a16:creationId xmlns:a16="http://schemas.microsoft.com/office/drawing/2014/main" id="{C8909DDB-3F2B-4579-B134-E8F1548E7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715000"/>
            <a:ext cx="3024188" cy="338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Lucida Console" panose="020B0609040504020204" pitchFamily="49" charset="0"/>
              </a:rPr>
              <a:t>$ </a:t>
            </a:r>
            <a:r>
              <a:rPr lang="en-US" altLang="en-US" sz="1600" b="1">
                <a:latin typeface="Lucida Console" panose="020B0609040504020204" pitchFamily="49" charset="0"/>
              </a:rPr>
              <a:t>gnatmake -Psimple.gpr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064FDE-DD34-4925-A40D-BC1773F6515B}"/>
              </a:ext>
            </a:extLst>
          </p:cNvPr>
          <p:cNvSpPr txBox="1"/>
          <p:nvPr/>
        </p:nvSpPr>
        <p:spPr>
          <a:xfrm>
            <a:off x="5184775" y="5189538"/>
            <a:ext cx="343217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Builds executable in </a:t>
            </a:r>
            <a:r>
              <a:rPr lang="en-US" sz="1600" dirty="0" err="1">
                <a:latin typeface="Lucida Sans Typewriter" panose="020B0509030504030204" pitchFamily="49" charset="0"/>
              </a:rPr>
              <a:t>some_dir</a:t>
            </a:r>
            <a:endParaRPr lang="en-US" sz="1600" dirty="0">
              <a:latin typeface="Lucida Sans Typewriter" panose="020B0509030504030204" pitchFamily="49" charset="0"/>
            </a:endParaRPr>
          </a:p>
        </p:txBody>
      </p:sp>
      <p:sp>
        <p:nvSpPr>
          <p:cNvPr id="35854" name="Right Brace 14">
            <a:extLst>
              <a:ext uri="{FF2B5EF4-FFF2-40B4-BE49-F238E27FC236}">
                <a16:creationId xmlns:a16="http://schemas.microsoft.com/office/drawing/2014/main" id="{780B3D84-6931-4C9D-9B73-B91E11A6A030}"/>
              </a:ext>
            </a:extLst>
          </p:cNvPr>
          <p:cNvSpPr>
            <a:spLocks/>
          </p:cNvSpPr>
          <p:nvPr/>
        </p:nvSpPr>
        <p:spPr bwMode="auto">
          <a:xfrm>
            <a:off x="4545013" y="4665663"/>
            <a:ext cx="484187" cy="1387475"/>
          </a:xfrm>
          <a:prstGeom prst="rightBrace">
            <a:avLst>
              <a:gd name="adj1" fmla="val 831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B38BEDA1-63E4-4F14-B549-83CF6AFA0B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of a Fancy Project (1)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07A80F04-9508-4BF8-906F-1C312BE73ED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000" y="533400"/>
            <a:ext cx="8763000" cy="5867400"/>
          </a:xfrm>
        </p:spPr>
        <p:txBody>
          <a:bodyPr/>
          <a:lstStyle/>
          <a:p>
            <a:r>
              <a:rPr lang="en-US" altLang="en-US"/>
              <a:t>Requirements</a:t>
            </a:r>
          </a:p>
          <a:p>
            <a:pPr lvl="1"/>
            <a:r>
              <a:rPr lang="en-US" altLang="en-US"/>
              <a:t>Same directory for source files and project file</a:t>
            </a:r>
          </a:p>
          <a:p>
            <a:pPr lvl="1"/>
            <a:r>
              <a:rPr lang="en-US" altLang="en-US"/>
              <a:t>Switches and destination directory for</a:t>
            </a:r>
            <a:br>
              <a:rPr lang="en-US" altLang="en-US"/>
            </a:br>
            <a:r>
              <a:rPr lang="en-US" altLang="en-US"/>
              <a:t>object files and executable depend on</a:t>
            </a:r>
            <a:br>
              <a:rPr lang="en-US" altLang="en-US"/>
            </a:br>
            <a:r>
              <a:rPr lang="en-US" altLang="en-US"/>
              <a:t>the “mode” of the build</a:t>
            </a:r>
          </a:p>
          <a:p>
            <a:pPr lvl="2"/>
            <a:r>
              <a:rPr lang="en-US" altLang="en-US"/>
              <a:t>If “debug” </a:t>
            </a:r>
          </a:p>
          <a:p>
            <a:pPr lvl="3"/>
            <a:r>
              <a:rPr lang="en-US" altLang="en-US"/>
              <a:t>Compiler switch is “-gnata” </a:t>
            </a:r>
          </a:p>
          <a:p>
            <a:pPr lvl="3"/>
            <a:r>
              <a:rPr lang="en-US" altLang="en-US"/>
              <a:t>Builder switches are “-g” </a:t>
            </a:r>
            <a:br>
              <a:rPr lang="en-US" altLang="en-US"/>
            </a:br>
            <a:r>
              <a:rPr lang="en-US" altLang="en-US"/>
              <a:t>and “-f” </a:t>
            </a:r>
          </a:p>
          <a:p>
            <a:pPr lvl="3"/>
            <a:r>
              <a:rPr lang="en-US" altLang="en-US"/>
              <a:t>Output files go in subdirectory obj/debug/</a:t>
            </a:r>
          </a:p>
          <a:p>
            <a:pPr lvl="2"/>
            <a:r>
              <a:rPr lang="en-US" altLang="en-US"/>
              <a:t>If “release”:</a:t>
            </a:r>
          </a:p>
          <a:p>
            <a:pPr lvl="3"/>
            <a:r>
              <a:rPr lang="en-US" altLang="en-US"/>
              <a:t>Compiler switch is “-O2” </a:t>
            </a:r>
          </a:p>
          <a:p>
            <a:pPr lvl="3"/>
            <a:r>
              <a:rPr lang="en-US" altLang="en-US"/>
              <a:t>No builder switches</a:t>
            </a:r>
          </a:p>
          <a:p>
            <a:pPr lvl="3"/>
            <a:r>
              <a:rPr lang="en-US" altLang="en-US"/>
              <a:t>Output files go in subdirectory obj/release/</a:t>
            </a:r>
          </a:p>
          <a:p>
            <a:r>
              <a:rPr lang="en-US" altLang="en-US"/>
              <a:t>Setting the mode</a:t>
            </a:r>
          </a:p>
          <a:p>
            <a:pPr lvl="1"/>
            <a:r>
              <a:rPr lang="en-US" altLang="en-US"/>
              <a:t>Can specify “debug” versus “release” via command line switch or environment variable, queried in project file</a:t>
            </a:r>
          </a:p>
        </p:txBody>
      </p:sp>
      <p:grpSp>
        <p:nvGrpSpPr>
          <p:cNvPr id="36868" name="Group 3">
            <a:extLst>
              <a:ext uri="{FF2B5EF4-FFF2-40B4-BE49-F238E27FC236}">
                <a16:creationId xmlns:a16="http://schemas.microsoft.com/office/drawing/2014/main" id="{3AD7F8AF-9D61-4229-8255-8185423E6BEB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304800"/>
            <a:ext cx="3981450" cy="3109913"/>
            <a:chOff x="4628684" y="699611"/>
            <a:chExt cx="3981916" cy="3110389"/>
          </a:xfrm>
        </p:grpSpPr>
        <p:cxnSp>
          <p:nvCxnSpPr>
            <p:cNvPr id="36869" name="AutoShape 11">
              <a:extLst>
                <a:ext uri="{FF2B5EF4-FFF2-40B4-BE49-F238E27FC236}">
                  <a16:creationId xmlns:a16="http://schemas.microsoft.com/office/drawing/2014/main" id="{061705A3-6A27-4411-84CB-EF164785CE7A}"/>
                </a:ext>
              </a:extLst>
            </p:cNvPr>
            <p:cNvCxnSpPr>
              <a:cxnSpLocks noChangeShapeType="1"/>
              <a:stCxn id="36870" idx="2"/>
              <a:endCxn id="36872" idx="0"/>
            </p:cNvCxnSpPr>
            <p:nvPr/>
          </p:nvCxnSpPr>
          <p:spPr bwMode="auto">
            <a:xfrm>
              <a:off x="6549799" y="2318663"/>
              <a:ext cx="1314443" cy="45422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70" name="Text Box 4">
              <a:extLst>
                <a:ext uri="{FF2B5EF4-FFF2-40B4-BE49-F238E27FC236}">
                  <a16:creationId xmlns:a16="http://schemas.microsoft.com/office/drawing/2014/main" id="{9159FCAB-1DFE-439B-9F67-4E48AE30D0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9457" y="2010886"/>
              <a:ext cx="62068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b="1">
                  <a:latin typeface="Lucida Console" panose="020B0609040504020204" pitchFamily="49" charset="0"/>
                </a:rPr>
                <a:t>obj/</a:t>
              </a:r>
            </a:p>
          </p:txBody>
        </p:sp>
        <p:sp>
          <p:nvSpPr>
            <p:cNvPr id="36871" name="Text Box 5">
              <a:extLst>
                <a:ext uri="{FF2B5EF4-FFF2-40B4-BE49-F238E27FC236}">
                  <a16:creationId xmlns:a16="http://schemas.microsoft.com/office/drawing/2014/main" id="{87E9C7B0-C231-4C2C-A2F6-FB3A8DC74F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8684" y="2772886"/>
              <a:ext cx="127470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b="1">
                  <a:solidFill>
                    <a:srgbClr val="0066FF"/>
                  </a:solidFill>
                  <a:latin typeface="Lucida Console" panose="020B0609040504020204" pitchFamily="49" charset="0"/>
                </a:rPr>
                <a:t>obj/debug/</a:t>
              </a:r>
            </a:p>
          </p:txBody>
        </p:sp>
        <p:sp>
          <p:nvSpPr>
            <p:cNvPr id="36872" name="Text Box 6">
              <a:extLst>
                <a:ext uri="{FF2B5EF4-FFF2-40B4-BE49-F238E27FC236}">
                  <a16:creationId xmlns:a16="http://schemas.microsoft.com/office/drawing/2014/main" id="{670D57B7-E17D-488B-A7E3-34750270EF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17884" y="2772886"/>
              <a:ext cx="1492716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b="1">
                  <a:solidFill>
                    <a:srgbClr val="0066FF"/>
                  </a:solidFill>
                  <a:latin typeface="Lucida Console" panose="020B0609040504020204" pitchFamily="49" charset="0"/>
                </a:rPr>
                <a:t>obj/release/</a:t>
              </a:r>
            </a:p>
          </p:txBody>
        </p:sp>
        <p:sp>
          <p:nvSpPr>
            <p:cNvPr id="36873" name="Text Box 8">
              <a:extLst>
                <a:ext uri="{FF2B5EF4-FFF2-40B4-BE49-F238E27FC236}">
                  <a16:creationId xmlns:a16="http://schemas.microsoft.com/office/drawing/2014/main" id="{A1E02A3C-5B37-4EF9-B97D-3419D68CD1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4100" y="3071336"/>
              <a:ext cx="1043876" cy="738664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66FF"/>
                  </a:solidFill>
                  <a:latin typeface="Lucida Console" panose="020B0609040504020204" pitchFamily="49" charset="0"/>
                </a:rPr>
                <a:t>pack.o</a:t>
              </a:r>
            </a:p>
            <a:p>
              <a:r>
                <a:rPr lang="en-US" altLang="en-US" sz="1400">
                  <a:solidFill>
                    <a:srgbClr val="0066FF"/>
                  </a:solidFill>
                  <a:latin typeface="Lucida Console" panose="020B0609040504020204" pitchFamily="49" charset="0"/>
                </a:rPr>
                <a:t>prog.o</a:t>
              </a:r>
            </a:p>
            <a:p>
              <a:r>
                <a:rPr lang="en-US" altLang="en-US" sz="1400">
                  <a:solidFill>
                    <a:srgbClr val="0066FF"/>
                  </a:solidFill>
                  <a:latin typeface="Lucida Console" panose="020B0609040504020204" pitchFamily="49" charset="0"/>
                </a:rPr>
                <a:t>prog.exe</a:t>
              </a:r>
            </a:p>
          </p:txBody>
        </p:sp>
        <p:sp>
          <p:nvSpPr>
            <p:cNvPr id="36874" name="Text Box 9">
              <a:extLst>
                <a:ext uri="{FF2B5EF4-FFF2-40B4-BE49-F238E27FC236}">
                  <a16:creationId xmlns:a16="http://schemas.microsoft.com/office/drawing/2014/main" id="{630EDD1C-5168-4D5E-AC23-0D0F9E94F6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2304" y="3071336"/>
              <a:ext cx="1043876" cy="738664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>
                  <a:solidFill>
                    <a:srgbClr val="0066FF"/>
                  </a:solidFill>
                  <a:latin typeface="Lucida Console" panose="020B0609040504020204" pitchFamily="49" charset="0"/>
                </a:rPr>
                <a:t>pack.o</a:t>
              </a:r>
            </a:p>
            <a:p>
              <a:r>
                <a:rPr lang="en-US" altLang="en-US" sz="1400">
                  <a:solidFill>
                    <a:srgbClr val="0066FF"/>
                  </a:solidFill>
                  <a:latin typeface="Lucida Console" panose="020B0609040504020204" pitchFamily="49" charset="0"/>
                </a:rPr>
                <a:t>prog.o</a:t>
              </a:r>
            </a:p>
            <a:p>
              <a:r>
                <a:rPr lang="en-US" altLang="en-US" sz="1400">
                  <a:solidFill>
                    <a:srgbClr val="0066FF"/>
                  </a:solidFill>
                  <a:latin typeface="Lucida Console" panose="020B0609040504020204" pitchFamily="49" charset="0"/>
                </a:rPr>
                <a:t>prog.exe</a:t>
              </a:r>
            </a:p>
          </p:txBody>
        </p:sp>
        <p:cxnSp>
          <p:nvCxnSpPr>
            <p:cNvPr id="36875" name="AutoShape 10">
              <a:extLst>
                <a:ext uri="{FF2B5EF4-FFF2-40B4-BE49-F238E27FC236}">
                  <a16:creationId xmlns:a16="http://schemas.microsoft.com/office/drawing/2014/main" id="{944A7065-8802-49B2-9534-82E90ED384D3}"/>
                </a:ext>
              </a:extLst>
            </p:cNvPr>
            <p:cNvCxnSpPr>
              <a:cxnSpLocks noChangeShapeType="1"/>
              <a:stCxn id="36870" idx="2"/>
              <a:endCxn id="36871" idx="0"/>
            </p:cNvCxnSpPr>
            <p:nvPr/>
          </p:nvCxnSpPr>
          <p:spPr bwMode="auto">
            <a:xfrm flipH="1">
              <a:off x="5266038" y="2318663"/>
              <a:ext cx="1283761" cy="45422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76" name="Text Box 4">
              <a:extLst>
                <a:ext uri="{FF2B5EF4-FFF2-40B4-BE49-F238E27FC236}">
                  <a16:creationId xmlns:a16="http://schemas.microsoft.com/office/drawing/2014/main" id="{DCBFFFDC-CDF2-4333-AE6C-6ECD7190C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66946" y="1080611"/>
              <a:ext cx="116570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400" b="1">
                  <a:latin typeface="Lucida Console" panose="020B0609040504020204" pitchFamily="49" charset="0"/>
                </a:rPr>
                <a:t>some_dir/</a:t>
              </a:r>
            </a:p>
          </p:txBody>
        </p:sp>
        <p:sp>
          <p:nvSpPr>
            <p:cNvPr id="36877" name="Text Box 7">
              <a:extLst>
                <a:ext uri="{FF2B5EF4-FFF2-40B4-BE49-F238E27FC236}">
                  <a16:creationId xmlns:a16="http://schemas.microsoft.com/office/drawing/2014/main" id="{588A19D6-B338-4E28-B718-FB03422C2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86600" y="699611"/>
              <a:ext cx="1295547" cy="107721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600" b="1">
                  <a:latin typeface="Lucida Console" panose="020B0609040504020204" pitchFamily="49" charset="0"/>
                </a:rPr>
                <a:t>pack.ads</a:t>
              </a:r>
            </a:p>
            <a:p>
              <a:r>
                <a:rPr lang="en-US" altLang="en-US" sz="1600" b="1">
                  <a:latin typeface="Lucida Console" panose="020B0609040504020204" pitchFamily="49" charset="0"/>
                </a:rPr>
                <a:t>pack.adb</a:t>
              </a:r>
              <a:endParaRPr lang="en-US" altLang="en-US" sz="1600" b="1">
                <a:solidFill>
                  <a:schemeClr val="accent2"/>
                </a:solidFill>
                <a:latin typeface="Lucida Console" panose="020B0609040504020204" pitchFamily="49" charset="0"/>
              </a:endParaRPr>
            </a:p>
            <a:p>
              <a:r>
                <a:rPr lang="en-US" altLang="en-US" sz="1600" b="1">
                  <a:latin typeface="Lucida Console" panose="020B0609040504020204" pitchFamily="49" charset="0"/>
                </a:rPr>
                <a:t>prog.adb</a:t>
              </a:r>
            </a:p>
            <a:p>
              <a:r>
                <a:rPr lang="en-US" altLang="en-US" sz="1600" b="1">
                  <a:solidFill>
                    <a:srgbClr val="0066FF"/>
                  </a:solidFill>
                  <a:latin typeface="Lucida Console" panose="020B0609040504020204" pitchFamily="49" charset="0"/>
                </a:rPr>
                <a:t>fancy.gpr</a:t>
              </a:r>
              <a:endParaRPr lang="en-US" altLang="en-US" sz="1600" b="1" i="1">
                <a:latin typeface="Lucida Console" panose="020B0609040504020204" pitchFamily="49" charset="0"/>
              </a:endParaRPr>
            </a:p>
          </p:txBody>
        </p:sp>
        <p:cxnSp>
          <p:nvCxnSpPr>
            <p:cNvPr id="36878" name="Straight Connector 2">
              <a:extLst>
                <a:ext uri="{FF2B5EF4-FFF2-40B4-BE49-F238E27FC236}">
                  <a16:creationId xmlns:a16="http://schemas.microsoft.com/office/drawing/2014/main" id="{15443D0A-5F3A-4D8A-8867-A82CFCC9A1DF}"/>
                </a:ext>
              </a:extLst>
            </p:cNvPr>
            <p:cNvCxnSpPr>
              <a:cxnSpLocks noChangeShapeType="1"/>
              <a:stCxn id="36876" idx="2"/>
              <a:endCxn id="36870" idx="0"/>
            </p:cNvCxnSpPr>
            <p:nvPr/>
          </p:nvCxnSpPr>
          <p:spPr bwMode="auto">
            <a:xfrm>
              <a:off x="6549798" y="1388388"/>
              <a:ext cx="1" cy="62249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1C9A83C8-8C43-46C9-A627-E568860916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of a Fancy Project (2)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ABB16AB0-9F23-4B60-B138-DFD4CF5AA8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Project File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37892" name="TextBox 4">
            <a:extLst>
              <a:ext uri="{FF2B5EF4-FFF2-40B4-BE49-F238E27FC236}">
                <a16:creationId xmlns:a16="http://schemas.microsoft.com/office/drawing/2014/main" id="{6B01B5B0-41EF-4EC4-8B73-36B2755D1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8" y="1074738"/>
            <a:ext cx="8024812" cy="5478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project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Fancy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type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Mode_Type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("debug", "release");         </a:t>
            </a:r>
            <a:r>
              <a:rPr lang="en-US" altLang="en-US" sz="1400" i="1">
                <a:solidFill>
                  <a:srgbClr val="0066FF"/>
                </a:solidFill>
                <a:latin typeface="Lucida Sans Typewriter" panose="020B0509030504030204" pitchFamily="49" charset="0"/>
              </a:rPr>
              <a:t>-- all possible values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Mode : Mode_Type := </a:t>
            </a:r>
            <a:r>
              <a:rPr lang="en-US" altLang="en-US" sz="1400">
                <a:solidFill>
                  <a:srgbClr val="FF0000"/>
                </a:solidFill>
                <a:latin typeface="Lucida Sans Typewriter" panose="020B0509030504030204" pitchFamily="49" charset="0"/>
              </a:rPr>
              <a:t>external ("mode", "debug")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400" i="1">
                <a:solidFill>
                  <a:srgbClr val="0066FF"/>
                </a:solidFill>
                <a:latin typeface="Lucida Sans Typewriter" panose="020B0509030504030204" pitchFamily="49" charset="0"/>
              </a:rPr>
              <a:t>-- a typed variable</a:t>
            </a:r>
          </a:p>
          <a:p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Object_Dir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"obj/" &amp; Mode;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Main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("prog.adb");</a:t>
            </a:r>
          </a:p>
          <a:p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Compiler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   case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Mode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      when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"debug" =&gt;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Default_Switches ("Ada")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 use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("-gnata");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"release" =&gt;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Default_Switches ("Ada")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("-O2", "-gnatp");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Compiler;</a:t>
            </a:r>
          </a:p>
          <a:p>
            <a:endParaRPr lang="en-US" altLang="en-US" sz="140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Builder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   case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Mode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         when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"debug" =&gt;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Default_Switches ("Ada")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("-g", "-f");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"release" =&gt;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Default_Switches ("Ada") use ();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Builder;</a:t>
            </a:r>
          </a:p>
          <a:p>
            <a:r>
              <a:rPr lang="en-US" altLang="en-US" sz="1400" b="1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 Fancy;</a:t>
            </a:r>
          </a:p>
        </p:txBody>
      </p:sp>
      <p:sp>
        <p:nvSpPr>
          <p:cNvPr id="37893" name="Text Box 7">
            <a:extLst>
              <a:ext uri="{FF2B5EF4-FFF2-40B4-BE49-F238E27FC236}">
                <a16:creationId xmlns:a16="http://schemas.microsoft.com/office/drawing/2014/main" id="{CB96BE84-1341-46A1-85ED-F099A08FF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8925" y="736600"/>
            <a:ext cx="1150938" cy="307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>
                <a:solidFill>
                  <a:srgbClr val="0066FF"/>
                </a:solidFill>
                <a:latin typeface="Lucida Sans Typewriter" panose="020B0509030504030204" pitchFamily="49" charset="0"/>
              </a:rPr>
              <a:t>fancy.gpr</a:t>
            </a:r>
          </a:p>
        </p:txBody>
      </p:sp>
      <p:sp>
        <p:nvSpPr>
          <p:cNvPr id="37894" name="AutoShape 16">
            <a:extLst>
              <a:ext uri="{FF2B5EF4-FFF2-40B4-BE49-F238E27FC236}">
                <a16:creationId xmlns:a16="http://schemas.microsoft.com/office/drawing/2014/main" id="{249CB250-16E3-47EA-8941-3C5F167F8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1400" y="2184400"/>
            <a:ext cx="3073400" cy="838200"/>
          </a:xfrm>
          <a:prstGeom prst="wedgeEllipseCallout">
            <a:avLst>
              <a:gd name="adj1" fmla="val -56875"/>
              <a:gd name="adj2" fmla="val -60606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>
                <a:latin typeface="Comic Sans MS" panose="030F0702030302020204" pitchFamily="66" charset="0"/>
              </a:rPr>
              <a:t>Path is relative to the directory containing the project file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F92259CB-A29A-466B-A09F-8F5A8C175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of a Fancy Project (3)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4FFD2289-52D4-47F2-B587-F6AB003F76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Value returned by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external("mode", "debug")</a:t>
            </a:r>
            <a:endParaRPr lang="en-US" altLang="en-US"/>
          </a:p>
          <a:p>
            <a:pPr lvl="1"/>
            <a:r>
              <a:rPr lang="en-US" altLang="en-US"/>
              <a:t>If there is a command line switch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-Xmode=</a:t>
            </a:r>
            <a:r>
              <a:rPr lang="en-US" altLang="en-US" i="1">
                <a:solidFill>
                  <a:srgbClr val="FF0000"/>
                </a:solidFill>
                <a:latin typeface="Lucida Sans Typewriter" panose="020B0509030504030204" pitchFamily="49" charset="0"/>
              </a:rPr>
              <a:t>value</a:t>
            </a:r>
            <a:r>
              <a:rPr lang="en-US" altLang="en-US"/>
              <a:t> </a:t>
            </a:r>
          </a:p>
          <a:p>
            <a:pPr lvl="2"/>
            <a:r>
              <a:rPr lang="en-US" altLang="en-US"/>
              <a:t>Return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"</a:t>
            </a:r>
            <a:r>
              <a:rPr lang="en-US" altLang="en-US" i="1">
                <a:solidFill>
                  <a:srgbClr val="FF0000"/>
                </a:solidFill>
                <a:latin typeface="Lucida Sans Typewriter" panose="020B0509030504030204" pitchFamily="49" charset="0"/>
              </a:rPr>
              <a:t>value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"</a:t>
            </a:r>
          </a:p>
          <a:p>
            <a:pPr lvl="1"/>
            <a:r>
              <a:rPr lang="en-US" altLang="en-US"/>
              <a:t>Else if there is an environment variable named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mode</a:t>
            </a:r>
          </a:p>
          <a:p>
            <a:pPr lvl="2"/>
            <a:r>
              <a:rPr lang="en-US" altLang="en-US"/>
              <a:t>Return its value</a:t>
            </a:r>
          </a:p>
          <a:p>
            <a:pPr lvl="1"/>
            <a:r>
              <a:rPr lang="en-US" altLang="en-US"/>
              <a:t>Else return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"debug"</a:t>
            </a:r>
            <a:r>
              <a:rPr lang="en-US" altLang="en-US"/>
              <a:t> (the 2</a:t>
            </a:r>
            <a:r>
              <a:rPr lang="en-US" altLang="en-US" baseline="30000"/>
              <a:t>nd</a:t>
            </a:r>
            <a:r>
              <a:rPr lang="en-US" altLang="en-US"/>
              <a:t> parameter to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external</a:t>
            </a:r>
            <a:r>
              <a:rPr lang="en-US" altLang="en-US"/>
              <a:t>)</a:t>
            </a:r>
          </a:p>
          <a:p>
            <a:r>
              <a:rPr lang="en-US" altLang="en-US"/>
              <a:t>Invoking GPRbuild in “debug” mode</a:t>
            </a:r>
          </a:p>
          <a:p>
            <a:pPr lvl="1"/>
            <a:r>
              <a:rPr lang="en-US" altLang="en-US"/>
              <a:t>Command line “-X” switch</a:t>
            </a:r>
          </a:p>
          <a:p>
            <a:pPr lvl="1"/>
            <a:endParaRPr lang="en-US" altLang="en-US"/>
          </a:p>
          <a:p>
            <a:pPr lvl="1"/>
            <a:r>
              <a:rPr lang="en-US" altLang="en-US"/>
              <a:t>Or simply use the default</a:t>
            </a:r>
          </a:p>
          <a:p>
            <a:endParaRPr lang="en-US" altLang="en-US"/>
          </a:p>
          <a:p>
            <a:r>
              <a:rPr lang="en-US" altLang="en-US"/>
              <a:t>Invoking GPRbuild in “release” mode</a:t>
            </a:r>
          </a:p>
          <a:p>
            <a:endParaRPr lang="en-US" altLang="en-US"/>
          </a:p>
          <a:p>
            <a:r>
              <a:rPr lang="en-US" altLang="en-US"/>
              <a:t>Obtaining “verbose” output</a:t>
            </a:r>
          </a:p>
          <a:p>
            <a:pPr lvl="1"/>
            <a:r>
              <a:rPr lang="en-US" altLang="en-US"/>
              <a:t>Pass the “-vP2” switch to GPRbuild</a:t>
            </a: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1A394709-5B9A-4346-8D1C-7C30E3EAF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776663"/>
            <a:ext cx="4505325" cy="3381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1600" dirty="0">
                <a:solidFill>
                  <a:srgbClr val="0066FF"/>
                </a:solidFill>
                <a:latin typeface="Lucida Console" pitchFamily="49" charset="0"/>
              </a:rPr>
              <a:t>$ 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gprbuild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 -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Pfancy.gpr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 -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Xmode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=debug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0D1CB4A5-0FDA-4154-B578-BF85B9627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4538663"/>
            <a:ext cx="2900363" cy="3381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1600" dirty="0">
                <a:solidFill>
                  <a:srgbClr val="0066FF"/>
                </a:solidFill>
                <a:latin typeface="Lucida Console" pitchFamily="49" charset="0"/>
              </a:rPr>
              <a:t>$ 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gprbuild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 -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Pfancy.gpr</a:t>
            </a:r>
            <a:endParaRPr lang="en-US" altLang="en-US" sz="1600" b="1" dirty="0">
              <a:solidFill>
                <a:srgbClr val="0066FF"/>
              </a:solidFill>
              <a:latin typeface="Lucida Console" pitchFamily="49" charset="0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F4C7D553-27AB-4F66-A934-4D9D1AA26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5376863"/>
            <a:ext cx="4751388" cy="33813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1600" dirty="0">
                <a:solidFill>
                  <a:srgbClr val="0066FF"/>
                </a:solidFill>
                <a:latin typeface="Lucida Console" pitchFamily="49" charset="0"/>
              </a:rPr>
              <a:t>$ 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gprbuild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 -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Pfancy.gpr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 -</a:t>
            </a:r>
            <a:r>
              <a:rPr lang="en-US" altLang="en-US" sz="1600" b="1" dirty="0" err="1">
                <a:solidFill>
                  <a:srgbClr val="0066FF"/>
                </a:solidFill>
                <a:latin typeface="Lucida Console" pitchFamily="49" charset="0"/>
              </a:rPr>
              <a:t>Xmode</a:t>
            </a:r>
            <a:r>
              <a:rPr lang="en-US" altLang="en-US" sz="1600" b="1" dirty="0">
                <a:solidFill>
                  <a:srgbClr val="0066FF"/>
                </a:solidFill>
                <a:latin typeface="Lucida Console" pitchFamily="49" charset="0"/>
              </a:rPr>
              <a:t>=release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882A240-60D3-4E60-AE6F-98FFE0E8C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Lab file installation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82BDE3A1-DDE3-44BC-9051-0BF1368BDB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Create a work directory somewhere on your machine</a:t>
            </a:r>
          </a:p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Copy the course zip files to this directory</a:t>
            </a:r>
          </a:p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Unzip the files</a:t>
            </a: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Creates directory trees for slides and workshop files</a:t>
            </a:r>
          </a:p>
          <a:p>
            <a:pPr marL="0" indent="0" eaLnBrk="1" hangingPunct="1"/>
            <a:endParaRPr lang="en-US" altLang="en-US" b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marL="0" indent="0" eaLnBrk="1" hangingPunct="1"/>
            <a:endParaRPr lang="en-US" altLang="en-US"/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BB8961E3-84BA-4FE8-A76D-85A18F270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625850"/>
            <a:ext cx="201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solidFill>
                  <a:srgbClr val="0066FF"/>
                </a:solidFill>
                <a:latin typeface="Lucida Sans Typewriter" panose="020B0509030504030204" pitchFamily="49" charset="0"/>
              </a:rPr>
              <a:t>AdaFundamentals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CA46921C-1EF6-4AF2-807C-BA4AA7BFE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5143500"/>
            <a:ext cx="1035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Examples</a:t>
            </a:r>
          </a:p>
        </p:txBody>
      </p:sp>
      <p:sp>
        <p:nvSpPr>
          <p:cNvPr id="6150" name="Text Box 6">
            <a:extLst>
              <a:ext uri="{FF2B5EF4-FFF2-40B4-BE49-F238E27FC236}">
                <a16:creationId xmlns:a16="http://schemas.microsoft.com/office/drawing/2014/main" id="{5D4FCBC5-89CE-4508-956E-CE417FD52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4111625"/>
            <a:ext cx="1366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Assignments</a:t>
            </a:r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D6ADFD6B-E643-4A55-8283-6301D245D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6172200"/>
            <a:ext cx="1141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Solutions</a:t>
            </a:r>
          </a:p>
        </p:txBody>
      </p:sp>
      <p:sp>
        <p:nvSpPr>
          <p:cNvPr id="6152" name="Text Box 8">
            <a:extLst>
              <a:ext uri="{FF2B5EF4-FFF2-40B4-BE49-F238E27FC236}">
                <a16:creationId xmlns:a16="http://schemas.microsoft.com/office/drawing/2014/main" id="{6B3B54CF-F64E-442A-B9FC-0519C1AE9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4762500"/>
            <a:ext cx="822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Part-1</a:t>
            </a:r>
          </a:p>
        </p:txBody>
      </p:sp>
      <p:sp>
        <p:nvSpPr>
          <p:cNvPr id="6153" name="Text Box 11">
            <a:extLst>
              <a:ext uri="{FF2B5EF4-FFF2-40B4-BE49-F238E27FC236}">
                <a16:creationId xmlns:a16="http://schemas.microsoft.com/office/drawing/2014/main" id="{1324EF3E-64CA-4851-BD86-7CF069780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5448300"/>
            <a:ext cx="822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Part-5</a:t>
            </a:r>
          </a:p>
        </p:txBody>
      </p:sp>
      <p:sp>
        <p:nvSpPr>
          <p:cNvPr id="6154" name="Text Box 12">
            <a:extLst>
              <a:ext uri="{FF2B5EF4-FFF2-40B4-BE49-F238E27FC236}">
                <a16:creationId xmlns:a16="http://schemas.microsoft.com/office/drawing/2014/main" id="{BF860D06-7310-4009-AB37-A5EB7EB8C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3733800"/>
            <a:ext cx="715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Work1</a:t>
            </a:r>
          </a:p>
        </p:txBody>
      </p:sp>
      <p:sp>
        <p:nvSpPr>
          <p:cNvPr id="6155" name="Text Box 13">
            <a:extLst>
              <a:ext uri="{FF2B5EF4-FFF2-40B4-BE49-F238E27FC236}">
                <a16:creationId xmlns:a16="http://schemas.microsoft.com/office/drawing/2014/main" id="{0BC030C3-4FFE-482E-A7B0-65F3AB561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4419600"/>
            <a:ext cx="715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Work5</a:t>
            </a:r>
          </a:p>
        </p:txBody>
      </p:sp>
      <p:sp>
        <p:nvSpPr>
          <p:cNvPr id="6156" name="Text Box 14">
            <a:extLst>
              <a:ext uri="{FF2B5EF4-FFF2-40B4-BE49-F238E27FC236}">
                <a16:creationId xmlns:a16="http://schemas.microsoft.com/office/drawing/2014/main" id="{127FB9B4-32BE-478E-9DB0-D7F370AA9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4076700"/>
            <a:ext cx="5032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...</a:t>
            </a:r>
          </a:p>
        </p:txBody>
      </p:sp>
      <p:sp>
        <p:nvSpPr>
          <p:cNvPr id="6157" name="Text Box 15">
            <a:extLst>
              <a:ext uri="{FF2B5EF4-FFF2-40B4-BE49-F238E27FC236}">
                <a16:creationId xmlns:a16="http://schemas.microsoft.com/office/drawing/2014/main" id="{53DAF5D8-D32D-4D90-82E9-9C23769AA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5791200"/>
            <a:ext cx="715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Work1</a:t>
            </a:r>
          </a:p>
        </p:txBody>
      </p:sp>
      <p:sp>
        <p:nvSpPr>
          <p:cNvPr id="6158" name="Text Box 16">
            <a:extLst>
              <a:ext uri="{FF2B5EF4-FFF2-40B4-BE49-F238E27FC236}">
                <a16:creationId xmlns:a16="http://schemas.microsoft.com/office/drawing/2014/main" id="{03145A85-E45A-4034-A64F-19BC16693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6477000"/>
            <a:ext cx="715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Work5</a:t>
            </a:r>
          </a:p>
        </p:txBody>
      </p:sp>
      <p:sp>
        <p:nvSpPr>
          <p:cNvPr id="6159" name="Text Box 17">
            <a:extLst>
              <a:ext uri="{FF2B5EF4-FFF2-40B4-BE49-F238E27FC236}">
                <a16:creationId xmlns:a16="http://schemas.microsoft.com/office/drawing/2014/main" id="{DE9F897B-8625-4406-B472-B1203936B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9475" y="6134100"/>
            <a:ext cx="5032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...</a:t>
            </a:r>
          </a:p>
        </p:txBody>
      </p:sp>
      <p:sp>
        <p:nvSpPr>
          <p:cNvPr id="6160" name="Text Box 6">
            <a:extLst>
              <a:ext uri="{FF2B5EF4-FFF2-40B4-BE49-F238E27FC236}">
                <a16:creationId xmlns:a16="http://schemas.microsoft.com/office/drawing/2014/main" id="{8EA6FA6C-BE65-468F-AB4D-B18539C4A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5141913"/>
            <a:ext cx="1150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Workshops</a:t>
            </a:r>
          </a:p>
        </p:txBody>
      </p:sp>
      <p:sp>
        <p:nvSpPr>
          <p:cNvPr id="6161" name="Text Box 6">
            <a:extLst>
              <a:ext uri="{FF2B5EF4-FFF2-40B4-BE49-F238E27FC236}">
                <a16:creationId xmlns:a16="http://schemas.microsoft.com/office/drawing/2014/main" id="{E47E5641-3A54-4ED8-9C09-5992E00EE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743200"/>
            <a:ext cx="828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FF0000"/>
                </a:solidFill>
                <a:latin typeface="Lucida Sans Typewriter" panose="020B0509030504030204" pitchFamily="49" charset="0"/>
              </a:rPr>
              <a:t>Slides</a:t>
            </a:r>
          </a:p>
        </p:txBody>
      </p:sp>
      <p:sp>
        <p:nvSpPr>
          <p:cNvPr id="6162" name="Text Box 6">
            <a:extLst>
              <a:ext uri="{FF2B5EF4-FFF2-40B4-BE49-F238E27FC236}">
                <a16:creationId xmlns:a16="http://schemas.microsoft.com/office/drawing/2014/main" id="{11FA94E3-8E57-43AA-A849-9AF00C8A1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3200400"/>
            <a:ext cx="11509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FF0000"/>
                </a:solidFill>
                <a:latin typeface="Lucida Sans Typewriter" panose="020B0509030504030204" pitchFamily="49" charset="0"/>
              </a:rPr>
              <a:t>Workshops</a:t>
            </a:r>
          </a:p>
        </p:txBody>
      </p:sp>
      <p:sp>
        <p:nvSpPr>
          <p:cNvPr id="6163" name="Text Box 6">
            <a:extLst>
              <a:ext uri="{FF2B5EF4-FFF2-40B4-BE49-F238E27FC236}">
                <a16:creationId xmlns:a16="http://schemas.microsoft.com/office/drawing/2014/main" id="{E0B029E7-E8F7-4799-90E3-5A5183DA0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2514600"/>
            <a:ext cx="1044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FF0000"/>
                </a:solidFill>
                <a:latin typeface="Lucida Sans Typewriter" panose="020B0509030504030204" pitchFamily="49" charset="0"/>
              </a:rPr>
              <a:t>Lectures</a:t>
            </a:r>
          </a:p>
        </p:txBody>
      </p:sp>
      <p:sp>
        <p:nvSpPr>
          <p:cNvPr id="6164" name="Text Box 17">
            <a:extLst>
              <a:ext uri="{FF2B5EF4-FFF2-40B4-BE49-F238E27FC236}">
                <a16:creationId xmlns:a16="http://schemas.microsoft.com/office/drawing/2014/main" id="{B9E0695C-79A4-406C-9D89-7B6788DAF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5105400"/>
            <a:ext cx="5032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latin typeface="Lucida Sans Typewriter" panose="020B0509030504030204" pitchFamily="49" charset="0"/>
              </a:rPr>
              <a:t>...</a:t>
            </a:r>
          </a:p>
        </p:txBody>
      </p:sp>
      <p:cxnSp>
        <p:nvCxnSpPr>
          <p:cNvPr id="6165" name="Straight Connector 2">
            <a:extLst>
              <a:ext uri="{FF2B5EF4-FFF2-40B4-BE49-F238E27FC236}">
                <a16:creationId xmlns:a16="http://schemas.microsoft.com/office/drawing/2014/main" id="{77C347A3-57F5-4329-A26F-5A2F10BDAFE4}"/>
              </a:ext>
            </a:extLst>
          </p:cNvPr>
          <p:cNvCxnSpPr>
            <a:cxnSpLocks noChangeShapeType="1"/>
            <a:stCxn id="6148" idx="3"/>
            <a:endCxn id="6161" idx="1"/>
          </p:cNvCxnSpPr>
          <p:nvPr/>
        </p:nvCxnSpPr>
        <p:spPr bwMode="auto">
          <a:xfrm flipV="1">
            <a:off x="2246313" y="2897188"/>
            <a:ext cx="496887" cy="8969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6" name="Straight Connector 4">
            <a:extLst>
              <a:ext uri="{FF2B5EF4-FFF2-40B4-BE49-F238E27FC236}">
                <a16:creationId xmlns:a16="http://schemas.microsoft.com/office/drawing/2014/main" id="{CC0F7B0C-4FFE-42EA-B6D1-00B41A0C95C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2870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6167" name="Straight Connector 6">
            <a:extLst>
              <a:ext uri="{FF2B5EF4-FFF2-40B4-BE49-F238E27FC236}">
                <a16:creationId xmlns:a16="http://schemas.microsoft.com/office/drawing/2014/main" id="{41793680-3C10-4F7B-8E58-64B8FD51DF31}"/>
              </a:ext>
            </a:extLst>
          </p:cNvPr>
          <p:cNvCxnSpPr>
            <a:cxnSpLocks noChangeShapeType="1"/>
            <a:stCxn id="6148" idx="3"/>
            <a:endCxn id="6160" idx="1"/>
          </p:cNvCxnSpPr>
          <p:nvPr/>
        </p:nvCxnSpPr>
        <p:spPr bwMode="auto">
          <a:xfrm>
            <a:off x="2246313" y="3794125"/>
            <a:ext cx="496887" cy="15017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8" name="Straight Connector 8">
            <a:extLst>
              <a:ext uri="{FF2B5EF4-FFF2-40B4-BE49-F238E27FC236}">
                <a16:creationId xmlns:a16="http://schemas.microsoft.com/office/drawing/2014/main" id="{BAE4440B-D812-4DA8-972B-A466D825CD27}"/>
              </a:ext>
            </a:extLst>
          </p:cNvPr>
          <p:cNvCxnSpPr>
            <a:cxnSpLocks noChangeShapeType="1"/>
            <a:stCxn id="6161" idx="3"/>
            <a:endCxn id="6163" idx="1"/>
          </p:cNvCxnSpPr>
          <p:nvPr/>
        </p:nvCxnSpPr>
        <p:spPr bwMode="auto">
          <a:xfrm flipV="1">
            <a:off x="3571875" y="2668588"/>
            <a:ext cx="771525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9" name="Straight Connector 10">
            <a:extLst>
              <a:ext uri="{FF2B5EF4-FFF2-40B4-BE49-F238E27FC236}">
                <a16:creationId xmlns:a16="http://schemas.microsoft.com/office/drawing/2014/main" id="{73FFE80D-BE55-4D6F-87F2-61F6D63D9DA2}"/>
              </a:ext>
            </a:extLst>
          </p:cNvPr>
          <p:cNvCxnSpPr>
            <a:cxnSpLocks noChangeShapeType="1"/>
            <a:endCxn id="6162" idx="1"/>
          </p:cNvCxnSpPr>
          <p:nvPr/>
        </p:nvCxnSpPr>
        <p:spPr bwMode="auto">
          <a:xfrm>
            <a:off x="3571875" y="2897188"/>
            <a:ext cx="771525" cy="457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0" name="Straight Connector 12">
            <a:extLst>
              <a:ext uri="{FF2B5EF4-FFF2-40B4-BE49-F238E27FC236}">
                <a16:creationId xmlns:a16="http://schemas.microsoft.com/office/drawing/2014/main" id="{6194B177-C80F-4105-A930-70F68CE3066A}"/>
              </a:ext>
            </a:extLst>
          </p:cNvPr>
          <p:cNvCxnSpPr>
            <a:cxnSpLocks noChangeShapeType="1"/>
            <a:stCxn id="6160" idx="3"/>
            <a:endCxn id="6150" idx="1"/>
          </p:cNvCxnSpPr>
          <p:nvPr/>
        </p:nvCxnSpPr>
        <p:spPr bwMode="auto">
          <a:xfrm flipV="1">
            <a:off x="3894138" y="4265613"/>
            <a:ext cx="449262" cy="10302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1" name="Straight Connector 16">
            <a:extLst>
              <a:ext uri="{FF2B5EF4-FFF2-40B4-BE49-F238E27FC236}">
                <a16:creationId xmlns:a16="http://schemas.microsoft.com/office/drawing/2014/main" id="{F2495519-BF4A-4E7D-A307-8CD329123E6D}"/>
              </a:ext>
            </a:extLst>
          </p:cNvPr>
          <p:cNvCxnSpPr>
            <a:cxnSpLocks noChangeShapeType="1"/>
            <a:stCxn id="6160" idx="3"/>
            <a:endCxn id="6149" idx="1"/>
          </p:cNvCxnSpPr>
          <p:nvPr/>
        </p:nvCxnSpPr>
        <p:spPr bwMode="auto">
          <a:xfrm flipV="1">
            <a:off x="3894138" y="5295900"/>
            <a:ext cx="4492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2" name="Straight Connector 18">
            <a:extLst>
              <a:ext uri="{FF2B5EF4-FFF2-40B4-BE49-F238E27FC236}">
                <a16:creationId xmlns:a16="http://schemas.microsoft.com/office/drawing/2014/main" id="{A18E7844-3D7C-4ACD-9F2F-6C5EBF76D810}"/>
              </a:ext>
            </a:extLst>
          </p:cNvPr>
          <p:cNvCxnSpPr>
            <a:cxnSpLocks noChangeShapeType="1"/>
            <a:endCxn id="6151" idx="1"/>
          </p:cNvCxnSpPr>
          <p:nvPr/>
        </p:nvCxnSpPr>
        <p:spPr bwMode="auto">
          <a:xfrm>
            <a:off x="3894138" y="5295900"/>
            <a:ext cx="449262" cy="10287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3" name="Straight Connector 20">
            <a:extLst>
              <a:ext uri="{FF2B5EF4-FFF2-40B4-BE49-F238E27FC236}">
                <a16:creationId xmlns:a16="http://schemas.microsoft.com/office/drawing/2014/main" id="{D3B3A84D-9447-4903-ABA0-1CFB3D0AF270}"/>
              </a:ext>
            </a:extLst>
          </p:cNvPr>
          <p:cNvCxnSpPr>
            <a:cxnSpLocks noChangeShapeType="1"/>
            <a:stCxn id="6150" idx="3"/>
            <a:endCxn id="6154" idx="1"/>
          </p:cNvCxnSpPr>
          <p:nvPr/>
        </p:nvCxnSpPr>
        <p:spPr bwMode="auto">
          <a:xfrm flipV="1">
            <a:off x="5710238" y="3886200"/>
            <a:ext cx="249237" cy="3794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4" name="Straight Connector 22">
            <a:extLst>
              <a:ext uri="{FF2B5EF4-FFF2-40B4-BE49-F238E27FC236}">
                <a16:creationId xmlns:a16="http://schemas.microsoft.com/office/drawing/2014/main" id="{0FB11BB5-DC6D-46B0-A7B6-F7023A7661D1}"/>
              </a:ext>
            </a:extLst>
          </p:cNvPr>
          <p:cNvCxnSpPr>
            <a:cxnSpLocks noChangeShapeType="1"/>
            <a:stCxn id="6150" idx="3"/>
            <a:endCxn id="6155" idx="1"/>
          </p:cNvCxnSpPr>
          <p:nvPr/>
        </p:nvCxnSpPr>
        <p:spPr bwMode="auto">
          <a:xfrm>
            <a:off x="5710238" y="4265613"/>
            <a:ext cx="249237" cy="3063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5" name="Straight Connector 24">
            <a:extLst>
              <a:ext uri="{FF2B5EF4-FFF2-40B4-BE49-F238E27FC236}">
                <a16:creationId xmlns:a16="http://schemas.microsoft.com/office/drawing/2014/main" id="{7D35BFD1-0C2B-4194-9975-6E25C63322DF}"/>
              </a:ext>
            </a:extLst>
          </p:cNvPr>
          <p:cNvCxnSpPr>
            <a:cxnSpLocks noChangeShapeType="1"/>
            <a:stCxn id="6149" idx="3"/>
            <a:endCxn id="6152" idx="1"/>
          </p:cNvCxnSpPr>
          <p:nvPr/>
        </p:nvCxnSpPr>
        <p:spPr bwMode="auto">
          <a:xfrm flipV="1">
            <a:off x="5378450" y="4914900"/>
            <a:ext cx="581025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6" name="Straight Connector 26">
            <a:extLst>
              <a:ext uri="{FF2B5EF4-FFF2-40B4-BE49-F238E27FC236}">
                <a16:creationId xmlns:a16="http://schemas.microsoft.com/office/drawing/2014/main" id="{F6EFCE44-DC70-4B68-B291-F0BE2DED0F3E}"/>
              </a:ext>
            </a:extLst>
          </p:cNvPr>
          <p:cNvCxnSpPr>
            <a:cxnSpLocks noChangeShapeType="1"/>
            <a:endCxn id="6153" idx="1"/>
          </p:cNvCxnSpPr>
          <p:nvPr/>
        </p:nvCxnSpPr>
        <p:spPr bwMode="auto">
          <a:xfrm>
            <a:off x="5387975" y="5295900"/>
            <a:ext cx="5715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7" name="Straight Connector 28">
            <a:extLst>
              <a:ext uri="{FF2B5EF4-FFF2-40B4-BE49-F238E27FC236}">
                <a16:creationId xmlns:a16="http://schemas.microsoft.com/office/drawing/2014/main" id="{C305B69B-D077-47AD-AB28-7FC48D41CEA1}"/>
              </a:ext>
            </a:extLst>
          </p:cNvPr>
          <p:cNvCxnSpPr>
            <a:cxnSpLocks noChangeShapeType="1"/>
            <a:endCxn id="6157" idx="1"/>
          </p:cNvCxnSpPr>
          <p:nvPr/>
        </p:nvCxnSpPr>
        <p:spPr bwMode="auto">
          <a:xfrm flipV="1">
            <a:off x="5494338" y="5943600"/>
            <a:ext cx="465137" cy="381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8" name="Straight Connector 32">
            <a:extLst>
              <a:ext uri="{FF2B5EF4-FFF2-40B4-BE49-F238E27FC236}">
                <a16:creationId xmlns:a16="http://schemas.microsoft.com/office/drawing/2014/main" id="{0CA5009F-0985-454A-A27C-76910264D365}"/>
              </a:ext>
            </a:extLst>
          </p:cNvPr>
          <p:cNvCxnSpPr>
            <a:cxnSpLocks noChangeShapeType="1"/>
            <a:endCxn id="6158" idx="1"/>
          </p:cNvCxnSpPr>
          <p:nvPr/>
        </p:nvCxnSpPr>
        <p:spPr bwMode="auto">
          <a:xfrm>
            <a:off x="5494338" y="6324600"/>
            <a:ext cx="465137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9" name="Text Box 15">
            <a:extLst>
              <a:ext uri="{FF2B5EF4-FFF2-40B4-BE49-F238E27FC236}">
                <a16:creationId xmlns:a16="http://schemas.microsoft.com/office/drawing/2014/main" id="{CC54E6F9-0363-4F3C-902A-AE4F30823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4063" y="2819400"/>
            <a:ext cx="2117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i="1">
                <a:solidFill>
                  <a:srgbClr val="FF0000"/>
                </a:solidFill>
                <a:latin typeface="Lucida Sans Typewriter" panose="020B0509030504030204" pitchFamily="49" charset="0"/>
              </a:rPr>
              <a:t> pdf and pps files</a:t>
            </a:r>
          </a:p>
        </p:txBody>
      </p:sp>
      <p:sp>
        <p:nvSpPr>
          <p:cNvPr id="6180" name="Right Brace 33">
            <a:extLst>
              <a:ext uri="{FF2B5EF4-FFF2-40B4-BE49-F238E27FC236}">
                <a16:creationId xmlns:a16="http://schemas.microsoft.com/office/drawing/2014/main" id="{ABE3B2B8-0F76-4E71-9FE3-3E4A39F33A6A}"/>
              </a:ext>
            </a:extLst>
          </p:cNvPr>
          <p:cNvSpPr>
            <a:spLocks/>
          </p:cNvSpPr>
          <p:nvPr/>
        </p:nvSpPr>
        <p:spPr bwMode="auto">
          <a:xfrm>
            <a:off x="5668963" y="2589213"/>
            <a:ext cx="165100" cy="839787"/>
          </a:xfrm>
          <a:prstGeom prst="rightBrace">
            <a:avLst>
              <a:gd name="adj1" fmla="val 8360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1" name="Right Brace 34">
            <a:extLst>
              <a:ext uri="{FF2B5EF4-FFF2-40B4-BE49-F238E27FC236}">
                <a16:creationId xmlns:a16="http://schemas.microsoft.com/office/drawing/2014/main" id="{0A8B9E09-3018-47BB-80CE-F437878E173E}"/>
              </a:ext>
            </a:extLst>
          </p:cNvPr>
          <p:cNvSpPr>
            <a:spLocks/>
          </p:cNvSpPr>
          <p:nvPr/>
        </p:nvSpPr>
        <p:spPr bwMode="auto">
          <a:xfrm>
            <a:off x="6858000" y="3870325"/>
            <a:ext cx="228600" cy="2835275"/>
          </a:xfrm>
          <a:prstGeom prst="rightBrace">
            <a:avLst>
              <a:gd name="adj1" fmla="val 8326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82" name="Text Box 15">
            <a:extLst>
              <a:ext uri="{FF2B5EF4-FFF2-40B4-BE49-F238E27FC236}">
                <a16:creationId xmlns:a16="http://schemas.microsoft.com/office/drawing/2014/main" id="{68CF53EF-B3DC-494F-8F8D-94E2D0F37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5026025"/>
            <a:ext cx="147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i="1">
                <a:latin typeface="Lucida Sans Typewriter" panose="020B0509030504030204" pitchFamily="49" charset="0"/>
              </a:rPr>
              <a:t>Ada </a:t>
            </a:r>
            <a:br>
              <a:rPr lang="en-US" altLang="en-US" sz="1400" b="1" i="1">
                <a:latin typeface="Lucida Sans Typewriter" panose="020B0509030504030204" pitchFamily="49" charset="0"/>
              </a:rPr>
            </a:br>
            <a:r>
              <a:rPr lang="en-US" altLang="en-US" sz="1400" b="1" i="1">
                <a:latin typeface="Lucida Sans Typewriter" panose="020B0509030504030204" pitchFamily="49" charset="0"/>
              </a:rPr>
              <a:t>source files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A0A005A7-D2D6-43DD-AF15-D71ADF00F1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Product and Ada language documentation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65F21CF-71E0-4EA7-A5BC-7350412ACD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n-US" altLang="en-US" dirty="0"/>
              <a:t>Accessible through GPS Help drop-down menu</a:t>
            </a:r>
          </a:p>
          <a:p>
            <a:pPr marL="0" lvl="1" indent="228600" eaLnBrk="1" hangingPunct="1">
              <a:defRPr/>
            </a:pPr>
            <a:r>
              <a:rPr lang="en-US" altLang="en-US" dirty="0">
                <a:sym typeface="Wingdings" pitchFamily="2" charset="2"/>
              </a:rPr>
              <a:t>GPS documentation</a:t>
            </a:r>
          </a:p>
          <a:p>
            <a:pPr lvl="2" eaLnBrk="1" hangingPunct="1">
              <a:defRPr/>
            </a:pPr>
            <a:r>
              <a:rPr lang="en-US" altLang="en-US" u="sng" dirty="0"/>
              <a:t>H</a:t>
            </a:r>
            <a:r>
              <a:rPr lang="en-US" altLang="en-US" dirty="0"/>
              <a:t>elp </a:t>
            </a:r>
            <a:r>
              <a:rPr lang="en-US" altLang="en-US" dirty="0">
                <a:sym typeface="Wingdings" pitchFamily="2" charset="2"/>
              </a:rPr>
              <a:t> GPS  GPS User’s Guide</a:t>
            </a:r>
          </a:p>
          <a:p>
            <a:pPr lvl="2" eaLnBrk="1" hangingPunct="1">
              <a:defRPr/>
            </a:pPr>
            <a:r>
              <a:rPr lang="en-US" altLang="en-US" u="sng" dirty="0"/>
              <a:t>H</a:t>
            </a:r>
            <a:r>
              <a:rPr lang="en-US" altLang="en-US" dirty="0"/>
              <a:t>elp </a:t>
            </a:r>
            <a:r>
              <a:rPr lang="en-US" altLang="en-US" dirty="0">
                <a:sym typeface="Wingdings" pitchFamily="2" charset="2"/>
              </a:rPr>
              <a:t> GPS  Tutorial</a:t>
            </a:r>
          </a:p>
          <a:p>
            <a:pPr marL="0" lvl="1" indent="228600" eaLnBrk="1" hangingPunct="1">
              <a:defRPr/>
            </a:pPr>
            <a:r>
              <a:rPr lang="en-US" altLang="en-US" dirty="0"/>
              <a:t>Predefined libraries (unit specs)</a:t>
            </a:r>
          </a:p>
          <a:p>
            <a:pPr lvl="2" eaLnBrk="1" hangingPunct="1">
              <a:defRPr/>
            </a:pPr>
            <a:r>
              <a:rPr lang="en-US" altLang="en-US" u="sng" dirty="0"/>
              <a:t>H</a:t>
            </a:r>
            <a:r>
              <a:rPr lang="en-US" altLang="en-US" dirty="0"/>
              <a:t>elp </a:t>
            </a:r>
            <a:r>
              <a:rPr lang="en-US" altLang="en-US" dirty="0">
                <a:sym typeface="Wingdings" pitchFamily="2" charset="2"/>
              </a:rPr>
              <a:t> GNAT Runtime  Ada | GNAT | Interfaces | System</a:t>
            </a:r>
          </a:p>
          <a:p>
            <a:pPr marL="0" lvl="1" indent="228600" eaLnBrk="1" hangingPunct="1">
              <a:defRPr/>
            </a:pPr>
            <a:r>
              <a:rPr lang="en-US" altLang="en-US" dirty="0"/>
              <a:t>Product documentation</a:t>
            </a:r>
          </a:p>
          <a:p>
            <a:pPr marL="800100" lvl="3" indent="-279400" eaLnBrk="1" hangingPunct="1">
              <a:buFont typeface="Times" charset="0"/>
              <a:buChar char="•"/>
              <a:defRPr/>
            </a:pPr>
            <a:r>
              <a:rPr lang="en-US" altLang="en-US" u="sng" dirty="0"/>
              <a:t>H</a:t>
            </a:r>
            <a:r>
              <a:rPr lang="en-US" altLang="en-US" dirty="0"/>
              <a:t>elp </a:t>
            </a:r>
            <a:r>
              <a:rPr lang="en-US" altLang="en-US" dirty="0">
                <a:sym typeface="Wingdings" pitchFamily="2" charset="2"/>
              </a:rPr>
              <a:t> GNAT  Native GNAT User’s Guide</a:t>
            </a:r>
          </a:p>
          <a:p>
            <a:pPr marL="800100" lvl="3" indent="-279400" eaLnBrk="1" hangingPunct="1">
              <a:buFont typeface="Times" charset="0"/>
              <a:buChar char="•"/>
              <a:defRPr/>
            </a:pPr>
            <a:r>
              <a:rPr lang="en-US" altLang="en-US" u="sng" dirty="0"/>
              <a:t>H</a:t>
            </a:r>
            <a:r>
              <a:rPr lang="en-US" altLang="en-US" dirty="0"/>
              <a:t>elp </a:t>
            </a:r>
            <a:r>
              <a:rPr lang="en-US" altLang="en-US" dirty="0">
                <a:sym typeface="Wingdings" pitchFamily="2" charset="2"/>
              </a:rPr>
              <a:t> GNAT  GNAT Reference Manual</a:t>
            </a:r>
          </a:p>
          <a:p>
            <a:pPr marL="114300" lvl="1" indent="-279400" eaLnBrk="1" hangingPunct="1">
              <a:defRPr/>
            </a:pPr>
            <a:r>
              <a:rPr lang="en-US" altLang="en-US" dirty="0">
                <a:sym typeface="Wingdings" pitchFamily="2" charset="2"/>
              </a:rPr>
              <a:t>Other reference material (GNU tools, Ada reference manuals, etc.) </a:t>
            </a:r>
          </a:p>
          <a:p>
            <a:pPr marL="0" indent="0" eaLnBrk="1" hangingPunct="1">
              <a:defRPr/>
            </a:pPr>
            <a:r>
              <a:rPr lang="en-US" altLang="en-US" dirty="0"/>
              <a:t>Available online </a:t>
            </a:r>
          </a:p>
          <a:p>
            <a:pPr marL="0" lvl="1" indent="0" eaLnBrk="1" hangingPunct="1">
              <a:defRPr/>
            </a:pPr>
            <a:r>
              <a:rPr lang="en-US" altLang="en-US" dirty="0"/>
              <a:t> </a:t>
            </a:r>
            <a:r>
              <a:rPr lang="en-US" altLang="en-US" dirty="0" err="1"/>
              <a:t>AdaCore</a:t>
            </a:r>
            <a:r>
              <a:rPr lang="en-US" altLang="en-US" dirty="0"/>
              <a:t> U. (computer-based training for Ada)</a:t>
            </a:r>
          </a:p>
          <a:p>
            <a:pPr marL="685800" lvl="2" eaLnBrk="1" hangingPunct="1">
              <a:defRPr/>
            </a:pPr>
            <a:r>
              <a:rPr lang="en-US" altLang="en-US" dirty="0"/>
              <a:t> u.adacore.com</a:t>
            </a:r>
          </a:p>
          <a:p>
            <a:pPr marL="0" lvl="1" indent="228600" eaLnBrk="1" hangingPunct="1">
              <a:defRPr/>
            </a:pPr>
            <a:r>
              <a:rPr lang="en-US" altLang="en-US" dirty="0"/>
              <a:t>Ada 2012 Reference Manual and Rationale</a:t>
            </a:r>
          </a:p>
          <a:p>
            <a:pPr marL="457200" lvl="2" indent="228600" eaLnBrk="1" hangingPunct="1">
              <a:defRPr/>
            </a:pPr>
            <a:r>
              <a:rPr lang="en-US" altLang="en-US" dirty="0"/>
              <a:t>www.adaic.org/ada-resources/standards/ada12/</a:t>
            </a:r>
          </a:p>
          <a:p>
            <a:pPr marL="0" indent="0" eaLnBrk="1" hangingPunct="1">
              <a:defRPr/>
            </a:pPr>
            <a:endParaRPr lang="en-US" altLang="en-US" dirty="0">
              <a:sym typeface="Wingdings" pitchFamily="2" charset="2"/>
            </a:endParaRPr>
          </a:p>
          <a:p>
            <a:pPr marL="0" indent="0" eaLnBrk="1" hangingPunct="1">
              <a:defRPr/>
            </a:pPr>
            <a:endParaRPr lang="en-US" altLang="en-US" dirty="0"/>
          </a:p>
          <a:p>
            <a:pPr marL="0" indent="0"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0DE145BC-AF1A-415F-8B78-84AC89C022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Quick Start with GNAT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5A14531-A2E7-416D-A301-129851D48B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>
                <a:sym typeface="Wingdings" panose="05000000000000000000" pitchFamily="2" charset="2"/>
              </a:rPr>
              <a:t>“Hello world” example (Fundamentals, slide 14)</a:t>
            </a: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Create the file </a:t>
            </a:r>
            <a:r>
              <a:rPr lang="en-US" altLang="en-US" b="1">
                <a:latin typeface="Lucida Console" panose="020B0609040504020204" pitchFamily="49" charset="0"/>
                <a:sym typeface="Wingdings" panose="05000000000000000000" pitchFamily="2" charset="2"/>
              </a:rPr>
              <a:t>greet.adb</a:t>
            </a:r>
            <a:r>
              <a:rPr lang="en-US" altLang="en-US">
                <a:sym typeface="Wingdings" panose="05000000000000000000" pitchFamily="2" charset="2"/>
              </a:rPr>
              <a:t> in the work directory (use any editor)</a:t>
            </a:r>
          </a:p>
          <a:p>
            <a:pPr lvl="2" eaLnBrk="1" hangingPunct="1"/>
            <a:r>
              <a:rPr lang="en-US" altLang="en-US">
                <a:sym typeface="Wingdings" panose="05000000000000000000" pitchFamily="2" charset="2"/>
              </a:rPr>
              <a:t>If you want to use GPS as your editor, see the next slides</a:t>
            </a:r>
            <a:endParaRPr lang="en-US" altLang="en-US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In a command prompt window, build the executable</a:t>
            </a: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lvl="1" eaLnBrk="1" hangingPunct="1"/>
            <a:r>
              <a:rPr lang="en-US" altLang="en-US">
                <a:sym typeface="Wingdings" panose="05000000000000000000" pitchFamily="2" charset="2"/>
              </a:rPr>
              <a:t>At the prompt, run the executable</a:t>
            </a:r>
          </a:p>
          <a:p>
            <a:pPr marL="0" indent="0" eaLnBrk="1" hangingPunct="1"/>
            <a:endParaRPr lang="en-US" altLang="en-US" b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pPr lvl="1" eaLnBrk="1" hangingPunct="1"/>
            <a:endParaRPr lang="en-US" altLang="en-US">
              <a:sym typeface="Wingdings" panose="05000000000000000000" pitchFamily="2" charset="2"/>
            </a:endParaRPr>
          </a:p>
          <a:p>
            <a:pPr marL="0" indent="0" eaLnBrk="1" hangingPunct="1"/>
            <a:endParaRPr lang="en-US" altLang="en-US"/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id="{FAD478BB-153C-4F1A-A1A8-E6DAA617B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990600"/>
            <a:ext cx="5205413" cy="1323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with Ada.Text_IO;</a:t>
            </a:r>
          </a:p>
          <a:p>
            <a:pPr eaLnBrk="1" hangingPunct="1"/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procedure Greet is</a:t>
            </a:r>
          </a:p>
          <a:p>
            <a:pPr eaLnBrk="1" hangingPunct="1"/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begin</a:t>
            </a:r>
          </a:p>
          <a:p>
            <a:pPr eaLnBrk="1" hangingPunct="1"/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</a:rPr>
              <a:t>   Ada.Text_IO.Put_Line(</a:t>
            </a:r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  <a:cs typeface="Arial" panose="020B0604020202020204" pitchFamily="34" charset="0"/>
              </a:rPr>
              <a:t>"Hello, world!");</a:t>
            </a:r>
          </a:p>
          <a:p>
            <a:pPr eaLnBrk="1" hangingPunct="1"/>
            <a:r>
              <a:rPr lang="en-US" altLang="en-US" sz="1600">
                <a:solidFill>
                  <a:schemeClr val="accent2"/>
                </a:solidFill>
                <a:latin typeface="Lucida Sans Typewriter" panose="020B0509030504030204" pitchFamily="49" charset="0"/>
                <a:cs typeface="Arial" panose="020B0604020202020204" pitchFamily="34" charset="0"/>
              </a:rPr>
              <a:t>end Greet;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873EF9-B998-4DFC-BB37-C74DD452CE1B}"/>
              </a:ext>
            </a:extLst>
          </p:cNvPr>
          <p:cNvSpPr txBox="1"/>
          <p:nvPr/>
        </p:nvSpPr>
        <p:spPr>
          <a:xfrm>
            <a:off x="1052513" y="3810000"/>
            <a:ext cx="3798887" cy="12001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latin typeface="Lucida Console" panose="020B0609040504020204" pitchFamily="49" charset="0"/>
              </a:rPr>
              <a:t>C:\workdir&gt;</a:t>
            </a:r>
            <a:r>
              <a:rPr lang="en-US" sz="1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gnatmake greet</a:t>
            </a:r>
          </a:p>
          <a:p>
            <a:pPr>
              <a:defRPr/>
            </a:pPr>
            <a:r>
              <a:rPr lang="en-US" sz="1800" i="1" dirty="0" err="1">
                <a:latin typeface="Lucida Console" panose="020B0609040504020204" pitchFamily="49" charset="0"/>
              </a:rPr>
              <a:t>gcc</a:t>
            </a:r>
            <a:r>
              <a:rPr lang="en-US" sz="1800" i="1" dirty="0">
                <a:latin typeface="Lucida Console" panose="020B0609040504020204" pitchFamily="49" charset="0"/>
              </a:rPr>
              <a:t> –c </a:t>
            </a:r>
            <a:r>
              <a:rPr lang="en-US" sz="1800" i="1" dirty="0" err="1">
                <a:latin typeface="Lucida Console" panose="020B0609040504020204" pitchFamily="49" charset="0"/>
              </a:rPr>
              <a:t>greet.adb</a:t>
            </a:r>
            <a:endParaRPr lang="en-US" sz="1800" i="1" dirty="0">
              <a:latin typeface="Lucida Console" panose="020B0609040504020204" pitchFamily="49" charset="0"/>
            </a:endParaRPr>
          </a:p>
          <a:p>
            <a:pPr>
              <a:defRPr/>
            </a:pPr>
            <a:r>
              <a:rPr lang="en-US" sz="1800" i="1" dirty="0" err="1">
                <a:latin typeface="Lucida Console" panose="020B0609040504020204" pitchFamily="49" charset="0"/>
              </a:rPr>
              <a:t>gnatbind</a:t>
            </a:r>
            <a:r>
              <a:rPr lang="en-US" sz="1800" i="1" dirty="0">
                <a:latin typeface="Lucida Console" panose="020B0609040504020204" pitchFamily="49" charset="0"/>
              </a:rPr>
              <a:t> –x </a:t>
            </a:r>
            <a:r>
              <a:rPr lang="en-US" sz="1800" i="1" dirty="0" err="1">
                <a:latin typeface="Lucida Console" panose="020B0609040504020204" pitchFamily="49" charset="0"/>
              </a:rPr>
              <a:t>greet.ali</a:t>
            </a:r>
            <a:endParaRPr lang="en-US" sz="1800" i="1" dirty="0">
              <a:latin typeface="Lucida Console" panose="020B0609040504020204" pitchFamily="49" charset="0"/>
            </a:endParaRPr>
          </a:p>
          <a:p>
            <a:pPr>
              <a:defRPr/>
            </a:pPr>
            <a:r>
              <a:rPr lang="en-US" sz="1800" i="1" dirty="0" err="1">
                <a:latin typeface="Lucida Console" panose="020B0609040504020204" pitchFamily="49" charset="0"/>
              </a:rPr>
              <a:t>gnatlink</a:t>
            </a:r>
            <a:r>
              <a:rPr lang="en-US" sz="1800" i="1" dirty="0">
                <a:latin typeface="Lucida Console" panose="020B0609040504020204" pitchFamily="49" charset="0"/>
              </a:rPr>
              <a:t> </a:t>
            </a:r>
            <a:r>
              <a:rPr lang="en-US" sz="1800" i="1" dirty="0" err="1">
                <a:latin typeface="Lucida Console" panose="020B0609040504020204" pitchFamily="49" charset="0"/>
              </a:rPr>
              <a:t>greet.ali</a:t>
            </a:r>
            <a:endParaRPr lang="en-US" sz="1800" i="1" dirty="0">
              <a:latin typeface="Lucida Console" panose="020B060904050402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B6FF7-7A3F-4BB3-AC6F-A1BA420CF5E4}"/>
              </a:ext>
            </a:extLst>
          </p:cNvPr>
          <p:cNvSpPr txBox="1"/>
          <p:nvPr/>
        </p:nvSpPr>
        <p:spPr>
          <a:xfrm>
            <a:off x="1089025" y="5678488"/>
            <a:ext cx="2555875" cy="64611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latin typeface="Lucida Console" panose="020B0609040504020204" pitchFamily="49" charset="0"/>
              </a:rPr>
              <a:t>C:\workdir&gt;</a:t>
            </a:r>
            <a:r>
              <a:rPr lang="en-US" sz="1800" b="1" dirty="0">
                <a:solidFill>
                  <a:srgbClr val="FF0000"/>
                </a:solidFill>
                <a:latin typeface="Lucida Console" panose="020B0609040504020204" pitchFamily="49" charset="0"/>
              </a:rPr>
              <a:t>greet </a:t>
            </a:r>
          </a:p>
          <a:p>
            <a:pPr>
              <a:defRPr/>
            </a:pPr>
            <a:r>
              <a:rPr lang="en-US" sz="1800" i="1" dirty="0">
                <a:latin typeface="Lucida Console" panose="020B0609040504020204" pitchFamily="49" charset="0"/>
              </a:rPr>
              <a:t>Hello, world!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62187613-895F-4F67-88D4-376B679243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GPS as an editor (1)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C2E10E71-ABBB-46C5-915B-7033B51ACE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Start GPS</a:t>
            </a:r>
          </a:p>
          <a:p>
            <a:pPr lvl="1" eaLnBrk="1" hangingPunct="1"/>
            <a:r>
              <a:rPr lang="en-US" altLang="en-US" i="1"/>
              <a:t> </a:t>
            </a:r>
            <a:r>
              <a:rPr lang="en-US" altLang="en-US" i="1">
                <a:solidFill>
                  <a:srgbClr val="FF0000"/>
                </a:solidFill>
              </a:rPr>
              <a:t>GNAT Pro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  <a:sym typeface="Wingdings" panose="05000000000000000000" pitchFamily="2" charset="2"/>
              </a:rPr>
              <a:t>GPS</a:t>
            </a:r>
          </a:p>
          <a:p>
            <a:pPr lvl="1" eaLnBrk="1" hangingPunct="1"/>
            <a:r>
              <a:rPr lang="en-US" altLang="en-US"/>
              <a:t> Choose </a:t>
            </a:r>
            <a:r>
              <a:rPr lang="en-US" altLang="en-US" i="1">
                <a:solidFill>
                  <a:srgbClr val="FF0000"/>
                </a:solidFill>
              </a:rPr>
              <a:t>Start with default project in directory:</a:t>
            </a:r>
          </a:p>
          <a:p>
            <a:pPr marL="625475" lvl="2" indent="-168275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Browse</a:t>
            </a:r>
            <a:r>
              <a:rPr lang="en-US" altLang="en-US"/>
              <a:t> </a:t>
            </a:r>
            <a:br>
              <a:rPr lang="en-US" altLang="en-US"/>
            </a:br>
            <a:r>
              <a:rPr lang="en-US" altLang="en-US"/>
              <a:t>and go to / </a:t>
            </a:r>
            <a:br>
              <a:rPr lang="en-US" altLang="en-US"/>
            </a:br>
            <a:r>
              <a:rPr lang="en-US" altLang="en-US"/>
              <a:t>select the </a:t>
            </a:r>
            <a:br>
              <a:rPr lang="en-US" altLang="en-US"/>
            </a:br>
            <a:r>
              <a:rPr lang="en-US" altLang="en-US"/>
              <a:t>relevant </a:t>
            </a:r>
            <a:br>
              <a:rPr lang="en-US" altLang="en-US"/>
            </a:br>
            <a:r>
              <a:rPr lang="en-US" altLang="en-US"/>
              <a:t>directory</a:t>
            </a:r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marL="625475" lvl="2" indent="-168275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OK</a:t>
            </a:r>
          </a:p>
          <a:p>
            <a:pPr marL="974725" lvl="3" indent="-223838" eaLnBrk="1" hangingPunct="1"/>
            <a:r>
              <a:rPr lang="en-US" altLang="en-US"/>
              <a:t>After a “tip of the day”, the main GPS screen will be displayed</a:t>
            </a:r>
          </a:p>
          <a:p>
            <a:pPr marL="974725" lvl="3" indent="-223838" eaLnBrk="1" hangingPunct="1"/>
            <a:r>
              <a:rPr lang="en-US" altLang="en-US"/>
              <a:t>Principal area is a greyed-out region that will serve as editor window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59220951-670C-407A-AFB5-163E16B77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752600"/>
            <a:ext cx="6370638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6E73B7B-2DD7-44AE-BC5A-C226A64CAB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Using GPS as an editor (2)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86DFCB1-76BF-46AF-BB78-7BD0959B6E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Create a new file</a:t>
            </a:r>
          </a:p>
          <a:p>
            <a:pPr lvl="1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File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 </a:t>
            </a:r>
            <a:r>
              <a:rPr lang="en-US" altLang="en-US" i="1">
                <a:solidFill>
                  <a:srgbClr val="FF0000"/>
                </a:solidFill>
              </a:rPr>
              <a:t>New</a:t>
            </a:r>
          </a:p>
          <a:p>
            <a:pPr lvl="1" eaLnBrk="1" hangingPunct="1"/>
            <a:r>
              <a:rPr lang="en-US" altLang="en-US"/>
              <a:t>Vertical rule in edit window shows 80-character boundary</a:t>
            </a:r>
          </a:p>
          <a:p>
            <a:pPr marL="0" indent="0" eaLnBrk="1" hangingPunct="1"/>
            <a:r>
              <a:rPr lang="en-US" altLang="en-US"/>
              <a:t>Enter the source text for the program</a:t>
            </a:r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r>
              <a:rPr lang="en-US" altLang="en-US"/>
              <a:t>Save the file</a:t>
            </a:r>
          </a:p>
          <a:p>
            <a:pPr lvl="1" eaLnBrk="1" hangingPunct="1"/>
            <a:r>
              <a:rPr lang="en-US" altLang="en-US"/>
              <a:t>Click </a:t>
            </a:r>
            <a:r>
              <a:rPr lang="en-US" altLang="en-US" i="1">
                <a:solidFill>
                  <a:srgbClr val="FF0000"/>
                </a:solidFill>
              </a:rPr>
              <a:t>File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</a:rPr>
              <a:t>Save As</a:t>
            </a:r>
            <a:r>
              <a:rPr lang="en-US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en-US" altLang="en-US">
                <a:solidFill>
                  <a:srgbClr val="FF0000"/>
                </a:solidFill>
              </a:rPr>
              <a:t> greet.adb</a:t>
            </a:r>
          </a:p>
          <a:p>
            <a:pPr marL="0" indent="0" eaLnBrk="1" hangingPunct="1"/>
            <a:r>
              <a:rPr lang="en-US" altLang="en-US"/>
              <a:t>Exit from GPS</a:t>
            </a:r>
          </a:p>
          <a:p>
            <a:pPr lvl="1" eaLnBrk="1" hangingPunct="1"/>
            <a:r>
              <a:rPr lang="en-US" altLang="en-US"/>
              <a:t>Building and running executables in GPS will be explained later</a:t>
            </a:r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FCF3B910-4800-42E5-9B07-0B3640A90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333625"/>
            <a:ext cx="5205413" cy="1323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latin typeface="Lucida Sans Typewriter" panose="020B0509030504030204" pitchFamily="49" charset="0"/>
              </a:rPr>
              <a:t>with Ada.Text_IO;</a:t>
            </a:r>
          </a:p>
          <a:p>
            <a:pPr eaLnBrk="1" hangingPunct="1"/>
            <a:r>
              <a:rPr lang="en-US" altLang="en-US" sz="1600">
                <a:latin typeface="Lucida Sans Typewriter" panose="020B0509030504030204" pitchFamily="49" charset="0"/>
              </a:rPr>
              <a:t>procedure Greet is</a:t>
            </a:r>
          </a:p>
          <a:p>
            <a:pPr eaLnBrk="1" hangingPunct="1"/>
            <a:r>
              <a:rPr lang="en-US" altLang="en-US" sz="1600">
                <a:latin typeface="Lucida Sans Typewriter" panose="020B0509030504030204" pitchFamily="49" charset="0"/>
              </a:rPr>
              <a:t>begin</a:t>
            </a:r>
          </a:p>
          <a:p>
            <a:pPr eaLnBrk="1" hangingPunct="1"/>
            <a:r>
              <a:rPr lang="en-US" altLang="en-US" sz="1600">
                <a:latin typeface="Lucida Sans Typewriter" panose="020B0509030504030204" pitchFamily="49" charset="0"/>
              </a:rPr>
              <a:t>   Ada.Text_IO.Put_Line(</a:t>
            </a:r>
            <a:r>
              <a:rPr lang="en-US" altLang="en-US" sz="1600">
                <a:latin typeface="Lucida Sans Typewriter" panose="020B0509030504030204" pitchFamily="49" charset="0"/>
                <a:cs typeface="Arial" panose="020B0604020202020204" pitchFamily="34" charset="0"/>
              </a:rPr>
              <a:t>"Hello, world!");</a:t>
            </a:r>
          </a:p>
          <a:p>
            <a:pPr eaLnBrk="1" hangingPunct="1"/>
            <a:r>
              <a:rPr lang="en-US" altLang="en-US" sz="1600">
                <a:latin typeface="Lucida Sans Typewriter" panose="020B0509030504030204" pitchFamily="49" charset="0"/>
                <a:cs typeface="Arial" panose="020B0604020202020204" pitchFamily="34" charset="0"/>
              </a:rPr>
              <a:t>end Greet;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632E7DF-6CEE-458F-B564-574371F1E4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Command line (1)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37F2D63-E41A-4079-8F99-A8CB51EDE2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1 Create your source program using any text editor</a:t>
            </a:r>
          </a:p>
          <a:p>
            <a:pPr lvl="1" eaLnBrk="1" hangingPunct="1"/>
            <a:r>
              <a:rPr lang="en-US" altLang="en-US"/>
              <a:t>One compilation unit per source file</a:t>
            </a:r>
          </a:p>
          <a:p>
            <a:pPr lvl="1" eaLnBrk="1" hangingPunct="1"/>
            <a:r>
              <a:rPr lang="en-US" altLang="en-US"/>
              <a:t>Default GNAT file naming conventions</a:t>
            </a:r>
          </a:p>
          <a:p>
            <a:pPr lvl="2" eaLnBrk="1" hangingPunct="1"/>
            <a:r>
              <a:rPr lang="en-US" altLang="en-US"/>
              <a:t>Source file has same name as Ada unit, but in lower case and with each period replaced by a hyphen</a:t>
            </a:r>
            <a:endParaRPr lang="en-US" altLang="en-US">
              <a:sym typeface="Wingdings" panose="05000000000000000000" pitchFamily="2" charset="2"/>
            </a:endParaRPr>
          </a:p>
          <a:p>
            <a:pPr lvl="2" eaLnBrk="1" hangingPunct="1"/>
            <a:r>
              <a:rPr lang="en-US" altLang="en-US"/>
              <a:t>File extension is “</a:t>
            </a:r>
            <a:r>
              <a:rPr lang="en-US" altLang="en-US" sz="1600">
                <a:latin typeface="Lucida Sans Typewriter" panose="020B0509030504030204" pitchFamily="49" charset="0"/>
              </a:rPr>
              <a:t>ads</a:t>
            </a:r>
            <a:r>
              <a:rPr lang="en-US" altLang="en-US"/>
              <a:t>” for spec, “</a:t>
            </a:r>
            <a:r>
              <a:rPr lang="en-US" altLang="en-US" sz="1600">
                <a:latin typeface="Lucida Sans Typewriter" panose="020B0509030504030204" pitchFamily="49" charset="0"/>
              </a:rPr>
              <a:t>adb</a:t>
            </a:r>
            <a:r>
              <a:rPr lang="en-US" altLang="en-US"/>
              <a:t>” for body</a:t>
            </a:r>
          </a:p>
          <a:p>
            <a:pPr lvl="1" eaLnBrk="1" hangingPunct="1"/>
            <a:r>
              <a:rPr lang="en-US" altLang="en-US"/>
              <a:t>Example on slide 37 (in </a:t>
            </a:r>
            <a:r>
              <a:rPr lang="en-US" altLang="en-US">
                <a:solidFill>
                  <a:srgbClr val="FF0000"/>
                </a:solidFill>
                <a:latin typeface="Lucida Sans Typewriter" panose="020B0509030504030204" pitchFamily="49" charset="0"/>
              </a:rPr>
              <a:t>AdaFundamentals\Examples\Part-1</a:t>
            </a:r>
            <a:r>
              <a:rPr lang="en-US" altLang="en-US"/>
              <a:t>) </a:t>
            </a:r>
            <a:r>
              <a:rPr lang="en-US" altLang="en-US">
                <a:sym typeface="Wingdings" panose="05000000000000000000" pitchFamily="2" charset="2"/>
              </a:rPr>
              <a:t>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/>
              <a:t> </a:t>
            </a:r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counter.ads</a:t>
            </a:r>
            <a:r>
              <a:rPr lang="en-US" altLang="en-US"/>
              <a:t>, </a:t>
            </a:r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counter.adb</a:t>
            </a:r>
            <a:r>
              <a:rPr lang="en-US" altLang="en-US"/>
              <a:t>, </a:t>
            </a:r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my_prog.adb</a:t>
            </a:r>
          </a:p>
          <a:p>
            <a:pPr marL="0" indent="0" eaLnBrk="1" hangingPunct="1"/>
            <a:r>
              <a:rPr lang="en-US" altLang="en-US"/>
              <a:t>2 Compile the source file(s)</a:t>
            </a:r>
          </a:p>
          <a:p>
            <a:pPr marL="0" indent="0" eaLnBrk="1" hangingPunct="1"/>
            <a:endParaRPr lang="en-US" altLang="en-US"/>
          </a:p>
          <a:p>
            <a:pPr lvl="1" eaLnBrk="1" hangingPunct="1"/>
            <a:endParaRPr lang="en-US" altLang="en-US"/>
          </a:p>
          <a:p>
            <a:pPr lvl="1" eaLnBrk="1" hangingPunct="1"/>
            <a:r>
              <a:rPr lang="en-US" altLang="en-US"/>
              <a:t>The compiler generates an </a:t>
            </a:r>
            <a:r>
              <a:rPr lang="en-US" altLang="en-US" i="1"/>
              <a:t>object</a:t>
            </a:r>
            <a:r>
              <a:rPr lang="en-US" altLang="en-US"/>
              <a:t> file and an </a:t>
            </a:r>
            <a:r>
              <a:rPr lang="en-US" altLang="en-US" i="1"/>
              <a:t>Ada Library Information</a:t>
            </a:r>
            <a:r>
              <a:rPr lang="en-US" altLang="en-US"/>
              <a:t> file from each source file, in same directory as source file</a:t>
            </a:r>
            <a:endParaRPr lang="en-US" altLang="en-US" sz="1600">
              <a:solidFill>
                <a:srgbClr val="CC0099"/>
              </a:solidFill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/>
              <a:t>The </a:t>
            </a:r>
            <a:r>
              <a:rPr lang="en-US" altLang="en-US" sz="1600">
                <a:latin typeface="Lucida Sans Typewriter" panose="020B0509030504030204" pitchFamily="49" charset="0"/>
              </a:rPr>
              <a:t>.ali</a:t>
            </a:r>
            <a:r>
              <a:rPr lang="en-US" altLang="en-US"/>
              <a:t> file is a text file identifying unit dependences, source file for the unit, etc.</a:t>
            </a:r>
          </a:p>
          <a:p>
            <a:pPr lvl="1" eaLnBrk="1" hangingPunct="1"/>
            <a:r>
              <a:rPr lang="en-US" altLang="en-US"/>
              <a:t>Generally, </a:t>
            </a:r>
            <a:r>
              <a:rPr lang="en-US" altLang="en-US" sz="1600">
                <a:latin typeface="Lucida Sans Typewriter" panose="020B0509030504030204" pitchFamily="49" charset="0"/>
              </a:rPr>
              <a:t>.ads</a:t>
            </a:r>
            <a:r>
              <a:rPr lang="en-US" altLang="en-US"/>
              <a:t> files do not need to be compiled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en-US" sz="1600">
              <a:solidFill>
                <a:srgbClr val="CC0099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C9A71026-0035-440B-866F-00FCFCC50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4111625"/>
            <a:ext cx="2397125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gcc -c my_prog.adb</a:t>
            </a:r>
          </a:p>
        </p:txBody>
      </p:sp>
      <p:sp>
        <p:nvSpPr>
          <p:cNvPr id="12293" name="Text Box 5">
            <a:extLst>
              <a:ext uri="{FF2B5EF4-FFF2-40B4-BE49-F238E27FC236}">
                <a16:creationId xmlns:a16="http://schemas.microsoft.com/office/drawing/2014/main" id="{97EC8EA6-DDBE-4B63-93C6-77F94299C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0638" y="3733800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663300"/>
                </a:solidFill>
                <a:latin typeface="Lucida Sans Typewriter" panose="020B0509030504030204" pitchFamily="49" charset="0"/>
              </a:rPr>
              <a:t>my_prog.o</a:t>
            </a:r>
          </a:p>
          <a:p>
            <a:r>
              <a:rPr lang="en-US" altLang="en-US" sz="1600">
                <a:solidFill>
                  <a:srgbClr val="663300"/>
                </a:solidFill>
                <a:latin typeface="Lucida Sans Typewriter" panose="020B0509030504030204" pitchFamily="49" charset="0"/>
              </a:rPr>
              <a:t>my_prog.ali</a:t>
            </a:r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id="{C7A27239-87E8-430A-9C75-A3F4FBBB8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0638" y="429577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663300"/>
                </a:solidFill>
                <a:latin typeface="Lucida Sans Typewriter" panose="020B0509030504030204" pitchFamily="49" charset="0"/>
              </a:rPr>
              <a:t>counter.o</a:t>
            </a:r>
          </a:p>
          <a:p>
            <a:r>
              <a:rPr lang="en-US" altLang="en-US" sz="1600">
                <a:solidFill>
                  <a:srgbClr val="663300"/>
                </a:solidFill>
                <a:latin typeface="Lucida Sans Typewriter" panose="020B0509030504030204" pitchFamily="49" charset="0"/>
              </a:rPr>
              <a:t>counter.ali</a:t>
            </a: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id="{5CC43F0E-2FD6-45E8-9C45-03905EEB4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563" y="4460875"/>
            <a:ext cx="2397125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gcc -c counter.adb</a:t>
            </a:r>
          </a:p>
        </p:txBody>
      </p:sp>
      <p:cxnSp>
        <p:nvCxnSpPr>
          <p:cNvPr id="12296" name="AutoShape 8">
            <a:extLst>
              <a:ext uri="{FF2B5EF4-FFF2-40B4-BE49-F238E27FC236}">
                <a16:creationId xmlns:a16="http://schemas.microsoft.com/office/drawing/2014/main" id="{FF26279A-C8B3-4E57-B549-6E08710FC6FA}"/>
              </a:ext>
            </a:extLst>
          </p:cNvPr>
          <p:cNvCxnSpPr>
            <a:cxnSpLocks noChangeShapeType="1"/>
            <a:stCxn id="12292" idx="3"/>
            <a:endCxn id="12293" idx="1"/>
          </p:cNvCxnSpPr>
          <p:nvPr/>
        </p:nvCxnSpPr>
        <p:spPr bwMode="auto">
          <a:xfrm flipV="1">
            <a:off x="4611688" y="4024313"/>
            <a:ext cx="488950" cy="26193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7" name="AutoShape 9">
            <a:extLst>
              <a:ext uri="{FF2B5EF4-FFF2-40B4-BE49-F238E27FC236}">
                <a16:creationId xmlns:a16="http://schemas.microsoft.com/office/drawing/2014/main" id="{4FFC3C8E-F144-413D-9C8E-BF3AB37E3291}"/>
              </a:ext>
            </a:extLst>
          </p:cNvPr>
          <p:cNvCxnSpPr>
            <a:cxnSpLocks noChangeShapeType="1"/>
            <a:stCxn id="12295" idx="3"/>
            <a:endCxn id="12294" idx="1"/>
          </p:cNvCxnSpPr>
          <p:nvPr/>
        </p:nvCxnSpPr>
        <p:spPr bwMode="auto">
          <a:xfrm flipV="1">
            <a:off x="4611688" y="4586288"/>
            <a:ext cx="488950" cy="492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4027CD10-79B1-419F-A378-5B2C5D3D77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Command line (2)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CBDBEA2-C2BD-42D2-B27F-9CBECF6D4D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en-US" altLang="en-US"/>
              <a:t>3 Bind the main subprogram</a:t>
            </a:r>
          </a:p>
          <a:p>
            <a:pPr marL="0" indent="0" eaLnBrk="1" hangingPunct="1"/>
            <a:endParaRPr lang="en-US" altLang="en-US"/>
          </a:p>
          <a:p>
            <a:pPr lvl="1" eaLnBrk="1" hangingPunct="1"/>
            <a:r>
              <a:rPr lang="en-US" altLang="en-US"/>
              <a:t>Checks that all units are up-to-date, chooses an elaboration order, generates a “driver” main program, determines the needed object files</a:t>
            </a:r>
          </a:p>
          <a:p>
            <a:pPr marL="0" indent="0" eaLnBrk="1" hangingPunct="1"/>
            <a:r>
              <a:rPr lang="en-US" altLang="en-US"/>
              <a:t>4 Link the object files to build an executable</a:t>
            </a:r>
          </a:p>
          <a:p>
            <a:pPr marL="0" indent="0" eaLnBrk="1" hangingPunct="1"/>
            <a:endParaRPr lang="en-US" altLang="en-US"/>
          </a:p>
          <a:p>
            <a:pPr lvl="1" eaLnBrk="1" hangingPunct="1"/>
            <a:r>
              <a:rPr lang="en-US" altLang="en-US"/>
              <a:t>Compiles the “driver” and invokes the system linker to produce the executable</a:t>
            </a:r>
          </a:p>
          <a:p>
            <a:pPr marL="0" indent="0" eaLnBrk="1" hangingPunct="1"/>
            <a:r>
              <a:rPr lang="en-US" altLang="en-US"/>
              <a:t>Alternative to Steps 2..4: automate the build</a:t>
            </a:r>
          </a:p>
          <a:p>
            <a:pPr marL="0" indent="0" eaLnBrk="1" hangingPunct="1"/>
            <a:endParaRPr lang="en-US" altLang="en-US"/>
          </a:p>
          <a:p>
            <a:pPr lvl="1" eaLnBrk="1" hangingPunct="1"/>
            <a:r>
              <a:rPr lang="en-US" altLang="en-US"/>
              <a:t>(Re)compiles obsolescent units and builds new executable if necessary</a:t>
            </a:r>
          </a:p>
          <a:p>
            <a:pPr lvl="1" eaLnBrk="1" hangingPunct="1"/>
            <a:r>
              <a:rPr lang="en-US" altLang="en-US"/>
              <a:t>Uses dependence information in </a:t>
            </a:r>
            <a:r>
              <a:rPr lang="en-US" altLang="en-US">
                <a:latin typeface="Lucida Sans Typewriter" panose="020B0509030504030204" pitchFamily="49" charset="0"/>
              </a:rPr>
              <a:t>.ali</a:t>
            </a:r>
            <a:r>
              <a:rPr lang="en-US" altLang="en-US"/>
              <a:t> files, and timestamps on source and object files</a:t>
            </a:r>
          </a:p>
          <a:p>
            <a:pPr lvl="1" eaLnBrk="1" hangingPunct="1"/>
            <a:r>
              <a:rPr lang="en-US" altLang="en-US"/>
              <a:t>Generally </a:t>
            </a:r>
            <a:r>
              <a:rPr lang="en-US" altLang="en-US">
                <a:latin typeface="Lucida Sans Typewriter" panose="020B0509030504030204" pitchFamily="49" charset="0"/>
              </a:rPr>
              <a:t>gnatmake</a:t>
            </a:r>
            <a:r>
              <a:rPr lang="en-US" altLang="en-US"/>
              <a:t> is the preferred approach</a:t>
            </a:r>
          </a:p>
          <a:p>
            <a:pPr lvl="2" eaLnBrk="1" hangingPunct="1"/>
            <a:r>
              <a:rPr lang="en-US" altLang="en-US"/>
              <a:t>Simpler than explicitly invoking the tools</a:t>
            </a:r>
          </a:p>
          <a:p>
            <a:pPr lvl="2" eaLnBrk="1" hangingPunct="1"/>
            <a:r>
              <a:rPr lang="en-US" altLang="en-US"/>
              <a:t>No need for manually maintained “make” files</a:t>
            </a:r>
          </a:p>
          <a:p>
            <a:pPr marL="0" indent="0" eaLnBrk="1" hangingPunct="1"/>
            <a:endParaRPr lang="en-US" altLang="en-US"/>
          </a:p>
          <a:p>
            <a:pPr marL="0" indent="0" eaLnBrk="1" hangingPunct="1"/>
            <a:endParaRPr lang="en-US" altLang="en-US"/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D252855E-64BD-4D23-9267-DD029F4E8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675" y="1052513"/>
            <a:ext cx="264160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gnatbind my_prog.ali</a:t>
            </a:r>
          </a:p>
        </p:txBody>
      </p:sp>
      <p:sp>
        <p:nvSpPr>
          <p:cNvPr id="14341" name="Text Box 5">
            <a:extLst>
              <a:ext uri="{FF2B5EF4-FFF2-40B4-BE49-F238E27FC236}">
                <a16:creationId xmlns:a16="http://schemas.microsoft.com/office/drawing/2014/main" id="{B651AD58-978D-41ED-90EA-EAF439538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1033463"/>
            <a:ext cx="218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latin typeface="Verdana" panose="020B0604030504040204" pitchFamily="34" charset="0"/>
              </a:rPr>
              <a:t>“</a:t>
            </a:r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.ali</a:t>
            </a:r>
            <a:r>
              <a:rPr lang="en-US" altLang="en-US" sz="1600" b="1">
                <a:latin typeface="Verdana" panose="020B0604030504040204" pitchFamily="34" charset="0"/>
              </a:rPr>
              <a:t>”</a:t>
            </a:r>
            <a:r>
              <a:rPr lang="en-US" altLang="en-US" sz="1800" b="1">
                <a:latin typeface="Verdana" panose="020B0604030504040204" pitchFamily="34" charset="0"/>
              </a:rPr>
              <a:t> </a:t>
            </a:r>
            <a:r>
              <a:rPr lang="en-US" altLang="en-US" sz="1600" b="1">
                <a:latin typeface="Verdana" panose="020B0604030504040204" pitchFamily="34" charset="0"/>
              </a:rPr>
              <a:t>is optional</a:t>
            </a:r>
          </a:p>
        </p:txBody>
      </p:sp>
      <p:sp>
        <p:nvSpPr>
          <p:cNvPr id="14342" name="Text Box 6">
            <a:extLst>
              <a:ext uri="{FF2B5EF4-FFF2-40B4-BE49-F238E27FC236}">
                <a16:creationId xmlns:a16="http://schemas.microsoft.com/office/drawing/2014/main" id="{2C09936B-69A4-4BC3-95F7-D2D687596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775" y="2609850"/>
            <a:ext cx="264160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gnatlink my_prog.ali</a:t>
            </a:r>
          </a:p>
        </p:txBody>
      </p:sp>
      <p:sp>
        <p:nvSpPr>
          <p:cNvPr id="14343" name="Text Box 7">
            <a:extLst>
              <a:ext uri="{FF2B5EF4-FFF2-40B4-BE49-F238E27FC236}">
                <a16:creationId xmlns:a16="http://schemas.microsoft.com/office/drawing/2014/main" id="{933FFC07-6F3F-4775-9BCC-5344255D1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2590800"/>
            <a:ext cx="218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latin typeface="Verdana" panose="020B0604030504040204" pitchFamily="34" charset="0"/>
              </a:rPr>
              <a:t>“</a:t>
            </a:r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.ali</a:t>
            </a:r>
            <a:r>
              <a:rPr lang="en-US" altLang="en-US" sz="1600" b="1">
                <a:latin typeface="Verdana" panose="020B0604030504040204" pitchFamily="34" charset="0"/>
              </a:rPr>
              <a:t>”</a:t>
            </a:r>
            <a:r>
              <a:rPr lang="en-US" altLang="en-US" sz="1800" b="1">
                <a:latin typeface="Verdana" panose="020B0604030504040204" pitchFamily="34" charset="0"/>
              </a:rPr>
              <a:t> </a:t>
            </a:r>
            <a:r>
              <a:rPr lang="en-US" altLang="en-US" sz="1600" b="1">
                <a:latin typeface="Verdana" panose="020B0604030504040204" pitchFamily="34" charset="0"/>
              </a:rPr>
              <a:t>is optional</a:t>
            </a:r>
          </a:p>
        </p:txBody>
      </p:sp>
      <p:sp>
        <p:nvSpPr>
          <p:cNvPr id="14344" name="Text Box 8">
            <a:extLst>
              <a:ext uri="{FF2B5EF4-FFF2-40B4-BE49-F238E27FC236}">
                <a16:creationId xmlns:a16="http://schemas.microsoft.com/office/drawing/2014/main" id="{1F440DFE-47D8-4914-9484-695933926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100" y="4114800"/>
            <a:ext cx="264160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gnatmake my_prog.adb</a:t>
            </a:r>
          </a:p>
        </p:txBody>
      </p:sp>
      <p:sp>
        <p:nvSpPr>
          <p:cNvPr id="14345" name="Text Box 9">
            <a:extLst>
              <a:ext uri="{FF2B5EF4-FFF2-40B4-BE49-F238E27FC236}">
                <a16:creationId xmlns:a16="http://schemas.microsoft.com/office/drawing/2014/main" id="{E233A1C5-1C1F-4172-A86A-30DE38D57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9525" y="4121150"/>
            <a:ext cx="21764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>
                <a:latin typeface="Verdana" panose="020B0604030504040204" pitchFamily="34" charset="0"/>
              </a:rPr>
              <a:t>“</a:t>
            </a:r>
            <a:r>
              <a:rPr lang="en-US" altLang="en-US" sz="1600">
                <a:solidFill>
                  <a:srgbClr val="CC0099"/>
                </a:solidFill>
                <a:latin typeface="Lucida Sans Typewriter" panose="020B0509030504030204" pitchFamily="49" charset="0"/>
              </a:rPr>
              <a:t>.adb</a:t>
            </a:r>
            <a:r>
              <a:rPr lang="en-US" altLang="en-US" sz="1600" b="1">
                <a:latin typeface="Verdana" panose="020B0604030504040204" pitchFamily="34" charset="0"/>
              </a:rPr>
              <a:t>” is optional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AA80092B-DAA2-42ED-A85A-5AE90187B8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useful command switches (1)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4A38F25-7DE6-4CAE-BADD-4F60AD162765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685800"/>
          <a:ext cx="7848600" cy="4033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69">
                <a:tc gridSpan="2"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Some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</a:rPr>
                        <a:t>gcc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switches*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-c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Compile only (no bind or link) [mandatory]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Generate debug information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I</a:t>
                      </a:r>
                      <a:r>
                        <a:rPr lang="en-US" sz="1800" i="1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</a:t>
                      </a:r>
                      <a:endParaRPr lang="en-US" sz="18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Search </a:t>
                      </a:r>
                      <a:r>
                        <a:rPr lang="en-US" sz="1800" i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for source files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-O</a:t>
                      </a:r>
                      <a:r>
                        <a:rPr lang="en-US" sz="1800" i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Compile at optimization level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i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600" i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en-US" sz="1600" dirty="0"/>
                        <a:t>(</a:t>
                      </a:r>
                      <a:r>
                        <a:rPr lang="en-US" altLang="en-US" sz="1400" dirty="0">
                          <a:latin typeface="Lucida Sans" pitchFamily="34" charset="0"/>
                        </a:rPr>
                        <a:t>0</a:t>
                      </a:r>
                      <a:r>
                        <a:rPr lang="en-US" altLang="en-US" sz="1600" dirty="0"/>
                        <a:t> </a:t>
                      </a:r>
                      <a:r>
                        <a:rPr lang="en-US" altLang="en-US" sz="1600" dirty="0">
                          <a:sym typeface="Symbol" pitchFamily="18" charset="2"/>
                        </a:rPr>
                        <a:t> </a:t>
                      </a:r>
                      <a:r>
                        <a:rPr lang="en-US" altLang="en-US" sz="1800" i="1" dirty="0">
                          <a:latin typeface="Times New Roman" pitchFamily="18" charset="0"/>
                        </a:rPr>
                        <a:t>n</a:t>
                      </a:r>
                      <a:r>
                        <a:rPr lang="en-US" altLang="en-US" sz="1600" dirty="0">
                          <a:sym typeface="Symbol" pitchFamily="18" charset="2"/>
                        </a:rPr>
                        <a:t>  </a:t>
                      </a:r>
                      <a:r>
                        <a:rPr lang="en-US" altLang="en-US" sz="1400" dirty="0">
                          <a:latin typeface="Lucida Sans" pitchFamily="34" charset="0"/>
                          <a:sym typeface="Symbol" pitchFamily="18" charset="2"/>
                        </a:rPr>
                        <a:t>3</a:t>
                      </a:r>
                      <a:r>
                        <a:rPr lang="en-US" altLang="en-US" sz="1600" dirty="0">
                          <a:sym typeface="Symbol" pitchFamily="18" charset="2"/>
                        </a:rPr>
                        <a:t>)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-S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Generate assembly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language file instead of object file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gnata</a:t>
                      </a:r>
                      <a:endParaRPr lang="en-US" sz="1600" dirty="0">
                        <a:solidFill>
                          <a:srgbClr val="FF0000"/>
                        </a:solidFill>
                        <a:latin typeface="Lucida Console" panose="020B0609040504020204" pitchFamily="49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Perform assertion checking (relevant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for –gnat05, –gnat12)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gnatl</a:t>
                      </a:r>
                      <a:endParaRPr lang="en-US" sz="1600" dirty="0">
                        <a:solidFill>
                          <a:srgbClr val="FF0000"/>
                        </a:solidFill>
                        <a:latin typeface="Lucida Console" panose="020B0609040504020204" pitchFamily="49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Output full source listing with embedded error messages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6688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-gnat83</a:t>
                      </a: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-gnat95</a:t>
                      </a: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-gnat05</a:t>
                      </a: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-gnat12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Ada language version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(default is –gnat12 in GNAT 7.2 and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later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T="45724" marB="45724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86D51A6-9C93-4EA7-8C10-90C15C185009}"/>
              </a:ext>
            </a:extLst>
          </p:cNvPr>
          <p:cNvGraphicFramePr>
            <a:graphicFrameLocks noGrp="1"/>
          </p:cNvGraphicFramePr>
          <p:nvPr/>
        </p:nvGraphicFramePr>
        <p:xfrm>
          <a:off x="152400" y="4953000"/>
          <a:ext cx="3657600" cy="1350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6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699">
                <a:tc gridSpan="2"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Some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</a:rPr>
                        <a:t>gnatbind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switches*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3" marB="4570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56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I</a:t>
                      </a:r>
                      <a:r>
                        <a:rPr lang="en-US" sz="1800" i="1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</a:t>
                      </a:r>
                      <a:endParaRPr lang="en-US" sz="1800" i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Search </a:t>
                      </a:r>
                      <a:r>
                        <a:rPr lang="en-US" sz="1800" i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for source and .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</a:rPr>
                        <a:t>ali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files</a:t>
                      </a:r>
                    </a:p>
                  </a:txBody>
                  <a:tcPr marT="45703" marB="4570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9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-n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Main program not in Ada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 marT="45703" marB="457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8CD2D77-2D38-4CFD-ACD7-E9A6E4A4E3B7}"/>
              </a:ext>
            </a:extLst>
          </p:cNvPr>
          <p:cNvGraphicFramePr>
            <a:graphicFrameLocks noGrp="1"/>
          </p:cNvGraphicFramePr>
          <p:nvPr/>
        </p:nvGraphicFramePr>
        <p:xfrm>
          <a:off x="4038600" y="4953000"/>
          <a:ext cx="4953000" cy="1350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699">
                <a:tc gridSpan="2">
                  <a:txBody>
                    <a:bodyPr/>
                    <a:lstStyle/>
                    <a:p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Some </a:t>
                      </a:r>
                      <a:r>
                        <a:rPr lang="en-US" sz="1800" baseline="0" dirty="0" err="1">
                          <a:solidFill>
                            <a:schemeClr val="tx1"/>
                          </a:solidFill>
                        </a:rPr>
                        <a:t>gnatlink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switches*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03" marB="4570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9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-g</a:t>
                      </a:r>
                      <a:endParaRPr lang="en-US" sz="1600" i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Generate debug information</a:t>
                      </a:r>
                    </a:p>
                  </a:txBody>
                  <a:tcPr marT="45703" marB="4570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566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-o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  <a:latin typeface="Lucida Console" panose="020B0609040504020204" pitchFamily="49" charset="0"/>
                        </a:rPr>
                        <a:t> </a:t>
                      </a:r>
                      <a:r>
                        <a:rPr lang="en-US" sz="1800" i="1" baseline="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execname</a:t>
                      </a:r>
                      <a:endParaRPr lang="en-US" sz="18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3" marB="45703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 of executable is </a:t>
                      </a:r>
                      <a:r>
                        <a:rPr lang="en-US" sz="1800" i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execname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(extension,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if any, is implicit)</a:t>
                      </a:r>
                      <a:endParaRPr 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 marT="45703" marB="457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420" name="Text Box 6">
            <a:extLst>
              <a:ext uri="{FF2B5EF4-FFF2-40B4-BE49-F238E27FC236}">
                <a16:creationId xmlns:a16="http://schemas.microsoft.com/office/drawing/2014/main" id="{246CE672-C721-49A9-B133-24637F1E1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6477000"/>
            <a:ext cx="3484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i="1">
                <a:latin typeface="Verdana" panose="020B0604030504040204" pitchFamily="34" charset="0"/>
              </a:rPr>
              <a:t>* All switches are case sensitive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aCore_template">
  <a:themeElements>
    <a:clrScheme name="AdaCore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daCore_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D0CDE8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E4E3F2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9495</TotalTime>
  <Words>3164</Words>
  <Application>Microsoft Office PowerPoint</Application>
  <PresentationFormat>On-screen Show (4:3)</PresentationFormat>
  <Paragraphs>675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Times</vt:lpstr>
      <vt:lpstr>Arial</vt:lpstr>
      <vt:lpstr>Verdana</vt:lpstr>
      <vt:lpstr>Wingdings</vt:lpstr>
      <vt:lpstr>Lucida Console</vt:lpstr>
      <vt:lpstr>Lucida Sans Typewriter</vt:lpstr>
      <vt:lpstr>Times New Roman</vt:lpstr>
      <vt:lpstr>Lucida Sans</vt:lpstr>
      <vt:lpstr>Symbol</vt:lpstr>
      <vt:lpstr>Comic Sans MS</vt:lpstr>
      <vt:lpstr>AdaCore_template</vt:lpstr>
      <vt:lpstr>Presentation cover page EU</vt:lpstr>
      <vt:lpstr>Topics</vt:lpstr>
      <vt:lpstr>Lab file installation</vt:lpstr>
      <vt:lpstr>Quick Start with GNAT</vt:lpstr>
      <vt:lpstr>Using GPS as an editor (1)</vt:lpstr>
      <vt:lpstr>Using GPS as an editor (2)</vt:lpstr>
      <vt:lpstr>Command line (1)</vt:lpstr>
      <vt:lpstr>Command line (2)</vt:lpstr>
      <vt:lpstr>Some useful command switches (1)</vt:lpstr>
      <vt:lpstr>Some useful command switches (2)</vt:lpstr>
      <vt:lpstr>Command-line switches</vt:lpstr>
      <vt:lpstr>The gnatchop tool</vt:lpstr>
      <vt:lpstr>The gnatclean tool</vt:lpstr>
      <vt:lpstr>GNAT compilation model</vt:lpstr>
      <vt:lpstr>Overview of GPS</vt:lpstr>
      <vt:lpstr>Creating and building a program (1)</vt:lpstr>
      <vt:lpstr>Creating and building a program (2)</vt:lpstr>
      <vt:lpstr>Creating and building a program (3)</vt:lpstr>
      <vt:lpstr>Running the program</vt:lpstr>
      <vt:lpstr>Dealing with existing source files</vt:lpstr>
      <vt:lpstr>Debugging (1)</vt:lpstr>
      <vt:lpstr>Debugging (2)</vt:lpstr>
      <vt:lpstr>GNAT Project Manager (1)</vt:lpstr>
      <vt:lpstr>GNAT Project Manager (2)</vt:lpstr>
      <vt:lpstr>Example of a simple project (1)</vt:lpstr>
      <vt:lpstr>Example of a simple project (2)</vt:lpstr>
      <vt:lpstr>Example of a Fancy Project (1)</vt:lpstr>
      <vt:lpstr>Example of a Fancy Project (2)</vt:lpstr>
      <vt:lpstr>Example of a Fancy Project (3)</vt:lpstr>
      <vt:lpstr>Product and Ada language documentation</vt:lpstr>
    </vt:vector>
  </TitlesOfParts>
  <Company>ACT Europe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 page EU</dc:title>
  <dc:creator>Franco Gasperoni</dc:creator>
  <cp:lastModifiedBy>brosgol</cp:lastModifiedBy>
  <cp:revision>193</cp:revision>
  <cp:lastPrinted>2015-07-20T16:06:38Z</cp:lastPrinted>
  <dcterms:created xsi:type="dcterms:W3CDTF">2004-10-05T09:31:08Z</dcterms:created>
  <dcterms:modified xsi:type="dcterms:W3CDTF">2018-04-27T21:00:12Z</dcterms:modified>
</cp:coreProperties>
</file>