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  <p:sldMasterId id="2147484553" r:id="rId2"/>
  </p:sldMasterIdLst>
  <p:notesMasterIdLst>
    <p:notesMasterId r:id="rId29"/>
  </p:notesMasterIdLst>
  <p:handoutMasterIdLst>
    <p:handoutMasterId r:id="rId30"/>
  </p:handoutMasterIdLst>
  <p:sldIdLst>
    <p:sldId id="1106" r:id="rId3"/>
    <p:sldId id="1271" r:id="rId4"/>
    <p:sldId id="1301" r:id="rId5"/>
    <p:sldId id="1314" r:id="rId6"/>
    <p:sldId id="1316" r:id="rId7"/>
    <p:sldId id="1325" r:id="rId8"/>
    <p:sldId id="1300" r:id="rId9"/>
    <p:sldId id="1294" r:id="rId10"/>
    <p:sldId id="1339" r:id="rId11"/>
    <p:sldId id="1340" r:id="rId12"/>
    <p:sldId id="1341" r:id="rId13"/>
    <p:sldId id="1298" r:id="rId14"/>
    <p:sldId id="1342" r:id="rId15"/>
    <p:sldId id="1332" r:id="rId16"/>
    <p:sldId id="1313" r:id="rId17"/>
    <p:sldId id="1331" r:id="rId18"/>
    <p:sldId id="1299" r:id="rId19"/>
    <p:sldId id="1330" r:id="rId20"/>
    <p:sldId id="1343" r:id="rId21"/>
    <p:sldId id="1334" r:id="rId22"/>
    <p:sldId id="1295" r:id="rId23"/>
    <p:sldId id="1291" r:id="rId24"/>
    <p:sldId id="1338" r:id="rId25"/>
    <p:sldId id="1297" r:id="rId26"/>
    <p:sldId id="1292" r:id="rId27"/>
    <p:sldId id="1344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FBF00"/>
    <a:srgbClr val="FFFF00"/>
    <a:srgbClr val="B14BFF"/>
    <a:srgbClr val="F4A8FF"/>
    <a:srgbClr val="16212C"/>
    <a:srgbClr val="040B11"/>
    <a:srgbClr val="04080B"/>
    <a:srgbClr val="91B9D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77522" autoAdjust="0"/>
  </p:normalViewPr>
  <p:slideViewPr>
    <p:cSldViewPr>
      <p:cViewPr varScale="1">
        <p:scale>
          <a:sx n="89" d="100"/>
          <a:sy n="89" d="100"/>
        </p:scale>
        <p:origin x="21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6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C7CF07-8AE4-48B4-9716-7DADFEA16C26}" type="datetime1">
              <a:rPr lang="en-US"/>
              <a:pPr/>
              <a:t>3/26/18</a:t>
            </a:fld>
            <a:endParaRPr lang="en-US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2223766-3AD6-4652-A677-8632E0E6B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66" tIns="48132" rIns="96266" bIns="48132" numCol="1" anchor="t" anchorCtr="0" compatLnSpc="1">
            <a:prstTxWarp prst="textNoShape">
              <a:avLst/>
            </a:prstTxWarp>
          </a:bodyPr>
          <a:lstStyle>
            <a:lvl1pPr defTabSz="962492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66" tIns="48132" rIns="96266" bIns="48132" numCol="1" anchor="t" anchorCtr="0" compatLnSpc="1">
            <a:prstTxWarp prst="textNoShape">
              <a:avLst/>
            </a:prstTxWarp>
          </a:bodyPr>
          <a:lstStyle>
            <a:lvl1pPr algn="r" defTabSz="962492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66" tIns="48132" rIns="96266" bIns="48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66" tIns="48132" rIns="96266" bIns="48132" numCol="1" anchor="b" anchorCtr="0" compatLnSpc="1">
            <a:prstTxWarp prst="textNoShape">
              <a:avLst/>
            </a:prstTxWarp>
          </a:bodyPr>
          <a:lstStyle>
            <a:lvl1pPr defTabSz="962492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66" tIns="48132" rIns="96266" bIns="48132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i="0"/>
            </a:lvl1pPr>
          </a:lstStyle>
          <a:p>
            <a:fld id="{C749CB6B-4676-448B-8A99-68B3A3B80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4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ERTS 2010: </a:t>
            </a:r>
            <a:r>
              <a:rPr lang="fr-FR" dirty="0" err="1" smtClean="0"/>
              <a:t>introducing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Hi-Lite.</a:t>
            </a:r>
            <a:r>
              <a:rPr lang="fr-FR" baseline="0" dirty="0" smtClean="0"/>
              <a:t> </a:t>
            </a:r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 on </a:t>
            </a:r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Tokeneer</a:t>
            </a:r>
            <a:r>
              <a:rPr lang="fr-FR" dirty="0" smtClean="0"/>
              <a:t> code </a:t>
            </a:r>
            <a:r>
              <a:rPr lang="fr-FR" dirty="0" err="1" smtClean="0"/>
              <a:t>with</a:t>
            </a:r>
            <a:r>
              <a:rPr lang="fr-FR" dirty="0" smtClean="0"/>
              <a:t> multiple </a:t>
            </a:r>
            <a:r>
              <a:rPr lang="fr-FR" dirty="0" err="1" smtClean="0"/>
              <a:t>approaches</a:t>
            </a:r>
            <a:endParaRPr lang="fr-FR" dirty="0" smtClean="0"/>
          </a:p>
          <a:p>
            <a:r>
              <a:rPr lang="fr-FR" dirty="0" smtClean="0"/>
              <a:t>ERTS 2012: show </a:t>
            </a:r>
            <a:r>
              <a:rPr lang="fr-FR" dirty="0" err="1" smtClean="0"/>
              <a:t>integration</a:t>
            </a:r>
            <a:r>
              <a:rPr lang="fr-FR" dirty="0" smtClean="0"/>
              <a:t> of test &amp;</a:t>
            </a:r>
            <a:r>
              <a:rPr lang="fr-FR" baseline="0" dirty="0" smtClean="0"/>
              <a:t> proof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heart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Hi-Lite,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toy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study</a:t>
            </a:r>
            <a:endParaRPr lang="fr-FR" baseline="0" dirty="0" smtClean="0"/>
          </a:p>
          <a:p>
            <a:r>
              <a:rPr lang="fr-FR" baseline="0" dirty="0" smtClean="0"/>
              <a:t>ERTS 2014: report on 3 </a:t>
            </a:r>
            <a:r>
              <a:rPr lang="fr-FR" baseline="0" dirty="0" err="1" smtClean="0"/>
              <a:t>industrial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new version of SPARK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Hi-Lite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Large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over 3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, user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knowledgeable</a:t>
            </a:r>
            <a:r>
              <a:rPr lang="fr-FR" baseline="0" dirty="0" smtClean="0"/>
              <a:t> about Ada and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version of SPARK</a:t>
            </a:r>
          </a:p>
          <a:p>
            <a:r>
              <a:rPr lang="fr-FR" baseline="0" dirty="0" err="1" smtClean="0"/>
              <a:t>Detailed</a:t>
            </a:r>
            <a:r>
              <a:rPr lang="fr-FR" baseline="0" dirty="0" smtClean="0"/>
              <a:t> report </a:t>
            </a:r>
            <a:r>
              <a:rPr lang="fr-FR" baseline="0" dirty="0" err="1" smtClean="0"/>
              <a:t>published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DASIA </a:t>
            </a:r>
            <a:r>
              <a:rPr lang="fr-FR" baseline="0" dirty="0" err="1" smtClean="0"/>
              <a:t>conference</a:t>
            </a:r>
            <a:r>
              <a:rPr lang="fr-FR" baseline="0" dirty="0" smtClean="0"/>
              <a:t> in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largest</a:t>
            </a:r>
            <a:r>
              <a:rPr lang="fr-FR" dirty="0" smtClean="0"/>
              <a:t> part of the case </a:t>
            </a:r>
            <a:r>
              <a:rPr lang="fr-FR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targeted</a:t>
            </a:r>
            <a:r>
              <a:rPr lang="fr-FR" baseline="0" dirty="0" smtClean="0"/>
              <a:t> the</a:t>
            </a:r>
            <a:r>
              <a:rPr lang="fr-FR" dirty="0" smtClean="0"/>
              <a:t> On </a:t>
            </a:r>
            <a:r>
              <a:rPr lang="fr-FR" dirty="0" err="1" smtClean="0"/>
              <a:t>Board</a:t>
            </a:r>
            <a:r>
              <a:rPr lang="fr-FR" baseline="0" dirty="0" smtClean="0"/>
              <a:t> Control </a:t>
            </a:r>
            <a:r>
              <a:rPr lang="fr-FR" baseline="0" dirty="0" err="1" smtClean="0"/>
              <a:t>Procedure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standardized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spacecrafts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receive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execute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commands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Specifically</a:t>
            </a:r>
            <a:r>
              <a:rPr lang="fr-FR" baseline="0" dirty="0" smtClean="0"/>
              <a:t>, the OBCP </a:t>
            </a:r>
            <a:r>
              <a:rPr lang="fr-FR" baseline="0" dirty="0" err="1" smtClean="0"/>
              <a:t>engine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developed</a:t>
            </a:r>
            <a:r>
              <a:rPr lang="fr-FR" baseline="0" dirty="0" smtClean="0"/>
              <a:t> in SPARK.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Full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for 1505 </a:t>
            </a:r>
            <a:r>
              <a:rPr lang="fr-FR" dirty="0" err="1" smtClean="0"/>
              <a:t>subprograms</a:t>
            </a:r>
            <a:r>
              <a:rPr lang="fr-FR" dirty="0" smtClean="0"/>
              <a:t>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contract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Reset_Event_Status</a:t>
            </a:r>
            <a:r>
              <a:rPr lang="fr-FR" baseline="0" dirty="0" smtClean="0"/>
              <a:t> shows how a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expressed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quantified</a:t>
            </a:r>
            <a:r>
              <a:rPr lang="fr-FR" baseline="0" dirty="0" smtClean="0"/>
              <a:t> expressions and </a:t>
            </a:r>
            <a:r>
              <a:rPr lang="fr-FR" baseline="0" dirty="0" err="1" smtClean="0"/>
              <a:t>conditional</a:t>
            </a:r>
            <a:r>
              <a:rPr lang="fr-FR" baseline="0" dirty="0" smtClean="0"/>
              <a:t> expressions.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largest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units</a:t>
            </a:r>
            <a:r>
              <a:rPr lang="fr-FR" baseline="0" dirty="0" smtClean="0"/>
              <a:t> of the 2 parts of the case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.</a:t>
            </a:r>
          </a:p>
          <a:p>
            <a:r>
              <a:rPr lang="fr-FR" dirty="0" err="1" smtClean="0"/>
              <a:t>Average</a:t>
            </a:r>
            <a:r>
              <a:rPr lang="fr-FR" baseline="0" dirty="0" smtClean="0"/>
              <a:t> % of </a:t>
            </a:r>
            <a:r>
              <a:rPr lang="fr-FR" baseline="0" dirty="0" err="1" smtClean="0"/>
              <a:t>checks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95%,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 98% for </a:t>
            </a:r>
            <a:r>
              <a:rPr lang="fr-FR" baseline="0" dirty="0" err="1" smtClean="0"/>
              <a:t>functional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, and 100% for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units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Helping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users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displaying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counter-example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proof </a:t>
            </a:r>
            <a:r>
              <a:rPr lang="fr-FR" baseline="0" dirty="0" err="1" smtClean="0"/>
              <a:t>fails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guiding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writing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supporting</a:t>
            </a:r>
            <a:r>
              <a:rPr lang="fr-FR" baseline="0" dirty="0" smtClean="0"/>
              <a:t> assertions for </a:t>
            </a:r>
            <a:r>
              <a:rPr lang="fr-FR" baseline="0" dirty="0" err="1" smtClean="0"/>
              <a:t>proofs</a:t>
            </a:r>
            <a:r>
              <a:rPr lang="fr-FR" baseline="0" dirty="0" smtClean="0"/>
              <a:t> (in </a:t>
            </a:r>
            <a:r>
              <a:rPr lang="fr-FR" baseline="0" dirty="0" err="1" smtClean="0"/>
              <a:t>particular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loop</a:t>
            </a:r>
            <a:r>
              <a:rPr lang="fr-FR" baseline="0" dirty="0" smtClean="0"/>
              <a:t> invariants).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3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Small case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 large case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Tokeneer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commissioned</a:t>
            </a:r>
            <a:r>
              <a:rPr lang="fr-FR" baseline="0" dirty="0" smtClean="0"/>
              <a:t> by the NSA to </a:t>
            </a:r>
            <a:r>
              <a:rPr lang="fr-FR" baseline="0" dirty="0" err="1" smtClean="0"/>
              <a:t>assess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usability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version of SPARK</a:t>
            </a:r>
          </a:p>
          <a:p>
            <a:r>
              <a:rPr lang="fr-FR" baseline="0" dirty="0" smtClean="0"/>
              <a:t>Security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, user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member</a:t>
            </a:r>
            <a:r>
              <a:rPr lang="fr-FR" baseline="0" dirty="0" smtClean="0"/>
              <a:t> of SPARK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team,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knowledgeable</a:t>
            </a:r>
            <a:r>
              <a:rPr lang="fr-FR" baseline="0" dirty="0" smtClean="0"/>
              <a:t> about SPARK </a:t>
            </a:r>
          </a:p>
          <a:p>
            <a:r>
              <a:rPr lang="fr-FR" baseline="0" dirty="0" smtClean="0"/>
              <a:t>Original case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on the Web (code, reports, </a:t>
            </a:r>
            <a:r>
              <a:rPr lang="fr-FR" baseline="0" dirty="0" err="1" smtClean="0"/>
              <a:t>papers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and </a:t>
            </a:r>
            <a:r>
              <a:rPr lang="fr-FR" dirty="0" err="1" smtClean="0"/>
              <a:t>verification</a:t>
            </a:r>
            <a:r>
              <a:rPr lang="fr-FR" baseline="0" dirty="0" smtClean="0"/>
              <a:t> plan of the original </a:t>
            </a:r>
            <a:r>
              <a:rPr lang="fr-FR" baseline="0" dirty="0" err="1" smtClean="0"/>
              <a:t>Tokeneer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study</a:t>
            </a:r>
            <a:endParaRPr lang="fr-FR" baseline="0" dirty="0" smtClean="0"/>
          </a:p>
          <a:p>
            <a:r>
              <a:rPr lang="fr-FR" baseline="0" dirty="0" err="1" smtClean="0"/>
              <a:t>Aim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to translate </a:t>
            </a:r>
            <a:r>
              <a:rPr lang="fr-FR" baseline="0" dirty="0" err="1" smtClean="0"/>
              <a:t>existing</a:t>
            </a:r>
            <a:r>
              <a:rPr lang="fr-FR" baseline="0" dirty="0" smtClean="0"/>
              <a:t> SPARK 2005 code and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to SPARK 2014, and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toolset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8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Full </a:t>
            </a:r>
            <a:r>
              <a:rPr lang="fr-FR" dirty="0" err="1" smtClean="0"/>
              <a:t>dependency</a:t>
            </a:r>
            <a:r>
              <a:rPr lang="fr-FR" dirty="0" smtClean="0"/>
              <a:t>, </a:t>
            </a:r>
            <a:r>
              <a:rPr lang="fr-FR" dirty="0" err="1" smtClean="0"/>
              <a:t>refinement</a:t>
            </a:r>
            <a:r>
              <a:rPr lang="fr-FR" baseline="0" dirty="0" smtClean="0"/>
              <a:t> and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contracts</a:t>
            </a:r>
            <a:r>
              <a:rPr lang="fr-FR" dirty="0" smtClean="0"/>
              <a:t> </a:t>
            </a:r>
            <a:r>
              <a:rPr lang="fr-FR" dirty="0" err="1" smtClean="0"/>
              <a:t>added</a:t>
            </a:r>
            <a:r>
              <a:rPr lang="fr-FR" dirty="0" smtClean="0"/>
              <a:t> to a unit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8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Translation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success</a:t>
            </a:r>
            <a:r>
              <a:rPr lang="fr-FR" dirty="0" smtClean="0"/>
              <a:t>. New </a:t>
            </a:r>
            <a:r>
              <a:rPr lang="fr-FR" dirty="0" err="1" smtClean="0"/>
              <a:t>toolset</a:t>
            </a:r>
            <a:r>
              <a:rPr lang="fr-FR" dirty="0" smtClean="0"/>
              <a:t> </a:t>
            </a:r>
            <a:r>
              <a:rPr lang="fr-FR" dirty="0" err="1" smtClean="0"/>
              <a:t>largely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outperformed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one.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3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3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,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baseline="0" dirty="0" smtClean="0"/>
              <a:t>conclusions </a:t>
            </a:r>
            <a:r>
              <a:rPr lang="fr-FR" baseline="0" dirty="0" err="1" smtClean="0"/>
              <a:t>drawn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0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SPARK 2014 </a:t>
            </a:r>
            <a:r>
              <a:rPr lang="fr-FR" dirty="0" err="1" smtClean="0"/>
              <a:t>addresses</a:t>
            </a:r>
            <a:r>
              <a:rPr lang="fr-FR" dirty="0" smtClean="0"/>
              <a:t> multiple </a:t>
            </a:r>
            <a:r>
              <a:rPr lang="fr-FR" dirty="0" err="1" smtClean="0"/>
              <a:t>verification</a:t>
            </a:r>
            <a:r>
              <a:rPr lang="fr-FR" dirty="0" smtClean="0"/>
              <a:t> objectives on</a:t>
            </a:r>
            <a:r>
              <a:rPr lang="fr-FR" baseline="0" dirty="0" smtClean="0"/>
              <a:t> the V cycle: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Robustness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verification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unit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. Proof </a:t>
            </a:r>
            <a:r>
              <a:rPr lang="fr-FR" baseline="0" dirty="0" err="1" smtClean="0"/>
              <a:t>guarantees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run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occur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Unit </a:t>
            </a:r>
            <a:r>
              <a:rPr lang="fr-FR" baseline="0" dirty="0" err="1" smtClean="0"/>
              <a:t>verificaton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unit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. Proof </a:t>
            </a:r>
            <a:r>
              <a:rPr lang="fr-FR" baseline="0" dirty="0" err="1" smtClean="0"/>
              <a:t>guarantees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subprograms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fulfilled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implementation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Software architecture </a:t>
            </a:r>
            <a:r>
              <a:rPr lang="fr-FR" dirty="0" err="1" smtClean="0"/>
              <a:t>verification</a:t>
            </a:r>
            <a:r>
              <a:rPr lang="fr-FR" dirty="0" smtClean="0"/>
              <a:t>, </a:t>
            </a:r>
            <a:r>
              <a:rPr lang="fr-FR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reviews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Static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guarantees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subprograms</a:t>
            </a:r>
            <a:r>
              <a:rPr lang="fr-FR" baseline="0" dirty="0" smtClean="0"/>
              <a:t> and packages are </a:t>
            </a:r>
            <a:r>
              <a:rPr lang="fr-FR" baseline="0" dirty="0" err="1" smtClean="0"/>
              <a:t>fulfilled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implementation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3rd</a:t>
            </a:r>
            <a:r>
              <a:rPr lang="fr-FR" baseline="0" dirty="0" smtClean="0"/>
              <a:t> place: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automation of </a:t>
            </a:r>
            <a:r>
              <a:rPr lang="fr-FR" baseline="0" dirty="0" err="1" smtClean="0"/>
              <a:t>proofs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obtained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toolset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practical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 proof of </a:t>
            </a:r>
            <a:r>
              <a:rPr lang="fr-FR" baseline="0" dirty="0" err="1" smtClean="0"/>
              <a:t>functional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in addition to absence of </a:t>
            </a:r>
            <a:r>
              <a:rPr lang="fr-FR" baseline="0" dirty="0" err="1" smtClean="0"/>
              <a:t>run</a:t>
            </a:r>
            <a:r>
              <a:rPr lang="fr-FR" baseline="0" dirty="0" smtClean="0"/>
              <a:t>-time </a:t>
            </a:r>
            <a:r>
              <a:rPr lang="fr-FR" baseline="0" dirty="0" err="1" smtClean="0"/>
              <a:t>errors</a:t>
            </a:r>
            <a:endParaRPr lang="fr-FR" baseline="0" dirty="0" smtClean="0"/>
          </a:p>
          <a:p>
            <a:r>
              <a:rPr lang="fr-FR" baseline="0" dirty="0" smtClean="0"/>
              <a:t>2nd place: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execute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essential to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, catch </a:t>
            </a:r>
            <a:r>
              <a:rPr lang="fr-FR" baseline="0" dirty="0" err="1" smtClean="0"/>
              <a:t>errors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early</a:t>
            </a:r>
            <a:r>
              <a:rPr lang="fr-FR" baseline="0" dirty="0" smtClean="0"/>
              <a:t>, and in the future combine test &amp; proof</a:t>
            </a:r>
          </a:p>
          <a:p>
            <a:r>
              <a:rPr lang="fr-FR" baseline="0" dirty="0" smtClean="0"/>
              <a:t>1st place: new version of SPARK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larger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subset</a:t>
            </a:r>
            <a:r>
              <a:rPr lang="fr-FR" baseline="0" dirty="0" smtClean="0"/>
              <a:t> of Ada,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more applications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9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finding</a:t>
            </a:r>
            <a:r>
              <a:rPr lang="fr-FR" baseline="0" dirty="0" smtClean="0"/>
              <a:t>: expert </a:t>
            </a:r>
            <a:r>
              <a:rPr lang="fr-FR" baseline="0" dirty="0" err="1" smtClean="0"/>
              <a:t>advice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more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proofs</a:t>
            </a:r>
            <a:endParaRPr lang="fr-FR" baseline="0" dirty="0" smtClean="0"/>
          </a:p>
          <a:p>
            <a:r>
              <a:rPr lang="fr-FR" baseline="0" dirty="0" err="1" smtClean="0"/>
              <a:t>Related</a:t>
            </a:r>
            <a:r>
              <a:rPr lang="fr-FR" baseline="0" dirty="0" smtClean="0"/>
              <a:t> issue: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support for </a:t>
            </a:r>
            <a:r>
              <a:rPr lang="fr-FR" baseline="0" dirty="0" err="1" smtClean="0"/>
              <a:t>statically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debugging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incomplete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endParaRPr lang="fr-FR" baseline="0" dirty="0" smtClean="0"/>
          </a:p>
          <a:p>
            <a:r>
              <a:rPr lang="fr-FR" baseline="0" dirty="0" err="1" smtClean="0"/>
              <a:t>Unsurprisingly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although</a:t>
            </a:r>
            <a:r>
              <a:rPr lang="fr-FR" baseline="0" dirty="0" smtClean="0"/>
              <a:t> code and </a:t>
            </a:r>
            <a:r>
              <a:rPr lang="fr-FR" baseline="0" dirty="0" err="1" smtClean="0"/>
              <a:t>specifications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proved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proof </a:t>
            </a:r>
            <a:r>
              <a:rPr lang="fr-FR" baseline="0" dirty="0" err="1" smtClean="0"/>
              <a:t>requires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adaptations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SPARK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operate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source </a:t>
            </a:r>
            <a:r>
              <a:rPr lang="fr-FR" dirty="0" err="1" smtClean="0"/>
              <a:t>level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the </a:t>
            </a:r>
            <a:r>
              <a:rPr lang="fr-FR" dirty="0" err="1" smtClean="0"/>
              <a:t>Compliance&amp;Robustness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SPARK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by an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showing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Preservation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Source Code and the </a:t>
            </a:r>
            <a:r>
              <a:rPr lang="fr-FR" baseline="0" dirty="0" err="1" smtClean="0"/>
              <a:t>Executable</a:t>
            </a:r>
            <a:r>
              <a:rPr lang="fr-FR" baseline="0" dirty="0" smtClean="0"/>
              <a:t> Object Code. This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typically</a:t>
            </a:r>
            <a:r>
              <a:rPr lang="fr-FR" baseline="0" dirty="0" smtClean="0"/>
              <a:t> relies on the qualification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developer</a:t>
            </a:r>
            <a:r>
              <a:rPr lang="fr-FR" baseline="0" dirty="0" smtClean="0"/>
              <a:t> for the compiler.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SPARK </a:t>
            </a:r>
            <a:r>
              <a:rPr lang="fr-FR" dirty="0" err="1" smtClean="0"/>
              <a:t>allows</a:t>
            </a:r>
            <a:r>
              <a:rPr lang="fr-FR" dirty="0" smtClean="0"/>
              <a:t> fine-grain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combination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verification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formal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verification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case </a:t>
            </a:r>
            <a:r>
              <a:rPr lang="fr-FR" dirty="0" err="1" smtClean="0"/>
              <a:t>studies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domains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sizes,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expertise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Small case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, rail </a:t>
            </a:r>
            <a:r>
              <a:rPr lang="fr-FR" baseline="0" dirty="0" err="1" smtClean="0"/>
              <a:t>domain</a:t>
            </a:r>
            <a:r>
              <a:rPr lang="fr-FR" baseline="0" dirty="0" smtClean="0"/>
              <a:t>, user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knowledgable</a:t>
            </a:r>
            <a:r>
              <a:rPr lang="fr-FR" baseline="0" dirty="0" smtClean="0"/>
              <a:t> about </a:t>
            </a:r>
            <a:r>
              <a:rPr lang="fr-FR" baseline="0" dirty="0" err="1" smtClean="0"/>
              <a:t>formal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(B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formal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verificaiton</a:t>
            </a:r>
            <a:r>
              <a:rPr lang="fr-FR" baseline="0" dirty="0" smtClean="0"/>
              <a:t> of C code) but new to Ada/SPARK</a:t>
            </a:r>
          </a:p>
          <a:p>
            <a:r>
              <a:rPr lang="fr-FR" baseline="0" dirty="0" err="1" smtClean="0"/>
              <a:t>Fully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on the Web (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code and report),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URL in </a:t>
            </a:r>
            <a:r>
              <a:rPr lang="fr-FR" baseline="0" dirty="0" err="1" smtClean="0"/>
              <a:t>paper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openETCS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European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developing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toolchain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specification</a:t>
            </a:r>
            <a:r>
              <a:rPr lang="fr-FR" baseline="0" dirty="0" smtClean="0"/>
              <a:t> +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+ </a:t>
            </a:r>
            <a:r>
              <a:rPr lang="fr-FR" baseline="0" dirty="0" err="1" smtClean="0"/>
              <a:t>verification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European</a:t>
            </a:r>
            <a:r>
              <a:rPr lang="fr-FR" baseline="0" dirty="0" smtClean="0"/>
              <a:t> Train Control System software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Formalization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maximum speed </a:t>
            </a:r>
            <a:r>
              <a:rPr lang="fr-FR" baseline="0" dirty="0" err="1" smtClean="0"/>
              <a:t>allowed</a:t>
            </a:r>
            <a:r>
              <a:rPr lang="fr-FR" baseline="0" dirty="0" smtClean="0"/>
              <a:t> on rail segments</a:t>
            </a:r>
          </a:p>
          <a:p>
            <a:r>
              <a:rPr lang="fr-FR" baseline="0" dirty="0" err="1" smtClean="0"/>
              <a:t>Various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query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subprograms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operate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functions</a:t>
            </a:r>
            <a:endParaRPr lang="fr-FR" baseline="0" dirty="0" smtClean="0"/>
          </a:p>
          <a:p>
            <a:r>
              <a:rPr lang="fr-FR" baseline="0" dirty="0" smtClean="0"/>
              <a:t>Full </a:t>
            </a:r>
            <a:r>
              <a:rPr lang="fr-FR" baseline="0" dirty="0" err="1" smtClean="0"/>
              <a:t>functional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developed</a:t>
            </a:r>
            <a:r>
              <a:rPr lang="fr-FR" baseline="0" dirty="0" smtClean="0"/>
              <a:t> for all of </a:t>
            </a:r>
            <a:r>
              <a:rPr lang="fr-FR" baseline="0" dirty="0" err="1" smtClean="0"/>
              <a:t>these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Paper</a:t>
            </a:r>
            <a:r>
              <a:rPr lang="fr-FR" dirty="0" smtClean="0"/>
              <a:t> </a:t>
            </a:r>
            <a:r>
              <a:rPr lang="fr-FR" dirty="0" err="1" smtClean="0"/>
              <a:t>describes</a:t>
            </a:r>
            <a:r>
              <a:rPr lang="fr-FR" dirty="0" smtClean="0"/>
              <a:t> one case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necessary</a:t>
            </a:r>
            <a:r>
              <a:rPr lang="fr-FR" baseline="0" dirty="0" smtClean="0"/>
              <a:t> to rewrite one line of code to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proof.</a:t>
            </a:r>
          </a:p>
          <a:p>
            <a:r>
              <a:rPr lang="fr-FR" baseline="0" dirty="0" err="1" smtClean="0"/>
              <a:t>Paper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describes</a:t>
            </a:r>
            <a:r>
              <a:rPr lang="fr-FR" baseline="0" dirty="0" smtClean="0"/>
              <a:t> one case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natural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not have been </a:t>
            </a:r>
            <a:r>
              <a:rPr lang="fr-FR" baseline="0" dirty="0" err="1" smtClean="0"/>
              <a:t>provable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automatically</a:t>
            </a:r>
            <a:r>
              <a:rPr lang="fr-FR" baseline="0" dirty="0" smtClean="0"/>
              <a:t>, and one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proof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automated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dirty="0" err="1" smtClean="0"/>
              <a:t>Better</a:t>
            </a:r>
            <a:r>
              <a:rPr lang="fr-FR" dirty="0" smtClean="0"/>
              <a:t> diagnostic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displaying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counter-examples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proof </a:t>
            </a:r>
            <a:r>
              <a:rPr lang="fr-FR" baseline="0" dirty="0" err="1" smtClean="0"/>
              <a:t>fails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Existing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workflow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versions of SPARK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updated</a:t>
            </a:r>
            <a:r>
              <a:rPr lang="fr-FR" baseline="0" dirty="0" smtClean="0"/>
              <a:t>, as new </a:t>
            </a:r>
            <a:r>
              <a:rPr lang="fr-FR" baseline="0" dirty="0" err="1" smtClean="0"/>
              <a:t>language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powerful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9CB6B-4676-448B-8A99-68B3A3B809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First Page">
    <p:bg>
      <p:bgPr>
        <a:gradFill rotWithShape="1">
          <a:gsLst>
            <a:gs pos="0">
              <a:srgbClr val="04080B"/>
            </a:gs>
            <a:gs pos="100000">
              <a:schemeClr val="tx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7"/>
          <p:cNvCxnSpPr>
            <a:cxnSpLocks noChangeShapeType="1"/>
          </p:cNvCxnSpPr>
          <p:nvPr userDrawn="1"/>
        </p:nvCxnSpPr>
        <p:spPr bwMode="auto">
          <a:xfrm>
            <a:off x="698500" y="3535363"/>
            <a:ext cx="77597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ea typeface="+mn-ea"/>
              <a:cs typeface="Arial" charset="0"/>
            </a:endParaRPr>
          </a:p>
        </p:txBody>
      </p:sp>
      <p:pic>
        <p:nvPicPr>
          <p:cNvPr id="20" name="Picture 2" descr="logo_textured_large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33382" y="3657600"/>
            <a:ext cx="2534018" cy="297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33382" y="3904800"/>
            <a:ext cx="2534018" cy="354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3657600"/>
            <a:ext cx="2590800" cy="297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9600" y="5715000"/>
            <a:ext cx="4104000" cy="533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baseline="0">
                <a:solidFill>
                  <a:srgbClr val="91B9DA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3904800"/>
            <a:ext cx="2590800" cy="354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943600" y="3657600"/>
            <a:ext cx="2590800" cy="297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43600" y="3904800"/>
            <a:ext cx="2590800" cy="354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85800" y="2514600"/>
            <a:ext cx="7696200" cy="9828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684520" y="1371600"/>
            <a:ext cx="2849880" cy="297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73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927100"/>
            <a:ext cx="7772400" cy="38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2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927100"/>
            <a:ext cx="7772400" cy="38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7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7471" y="0"/>
            <a:ext cx="9151471" cy="685800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gradFill flip="none" rotWithShape="1">
          <a:gsLst>
            <a:gs pos="0">
              <a:srgbClr val="04080B"/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667000"/>
            <a:ext cx="8382000" cy="978729"/>
          </a:xfrm>
        </p:spPr>
        <p:txBody>
          <a:bodyPr>
            <a:spAutoFit/>
          </a:bodyPr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4800" b="1" i="0" kern="120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kern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7938" y="0"/>
            <a:ext cx="9151938" cy="685800"/>
          </a:xfrm>
          <a:prstGeom prst="rect">
            <a:avLst/>
          </a:prstGeom>
          <a:gradFill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85800" y="1143000"/>
            <a:ext cx="7848600" cy="533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First Page">
    <p:bg>
      <p:bgPr>
        <a:gradFill flip="none" rotWithShape="1">
          <a:gsLst>
            <a:gs pos="0">
              <a:srgbClr val="04080B"/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7"/>
          <p:cNvCxnSpPr>
            <a:cxnSpLocks noChangeShapeType="1"/>
          </p:cNvCxnSpPr>
          <p:nvPr userDrawn="1"/>
        </p:nvCxnSpPr>
        <p:spPr bwMode="auto">
          <a:xfrm>
            <a:off x="698500" y="3535500"/>
            <a:ext cx="77597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333382" y="3657600"/>
            <a:ext cx="2534018" cy="297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333382" y="3904800"/>
            <a:ext cx="2534018" cy="354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657600"/>
            <a:ext cx="2590800" cy="297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15000"/>
            <a:ext cx="4104000" cy="533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baseline="0">
                <a:solidFill>
                  <a:srgbClr val="91B9DA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Location/Venue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04800"/>
            <a:ext cx="2590800" cy="354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943600" y="3657600"/>
            <a:ext cx="2590800" cy="297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943600" y="3904800"/>
            <a:ext cx="2590800" cy="354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85800" y="2514600"/>
            <a:ext cx="7696200" cy="9828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8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3" name="Picture 2" descr="logo_textured_larg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5672"/>
            <a:ext cx="1905000" cy="533400"/>
          </a:xfrm>
          <a:prstGeom prst="rect">
            <a:avLst/>
          </a:prstGeom>
        </p:spPr>
      </p:pic>
      <p:sp>
        <p:nvSpPr>
          <p:cNvPr id="2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684520" y="1371600"/>
            <a:ext cx="2849880" cy="297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17 July 2011</a:t>
            </a:r>
          </a:p>
        </p:txBody>
      </p:sp>
    </p:spTree>
    <p:extLst>
      <p:ext uri="{BB962C8B-B14F-4D97-AF65-F5344CB8AC3E}">
        <p14:creationId xmlns:p14="http://schemas.microsoft.com/office/powerpoint/2010/main" val="40654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rgbClr val="04080B"/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0">
              <a:srgbClr val="04080B"/>
            </a:gs>
            <a:gs pos="10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pic>
        <p:nvPicPr>
          <p:cNvPr id="2" name="Picture 1" descr="gnatpr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21300" cy="980474"/>
          </a:xfrm>
          <a:prstGeom prst="rect">
            <a:avLst/>
          </a:prstGeom>
        </p:spPr>
      </p:pic>
      <p:pic>
        <p:nvPicPr>
          <p:cNvPr id="4" name="Picture 3" descr="gnatpro-slog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84666"/>
            <a:ext cx="5257800" cy="4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 flip="none" rotWithShape="1">
          <a:gsLst>
            <a:gs pos="0">
              <a:srgbClr val="04080B"/>
            </a:gs>
            <a:gs pos="100000">
              <a:srgbClr val="16212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pic>
        <p:nvPicPr>
          <p:cNvPr id="4" name="Picture 3" descr="codepe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676523" cy="1033025"/>
          </a:xfrm>
          <a:prstGeom prst="rect">
            <a:avLst/>
          </a:prstGeom>
        </p:spPr>
      </p:pic>
      <p:pic>
        <p:nvPicPr>
          <p:cNvPr id="5" name="Picture 4" descr="codepeer-slog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64482"/>
            <a:ext cx="6477000" cy="4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5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 flip="none" rotWithShape="1">
          <a:gsLst>
            <a:gs pos="0">
              <a:srgbClr val="04080B"/>
            </a:gs>
            <a:gs pos="100000">
              <a:srgbClr val="16212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pic>
        <p:nvPicPr>
          <p:cNvPr id="2" name="Picture 1" descr="sparkpr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62164"/>
            <a:ext cx="6172200" cy="971636"/>
          </a:xfrm>
          <a:prstGeom prst="rect">
            <a:avLst/>
          </a:prstGeom>
        </p:spPr>
      </p:pic>
      <p:pic>
        <p:nvPicPr>
          <p:cNvPr id="5" name="Picture 4" descr="sparkpro-slog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685800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rotWithShape="1">
          <a:gsLst>
            <a:gs pos="0">
              <a:srgbClr val="04080B"/>
            </a:gs>
            <a:gs pos="100000">
              <a:schemeClr val="tx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3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 flip="none" rotWithShape="1">
          <a:gsLst>
            <a:gs pos="0">
              <a:srgbClr val="04080B"/>
            </a:gs>
            <a:gs pos="100000">
              <a:srgbClr val="16212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pic>
        <p:nvPicPr>
          <p:cNvPr id="4" name="Picture 3" descr="sparkprob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819400"/>
            <a:ext cx="8046720" cy="7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4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 flip="none" rotWithShape="1">
          <a:gsLst>
            <a:gs pos="0">
              <a:srgbClr val="04080B"/>
            </a:gs>
            <a:gs pos="100000">
              <a:srgbClr val="16212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gnatpro-safe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84" y="2743200"/>
            <a:ext cx="5334915" cy="15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 flip="none" rotWithShape="1">
          <a:gsLst>
            <a:gs pos="0">
              <a:srgbClr val="04080B"/>
            </a:gs>
            <a:gs pos="100000">
              <a:srgbClr val="16212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19588" y="2689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b="1" i="0" dirty="0" smtClean="0">
              <a:solidFill>
                <a:srgbClr val="17598F"/>
              </a:solidFill>
              <a:ea typeface="+mn-ea"/>
              <a:cs typeface="Arial" charset="0"/>
            </a:endParaRPr>
          </a:p>
        </p:txBody>
      </p:sp>
      <p:pic>
        <p:nvPicPr>
          <p:cNvPr id="2" name="Picture 1" descr="gnatpro-securi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34000" cy="15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8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810000" cy="533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810000" cy="533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7471" y="0"/>
            <a:ext cx="9151471" cy="685800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05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7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7471" y="0"/>
            <a:ext cx="9151471" cy="685800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smtClean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85800" y="1143000"/>
            <a:ext cx="7848600" cy="533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06" y="1151930"/>
            <a:ext cx="5540188" cy="2321719"/>
          </a:xfrm>
          <a:prstGeom prst="rect">
            <a:avLst/>
          </a:prstGeom>
        </p:spPr>
        <p:txBody>
          <a:bodyPr lIns="54142" tIns="27071" rIns="54142" bIns="2707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672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927100"/>
            <a:ext cx="7772400" cy="38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1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rotWithShape="1">
          <a:gsLst>
            <a:gs pos="0">
              <a:srgbClr val="04080B"/>
            </a:gs>
            <a:gs pos="100000">
              <a:schemeClr val="tx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pic>
        <p:nvPicPr>
          <p:cNvPr id="3" name="Picture 1" descr="gnatp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321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natpro-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4613"/>
            <a:ext cx="5257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6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 rotWithShape="1">
          <a:gsLst>
            <a:gs pos="0">
              <a:srgbClr val="04080B"/>
            </a:gs>
            <a:gs pos="100000">
              <a:srgbClr val="16212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pic>
        <p:nvPicPr>
          <p:cNvPr id="3" name="Picture 3" descr="codepe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6769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depeer-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63975"/>
            <a:ext cx="6477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 rotWithShape="1">
          <a:gsLst>
            <a:gs pos="0">
              <a:srgbClr val="04080B"/>
            </a:gs>
            <a:gs pos="100000">
              <a:srgbClr val="16212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pic>
        <p:nvPicPr>
          <p:cNvPr id="3" name="Picture 1" descr="sparkp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62250"/>
            <a:ext cx="6172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parkpro-slog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6858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98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 rotWithShape="1">
          <a:gsLst>
            <a:gs pos="0">
              <a:srgbClr val="04080B"/>
            </a:gs>
            <a:gs pos="100000">
              <a:srgbClr val="16212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pic>
        <p:nvPicPr>
          <p:cNvPr id="3" name="Picture 3" descr="sparkprob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819400"/>
            <a:ext cx="8045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8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 rotWithShape="1">
          <a:gsLst>
            <a:gs pos="0">
              <a:srgbClr val="04080B"/>
            </a:gs>
            <a:gs pos="100000">
              <a:srgbClr val="16212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pic>
        <p:nvPicPr>
          <p:cNvPr id="3" name="Picture 4" descr="gnatpro-safe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743200"/>
            <a:ext cx="53355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 rotWithShape="1">
          <a:gsLst>
            <a:gs pos="0">
              <a:srgbClr val="04080B"/>
            </a:gs>
            <a:gs pos="100000">
              <a:srgbClr val="16212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5819775" y="268288"/>
            <a:ext cx="184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400" b="1" i="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pic>
        <p:nvPicPr>
          <p:cNvPr id="3" name="Picture 1" descr="gnatpro-securit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33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7938" y="0"/>
            <a:ext cx="9151938" cy="685800"/>
          </a:xfrm>
          <a:prstGeom prst="rect">
            <a:avLst/>
          </a:prstGeom>
          <a:gradFill flip="none" rotWithShape="1">
            <a:gsLst>
              <a:gs pos="0">
                <a:srgbClr val="040B11"/>
              </a:gs>
              <a:gs pos="100000">
                <a:schemeClr val="tx2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810000" cy="533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810000" cy="5334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001000" cy="533400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848600" y="6613525"/>
            <a:ext cx="1841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fr-FR" sz="1000" i="0">
              <a:latin typeface="Verdana" pitchFamily="34" charset="0"/>
              <a:ea typeface="+mn-ea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05800" y="6642100"/>
            <a:ext cx="83026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800" i="0">
                <a:solidFill>
                  <a:srgbClr val="A6A6A6"/>
                </a:solidFill>
              </a:rPr>
              <a:t>Slide: </a:t>
            </a:r>
            <a:fld id="{55164920-4DCD-44B8-B044-1D6BC493A243}" type="slidenum">
              <a:rPr lang="en-US" sz="800" i="0">
                <a:solidFill>
                  <a:srgbClr val="A6A6A6"/>
                </a:solidFill>
              </a:rPr>
              <a:pPr/>
              <a:t>‹#›</a:t>
            </a:fld>
            <a:endParaRPr lang="fr-FR" sz="800" i="0">
              <a:solidFill>
                <a:srgbClr val="A6A6A6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5875" y="6634163"/>
            <a:ext cx="145424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800" i="0" dirty="0">
                <a:solidFill>
                  <a:srgbClr val="A6A6A6"/>
                </a:solidFill>
              </a:rPr>
              <a:t>Copyright © </a:t>
            </a:r>
            <a:r>
              <a:rPr lang="en-US" sz="800" i="0" dirty="0" smtClean="0">
                <a:solidFill>
                  <a:srgbClr val="A6A6A6"/>
                </a:solidFill>
              </a:rPr>
              <a:t>2014 </a:t>
            </a:r>
            <a:r>
              <a:rPr lang="en-US" sz="800" i="0" dirty="0" err="1">
                <a:solidFill>
                  <a:srgbClr val="A6A6A6"/>
                </a:solidFill>
              </a:rPr>
              <a:t>AdaCore</a:t>
            </a:r>
            <a:r>
              <a:rPr lang="en-US" sz="800" i="0" dirty="0">
                <a:solidFill>
                  <a:srgbClr val="A6A6A6"/>
                </a:solidFill>
              </a:rPr>
              <a:t> </a:t>
            </a:r>
            <a:endParaRPr lang="fr-FR" sz="800" i="0" dirty="0">
              <a:solidFill>
                <a:srgbClr val="A6A6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9" r:id="rId9"/>
    <p:sldLayoutId id="2147484551" r:id="rId10"/>
    <p:sldLayoutId id="2147484552" r:id="rId11"/>
    <p:sldLayoutId id="2147484571" r:id="rId12"/>
    <p:sldLayoutId id="2147484574" r:id="rId13"/>
    <p:sldLayoutId id="2147484575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404040"/>
        </a:buClr>
        <a:buChar char="•"/>
        <a:defRPr sz="1600" b="1">
          <a:solidFill>
            <a:srgbClr val="40404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848600" y="6613525"/>
            <a:ext cx="1841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fr-FR" sz="1000" i="0">
              <a:solidFill>
                <a:srgbClr val="000000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05801" y="6642556"/>
            <a:ext cx="82996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800" i="0" dirty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 charset="0"/>
              </a:rPr>
              <a:t>Slide: </a:t>
            </a:r>
            <a:fld id="{43F39511-02AB-4F14-A557-8CD33A774D94}" type="slidenum">
              <a:rPr lang="en-US" sz="800" i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 charset="0"/>
              </a:rPr>
              <a:pPr eaLnBrk="0" hangingPunct="0">
                <a:defRPr/>
              </a:pPr>
              <a:t>‹#›</a:t>
            </a:fld>
            <a:endParaRPr lang="fr-FR" sz="800" i="0" dirty="0">
              <a:solidFill>
                <a:srgbClr val="FFFFFF">
                  <a:lumMod val="65000"/>
                </a:srgbClr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5875" y="6634163"/>
            <a:ext cx="145424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i="0" dirty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 charset="0"/>
              </a:rPr>
              <a:t>Copyright </a:t>
            </a:r>
            <a:r>
              <a:rPr lang="en-US" sz="800" i="0" dirty="0">
                <a:solidFill>
                  <a:srgbClr val="FFFFFF">
                    <a:lumMod val="65000"/>
                  </a:srgbClr>
                </a:solidFill>
                <a:latin typeface="Arial"/>
                <a:ea typeface="Verdana"/>
                <a:cs typeface="Verdana"/>
              </a:rPr>
              <a:t>©</a:t>
            </a:r>
            <a:r>
              <a:rPr lang="en-US" sz="800" i="0" dirty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 charset="0"/>
              </a:rPr>
              <a:t> </a:t>
            </a:r>
            <a:r>
              <a:rPr lang="en-US" sz="800" i="0" dirty="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 charset="0"/>
              </a:rPr>
              <a:t>2014 </a:t>
            </a:r>
            <a:r>
              <a:rPr lang="en-US" sz="800" i="0" dirty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 charset="0"/>
              </a:rPr>
              <a:t>AdaCore </a:t>
            </a:r>
            <a:endParaRPr lang="fr-FR" sz="800" i="0" dirty="0">
              <a:solidFill>
                <a:srgbClr val="FFFFFF">
                  <a:lumMod val="65000"/>
                </a:srgbClr>
              </a:solidFill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4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3" r:id="rId9"/>
    <p:sldLayoutId id="2147484565" r:id="rId10"/>
    <p:sldLayoutId id="2147484567" r:id="rId11"/>
    <p:sldLayoutId id="2147484568" r:id="rId12"/>
    <p:sldLayoutId id="214748457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77A9"/>
          </a:solidFill>
          <a:latin typeface="Verdana" pitchFamily="34" charset="0"/>
          <a:ea typeface="ヒラギノ角ゴ ProN W3"/>
          <a:cs typeface="ヒラギノ角ゴ ProN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77A9"/>
          </a:solidFill>
          <a:latin typeface="Verdana" pitchFamily="34" charset="0"/>
          <a:ea typeface="ヒラギノ角ゴ ProN W3"/>
          <a:cs typeface="ヒラギノ角ゴ ProN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77A9"/>
          </a:solidFill>
          <a:latin typeface="Verdana" pitchFamily="34" charset="0"/>
          <a:ea typeface="ヒラギノ角ゴ ProN W3"/>
          <a:cs typeface="ヒラギノ角ゴ ProN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3377A9"/>
          </a:solidFill>
          <a:latin typeface="Verdana" pitchFamily="34" charset="0"/>
          <a:ea typeface="ヒラギノ角ゴ ProN W3"/>
          <a:cs typeface="ヒラギノ角ゴ ProN W3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77A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404040"/>
        </a:buClr>
        <a:buChar char="•"/>
        <a:defRPr sz="1600" b="1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2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open-do.org/wp-content/uploads/2013/05/DASIA_2013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dacore.com/sparkpro" TargetMode="External"/><Relationship Id="rId3" Type="http://schemas.openxmlformats.org/officeDocument/2006/relationships/hyperlink" Target="http://www.spark2014.or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3657600"/>
            <a:ext cx="8928992" cy="563488"/>
          </a:xfrm>
        </p:spPr>
        <p:txBody>
          <a:bodyPr/>
          <a:lstStyle/>
          <a:p>
            <a:pPr algn="ctr"/>
            <a:r>
              <a:rPr lang="fr-FR" sz="1800" b="0" i="1" dirty="0"/>
              <a:t>Claire </a:t>
            </a:r>
            <a:r>
              <a:rPr lang="fr-FR" sz="1800" b="0" i="1" dirty="0" smtClean="0"/>
              <a:t>Dross, </a:t>
            </a:r>
            <a:r>
              <a:rPr lang="fr-FR" sz="1800" b="0" i="1" dirty="0" err="1"/>
              <a:t>Pavlos</a:t>
            </a:r>
            <a:r>
              <a:rPr lang="fr-FR" sz="1800" b="0" i="1" dirty="0"/>
              <a:t> </a:t>
            </a:r>
            <a:r>
              <a:rPr lang="fr-FR" sz="1800" b="0" i="1" dirty="0" err="1" smtClean="0"/>
              <a:t>Efstathopoulos</a:t>
            </a:r>
            <a:r>
              <a:rPr lang="fr-FR" sz="1800" b="0" i="1" dirty="0" smtClean="0"/>
              <a:t>, </a:t>
            </a:r>
            <a:r>
              <a:rPr lang="fr-FR" sz="1800" b="0" i="1" dirty="0"/>
              <a:t>David </a:t>
            </a:r>
            <a:r>
              <a:rPr lang="fr-FR" sz="1800" b="0" i="1" dirty="0" err="1" smtClean="0"/>
              <a:t>Lesens</a:t>
            </a:r>
            <a:r>
              <a:rPr lang="fr-FR" sz="1800" b="0" i="1" dirty="0" smtClean="0"/>
              <a:t>, </a:t>
            </a:r>
            <a:r>
              <a:rPr lang="fr-FR" sz="1800" b="0" i="1" dirty="0"/>
              <a:t>David </a:t>
            </a:r>
            <a:r>
              <a:rPr lang="fr-FR" sz="1800" b="0" i="1" dirty="0" err="1" smtClean="0"/>
              <a:t>Mentré</a:t>
            </a:r>
            <a:r>
              <a:rPr lang="fr-FR" sz="1800" b="0" i="1" dirty="0" smtClean="0"/>
              <a:t> </a:t>
            </a:r>
            <a:r>
              <a:rPr lang="fr-FR" sz="1800" b="0" i="1" dirty="0"/>
              <a:t>and </a:t>
            </a:r>
            <a:r>
              <a:rPr lang="fr-FR" sz="1800" b="0" i="1" u="sng" dirty="0"/>
              <a:t>Yannick </a:t>
            </a:r>
            <a:r>
              <a:rPr lang="fr-FR" sz="1800" b="0" i="1" u="sng" dirty="0" smtClean="0"/>
              <a:t>Moy</a:t>
            </a:r>
            <a:endParaRPr lang="fr-FR" sz="1800" b="0" i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5715000"/>
            <a:ext cx="6770712" cy="533400"/>
          </a:xfrm>
        </p:spPr>
        <p:txBody>
          <a:bodyPr/>
          <a:lstStyle/>
          <a:p>
            <a:r>
              <a:rPr lang="fr-FR" dirty="0" smtClean="0"/>
              <a:t>Embedded Real Time Software and </a:t>
            </a:r>
            <a:r>
              <a:rPr lang="fr-FR" dirty="0" err="1" smtClean="0"/>
              <a:t>Systems</a:t>
            </a:r>
            <a:r>
              <a:rPr lang="fr-FR" dirty="0" smtClean="0"/>
              <a:t> – </a:t>
            </a:r>
            <a:r>
              <a:rPr lang="en-US" dirty="0" smtClean="0"/>
              <a:t>February 5th</a:t>
            </a:r>
            <a:r>
              <a:rPr lang="en-US" dirty="0"/>
              <a:t>, </a:t>
            </a:r>
            <a:r>
              <a:rPr lang="en-US" dirty="0" smtClean="0"/>
              <a:t>2014 </a:t>
            </a:r>
            <a:endParaRPr lang="en-US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7504" y="2514600"/>
            <a:ext cx="8928992" cy="842392"/>
          </a:xfrm>
        </p:spPr>
        <p:txBody>
          <a:bodyPr/>
          <a:lstStyle/>
          <a:p>
            <a:pPr algn="ctr"/>
            <a:r>
              <a:rPr lang="fr-FR" dirty="0"/>
              <a:t>Rail, </a:t>
            </a:r>
            <a:r>
              <a:rPr lang="fr-FR" dirty="0" err="1"/>
              <a:t>Space</a:t>
            </a:r>
            <a:r>
              <a:rPr lang="fr-FR" dirty="0"/>
              <a:t>, Security: </a:t>
            </a:r>
            <a:r>
              <a:rPr lang="fr-FR" dirty="0" err="1"/>
              <a:t>Three</a:t>
            </a:r>
            <a:r>
              <a:rPr lang="fr-FR" dirty="0"/>
              <a:t> Case </a:t>
            </a:r>
            <a:r>
              <a:rPr lang="fr-FR" dirty="0" err="1"/>
              <a:t>Studies</a:t>
            </a:r>
            <a:r>
              <a:rPr lang="fr-FR" dirty="0"/>
              <a:t> for </a:t>
            </a:r>
            <a:r>
              <a:rPr lang="fr-FR" dirty="0" smtClean="0"/>
              <a:t>SPARK 2014</a:t>
            </a:r>
            <a:endParaRPr lang="en-US" dirty="0"/>
          </a:p>
        </p:txBody>
      </p:sp>
      <p:pic>
        <p:nvPicPr>
          <p:cNvPr id="8" name="Image 7" descr="Mitsubishi Electric 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1542" y="1066289"/>
            <a:ext cx="1778930" cy="778535"/>
          </a:xfrm>
          <a:prstGeom prst="rect">
            <a:avLst/>
          </a:prstGeom>
        </p:spPr>
      </p:pic>
      <p:pic>
        <p:nvPicPr>
          <p:cNvPr id="2" name="Image 1" descr="AIRBUS_DS_3D_Silver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97" y="1124744"/>
            <a:ext cx="2485683" cy="864095"/>
          </a:xfrm>
          <a:prstGeom prst="rect">
            <a:avLst/>
          </a:prstGeom>
        </p:spPr>
      </p:pic>
      <p:pic>
        <p:nvPicPr>
          <p:cNvPr id="7" name="Image 6" descr="Altran_Logo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2448272" cy="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 of the Correctness of Step Functions</a:t>
            </a:r>
            <a:endParaRPr lang="en-US" dirty="0"/>
          </a:p>
        </p:txBody>
      </p:sp>
      <p:pic>
        <p:nvPicPr>
          <p:cNvPr id="7" name="Image 6" descr="stair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9"/>
            <a:ext cx="4394947" cy="3312368"/>
          </a:xfrm>
          <a:prstGeom prst="rect">
            <a:avLst/>
          </a:prstGeom>
        </p:spPr>
      </p:pic>
      <p:sp>
        <p:nvSpPr>
          <p:cNvPr id="8" name="Freeform 23"/>
          <p:cNvSpPr/>
          <p:nvPr/>
        </p:nvSpPr>
        <p:spPr>
          <a:xfrm rot="3119821" flipV="1">
            <a:off x="4104773" y="1808491"/>
            <a:ext cx="1006462" cy="1498161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508104" y="2276872"/>
            <a:ext cx="35638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err="1" smtClean="0"/>
              <a:t>Has_Same_Delimiters</a:t>
            </a:r>
            <a:r>
              <a:rPr lang="en-US" sz="2800" i="0" dirty="0" smtClean="0"/>
              <a:t>?</a:t>
            </a:r>
          </a:p>
        </p:txBody>
      </p:sp>
      <p:sp>
        <p:nvSpPr>
          <p:cNvPr id="10" name="Freeform 23"/>
          <p:cNvSpPr/>
          <p:nvPr/>
        </p:nvSpPr>
        <p:spPr>
          <a:xfrm rot="6060006" flipH="1" flipV="1">
            <a:off x="4472373" y="2567719"/>
            <a:ext cx="991341" cy="1054350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4716016" y="4581128"/>
            <a:ext cx="44279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0" dirty="0" err="1" smtClean="0"/>
              <a:t>Get_Value</a:t>
            </a:r>
            <a:r>
              <a:rPr lang="en-US" sz="2400" i="0" dirty="0" smtClean="0"/>
              <a:t>?</a:t>
            </a:r>
          </a:p>
          <a:p>
            <a:pPr marL="0" indent="0">
              <a:buFontTx/>
              <a:buNone/>
            </a:pPr>
            <a:r>
              <a:rPr lang="en-US" sz="2400" i="0" dirty="0" err="1" smtClean="0"/>
              <a:t>Minimum_Until_Point</a:t>
            </a:r>
            <a:r>
              <a:rPr lang="en-US" sz="2400" i="0" dirty="0" smtClean="0"/>
              <a:t>?</a:t>
            </a:r>
          </a:p>
        </p:txBody>
      </p:sp>
      <p:sp>
        <p:nvSpPr>
          <p:cNvPr id="14" name="Freeform 23"/>
          <p:cNvSpPr/>
          <p:nvPr/>
        </p:nvSpPr>
        <p:spPr>
          <a:xfrm rot="11662850" flipH="1" flipV="1">
            <a:off x="1357646" y="3714419"/>
            <a:ext cx="713910" cy="1229362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 bwMode="auto">
          <a:xfrm>
            <a:off x="755576" y="4941168"/>
            <a:ext cx="33123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i="0" dirty="0" err="1" smtClean="0"/>
              <a:t>Restrictive_Merge</a:t>
            </a:r>
            <a:endParaRPr lang="en-US" sz="2400" i="0" dirty="0" smtClean="0"/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1259632" y="3573016"/>
            <a:ext cx="43204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 bwMode="auto">
          <a:xfrm>
            <a:off x="1619672" y="3356992"/>
            <a:ext cx="2880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>
            <a:off x="1907704" y="3933056"/>
            <a:ext cx="72008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 bwMode="auto">
          <a:xfrm>
            <a:off x="2627784" y="3501008"/>
            <a:ext cx="50405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 bwMode="auto">
          <a:xfrm>
            <a:off x="3131840" y="2492896"/>
            <a:ext cx="14401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 bwMode="auto">
          <a:xfrm>
            <a:off x="3275856" y="2420888"/>
            <a:ext cx="720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 bwMode="auto">
          <a:xfrm flipH="1">
            <a:off x="3347864" y="3284984"/>
            <a:ext cx="2880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 bwMode="auto">
          <a:xfrm flipH="1">
            <a:off x="3635896" y="3356992"/>
            <a:ext cx="14401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 flipH="1">
            <a:off x="3779912" y="3645024"/>
            <a:ext cx="50405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 bwMode="auto">
          <a:xfrm flipH="1">
            <a:off x="4283968" y="4077072"/>
            <a:ext cx="3600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 bwMode="auto">
          <a:xfrm>
            <a:off x="3923928" y="1268760"/>
            <a:ext cx="72008" cy="3744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Plus 49"/>
          <p:cNvSpPr/>
          <p:nvPr/>
        </p:nvSpPr>
        <p:spPr bwMode="auto">
          <a:xfrm>
            <a:off x="3851920" y="3573016"/>
            <a:ext cx="216024" cy="21602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23"/>
          <p:cNvSpPr/>
          <p:nvPr/>
        </p:nvSpPr>
        <p:spPr>
          <a:xfrm rot="11662850" flipH="1" flipV="1">
            <a:off x="3823306" y="3823622"/>
            <a:ext cx="991341" cy="1054350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Freeform 23"/>
          <p:cNvSpPr/>
          <p:nvPr/>
        </p:nvSpPr>
        <p:spPr>
          <a:xfrm rot="9931938" flipV="1">
            <a:off x="1870423" y="3656859"/>
            <a:ext cx="1409148" cy="1272475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4" grpId="0" animBg="1"/>
      <p:bldP spid="15" grpId="0"/>
      <p:bldP spid="5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664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SPARK 2014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very good </a:t>
            </a:r>
            <a:r>
              <a:rPr lang="en-US" dirty="0" smtClean="0">
                <a:solidFill>
                  <a:schemeClr val="tx1"/>
                </a:solidFill>
                <a:cs typeface="Courier New"/>
              </a:rPr>
              <a:t>for:</a:t>
            </a:r>
          </a:p>
          <a:p>
            <a:r>
              <a:rPr lang="en-US" dirty="0" smtClean="0">
                <a:solidFill>
                  <a:schemeClr val="accent1"/>
                </a:solidFill>
                <a:cs typeface="Courier New"/>
              </a:rPr>
              <a:t>Capturing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objects in the requirements</a:t>
            </a:r>
          </a:p>
          <a:p>
            <a:r>
              <a:rPr lang="en-US" dirty="0" smtClean="0">
                <a:solidFill>
                  <a:schemeClr val="accent1"/>
                </a:solidFill>
                <a:cs typeface="Courier New"/>
              </a:rPr>
              <a:t>Readability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of the specifications (= contracts)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Automatic proof of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absence of run-time errors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Automatic proof of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simple functional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contracts</a:t>
            </a:r>
          </a:p>
          <a:p>
            <a:r>
              <a:rPr lang="en-US" dirty="0" smtClean="0">
                <a:solidFill>
                  <a:schemeClr val="accent1"/>
                </a:solidFill>
                <a:cs typeface="Courier New"/>
              </a:rPr>
              <a:t>Dynamic verification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of contracts and assertions</a:t>
            </a:r>
          </a:p>
          <a:p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SPARK 2014 is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not good </a:t>
            </a:r>
            <a:r>
              <a:rPr lang="en-US" dirty="0" smtClean="0">
                <a:solidFill>
                  <a:schemeClr val="tx1"/>
                </a:solidFill>
                <a:cs typeface="Courier New"/>
              </a:rPr>
              <a:t>for: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Proving existing code automatically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without any modifications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Proving </a:t>
            </a:r>
            <a:r>
              <a:rPr lang="en-US" dirty="0" smtClean="0">
                <a:solidFill>
                  <a:schemeClr val="accent1"/>
                </a:solidFill>
              </a:rPr>
              <a:t>automatically</a:t>
            </a:r>
            <a:r>
              <a:rPr lang="en-US" b="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complex functional</a:t>
            </a:r>
            <a:r>
              <a:rPr lang="en-US" b="0" dirty="0" smtClean="0">
                <a:solidFill>
                  <a:schemeClr val="tx1"/>
                </a:solidFill>
              </a:rPr>
              <a:t> contracts</a:t>
            </a:r>
          </a:p>
          <a:p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Areas requiring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improvements</a:t>
            </a:r>
            <a:r>
              <a:rPr lang="en-US" dirty="0" smtClean="0">
                <a:solidFill>
                  <a:schemeClr val="tx1"/>
                </a:solidFill>
                <a:cs typeface="Courier New"/>
              </a:rPr>
              <a:t>: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Possibility to prove some properties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interactively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(in 2014 roadmap)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Better </a:t>
            </a:r>
            <a:r>
              <a:rPr lang="en-US" dirty="0" smtClean="0">
                <a:solidFill>
                  <a:schemeClr val="accent1"/>
                </a:solidFill>
                <a:cs typeface="Courier New"/>
              </a:rPr>
              <a:t>diagnostic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for incomplete loop invariants (in 2014 roadmap)</a:t>
            </a:r>
            <a:endParaRPr lang="en-US" dirty="0">
              <a:solidFill>
                <a:schemeClr val="tx1"/>
              </a:solidFill>
              <a:cs typeface="Courier New"/>
            </a:endParaRPr>
          </a:p>
          <a:p>
            <a:r>
              <a:rPr lang="en-US" dirty="0" smtClean="0">
                <a:solidFill>
                  <a:schemeClr val="accent1"/>
                </a:solidFill>
                <a:cs typeface="Courier New"/>
              </a:rPr>
              <a:t>Training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for developers to use proof tools (available in SPARK Pro subscription)</a:t>
            </a:r>
          </a:p>
          <a:p>
            <a:r>
              <a:rPr lang="en-US" dirty="0" smtClean="0">
                <a:solidFill>
                  <a:schemeClr val="accent1"/>
                </a:solidFill>
                <a:cs typeface="Courier New"/>
              </a:rPr>
              <a:t>Workflow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to make efficient use of developers’ time (in progress)</a:t>
            </a:r>
          </a:p>
        </p:txBody>
      </p:sp>
    </p:spTree>
    <p:extLst>
      <p:ext uri="{BB962C8B-B14F-4D97-AF65-F5344CB8AC3E}">
        <p14:creationId xmlns:p14="http://schemas.microsoft.com/office/powerpoint/2010/main" val="2422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124744"/>
            <a:ext cx="8382000" cy="1848711"/>
          </a:xfrm>
        </p:spPr>
        <p:txBody>
          <a:bodyPr/>
          <a:lstStyle/>
          <a:p>
            <a:r>
              <a:rPr lang="en-US" sz="3200" dirty="0" smtClean="0"/>
              <a:t>Case study 2: </a:t>
            </a:r>
            <a:r>
              <a:rPr lang="en-US" sz="3200" dirty="0"/>
              <a:t>Flight Control and Vehicle Management in Space </a:t>
            </a:r>
          </a:p>
          <a:p>
            <a:endParaRPr lang="fr-FR" sz="32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275856" y="2564904"/>
            <a:ext cx="2520280" cy="563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800" b="0" dirty="0" smtClean="0">
                <a:solidFill>
                  <a:schemeClr val="bg1"/>
                </a:solidFill>
              </a:rPr>
              <a:t>David </a:t>
            </a:r>
            <a:r>
              <a:rPr lang="fr-FR" sz="2800" b="0" dirty="0" err="1" smtClean="0">
                <a:solidFill>
                  <a:schemeClr val="bg1"/>
                </a:solidFill>
              </a:rPr>
              <a:t>Lesens</a:t>
            </a:r>
            <a:endParaRPr lang="fr-FR" sz="2800" b="0" u="sng" dirty="0">
              <a:solidFill>
                <a:schemeClr val="bg1"/>
              </a:solidFill>
            </a:endParaRPr>
          </a:p>
        </p:txBody>
      </p:sp>
      <p:pic>
        <p:nvPicPr>
          <p:cNvPr id="6" name="Picture 16" descr="ATV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1"/>
          <a:stretch>
            <a:fillRect/>
          </a:stretch>
        </p:blipFill>
        <p:spPr bwMode="auto">
          <a:xfrm>
            <a:off x="2123728" y="4005064"/>
            <a:ext cx="2881312" cy="183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Ariane5-LIFT5725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6"/>
          <a:stretch>
            <a:fillRect/>
          </a:stretch>
        </p:blipFill>
        <p:spPr bwMode="auto">
          <a:xfrm>
            <a:off x="6444208" y="2636912"/>
            <a:ext cx="1584176" cy="3701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AIRBUS_DS_3D_Silver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97" y="-31895"/>
            <a:ext cx="2705803" cy="9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07504" y="4437112"/>
            <a:ext cx="8893175" cy="792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999900">
                <a:alpha val="74998"/>
              </a:srgbClr>
            </a:prstShdw>
          </a:effectLst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Board Control Procedure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496" y="1735088"/>
            <a:ext cx="8856662" cy="5294312"/>
          </a:xfrm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GB" sz="2000" dirty="0">
                <a:latin typeface="Arial" charset="0"/>
                <a:ea typeface="MS PGothic" charset="0"/>
              </a:rPr>
              <a:t>On-board control procedure</a:t>
            </a:r>
          </a:p>
          <a:p>
            <a:pPr lvl="1" eaLnBrk="1" hangingPunct="1"/>
            <a:r>
              <a:rPr lang="en-GB" sz="1800" dirty="0">
                <a:latin typeface="Arial" charset="0"/>
                <a:ea typeface="MS PGothic" charset="0"/>
              </a:rPr>
              <a:t>Software program designed to be executed by an OBCP engine, which can easily be loaded, executed, and also replaced, on-board the spacecraft</a:t>
            </a:r>
          </a:p>
          <a:p>
            <a:pPr eaLnBrk="1" hangingPunct="1"/>
            <a:r>
              <a:rPr lang="en-GB" sz="2000" dirty="0">
                <a:latin typeface="Arial" charset="0"/>
                <a:ea typeface="MS PGothic" charset="0"/>
              </a:rPr>
              <a:t>OBCP code</a:t>
            </a:r>
          </a:p>
          <a:p>
            <a:pPr lvl="1" eaLnBrk="1" hangingPunct="1"/>
            <a:r>
              <a:rPr lang="en-GB" sz="1800" dirty="0">
                <a:latin typeface="Arial" charset="0"/>
                <a:ea typeface="MS PGothic" charset="0"/>
              </a:rPr>
              <a:t>Complete representation of an OBCP, in a form that can be loaded on-board for subsequent execution</a:t>
            </a:r>
          </a:p>
          <a:p>
            <a:pPr eaLnBrk="1" hangingPunct="1"/>
            <a:r>
              <a:rPr lang="en-GB" sz="2000" dirty="0">
                <a:latin typeface="Arial" charset="0"/>
                <a:ea typeface="MS PGothic" charset="0"/>
              </a:rPr>
              <a:t>OBCP engine</a:t>
            </a:r>
          </a:p>
          <a:p>
            <a:pPr lvl="1" eaLnBrk="1" hangingPunct="1"/>
            <a:r>
              <a:rPr lang="en-GB" sz="1800" dirty="0">
                <a:latin typeface="Arial" charset="0"/>
                <a:ea typeface="MS PGothic" charset="0"/>
              </a:rPr>
              <a:t>Application of the on-board software handling the execution of OBCPs</a:t>
            </a:r>
          </a:p>
          <a:p>
            <a:pPr eaLnBrk="1" hangingPunct="1"/>
            <a:r>
              <a:rPr lang="en-GB" sz="2000" dirty="0">
                <a:latin typeface="Arial" charset="0"/>
                <a:ea typeface="MS PGothic" charset="0"/>
              </a:rPr>
              <a:t>OBCP language</a:t>
            </a:r>
          </a:p>
          <a:p>
            <a:pPr lvl="1" eaLnBrk="1" hangingPunct="1"/>
            <a:r>
              <a:rPr lang="en-GB" sz="1800" dirty="0">
                <a:latin typeface="Arial" charset="0"/>
                <a:ea typeface="MS PGothic" charset="0"/>
              </a:rPr>
              <a:t>Programming language in which OBCP source code is expressed by human programmers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58" y="936575"/>
            <a:ext cx="21907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" y="1125488"/>
            <a:ext cx="252253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9"/>
          <a:stretch>
            <a:fillRect/>
          </a:stretch>
        </p:blipFill>
        <p:spPr bwMode="auto">
          <a:xfrm>
            <a:off x="3420046" y="1052463"/>
            <a:ext cx="280828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 of the Correctness of 1505 Subprograms</a:t>
            </a:r>
            <a:endParaRPr lang="en-US" dirty="0"/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395288" y="2354263"/>
            <a:ext cx="730408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72000" tIns="72000" rIns="72000" bIns="72000" anchor="ctr"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>
                <a:solidFill>
                  <a:srgbClr val="FF00FF"/>
                </a:solidFill>
              </a:rPr>
              <a:t>procedure</a:t>
            </a:r>
            <a:r>
              <a:rPr lang="en-GB" sz="1800"/>
              <a:t> Reset_Event_Status (Event : </a:t>
            </a:r>
            <a:r>
              <a:rPr lang="en-GB" sz="1800">
                <a:solidFill>
                  <a:srgbClr val="FF00FF"/>
                </a:solidFill>
              </a:rPr>
              <a:t>in</a:t>
            </a:r>
            <a:r>
              <a:rPr lang="en-GB" sz="1800"/>
              <a:t> T_Event) </a:t>
            </a:r>
            <a:r>
              <a:rPr lang="en-GB" sz="1800">
                <a:solidFill>
                  <a:srgbClr val="FF00FF"/>
                </a:solidFill>
              </a:rPr>
              <a:t>with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>
                <a:solidFill>
                  <a:srgbClr val="FF00FF"/>
                </a:solidFill>
              </a:rPr>
              <a:t>Post</a:t>
            </a:r>
            <a:r>
              <a:rPr lang="en-GB" sz="1800"/>
              <a:t> =&gt;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/>
              <a:t>    </a:t>
            </a:r>
            <a:r>
              <a:rPr lang="en-GB" sz="1800">
                <a:solidFill>
                  <a:srgbClr val="FF00FF"/>
                </a:solidFill>
              </a:rPr>
              <a:t>not</a:t>
            </a:r>
            <a:r>
              <a:rPr lang="en-GB" sz="1800"/>
              <a:t> Event_Status (Event).Detection </a:t>
            </a:r>
            <a:r>
              <a:rPr lang="en-GB" sz="1800">
                <a:solidFill>
                  <a:srgbClr val="FF00FF"/>
                </a:solidFill>
              </a:rPr>
              <a:t>and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/>
              <a:t>    (</a:t>
            </a:r>
            <a:r>
              <a:rPr lang="en-GB" sz="1800">
                <a:solidFill>
                  <a:srgbClr val="FF00FF"/>
                </a:solidFill>
              </a:rPr>
              <a:t>for</a:t>
            </a:r>
            <a:r>
              <a:rPr lang="en-GB" sz="1800"/>
              <a:t> </a:t>
            </a:r>
            <a:r>
              <a:rPr lang="en-GB" sz="1800">
                <a:solidFill>
                  <a:srgbClr val="FF00FF"/>
                </a:solidFill>
              </a:rPr>
              <a:t>all</a:t>
            </a:r>
            <a:r>
              <a:rPr lang="en-GB" sz="1800"/>
              <a:t> Other_Event </a:t>
            </a:r>
            <a:r>
              <a:rPr lang="en-GB" sz="1800">
                <a:solidFill>
                  <a:srgbClr val="FF00FF"/>
                </a:solidFill>
              </a:rPr>
              <a:t>in</a:t>
            </a:r>
            <a:r>
              <a:rPr lang="en-GB" sz="1800"/>
              <a:t> T_Event =&gt;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/>
              <a:t>      (</a:t>
            </a:r>
            <a:r>
              <a:rPr lang="en-GB" sz="1800">
                <a:solidFill>
                  <a:srgbClr val="FF00FF"/>
                </a:solidFill>
              </a:rPr>
              <a:t>if</a:t>
            </a:r>
            <a:r>
              <a:rPr lang="en-GB" sz="1800"/>
              <a:t> Other_Event /= Event </a:t>
            </a:r>
            <a:r>
              <a:rPr lang="en-GB" sz="1800">
                <a:solidFill>
                  <a:srgbClr val="FF00FF"/>
                </a:solidFill>
              </a:rPr>
              <a:t>then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/>
              <a:t>         Event_Status (Other_Event) = Event_Status'Old (Other_Event)));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95288" y="981075"/>
            <a:ext cx="65913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GB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+mn-cs"/>
              </a:rPr>
              <a:t>Example:</a:t>
            </a:r>
          </a:p>
          <a:p>
            <a:pPr algn="l" eaLnBrk="1" hangingPunct="1">
              <a:lnSpc>
                <a:spcPct val="95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tx2"/>
                </a:solidFill>
                <a:ea typeface="MS PGothic" pitchFamily="34" charset="-128"/>
                <a:cs typeface="+mn-cs"/>
              </a:rPr>
              <a:t> A list of event detection statuses</a:t>
            </a:r>
          </a:p>
          <a:p>
            <a:pPr algn="l" eaLnBrk="1" hangingPunct="1">
              <a:lnSpc>
                <a:spcPct val="95000"/>
              </a:lnSpc>
              <a:buClr>
                <a:srgbClr val="FF9900"/>
              </a:buClr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tx2"/>
                </a:solidFill>
                <a:ea typeface="MS PGothic" pitchFamily="34" charset="-128"/>
                <a:cs typeface="+mn-cs"/>
              </a:rPr>
              <a:t> Request to reset the detection status for Event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3279775" y="4797425"/>
            <a:ext cx="3759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GB" sz="1800" b="1">
                <a:solidFill>
                  <a:srgbClr val="FF0000"/>
                </a:solidFill>
              </a:rPr>
              <a:t>The detection status is unchanged</a:t>
            </a: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1547813" y="2781300"/>
            <a:ext cx="6419850" cy="260350"/>
            <a:chOff x="975" y="1752"/>
            <a:chExt cx="4044" cy="164"/>
          </a:xfrm>
        </p:grpSpPr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011" y="1752"/>
              <a:ext cx="100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b="1">
                  <a:solidFill>
                    <a:srgbClr val="FF0000"/>
                  </a:solidFill>
                </a:rPr>
                <a:t>Post-condition</a:t>
              </a: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>
              <a:off x="975" y="1842"/>
              <a:ext cx="29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endParaRPr lang="fr-FR"/>
            </a:p>
          </p:txBody>
        </p:sp>
      </p:grpSp>
      <p:grpSp>
        <p:nvGrpSpPr>
          <p:cNvPr id="29" name="Group 41"/>
          <p:cNvGrpSpPr>
            <a:grpSpLocks/>
          </p:cNvGrpSpPr>
          <p:nvPr/>
        </p:nvGrpSpPr>
        <p:grpSpPr bwMode="auto">
          <a:xfrm>
            <a:off x="5076825" y="3213100"/>
            <a:ext cx="3822700" cy="260350"/>
            <a:chOff x="3198" y="2024"/>
            <a:chExt cx="2408" cy="164"/>
          </a:xfrm>
        </p:grpSpPr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3534" y="2024"/>
              <a:ext cx="207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b="1">
                  <a:solidFill>
                    <a:srgbClr val="FF0000"/>
                  </a:solidFill>
                </a:rPr>
                <a:t>The detection of event is reset</a:t>
              </a: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 flipH="1">
              <a:off x="3198" y="2115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endParaRPr lang="fr-FR"/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4427538" y="3789363"/>
            <a:ext cx="3616325" cy="260350"/>
            <a:chOff x="2789" y="2251"/>
            <a:chExt cx="2278" cy="164"/>
          </a:xfrm>
        </p:grpSpPr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3739" y="2251"/>
              <a:ext cx="132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b="1">
                  <a:solidFill>
                    <a:srgbClr val="FF0000"/>
                  </a:solidFill>
                </a:rPr>
                <a:t>For all other events</a:t>
              </a:r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 flipH="1">
              <a:off x="2789" y="2341"/>
              <a:ext cx="8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endParaRPr lang="fr-FR"/>
            </a:p>
          </p:txBody>
        </p:sp>
      </p:grp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2319759" y="5437212"/>
            <a:ext cx="3908425" cy="800100"/>
            <a:chOff x="515" y="3322"/>
            <a:chExt cx="2462" cy="504"/>
          </a:xfrm>
          <a:solidFill>
            <a:schemeClr val="bg2"/>
          </a:solidFill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515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dirty="0"/>
                <a:t>Event1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1338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Event2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2160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Event3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515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Not detected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1338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Detected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2160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Detected</a:t>
              </a:r>
            </a:p>
          </p:txBody>
        </p:sp>
      </p:grp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2319759" y="5437212"/>
            <a:ext cx="3908425" cy="800100"/>
            <a:chOff x="515" y="3322"/>
            <a:chExt cx="2462" cy="504"/>
          </a:xfrm>
          <a:solidFill>
            <a:schemeClr val="bg2"/>
          </a:solidFill>
        </p:grpSpPr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515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dirty="0"/>
                <a:t>Event1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338" y="3322"/>
              <a:ext cx="817" cy="17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</a:rPr>
                <a:t>Event2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2160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Event3</a:t>
              </a: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515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Not detected</a:t>
              </a:r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1338" y="3492"/>
              <a:ext cx="817" cy="334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</a:rPr>
                <a:t>Not detected</a:t>
              </a: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2160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Detected</a:t>
              </a:r>
            </a:p>
          </p:txBody>
        </p:sp>
      </p:grp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2319759" y="5445224"/>
            <a:ext cx="3908425" cy="800100"/>
            <a:chOff x="515" y="3322"/>
            <a:chExt cx="2462" cy="504"/>
          </a:xfrm>
          <a:solidFill>
            <a:schemeClr val="bg2"/>
          </a:solidFill>
        </p:grpSpPr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515" y="3322"/>
              <a:ext cx="817" cy="17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33CC33"/>
                  </a:solidFill>
                </a:rPr>
                <a:t>Event1</a:t>
              </a: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1338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dirty="0">
                  <a:solidFill>
                    <a:srgbClr val="FF0000"/>
                  </a:solidFill>
                </a:rPr>
                <a:t>Event2</a:t>
              </a: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2160" y="3322"/>
              <a:ext cx="817" cy="17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dirty="0">
                  <a:solidFill>
                    <a:srgbClr val="33CC33"/>
                  </a:solidFill>
                </a:rPr>
                <a:t>Event3</a:t>
              </a: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515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Not detected</a:t>
              </a: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1338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</a:rPr>
                <a:t>Not detected</a:t>
              </a: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2160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/>
                <a:t>Detected</a:t>
              </a:r>
            </a:p>
          </p:txBody>
        </p:sp>
      </p:grpSp>
      <p:grpSp>
        <p:nvGrpSpPr>
          <p:cNvPr id="56" name="Group 27"/>
          <p:cNvGrpSpPr>
            <a:grpSpLocks/>
          </p:cNvGrpSpPr>
          <p:nvPr/>
        </p:nvGrpSpPr>
        <p:grpSpPr bwMode="auto">
          <a:xfrm>
            <a:off x="2319759" y="5445224"/>
            <a:ext cx="3908425" cy="800100"/>
            <a:chOff x="515" y="3322"/>
            <a:chExt cx="2462" cy="504"/>
          </a:xfrm>
          <a:solidFill>
            <a:schemeClr val="bg2"/>
          </a:solidFill>
        </p:grpSpPr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515" y="3322"/>
              <a:ext cx="817" cy="17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dirty="0">
                  <a:solidFill>
                    <a:srgbClr val="33CC33"/>
                  </a:solidFill>
                </a:rPr>
                <a:t>Event1</a:t>
              </a: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1338" y="3322"/>
              <a:ext cx="817" cy="170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 dirty="0">
                  <a:solidFill>
                    <a:srgbClr val="FF0000"/>
                  </a:solidFill>
                </a:rPr>
                <a:t>Event2</a:t>
              </a: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2160" y="3322"/>
              <a:ext cx="817" cy="17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33CC33"/>
                  </a:solidFill>
                </a:rPr>
                <a:t>Event3</a:t>
              </a: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515" y="3492"/>
              <a:ext cx="817" cy="334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33CC33"/>
                  </a:solidFill>
                </a:rPr>
                <a:t>Not detected</a:t>
              </a:r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1338" y="3492"/>
              <a:ext cx="817" cy="334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FF0000"/>
                  </a:solidFill>
                </a:rPr>
                <a:t>Not detected</a:t>
              </a: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2160" y="3492"/>
              <a:ext cx="817" cy="334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eaLnBrk="1" hangingPunct="1">
                <a:lnSpc>
                  <a:spcPct val="95000"/>
                </a:lnSpc>
                <a:spcBef>
                  <a:spcPct val="50000"/>
                </a:spcBef>
              </a:pPr>
              <a:r>
                <a:rPr lang="en-GB" sz="1800">
                  <a:solidFill>
                    <a:srgbClr val="33CC33"/>
                  </a:solidFill>
                </a:rPr>
                <a:t>Detected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7846640" cy="5598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cs typeface="Courier New"/>
              </a:rPr>
              <a:t>Numerical control/command </a:t>
            </a:r>
            <a:r>
              <a:rPr lang="en-US" dirty="0">
                <a:solidFill>
                  <a:srgbClr val="000000"/>
                </a:solidFill>
                <a:cs typeface="Courier New"/>
              </a:rPr>
              <a:t>a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lgorithms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cs typeface="Courier New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cs typeface="Courier New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ourier New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Mission and vehicle management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b="0" i="1" dirty="0" smtClean="0">
                <a:solidFill>
                  <a:schemeClr val="tx1"/>
                </a:solidFill>
                <a:cs typeface="Courier New"/>
              </a:rPr>
              <a:t>Formal Verification of </a:t>
            </a:r>
            <a:r>
              <a:rPr lang="en-US" b="0" i="1" dirty="0">
                <a:solidFill>
                  <a:schemeClr val="tx1"/>
                </a:solidFill>
                <a:cs typeface="Courier New"/>
              </a:rPr>
              <a:t>Aerospace Software, DASIA 2013, </a:t>
            </a:r>
            <a:r>
              <a:rPr lang="en-US" b="0" i="1" dirty="0">
                <a:solidFill>
                  <a:schemeClr val="tx1"/>
                </a:solidFill>
                <a:cs typeface="Courier New"/>
                <a:hlinkClick r:id="rId3"/>
              </a:rPr>
              <a:t>http://www.open-do.org/wp-content/uploads/2013/05/DASIA_2013.</a:t>
            </a:r>
            <a:r>
              <a:rPr lang="en-US" b="0" i="1" dirty="0" smtClean="0">
                <a:solidFill>
                  <a:schemeClr val="tx1"/>
                </a:solidFill>
                <a:cs typeface="Courier New"/>
                <a:hlinkClick r:id="rId3"/>
              </a:rPr>
              <a:t>pdf</a:t>
            </a:r>
            <a:r>
              <a:rPr lang="en-US" b="0" i="1" dirty="0" smtClean="0">
                <a:solidFill>
                  <a:schemeClr val="tx1"/>
                </a:solidFill>
                <a:cs typeface="Courier New"/>
              </a:rPr>
              <a:t> </a:t>
            </a:r>
            <a:endParaRPr lang="en-US" b="0" i="1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b="0" i="1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Proof Results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912"/>
              </p:ext>
            </p:extLst>
          </p:nvPr>
        </p:nvGraphicFramePr>
        <p:xfrm>
          <a:off x="683568" y="1412776"/>
          <a:ext cx="74888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096"/>
                <a:gridCol w="1932384"/>
                <a:gridCol w="1296144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#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</a:t>
                      </a:r>
                      <a:r>
                        <a:rPr lang="fr-FR" dirty="0" err="1" smtClean="0"/>
                        <a:t>ubprograms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# </a:t>
                      </a:r>
                      <a:r>
                        <a:rPr lang="fr-FR" dirty="0" err="1" smtClean="0"/>
                        <a:t>checks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 </a:t>
                      </a:r>
                      <a:r>
                        <a:rPr lang="fr-FR" dirty="0" err="1" smtClean="0"/>
                        <a:t>proved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Math </a:t>
                      </a:r>
                      <a:r>
                        <a:rPr lang="fr-FR" dirty="0" err="1" smtClean="0"/>
                        <a:t>library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Numerical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algorithms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13607"/>
              </p:ext>
            </p:extLst>
          </p:nvPr>
        </p:nvGraphicFramePr>
        <p:xfrm>
          <a:off x="683568" y="2993360"/>
          <a:ext cx="74888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096"/>
                <a:gridCol w="1932384"/>
                <a:gridCol w="1296144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#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</a:t>
                      </a:r>
                      <a:r>
                        <a:rPr lang="fr-FR" dirty="0" err="1" smtClean="0"/>
                        <a:t>ubprograms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# </a:t>
                      </a:r>
                      <a:r>
                        <a:rPr lang="fr-FR" dirty="0" err="1" smtClean="0"/>
                        <a:t>checks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 </a:t>
                      </a:r>
                      <a:r>
                        <a:rPr lang="fr-FR" dirty="0" err="1" smtClean="0"/>
                        <a:t>proved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Single</a:t>
                      </a:r>
                      <a:r>
                        <a:rPr lang="fr-FR" baseline="0" dirty="0" smtClean="0"/>
                        <a:t> variable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List of variables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Events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Expressions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Automated</a:t>
                      </a:r>
                      <a:r>
                        <a:rPr lang="fr-FR" dirty="0" smtClean="0"/>
                        <a:t> proc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board</a:t>
                      </a:r>
                      <a:r>
                        <a:rPr lang="fr-FR" baseline="0" dirty="0" smtClean="0"/>
                        <a:t> control proc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547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2454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300192" y="3356992"/>
            <a:ext cx="1872208" cy="1512168"/>
          </a:xfrm>
          <a:prstGeom prst="rect">
            <a:avLst/>
          </a:prstGeom>
          <a:solidFill>
            <a:srgbClr val="FF0000">
              <a:alpha val="3000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664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SPARK 2014 very good for: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Proof of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absence of run-time errors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Correct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access to all global variables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Absence of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out-of-range values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Internal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consistency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of software unit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Correct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numerical protection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Correctness of a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generic code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in a specific context</a:t>
            </a:r>
          </a:p>
          <a:p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SPARK 2014 is good for: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Proof of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functional properties</a:t>
            </a:r>
          </a:p>
          <a:p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Areas requiring improvements: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Sound treatment of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floating-points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(done)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Support of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object oriented features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(in 2014 roadmap)</a:t>
            </a:r>
          </a:p>
          <a:p>
            <a:r>
              <a:rPr lang="en-US" dirty="0" smtClean="0">
                <a:solidFill>
                  <a:schemeClr val="accent1"/>
                </a:solidFill>
                <a:cs typeface="Courier New"/>
              </a:rPr>
              <a:t>Helping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user with unproved checks (in 2014 roadmap)</a:t>
            </a:r>
          </a:p>
          <a:p>
            <a:endParaRPr lang="en-US" dirty="0" smtClean="0">
              <a:solidFill>
                <a:schemeClr val="tx1"/>
              </a:solidFill>
              <a:cs typeface="Courier New"/>
            </a:endParaRPr>
          </a:p>
          <a:p>
            <a:endParaRPr lang="en-US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124744"/>
            <a:ext cx="8382000" cy="1257780"/>
          </a:xfrm>
        </p:spPr>
        <p:txBody>
          <a:bodyPr/>
          <a:lstStyle/>
          <a:p>
            <a:r>
              <a:rPr lang="en-US" sz="3200" dirty="0" smtClean="0"/>
              <a:t>Case study 3: </a:t>
            </a:r>
            <a:r>
              <a:rPr lang="en-US" sz="3200" dirty="0"/>
              <a:t>Biometric Access to </a:t>
            </a:r>
            <a:r>
              <a:rPr lang="en-US" sz="3200" dirty="0" smtClean="0"/>
              <a:t>a Secure Enclave</a:t>
            </a:r>
            <a:endParaRPr lang="fr-FR" sz="32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699792" y="2564904"/>
            <a:ext cx="3744416" cy="563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800" b="0" dirty="0" err="1" smtClean="0">
                <a:solidFill>
                  <a:schemeClr val="bg1"/>
                </a:solidFill>
              </a:rPr>
              <a:t>Pavlos</a:t>
            </a:r>
            <a:r>
              <a:rPr lang="fr-FR" sz="2800" b="0" dirty="0" smtClean="0">
                <a:solidFill>
                  <a:schemeClr val="bg1"/>
                </a:solidFill>
              </a:rPr>
              <a:t> </a:t>
            </a:r>
            <a:r>
              <a:rPr lang="fr-FR" sz="2800" b="0" dirty="0" err="1" smtClean="0">
                <a:solidFill>
                  <a:schemeClr val="bg1"/>
                </a:solidFill>
              </a:rPr>
              <a:t>Efstathopoulos</a:t>
            </a:r>
            <a:endParaRPr lang="fr-FR" sz="2800" b="0" u="sng" dirty="0">
              <a:solidFill>
                <a:schemeClr val="bg1"/>
              </a:solidFill>
            </a:endParaRPr>
          </a:p>
        </p:txBody>
      </p:sp>
      <p:pic>
        <p:nvPicPr>
          <p:cNvPr id="6" name="Image 5" descr="National_Security_Agency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2016224" cy="2016224"/>
          </a:xfrm>
          <a:prstGeom prst="rect">
            <a:avLst/>
          </a:prstGeom>
        </p:spPr>
      </p:pic>
      <p:pic>
        <p:nvPicPr>
          <p:cNvPr id="7" name="Image 6" descr="fingerpri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1440160" cy="2083565"/>
          </a:xfrm>
          <a:prstGeom prst="rect">
            <a:avLst/>
          </a:prstGeom>
        </p:spPr>
      </p:pic>
      <p:pic>
        <p:nvPicPr>
          <p:cNvPr id="8" name="Image 7" descr="Altran_Logo_Whi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4" y="0"/>
            <a:ext cx="2382416" cy="8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Tokeneer</a:t>
            </a:r>
            <a:endParaRPr lang="en-US" dirty="0"/>
          </a:p>
        </p:txBody>
      </p:sp>
      <p:pic>
        <p:nvPicPr>
          <p:cNvPr id="2" name="Image 1" descr="Capture d’écran 2014-01-20 à 18.2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95536"/>
            <a:ext cx="7596336" cy="5629808"/>
          </a:xfrm>
          <a:prstGeom prst="rect">
            <a:avLst/>
          </a:prstGeom>
        </p:spPr>
      </p:pic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1872208" cy="251578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1872208" cy="251578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01208"/>
            <a:ext cx="1872208" cy="2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23528" y="1124744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Aspect / Pragma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Num. of occurrences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Refined_Global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Refined_Depends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Loop_Invariant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 of the “Admin” Package</a:t>
            </a:r>
            <a:endParaRPr lang="en-US" dirty="0"/>
          </a:p>
        </p:txBody>
      </p:sp>
      <p:sp>
        <p:nvSpPr>
          <p:cNvPr id="6" name="Freeform 23"/>
          <p:cNvSpPr/>
          <p:nvPr/>
        </p:nvSpPr>
        <p:spPr>
          <a:xfrm rot="4314670" flipV="1">
            <a:off x="6173800" y="1283060"/>
            <a:ext cx="396802" cy="1082420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6876256" y="1484784"/>
            <a:ext cx="1800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Dataflow</a:t>
            </a:r>
          </a:p>
        </p:txBody>
      </p:sp>
      <p:sp>
        <p:nvSpPr>
          <p:cNvPr id="8" name="Freeform 23"/>
          <p:cNvSpPr/>
          <p:nvPr/>
        </p:nvSpPr>
        <p:spPr>
          <a:xfrm rot="4314670" flipV="1">
            <a:off x="6023307" y="2666288"/>
            <a:ext cx="769796" cy="733333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6804248" y="2996952"/>
            <a:ext cx="23397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Information flow</a:t>
            </a:r>
          </a:p>
        </p:txBody>
      </p:sp>
      <p:sp>
        <p:nvSpPr>
          <p:cNvPr id="10" name="Freeform 23"/>
          <p:cNvSpPr/>
          <p:nvPr/>
        </p:nvSpPr>
        <p:spPr>
          <a:xfrm rot="4314670" flipV="1">
            <a:off x="6155001" y="1669017"/>
            <a:ext cx="578416" cy="1174604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Freeform 23"/>
          <p:cNvSpPr/>
          <p:nvPr/>
        </p:nvSpPr>
        <p:spPr>
          <a:xfrm rot="21226419">
            <a:off x="2170565" y="3908189"/>
            <a:ext cx="338373" cy="2209975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7020272" y="2060848"/>
            <a:ext cx="21237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Refinement</a:t>
            </a:r>
          </a:p>
        </p:txBody>
      </p:sp>
      <p:sp>
        <p:nvSpPr>
          <p:cNvPr id="13" name="Freeform 23"/>
          <p:cNvSpPr/>
          <p:nvPr/>
        </p:nvSpPr>
        <p:spPr>
          <a:xfrm rot="4314670" flipV="1">
            <a:off x="4832576" y="3647916"/>
            <a:ext cx="1999129" cy="786303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Freeform 23"/>
          <p:cNvSpPr/>
          <p:nvPr/>
        </p:nvSpPr>
        <p:spPr>
          <a:xfrm rot="19801698">
            <a:off x="5509281" y="3322751"/>
            <a:ext cx="501701" cy="1868682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 bwMode="auto">
          <a:xfrm>
            <a:off x="6516216" y="4653136"/>
            <a:ext cx="244827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Functional contracts</a:t>
            </a:r>
          </a:p>
        </p:txBody>
      </p:sp>
      <p:sp>
        <p:nvSpPr>
          <p:cNvPr id="16" name="Freeform 23"/>
          <p:cNvSpPr/>
          <p:nvPr/>
        </p:nvSpPr>
        <p:spPr>
          <a:xfrm rot="16951298">
            <a:off x="6435130" y="1893674"/>
            <a:ext cx="234179" cy="1054429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Freeform 23"/>
          <p:cNvSpPr/>
          <p:nvPr/>
        </p:nvSpPr>
        <p:spPr>
          <a:xfrm rot="19999377">
            <a:off x="2695257" y="4186345"/>
            <a:ext cx="238747" cy="998731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381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 bwMode="auto">
          <a:xfrm>
            <a:off x="3059832" y="4869160"/>
            <a:ext cx="27363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User guidance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 bwMode="auto">
          <a:xfrm>
            <a:off x="2195736" y="5877272"/>
            <a:ext cx="316835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29185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2667000"/>
            <a:ext cx="8382000" cy="954107"/>
          </a:xfrm>
        </p:spPr>
        <p:txBody>
          <a:bodyPr/>
          <a:lstStyle/>
          <a:p>
            <a:r>
              <a:rPr lang="en-US" dirty="0" smtClean="0"/>
              <a:t>SPARK 2014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16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664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SPARK 2014 very good for:</a:t>
            </a:r>
            <a:endParaRPr lang="en-US" b="0" dirty="0">
              <a:solidFill>
                <a:schemeClr val="tx1"/>
              </a:solidFill>
              <a:cs typeface="Courier New"/>
            </a:endParaRPr>
          </a:p>
          <a:p>
            <a:r>
              <a:rPr lang="en-US" dirty="0">
                <a:solidFill>
                  <a:srgbClr val="17598F"/>
                </a:solidFill>
                <a:cs typeface="Courier New"/>
              </a:rPr>
              <a:t>Readability</a:t>
            </a:r>
            <a:r>
              <a:rPr lang="en-US" b="0" dirty="0">
                <a:solidFill>
                  <a:schemeClr val="tx1"/>
                </a:solidFill>
                <a:cs typeface="Courier New"/>
              </a:rPr>
              <a:t> of the formal specifications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Expressing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specification-only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code</a:t>
            </a:r>
          </a:p>
          <a:p>
            <a:endParaRPr lang="en-US" b="0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SPARK 2014 is better than SPARK 2005 for: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Analysis of code that was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not analyzable with SPARK 2005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Automating proofs with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less user efforts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Proving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complete functional behavior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of functions</a:t>
            </a:r>
          </a:p>
          <a:p>
            <a:r>
              <a:rPr lang="en-US" b="0" dirty="0" smtClean="0">
                <a:solidFill>
                  <a:schemeClr val="tx1"/>
                </a:solidFill>
                <a:cs typeface="Courier New"/>
              </a:rPr>
              <a:t>Uncovering </a:t>
            </a:r>
            <a:r>
              <a:rPr lang="en-US" dirty="0" smtClean="0">
                <a:solidFill>
                  <a:srgbClr val="17598F"/>
                </a:solidFill>
                <a:cs typeface="Courier New"/>
              </a:rPr>
              <a:t>corner cases 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in specifications related to run-time checks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cs typeface="Courier New"/>
              </a:rPr>
              <a:t>Areas requiring improvements:</a:t>
            </a:r>
          </a:p>
          <a:p>
            <a:r>
              <a:rPr lang="en-US" dirty="0" smtClean="0">
                <a:solidFill>
                  <a:srgbClr val="17598F"/>
                </a:solidFill>
                <a:cs typeface="Courier New"/>
              </a:rPr>
              <a:t>Summary</a:t>
            </a:r>
            <a:r>
              <a:rPr lang="en-US" b="0" dirty="0" smtClean="0">
                <a:solidFill>
                  <a:schemeClr val="tx1"/>
                </a:solidFill>
                <a:cs typeface="Courier New"/>
              </a:rPr>
              <a:t> of proof results (done)</a:t>
            </a:r>
          </a:p>
          <a:p>
            <a:endParaRPr lang="en-US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2667000"/>
            <a:ext cx="8382000" cy="954107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028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reeGreatPicture.com-30974-podiu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96744" cy="66967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2014 Strengths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971600" y="3645024"/>
            <a:ext cx="2736304" cy="12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i="0" dirty="0">
                <a:solidFill>
                  <a:schemeClr val="tx1"/>
                </a:solidFill>
                <a:cs typeface="Courier New"/>
              </a:rPr>
              <a:t>e</a:t>
            </a: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xecutable </a:t>
            </a:r>
          </a:p>
          <a:p>
            <a:pPr marL="0" indent="0" algn="ctr">
              <a:buNone/>
            </a:pP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contracts</a:t>
            </a:r>
          </a:p>
          <a:p>
            <a:endParaRPr lang="en-US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580112" y="3429000"/>
            <a:ext cx="25922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i="0" dirty="0">
                <a:solidFill>
                  <a:schemeClr val="tx1"/>
                </a:solidFill>
                <a:cs typeface="Courier New"/>
              </a:rPr>
              <a:t>b</a:t>
            </a: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etter </a:t>
            </a:r>
          </a:p>
          <a:p>
            <a:pPr marL="0" indent="0" algn="ctr">
              <a:buNone/>
            </a:pP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automation </a:t>
            </a:r>
          </a:p>
          <a:p>
            <a:pPr marL="0" indent="0" algn="ctr">
              <a:buNone/>
            </a:pP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of proofs</a:t>
            </a:r>
          </a:p>
          <a:p>
            <a:pPr algn="ctr"/>
            <a:endParaRPr lang="en-US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3350096" y="1484784"/>
            <a:ext cx="25900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i="0" dirty="0">
                <a:solidFill>
                  <a:schemeClr val="tx1"/>
                </a:solidFill>
                <a:cs typeface="Courier New"/>
              </a:rPr>
              <a:t>l</a:t>
            </a: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arge, expressive, analyzable language</a:t>
            </a:r>
          </a:p>
          <a:p>
            <a:pPr marL="0" indent="0" algn="ctr">
              <a:buFontTx/>
              <a:buNone/>
            </a:pPr>
            <a:endParaRPr lang="en-US" sz="2800" i="0" dirty="0" smtClean="0">
              <a:solidFill>
                <a:schemeClr val="tx1"/>
              </a:solidFill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116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ree-mountain-peaks-green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02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2014 Challenges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2987824" y="1844824"/>
            <a:ext cx="2736304" cy="18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i="0" dirty="0">
                <a:solidFill>
                  <a:schemeClr val="tx1"/>
                </a:solidFill>
                <a:cs typeface="Courier New"/>
              </a:rPr>
              <a:t>s</a:t>
            </a: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tatic debugging </a:t>
            </a:r>
          </a:p>
          <a:p>
            <a:pPr marL="0" indent="0" algn="ctr">
              <a:buNone/>
            </a:pPr>
            <a:r>
              <a:rPr lang="en-US" sz="2800" i="0" dirty="0">
                <a:solidFill>
                  <a:schemeClr val="tx1"/>
                </a:solidFill>
                <a:cs typeface="Courier New"/>
              </a:rPr>
              <a:t>o</a:t>
            </a: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f contracts</a:t>
            </a:r>
          </a:p>
          <a:p>
            <a:endParaRPr lang="en-US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67544" y="2420888"/>
            <a:ext cx="259228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need</a:t>
            </a:r>
          </a:p>
          <a:p>
            <a:pPr marL="0" indent="0" algn="ctr">
              <a:buNone/>
            </a:pPr>
            <a:r>
              <a:rPr lang="en-US" sz="2800" i="0" dirty="0">
                <a:solidFill>
                  <a:schemeClr val="tx1"/>
                </a:solidFill>
                <a:cs typeface="Courier New"/>
              </a:rPr>
              <a:t>e</a:t>
            </a: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xpert advice</a:t>
            </a:r>
          </a:p>
          <a:p>
            <a:pPr marL="0" indent="0" algn="ctr">
              <a:buNone/>
            </a:pP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sometimes </a:t>
            </a:r>
          </a:p>
          <a:p>
            <a:pPr algn="ctr"/>
            <a:endParaRPr lang="en-US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868144" y="620688"/>
            <a:ext cx="25900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i="0" dirty="0" smtClean="0">
                <a:solidFill>
                  <a:schemeClr val="tx1"/>
                </a:solidFill>
                <a:cs typeface="Courier New"/>
              </a:rPr>
              <a:t>code and specifications must be adapted</a:t>
            </a:r>
          </a:p>
        </p:txBody>
      </p:sp>
    </p:spTree>
    <p:extLst>
      <p:ext uri="{BB962C8B-B14F-4D97-AF65-F5344CB8AC3E}">
        <p14:creationId xmlns:p14="http://schemas.microsoft.com/office/powerpoint/2010/main" val="287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2667000"/>
            <a:ext cx="8382000" cy="954107"/>
          </a:xfrm>
        </p:spPr>
        <p:txBody>
          <a:bodyPr/>
          <a:lstStyle/>
          <a:p>
            <a:r>
              <a:rPr lang="en-US" dirty="0" smtClean="0"/>
              <a:t>SPARK in 2014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028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84664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cs typeface="Courier New"/>
              </a:rPr>
              <a:t>Now available as beta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cs typeface="Courier New"/>
              </a:rPr>
              <a:t>First release April 2014</a:t>
            </a:r>
          </a:p>
          <a:p>
            <a:pPr marL="0" lvl="1" indent="0">
              <a:buClr>
                <a:srgbClr val="404040"/>
              </a:buClr>
              <a:buNone/>
            </a:pPr>
            <a:endParaRPr lang="en-US" sz="2800" b="1" dirty="0" smtClean="0"/>
          </a:p>
          <a:p>
            <a:pPr marL="0" lvl="1" indent="0">
              <a:buClr>
                <a:srgbClr val="404040"/>
              </a:buClr>
              <a:buNone/>
            </a:pPr>
            <a:r>
              <a:rPr lang="en-US" sz="2800" b="1" dirty="0" smtClean="0"/>
              <a:t>See </a:t>
            </a:r>
            <a:r>
              <a:rPr lang="en-US" sz="2800" b="1" dirty="0">
                <a:hlinkClick r:id="rId2"/>
              </a:rPr>
              <a:t>http://www.adacore.com/sparkpro</a:t>
            </a:r>
            <a:r>
              <a:rPr lang="en-US" sz="2800" b="1" dirty="0"/>
              <a:t> </a:t>
            </a:r>
          </a:p>
          <a:p>
            <a:pPr marL="0" lvl="1" indent="0">
              <a:buClr>
                <a:srgbClr val="404040"/>
              </a:buClr>
              <a:buNone/>
            </a:pPr>
            <a:r>
              <a:rPr lang="en-US" sz="2800" b="1" dirty="0" smtClean="0"/>
              <a:t>and </a:t>
            </a:r>
            <a:r>
              <a:rPr lang="en-US" sz="2800" b="1" dirty="0" smtClean="0">
                <a:hlinkClick r:id="rId3"/>
              </a:rPr>
              <a:t>http</a:t>
            </a:r>
            <a:r>
              <a:rPr lang="en-US" sz="2800" b="1" dirty="0">
                <a:hlinkClick r:id="rId3"/>
              </a:rPr>
              <a:t>://</a:t>
            </a:r>
            <a:r>
              <a:rPr lang="en-US" sz="2800" b="1" dirty="0" smtClean="0">
                <a:hlinkClick r:id="rId3"/>
              </a:rPr>
              <a:t>www.spark-2014.org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cs typeface="Courier New"/>
              </a:rPr>
              <a:t>New </a:t>
            </a:r>
            <a:r>
              <a:rPr lang="en-US" sz="2800" dirty="0" err="1" smtClean="0">
                <a:solidFill>
                  <a:schemeClr val="tx1"/>
                </a:solidFill>
                <a:cs typeface="Courier New"/>
              </a:rPr>
              <a:t>LabCom</a:t>
            </a:r>
            <a:r>
              <a:rPr lang="en-US" sz="2800" dirty="0" smtClean="0">
                <a:solidFill>
                  <a:schemeClr val="tx1"/>
                </a:solidFill>
                <a:cs typeface="Courier New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Courier New"/>
              </a:rPr>
              <a:t>ProofInUse</a:t>
            </a:r>
            <a:r>
              <a:rPr lang="en-US" sz="2800" dirty="0" smtClean="0">
                <a:solidFill>
                  <a:schemeClr val="tx1"/>
                </a:solidFill>
                <a:cs typeface="Courier New"/>
              </a:rPr>
              <a:t> between AdaCore and INRIA 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(hiring 2 R&amp;D software engineer postdocs)</a:t>
            </a:r>
            <a:endParaRPr lang="en-US" sz="2800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7990656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Tomorrow Thursday:</a:t>
            </a:r>
          </a:p>
          <a:p>
            <a:pPr marL="0" indent="0">
              <a:buNone/>
            </a:pPr>
            <a:endParaRPr lang="en-US" sz="2800" b="0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8:00 – 8:50 (room </a:t>
            </a:r>
            <a:r>
              <a:rPr lang="en-US" sz="2800" b="0" dirty="0" err="1" smtClean="0">
                <a:solidFill>
                  <a:schemeClr val="tx1"/>
                </a:solidFill>
                <a:cs typeface="Courier New"/>
              </a:rPr>
              <a:t>Daurat</a:t>
            </a: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cs typeface="Courier New"/>
              </a:rPr>
              <a:t>Information session on the working group on “Theorem Proving in Certification”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10</a:t>
            </a:r>
            <a:r>
              <a:rPr lang="en-US" sz="2800" b="0" smtClean="0">
                <a:solidFill>
                  <a:schemeClr val="tx1"/>
                </a:solidFill>
                <a:cs typeface="Courier New"/>
              </a:rPr>
              <a:t>:30 – </a:t>
            </a: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12:30 </a:t>
            </a:r>
            <a:r>
              <a:rPr lang="en-US" sz="2800" dirty="0">
                <a:solidFill>
                  <a:schemeClr val="tx1"/>
                </a:solidFill>
              </a:rPr>
              <a:t>New Trends in Certification </a:t>
            </a:r>
            <a:r>
              <a:rPr lang="en-US" sz="2800" dirty="0" smtClean="0">
                <a:solidFill>
                  <a:schemeClr val="tx1"/>
                </a:solidFill>
              </a:rPr>
              <a:t>I</a:t>
            </a:r>
            <a:endParaRPr lang="en-US" sz="2800" dirty="0" smtClean="0">
              <a:solidFill>
                <a:schemeClr val="tx1"/>
              </a:solidFill>
              <a:cs typeface="Courier New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tx1"/>
                </a:solidFill>
                <a:cs typeface="Courier New"/>
              </a:rPr>
              <a:t>16:40 – 18:40 </a:t>
            </a:r>
            <a:r>
              <a:rPr lang="en-US" sz="2800" dirty="0" smtClean="0">
                <a:solidFill>
                  <a:schemeClr val="tx1"/>
                </a:solidFill>
              </a:rPr>
              <a:t>New </a:t>
            </a:r>
            <a:r>
              <a:rPr lang="en-US" sz="2800" dirty="0">
                <a:solidFill>
                  <a:schemeClr val="tx1"/>
                </a:solidFill>
              </a:rPr>
              <a:t>Trends in Certification </a:t>
            </a:r>
            <a:r>
              <a:rPr lang="en-US" sz="2800" dirty="0" smtClean="0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park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946004" cy="8158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99792" y="1124744"/>
            <a:ext cx="626469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programming language for long-lived embedded critical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2012 and SPARK 2014</a:t>
            </a:r>
            <a:endParaRPr lang="en-US" dirty="0"/>
          </a:p>
        </p:txBody>
      </p:sp>
      <p:pic>
        <p:nvPicPr>
          <p:cNvPr id="6" name="Picture 5" descr="ada2012png-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885018" cy="9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751116" cy="504056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355976" y="3717032"/>
            <a:ext cx="38884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Ada subset for formal verification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2699792" y="2564904"/>
            <a:ext cx="62646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/>
              <a:t>p</a:t>
            </a:r>
            <a:r>
              <a:rPr lang="en-US" sz="2800" i="0" dirty="0" smtClean="0"/>
              <a:t>rogramming by contract </a:t>
            </a:r>
          </a:p>
        </p:txBody>
      </p:sp>
      <p:pic>
        <p:nvPicPr>
          <p:cNvPr id="10" name="Image 9" descr="Ada-Lovel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1732248" cy="1154832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4355976" y="5373216"/>
            <a:ext cx="496855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/>
              <a:t>p</a:t>
            </a:r>
            <a:r>
              <a:rPr lang="en-US" sz="2800" i="0" dirty="0" smtClean="0"/>
              <a:t>ractical formal verification</a:t>
            </a:r>
          </a:p>
        </p:txBody>
      </p:sp>
    </p:spTree>
    <p:extLst>
      <p:ext uri="{BB962C8B-B14F-4D97-AF65-F5344CB8AC3E}">
        <p14:creationId xmlns:p14="http://schemas.microsoft.com/office/powerpoint/2010/main" val="184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323528" y="2276872"/>
            <a:ext cx="8496397" cy="4104456"/>
          </a:xfrm>
          <a:prstGeom prst="rect">
            <a:avLst/>
          </a:prstGeom>
          <a:solidFill>
            <a:srgbClr val="DEC8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SPARK 2014 Value Proposition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99792" y="1484784"/>
            <a:ext cx="1800200" cy="4464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499992" y="1412776"/>
            <a:ext cx="1728192" cy="453650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-36512" y="1628800"/>
            <a:ext cx="282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accent1"/>
                </a:solidFill>
              </a:rPr>
              <a:t>Functional Requirement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628800"/>
            <a:ext cx="266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accent1"/>
                </a:solidFill>
              </a:rPr>
              <a:t>Functional Verification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049215"/>
            <a:ext cx="257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accent1"/>
                </a:solidFill>
              </a:rPr>
              <a:t>Software Architecture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1" y="304921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accent1"/>
                </a:solidFill>
              </a:rPr>
              <a:t>Software Architecture Verification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4077072"/>
            <a:ext cx="223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accent1"/>
                </a:solidFill>
              </a:rPr>
              <a:t>Unit Requirements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4077072"/>
            <a:ext cx="194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kern="1200" dirty="0" smtClean="0">
                <a:solidFill>
                  <a:schemeClr val="accent1"/>
                </a:solidFill>
              </a:rPr>
              <a:t>Unit Verification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506543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>
                <a:solidFill>
                  <a:schemeClr val="accent1"/>
                </a:solidFill>
              </a:rPr>
              <a:t>Code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5065439"/>
            <a:ext cx="281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dirty="0" smtClean="0">
                <a:solidFill>
                  <a:schemeClr val="accent1"/>
                </a:solidFill>
              </a:rPr>
              <a:t>Robustness Verification</a:t>
            </a:r>
            <a:endParaRPr lang="fr-FR" sz="1800" b="1" i="0" kern="1200" dirty="0" smtClean="0">
              <a:solidFill>
                <a:schemeClr val="accent1"/>
              </a:solidFill>
            </a:endParaRPr>
          </a:p>
        </p:txBody>
      </p:sp>
      <p:pic>
        <p:nvPicPr>
          <p:cNvPr id="22" name="Imag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375111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SPARK 2014 Value Proposition (DO-178C Version)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19872" y="800708"/>
            <a:ext cx="2448272" cy="6120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System Requirements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9872" y="2024844"/>
            <a:ext cx="2448272" cy="6120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High Level Requirements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4088" y="3429000"/>
            <a:ext cx="2448272" cy="6120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Low Level </a:t>
            </a:r>
            <a:r>
              <a:rPr lang="en-US" sz="1800" dirty="0" smtClean="0">
                <a:solidFill>
                  <a:srgbClr val="FFFFFF"/>
                </a:solidFill>
              </a:rPr>
              <a:t>Requirements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3648" y="3429000"/>
            <a:ext cx="2448272" cy="6120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Software Architecture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9872" y="4869160"/>
            <a:ext cx="2448272" cy="6120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Source Code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7" name="Straight Arrow Connector 6"/>
          <p:cNvCxnSpPr>
            <a:endCxn id="23" idx="0"/>
          </p:cNvCxnSpPr>
          <p:nvPr/>
        </p:nvCxnSpPr>
        <p:spPr>
          <a:xfrm>
            <a:off x="4644008" y="1412776"/>
            <a:ext cx="0" cy="61206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/>
          <p:cNvCxnSpPr>
            <a:stCxn id="23" idx="2"/>
            <a:endCxn id="25" idx="0"/>
          </p:cNvCxnSpPr>
          <p:nvPr/>
        </p:nvCxnSpPr>
        <p:spPr>
          <a:xfrm flipH="1">
            <a:off x="2627784" y="2636912"/>
            <a:ext cx="2016224" cy="7920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"/>
          <p:cNvCxnSpPr>
            <a:stCxn id="23" idx="2"/>
            <a:endCxn id="24" idx="0"/>
          </p:cNvCxnSpPr>
          <p:nvPr/>
        </p:nvCxnSpPr>
        <p:spPr>
          <a:xfrm>
            <a:off x="4644008" y="2636912"/>
            <a:ext cx="1944216" cy="79208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9"/>
          <p:cNvCxnSpPr>
            <a:stCxn id="25" idx="2"/>
            <a:endCxn id="26" idx="0"/>
          </p:cNvCxnSpPr>
          <p:nvPr/>
        </p:nvCxnSpPr>
        <p:spPr>
          <a:xfrm>
            <a:off x="2627784" y="4041068"/>
            <a:ext cx="2016224" cy="8280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0"/>
          <p:cNvCxnSpPr>
            <a:stCxn id="24" idx="2"/>
            <a:endCxn id="26" idx="0"/>
          </p:cNvCxnSpPr>
          <p:nvPr/>
        </p:nvCxnSpPr>
        <p:spPr>
          <a:xfrm flipH="1">
            <a:off x="4644008" y="4041068"/>
            <a:ext cx="1944216" cy="8280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8"/>
          <p:cNvCxnSpPr>
            <a:stCxn id="26" idx="2"/>
            <a:endCxn id="33" idx="0"/>
          </p:cNvCxnSpPr>
          <p:nvPr/>
        </p:nvCxnSpPr>
        <p:spPr>
          <a:xfrm>
            <a:off x="4644008" y="5481228"/>
            <a:ext cx="0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19872" y="6057292"/>
            <a:ext cx="2448272" cy="6120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Executable Object Code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5" name="Freeform 17"/>
          <p:cNvSpPr/>
          <p:nvPr/>
        </p:nvSpPr>
        <p:spPr>
          <a:xfrm>
            <a:off x="5915891" y="4056468"/>
            <a:ext cx="1028484" cy="1149928"/>
          </a:xfrm>
          <a:custGeom>
            <a:avLst/>
            <a:gdLst>
              <a:gd name="connsiteX0" fmla="*/ 0 w 1028484"/>
              <a:gd name="connsiteY0" fmla="*/ 1149928 h 1149928"/>
              <a:gd name="connsiteX1" fmla="*/ 914400 w 1028484"/>
              <a:gd name="connsiteY1" fmla="*/ 762000 h 1149928"/>
              <a:gd name="connsiteX2" fmla="*/ 983673 w 1028484"/>
              <a:gd name="connsiteY2" fmla="*/ 0 h 11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484" h="1149928">
                <a:moveTo>
                  <a:pt x="0" y="1149928"/>
                </a:moveTo>
                <a:cubicBezTo>
                  <a:pt x="375227" y="1051791"/>
                  <a:pt x="750455" y="953655"/>
                  <a:pt x="914400" y="762000"/>
                </a:cubicBezTo>
                <a:cubicBezTo>
                  <a:pt x="1078346" y="570345"/>
                  <a:pt x="1031009" y="285172"/>
                  <a:pt x="983673" y="0"/>
                </a:cubicBezTo>
              </a:path>
            </a:pathLst>
          </a:custGeom>
          <a:noFill/>
          <a:ln w="762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Freeform 19"/>
          <p:cNvSpPr/>
          <p:nvPr/>
        </p:nvSpPr>
        <p:spPr bwMode="auto">
          <a:xfrm>
            <a:off x="5940152" y="5445224"/>
            <a:ext cx="261684" cy="996043"/>
          </a:xfrm>
          <a:custGeom>
            <a:avLst/>
            <a:gdLst>
              <a:gd name="connsiteX0" fmla="*/ 48985 w 261684"/>
              <a:gd name="connsiteY0" fmla="*/ 996043 h 996043"/>
              <a:gd name="connsiteX1" fmla="*/ 261257 w 261684"/>
              <a:gd name="connsiteY1" fmla="*/ 440871 h 996043"/>
              <a:gd name="connsiteX2" fmla="*/ 0 w 261684"/>
              <a:gd name="connsiteY2" fmla="*/ 0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84" h="996043">
                <a:moveTo>
                  <a:pt x="48985" y="996043"/>
                </a:moveTo>
                <a:cubicBezTo>
                  <a:pt x="159203" y="801460"/>
                  <a:pt x="269421" y="606878"/>
                  <a:pt x="261257" y="440871"/>
                </a:cubicBezTo>
                <a:cubicBezTo>
                  <a:pt x="253093" y="274864"/>
                  <a:pt x="126546" y="137432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B14B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954591" y="4608261"/>
            <a:ext cx="150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i="0" kern="1200" dirty="0" smtClean="0">
                <a:solidFill>
                  <a:schemeClr val="accent1"/>
                </a:solidFill>
              </a:rPr>
              <a:t>Compliance</a:t>
            </a:r>
            <a:br>
              <a:rPr lang="en-US" sz="1800" b="1" i="0" kern="1200" dirty="0" smtClean="0">
                <a:solidFill>
                  <a:schemeClr val="accent1"/>
                </a:solidFill>
              </a:rPr>
            </a:br>
            <a:r>
              <a:rPr lang="en-US" sz="1800" b="1" i="0" kern="1200" dirty="0" smtClean="0">
                <a:solidFill>
                  <a:schemeClr val="accent1"/>
                </a:solidFill>
              </a:rPr>
              <a:t>Robustness</a:t>
            </a:r>
          </a:p>
        </p:txBody>
      </p:sp>
      <p:sp>
        <p:nvSpPr>
          <p:cNvPr id="38" name="TextBox 22"/>
          <p:cNvSpPr txBox="1"/>
          <p:nvPr/>
        </p:nvSpPr>
        <p:spPr>
          <a:xfrm>
            <a:off x="6145043" y="580526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i="0" kern="1200" dirty="0" smtClean="0">
                <a:solidFill>
                  <a:schemeClr val="accent1"/>
                </a:solidFill>
              </a:rPr>
              <a:t>Property </a:t>
            </a:r>
            <a:br>
              <a:rPr lang="en-US" sz="1800" b="1" i="0" kern="1200" dirty="0" smtClean="0">
                <a:solidFill>
                  <a:schemeClr val="accent1"/>
                </a:solidFill>
              </a:rPr>
            </a:br>
            <a:r>
              <a:rPr lang="en-US" sz="1800" b="1" i="0" kern="1200" dirty="0" smtClean="0">
                <a:solidFill>
                  <a:schemeClr val="accent1"/>
                </a:solidFill>
              </a:rPr>
              <a:t>Preservation</a:t>
            </a:r>
          </a:p>
        </p:txBody>
      </p:sp>
      <p:sp>
        <p:nvSpPr>
          <p:cNvPr id="40" name="Freeform 23"/>
          <p:cNvSpPr/>
          <p:nvPr/>
        </p:nvSpPr>
        <p:spPr>
          <a:xfrm>
            <a:off x="2535383" y="4070323"/>
            <a:ext cx="840798" cy="911802"/>
          </a:xfrm>
          <a:custGeom>
            <a:avLst/>
            <a:gdLst>
              <a:gd name="connsiteX0" fmla="*/ 831273 w 831273"/>
              <a:gd name="connsiteY0" fmla="*/ 1149927 h 1149927"/>
              <a:gd name="connsiteX1" fmla="*/ 207818 w 831273"/>
              <a:gd name="connsiteY1" fmla="*/ 775854 h 1149927"/>
              <a:gd name="connsiteX2" fmla="*/ 0 w 831273"/>
              <a:gd name="connsiteY2" fmla="*/ 0 h 1149927"/>
              <a:gd name="connsiteX0" fmla="*/ 840798 w 840798"/>
              <a:gd name="connsiteY0" fmla="*/ 911802 h 911802"/>
              <a:gd name="connsiteX1" fmla="*/ 207818 w 840798"/>
              <a:gd name="connsiteY1" fmla="*/ 775854 h 911802"/>
              <a:gd name="connsiteX2" fmla="*/ 0 w 840798"/>
              <a:gd name="connsiteY2" fmla="*/ 0 h 911802"/>
              <a:gd name="connsiteX0" fmla="*/ 840798 w 840798"/>
              <a:gd name="connsiteY0" fmla="*/ 911802 h 911802"/>
              <a:gd name="connsiteX1" fmla="*/ 198293 w 840798"/>
              <a:gd name="connsiteY1" fmla="*/ 547254 h 911802"/>
              <a:gd name="connsiteX2" fmla="*/ 0 w 840798"/>
              <a:gd name="connsiteY2" fmla="*/ 0 h 9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98" h="911802">
                <a:moveTo>
                  <a:pt x="840798" y="911802"/>
                </a:moveTo>
                <a:cubicBezTo>
                  <a:pt x="598343" y="820592"/>
                  <a:pt x="336838" y="738908"/>
                  <a:pt x="198293" y="547254"/>
                </a:cubicBezTo>
                <a:cubicBezTo>
                  <a:pt x="59748" y="355600"/>
                  <a:pt x="34636" y="292100"/>
                  <a:pt x="0" y="0"/>
                </a:cubicBezTo>
              </a:path>
            </a:pathLst>
          </a:custGeom>
          <a:noFill/>
          <a:ln w="762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Freeform 25"/>
          <p:cNvSpPr/>
          <p:nvPr/>
        </p:nvSpPr>
        <p:spPr>
          <a:xfrm rot="17450705">
            <a:off x="2912003" y="5156417"/>
            <a:ext cx="637997" cy="623577"/>
          </a:xfrm>
          <a:custGeom>
            <a:avLst/>
            <a:gdLst>
              <a:gd name="connsiteX0" fmla="*/ 374761 w 637997"/>
              <a:gd name="connsiteY0" fmla="*/ 623577 h 623577"/>
              <a:gd name="connsiteX1" fmla="*/ 688 w 637997"/>
              <a:gd name="connsiteY1" fmla="*/ 277213 h 623577"/>
              <a:gd name="connsiteX2" fmla="*/ 291633 w 637997"/>
              <a:gd name="connsiteY2" fmla="*/ 122 h 623577"/>
              <a:gd name="connsiteX3" fmla="*/ 637997 w 637997"/>
              <a:gd name="connsiteY3" fmla="*/ 249504 h 6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997" h="623577">
                <a:moveTo>
                  <a:pt x="374761" y="623577"/>
                </a:moveTo>
                <a:cubicBezTo>
                  <a:pt x="194652" y="502349"/>
                  <a:pt x="14543" y="381122"/>
                  <a:pt x="688" y="277213"/>
                </a:cubicBezTo>
                <a:cubicBezTo>
                  <a:pt x="-13167" y="173304"/>
                  <a:pt x="185415" y="4740"/>
                  <a:pt x="291633" y="122"/>
                </a:cubicBezTo>
                <a:cubicBezTo>
                  <a:pt x="397851" y="-4496"/>
                  <a:pt x="517924" y="122504"/>
                  <a:pt x="637997" y="249504"/>
                </a:cubicBezTo>
              </a:path>
            </a:pathLst>
          </a:custGeom>
          <a:noFill/>
          <a:ln w="762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TextBox 33"/>
          <p:cNvSpPr txBox="1"/>
          <p:nvPr/>
        </p:nvSpPr>
        <p:spPr>
          <a:xfrm>
            <a:off x="82721" y="4438853"/>
            <a:ext cx="254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i="0" dirty="0">
                <a:solidFill>
                  <a:schemeClr val="accent1"/>
                </a:solidFill>
              </a:rPr>
              <a:t>Software architecture </a:t>
            </a:r>
            <a:endParaRPr lang="en-US" sz="1800" b="1" i="0" dirty="0" smtClean="0">
              <a:solidFill>
                <a:schemeClr val="accent1"/>
              </a:solidFill>
            </a:endParaRPr>
          </a:p>
          <a:p>
            <a:pPr algn="r"/>
            <a:r>
              <a:rPr lang="en-US" sz="1800" b="1" i="0" dirty="0">
                <a:solidFill>
                  <a:schemeClr val="accent1"/>
                </a:solidFill>
              </a:rPr>
              <a:t>i</a:t>
            </a:r>
            <a:r>
              <a:rPr lang="en-US" sz="1800" b="1" i="0" dirty="0" smtClean="0">
                <a:solidFill>
                  <a:schemeClr val="accent1"/>
                </a:solidFill>
              </a:rPr>
              <a:t>s consistent</a:t>
            </a:r>
            <a:endParaRPr lang="en-US" sz="1800" b="1" i="0" kern="1200" dirty="0" smtClean="0">
              <a:solidFill>
                <a:schemeClr val="accent1"/>
              </a:solidFill>
            </a:endParaRPr>
          </a:p>
        </p:txBody>
      </p:sp>
      <p:sp>
        <p:nvSpPr>
          <p:cNvPr id="45" name="TextBox 34"/>
          <p:cNvSpPr txBox="1"/>
          <p:nvPr/>
        </p:nvSpPr>
        <p:spPr>
          <a:xfrm>
            <a:off x="1378059" y="5599866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i="0" dirty="0" smtClean="0">
                <a:solidFill>
                  <a:schemeClr val="accent1"/>
                </a:solidFill>
              </a:rPr>
              <a:t>Accuracy</a:t>
            </a:r>
          </a:p>
          <a:p>
            <a:pPr algn="r"/>
            <a:r>
              <a:rPr lang="en-US" sz="1800" b="1" i="0" dirty="0" smtClean="0">
                <a:solidFill>
                  <a:schemeClr val="accent1"/>
                </a:solidFill>
              </a:rPr>
              <a:t>Consistency</a:t>
            </a:r>
            <a:endParaRPr lang="en-US" sz="1800" b="1" i="0" kern="1200" dirty="0" smtClean="0">
              <a:solidFill>
                <a:schemeClr val="accent1"/>
              </a:solidFill>
            </a:endParaRPr>
          </a:p>
        </p:txBody>
      </p:sp>
      <p:pic>
        <p:nvPicPr>
          <p:cNvPr id="46" name="Image 4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1638"/>
            <a:ext cx="1872208" cy="251578"/>
          </a:xfrm>
          <a:prstGeom prst="rect">
            <a:avLst/>
          </a:prstGeom>
        </p:spPr>
      </p:pic>
      <p:pic>
        <p:nvPicPr>
          <p:cNvPr id="47" name="Image 4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73766"/>
            <a:ext cx="1872208" cy="251578"/>
          </a:xfrm>
          <a:prstGeom prst="rect">
            <a:avLst/>
          </a:prstGeom>
        </p:spPr>
      </p:pic>
      <p:pic>
        <p:nvPicPr>
          <p:cNvPr id="48" name="Image 4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65654"/>
            <a:ext cx="1872208" cy="251578"/>
          </a:xfrm>
          <a:prstGeom prst="rect">
            <a:avLst/>
          </a:prstGeom>
        </p:spPr>
      </p:pic>
      <p:sp>
        <p:nvSpPr>
          <p:cNvPr id="39" name="Freeform 17"/>
          <p:cNvSpPr/>
          <p:nvPr/>
        </p:nvSpPr>
        <p:spPr>
          <a:xfrm>
            <a:off x="5919780" y="4077072"/>
            <a:ext cx="1028484" cy="2376264"/>
          </a:xfrm>
          <a:custGeom>
            <a:avLst/>
            <a:gdLst>
              <a:gd name="connsiteX0" fmla="*/ 0 w 1028484"/>
              <a:gd name="connsiteY0" fmla="*/ 1149928 h 1149928"/>
              <a:gd name="connsiteX1" fmla="*/ 914400 w 1028484"/>
              <a:gd name="connsiteY1" fmla="*/ 762000 h 1149928"/>
              <a:gd name="connsiteX2" fmla="*/ 983673 w 1028484"/>
              <a:gd name="connsiteY2" fmla="*/ 0 h 11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484" h="1149928">
                <a:moveTo>
                  <a:pt x="0" y="1149928"/>
                </a:moveTo>
                <a:cubicBezTo>
                  <a:pt x="375227" y="1051791"/>
                  <a:pt x="750455" y="953655"/>
                  <a:pt x="914400" y="762000"/>
                </a:cubicBezTo>
                <a:cubicBezTo>
                  <a:pt x="1078346" y="570345"/>
                  <a:pt x="1031009" y="285172"/>
                  <a:pt x="983673" y="0"/>
                </a:cubicBezTo>
              </a:path>
            </a:pathLst>
          </a:custGeom>
          <a:noFill/>
          <a:ln w="76200" cmpd="sng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40" grpId="0" animBg="1"/>
      <p:bldP spid="41" grpId="0" animBg="1"/>
      <p:bldP spid="44" grpId="0"/>
      <p:bldP spid="45" grpId="0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42493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Contract = agreement between client &amp; supplier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2014 Contracts 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0" y="980728"/>
            <a:ext cx="184585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Program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5724128" y="1988840"/>
            <a:ext cx="27363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caller &amp; </a:t>
            </a:r>
            <a:r>
              <a:rPr lang="en-US" sz="2800" i="0" dirty="0" err="1" smtClean="0"/>
              <a:t>callee</a:t>
            </a:r>
            <a:endParaRPr lang="en-US" sz="2800" i="0" dirty="0" smtClean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395536" y="1484784"/>
            <a:ext cx="842493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0" dirty="0" smtClean="0"/>
              <a:t>Contract = agreement between </a:t>
            </a:r>
            <a:r>
              <a:rPr lang="en-US" sz="2800" i="0" strike="sngStrike" dirty="0" smtClean="0"/>
              <a:t>client &amp; supplier 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pic>
        <p:nvPicPr>
          <p:cNvPr id="12" name="Picture 6" descr="testing"/>
          <p:cNvPicPr>
            <a:picLocks noChangeAspect="1" noChangeArrowheads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59"/>
            <a:ext cx="3960440" cy="34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roof"/>
          <p:cNvPicPr>
            <a:picLocks noChangeAspect="1" noChangeArrowheads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59"/>
            <a:ext cx="3882972" cy="34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"/>
          <p:cNvSpPr txBox="1">
            <a:spLocks/>
          </p:cNvSpPr>
          <p:nvPr/>
        </p:nvSpPr>
        <p:spPr bwMode="auto">
          <a:xfrm>
            <a:off x="395536" y="4005064"/>
            <a:ext cx="37444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i="0" dirty="0" smtClean="0"/>
              <a:t>Dynamic Verification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 bwMode="auto">
          <a:xfrm>
            <a:off x="5004048" y="4005064"/>
            <a:ext cx="37444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i="0" dirty="0" smtClean="0"/>
              <a:t>Formal Verification</a:t>
            </a:r>
          </a:p>
        </p:txBody>
      </p:sp>
      <p:cxnSp>
        <p:nvCxnSpPr>
          <p:cNvPr id="16" name="Straight Arrow Connector 7"/>
          <p:cNvCxnSpPr/>
          <p:nvPr/>
        </p:nvCxnSpPr>
        <p:spPr>
          <a:xfrm flipH="1">
            <a:off x="3851920" y="4437112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2446" y="4548475"/>
            <a:ext cx="3751116" cy="504056"/>
          </a:xfrm>
          <a:prstGeom prst="rect">
            <a:avLst/>
          </a:prstGeom>
        </p:spPr>
      </p:pic>
      <p:cxnSp>
        <p:nvCxnSpPr>
          <p:cNvPr id="19" name="Straight Arrow Connector 7"/>
          <p:cNvCxnSpPr/>
          <p:nvPr/>
        </p:nvCxnSpPr>
        <p:spPr>
          <a:xfrm flipH="1">
            <a:off x="3851920" y="4941168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7"/>
          <p:cNvCxnSpPr/>
          <p:nvPr/>
        </p:nvCxnSpPr>
        <p:spPr>
          <a:xfrm flipH="1">
            <a:off x="3851920" y="5373216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/>
          <p:nvPr/>
        </p:nvCxnSpPr>
        <p:spPr>
          <a:xfrm flipH="1">
            <a:off x="3851920" y="5877272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7"/>
          <p:cNvCxnSpPr/>
          <p:nvPr/>
        </p:nvCxnSpPr>
        <p:spPr>
          <a:xfrm flipH="1">
            <a:off x="3851920" y="6237312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7"/>
          <p:cNvCxnSpPr/>
          <p:nvPr/>
        </p:nvCxnSpPr>
        <p:spPr>
          <a:xfrm flipH="1">
            <a:off x="3851920" y="4077072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H="1">
            <a:off x="3851920" y="3645024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7"/>
          <p:cNvCxnSpPr/>
          <p:nvPr/>
        </p:nvCxnSpPr>
        <p:spPr>
          <a:xfrm flipH="1">
            <a:off x="3851920" y="3356992"/>
            <a:ext cx="1440160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2667000"/>
            <a:ext cx="8382000" cy="954107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650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772816"/>
            <a:ext cx="8382000" cy="666849"/>
          </a:xfrm>
        </p:spPr>
        <p:txBody>
          <a:bodyPr/>
          <a:lstStyle/>
          <a:p>
            <a:r>
              <a:rPr lang="en-US" sz="3200" dirty="0" smtClean="0"/>
              <a:t>Case study 1: Train Control Systems</a:t>
            </a:r>
            <a:endParaRPr lang="fr-FR" sz="32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203848" y="2678832"/>
            <a:ext cx="2520280" cy="563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800" b="0" dirty="0" smtClean="0">
                <a:solidFill>
                  <a:schemeClr val="bg1"/>
                </a:solidFill>
              </a:rPr>
              <a:t>David </a:t>
            </a:r>
            <a:r>
              <a:rPr lang="fr-FR" sz="2800" b="0" dirty="0" err="1" smtClean="0">
                <a:solidFill>
                  <a:schemeClr val="bg1"/>
                </a:solidFill>
              </a:rPr>
              <a:t>Mentré</a:t>
            </a:r>
            <a:endParaRPr lang="fr-FR" sz="2800" b="0" u="sng" dirty="0">
              <a:solidFill>
                <a:schemeClr val="bg1"/>
              </a:solidFill>
            </a:endParaRPr>
          </a:p>
        </p:txBody>
      </p:sp>
      <p:pic>
        <p:nvPicPr>
          <p:cNvPr id="6" name="Image 5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8" y="3717032"/>
            <a:ext cx="7239000" cy="2590800"/>
          </a:xfrm>
          <a:prstGeom prst="rect">
            <a:avLst/>
          </a:prstGeom>
        </p:spPr>
      </p:pic>
      <p:pic>
        <p:nvPicPr>
          <p:cNvPr id="7" name="Image 6" descr="Mitsubishi Electric Color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60648"/>
            <a:ext cx="213897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openETCS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404" y="908720"/>
            <a:ext cx="8092108" cy="55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2267744" cy="432048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 Source </a:t>
            </a:r>
            <a:r>
              <a:rPr lang="en-US" dirty="0" smtClean="0">
                <a:sym typeface="Wingdings" pitchFamily="2" charset="2"/>
              </a:rPr>
              <a:t> no vendor lock-in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Model </a:t>
            </a:r>
            <a:r>
              <a:rPr lang="en-US" dirty="0" smtClean="0"/>
              <a:t>based (SysML)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Formal</a:t>
            </a:r>
            <a:r>
              <a:rPr lang="en-US" dirty="0" smtClean="0"/>
              <a:t> methods </a:t>
            </a:r>
            <a:r>
              <a:rPr lang="en-US" dirty="0" smtClean="0">
                <a:sym typeface="Wingdings" pitchFamily="2" charset="2"/>
              </a:rPr>
              <a:t> Strong guaranties of correctness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Open Proofs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Everybody can re-check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-09-12- AdaCore presentation - template">
  <a:themeElements>
    <a:clrScheme name="Custom 1">
      <a:dk1>
        <a:srgbClr val="000000"/>
      </a:dk1>
      <a:lt1>
        <a:srgbClr val="FFFFFF"/>
      </a:lt1>
      <a:dk2>
        <a:srgbClr val="0D253A"/>
      </a:dk2>
      <a:lt2>
        <a:srgbClr val="E4E8E9"/>
      </a:lt2>
      <a:accent1>
        <a:srgbClr val="17598F"/>
      </a:accent1>
      <a:accent2>
        <a:srgbClr val="8EAFCB"/>
      </a:accent2>
      <a:accent3>
        <a:srgbClr val="A6CE8D"/>
      </a:accent3>
      <a:accent4>
        <a:srgbClr val="0D253A"/>
      </a:accent4>
      <a:accent5>
        <a:srgbClr val="E4E8E9"/>
      </a:accent5>
      <a:accent6>
        <a:srgbClr val="419415"/>
      </a:accent6>
      <a:hlink>
        <a:srgbClr val="CB9A31"/>
      </a:hlink>
      <a:folHlink>
        <a:srgbClr val="8D8D8D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400" b="1" i="0" kern="120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AdaCor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aCore_Sections_template">
  <a:themeElements>
    <a:clrScheme name="Custom 1">
      <a:dk1>
        <a:srgbClr val="000000"/>
      </a:dk1>
      <a:lt1>
        <a:srgbClr val="FFFFFF"/>
      </a:lt1>
      <a:dk2>
        <a:srgbClr val="0D253A"/>
      </a:dk2>
      <a:lt2>
        <a:srgbClr val="E4E8E9"/>
      </a:lt2>
      <a:accent1>
        <a:srgbClr val="17598F"/>
      </a:accent1>
      <a:accent2>
        <a:srgbClr val="8EAFCB"/>
      </a:accent2>
      <a:accent3>
        <a:srgbClr val="A6CE8D"/>
      </a:accent3>
      <a:accent4>
        <a:srgbClr val="0D253A"/>
      </a:accent4>
      <a:accent5>
        <a:srgbClr val="E4E8E9"/>
      </a:accent5>
      <a:accent6>
        <a:srgbClr val="419415"/>
      </a:accent6>
      <a:hlink>
        <a:srgbClr val="CB9A31"/>
      </a:hlink>
      <a:folHlink>
        <a:srgbClr val="8D8D8D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400" b="1" i="0" kern="120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AdaCor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aCor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aCor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2011-09-12- AdaCore presentation - template</Template>
  <TotalTime>6797</TotalTime>
  <Words>1693</Words>
  <Application>Microsoft Macintosh PowerPoint</Application>
  <PresentationFormat>On-screen Show (4:3)</PresentationFormat>
  <Paragraphs>329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Courier New</vt:lpstr>
      <vt:lpstr>Franklin Gothic Book</vt:lpstr>
      <vt:lpstr>Helvetica</vt:lpstr>
      <vt:lpstr>MS PGothic</vt:lpstr>
      <vt:lpstr>ＭＳ Ｐゴシック</vt:lpstr>
      <vt:lpstr>Times</vt:lpstr>
      <vt:lpstr>Verdana</vt:lpstr>
      <vt:lpstr>Wingdings</vt:lpstr>
      <vt:lpstr>ヒラギノ角ゴ ProN W3</vt:lpstr>
      <vt:lpstr>2011-09-12- AdaCore presentation - template</vt:lpstr>
      <vt:lpstr>AdaCore_Sections_template</vt:lpstr>
      <vt:lpstr>PowerPoint Presentation</vt:lpstr>
      <vt:lpstr>PowerPoint Presentation</vt:lpstr>
      <vt:lpstr>Ada 2012 and SPARK 2014</vt:lpstr>
      <vt:lpstr>SPARK 2014 Value Proposition</vt:lpstr>
      <vt:lpstr>SPARK 2014 Value Proposition (DO-178C Version)</vt:lpstr>
      <vt:lpstr>SPARK 2014 Contracts </vt:lpstr>
      <vt:lpstr>PowerPoint Presentation</vt:lpstr>
      <vt:lpstr>PowerPoint Presentation</vt:lpstr>
      <vt:lpstr>openETCS</vt:lpstr>
      <vt:lpstr>Formalization of the Correctness of Step Functions</vt:lpstr>
      <vt:lpstr>Results</vt:lpstr>
      <vt:lpstr>PowerPoint Presentation</vt:lpstr>
      <vt:lpstr>On Board Control Procedure</vt:lpstr>
      <vt:lpstr>Formalization of the Correctness of 1505 Subprograms</vt:lpstr>
      <vt:lpstr>Automatic Proof Results</vt:lpstr>
      <vt:lpstr>Results</vt:lpstr>
      <vt:lpstr>PowerPoint Presentation</vt:lpstr>
      <vt:lpstr>Tokeneer</vt:lpstr>
      <vt:lpstr>Formalization of the “Admin” Package</vt:lpstr>
      <vt:lpstr>Results</vt:lpstr>
      <vt:lpstr>PowerPoint Presentation</vt:lpstr>
      <vt:lpstr>SPARK 2014 Strengths</vt:lpstr>
      <vt:lpstr>SPARK 2014 Challenges</vt:lpstr>
      <vt:lpstr>PowerPoint Presentation</vt:lpstr>
      <vt:lpstr>Roadmap</vt:lpstr>
      <vt:lpstr>Announcements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ochem</dc:creator>
  <cp:lastModifiedBy>AdaCore EU Marketing Intern</cp:lastModifiedBy>
  <cp:revision>452</cp:revision>
  <dcterms:created xsi:type="dcterms:W3CDTF">2011-10-07T11:41:06Z</dcterms:created>
  <dcterms:modified xsi:type="dcterms:W3CDTF">2018-03-26T10:41:47Z</dcterms:modified>
</cp:coreProperties>
</file>